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57" r:id="rId7"/>
    <p:sldId id="260" r:id="rId8"/>
    <p:sldId id="259" r:id="rId9"/>
    <p:sldId id="261" r:id="rId10"/>
    <p:sldId id="263" r:id="rId11"/>
    <p:sldId id="262" r:id="rId12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3">
          <p15:clr>
            <a:srgbClr val="A4A3A4"/>
          </p15:clr>
        </p15:guide>
        <p15:guide id="2" pos="74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4" autoAdjust="0"/>
    <p:restoredTop sz="50000" autoAdjust="0"/>
  </p:normalViewPr>
  <p:slideViewPr>
    <p:cSldViewPr snapToGrid="0" showGuides="1">
      <p:cViewPr>
        <p:scale>
          <a:sx n="90" d="100"/>
          <a:sy n="90" d="100"/>
        </p:scale>
        <p:origin x="1008" y="320"/>
      </p:cViewPr>
      <p:guideLst>
        <p:guide orient="horz" pos="4173"/>
        <p:guide pos="74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3560" y="1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-Agent registration</a:t>
            </a:r>
          </a:p>
          <a:p>
            <a:r>
              <a:rPr lang="en-US" dirty="0" smtClean="0"/>
              <a:t>-Card removal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5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 smtClean="0">
                <a:solidFill>
                  <a:schemeClr val="tx2"/>
                </a:solidFill>
              </a:rPr>
            </a:br>
            <a:r>
              <a:rPr lang="en-US" sz="1000" b="0" dirty="0" smtClean="0">
                <a:solidFill>
                  <a:schemeClr val="tx2"/>
                </a:solidFill>
              </a:rPr>
              <a:t>for the US Department of Energy</a:t>
            </a:r>
            <a:endParaRPr lang="en-US" sz="1000" b="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929485"/>
          </a:xfrm>
        </p:spPr>
        <p:txBody>
          <a:bodyPr/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119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5087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3275" y="-807261"/>
            <a:ext cx="10220258" cy="7665194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76587" y="6513051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 userDrawn="1"/>
        </p:nvSpPr>
        <p:spPr>
          <a:xfrm>
            <a:off x="366563" y="6477000"/>
            <a:ext cx="3859795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smtClean="0"/>
              <a:t>MFA Phase III Training</a:t>
            </a:r>
            <a:endParaRPr lang="en-US" sz="1000" dirty="0">
              <a:solidFill>
                <a:srgbClr val="BFBFB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7" r:id="rId2"/>
    <p:sldLayoutId id="2147483939" r:id="rId3"/>
    <p:sldLayoutId id="2147483940" r:id="rId4"/>
    <p:sldLayoutId id="214748394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-int.ornl.gov/ea/architecture/wikis/mfa/phase3/home" TargetMode="External"/><Relationship Id="rId3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-int.ornl.gov/ea/architecture/wikis/mfa/phase3/home#ssh-secure-shell" TargetMode="Externa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int.ornl.gov/ea/architecture/wikis/mfa/phase3/home#ssh-secure-shell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6614688" cy="510909"/>
          </a:xfrm>
        </p:spPr>
        <p:txBody>
          <a:bodyPr/>
          <a:lstStyle/>
          <a:p>
            <a:r>
              <a:rPr lang="en-US" dirty="0" smtClean="0"/>
              <a:t>MFA Phase III for Linux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R &amp; D Team</a:t>
            </a:r>
          </a:p>
          <a:p>
            <a:r>
              <a:rPr lang="en-US" smtClean="0"/>
              <a:t>February 13, </a:t>
            </a:r>
            <a:r>
              <a:rPr lang="en-US" dirty="0" smtClean="0"/>
              <a:t>2017</a:t>
            </a:r>
          </a:p>
          <a:p>
            <a:r>
              <a:rPr lang="en-US" dirty="0" smtClean="0"/>
              <a:t>Presented by Jim Trater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1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 smtClean="0"/>
              <a:t>Privileged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a secondary UCAMS account (Solution Center can assist) dedicated to the Workstations PZ</a:t>
            </a:r>
          </a:p>
          <a:p>
            <a:r>
              <a:rPr lang="en-US" dirty="0" smtClean="0"/>
              <a:t>Request IT Privileged Access -&gt; </a:t>
            </a:r>
            <a:r>
              <a:rPr lang="en-US" dirty="0" smtClean="0">
                <a:solidFill>
                  <a:srgbClr val="FF0000"/>
                </a:solidFill>
              </a:rPr>
              <a:t>Unix/Linux for RAN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optional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demo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the account with </a:t>
            </a:r>
            <a:r>
              <a:rPr lang="en-US" dirty="0" err="1" smtClean="0"/>
              <a:t>wsadduser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demo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CFEngine</a:t>
            </a:r>
            <a:r>
              <a:rPr lang="en-US" dirty="0" smtClean="0"/>
              <a:t> run (</a:t>
            </a:r>
            <a:r>
              <a:rPr lang="en-US" dirty="0" smtClean="0">
                <a:solidFill>
                  <a:srgbClr val="FF0000"/>
                </a:solidFill>
              </a:rPr>
              <a:t>demo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the privileged account (</a:t>
            </a:r>
            <a:r>
              <a:rPr lang="en-US" dirty="0" smtClean="0">
                <a:solidFill>
                  <a:srgbClr val="FF0000"/>
                </a:solidFill>
              </a:rPr>
              <a:t>demo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 of us need to cleanup non-compliant and unneeded privileged access on clusters and servers!</a:t>
            </a:r>
          </a:p>
        </p:txBody>
      </p:sp>
    </p:spTree>
    <p:extLst>
      <p:ext uri="{BB962C8B-B14F-4D97-AF65-F5344CB8AC3E}">
        <p14:creationId xmlns:p14="http://schemas.microsoft.com/office/powerpoint/2010/main" val="17145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 smtClean="0"/>
              <a:t>SSH </a:t>
            </a:r>
            <a:r>
              <a:rPr lang="en-US" smtClean="0"/>
              <a:t>Client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smtClean="0"/>
              <a:t>Demo SSH server</a:t>
            </a:r>
            <a:r>
              <a:rPr lang="en-US" sz="2400" b="1" dirty="0" smtClean="0"/>
              <a:t>: </a:t>
            </a:r>
            <a:r>
              <a:rPr lang="en-US" sz="2400" dirty="0" err="1" smtClean="0"/>
              <a:t>lemo.ornl.gov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Browse to: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://code-int.ornl.gov/ea/architecture/wikis/mfa/phase3/home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431" y="3310032"/>
            <a:ext cx="4389889" cy="32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 smtClean="0"/>
              <a:t>SSH Configuration Demo (Windows)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https://code-</a:t>
            </a:r>
            <a:r>
              <a:rPr lang="en-US" sz="2400" dirty="0" err="1">
                <a:hlinkClick r:id="rId2"/>
              </a:rPr>
              <a:t>int.ornl.gov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ea</a:t>
            </a:r>
            <a:r>
              <a:rPr lang="en-US" sz="2400" dirty="0">
                <a:hlinkClick r:id="rId2"/>
              </a:rPr>
              <a:t>/architecture/wikis/</a:t>
            </a:r>
            <a:r>
              <a:rPr lang="en-US" sz="2400" dirty="0" err="1">
                <a:hlinkClick r:id="rId2"/>
              </a:rPr>
              <a:t>mfa</a:t>
            </a:r>
            <a:r>
              <a:rPr lang="en-US" sz="2400" dirty="0">
                <a:hlinkClick r:id="rId2"/>
              </a:rPr>
              <a:t>/phase3/</a:t>
            </a:r>
            <a:r>
              <a:rPr lang="en-US" sz="2400" dirty="0" err="1">
                <a:hlinkClick r:id="rId2"/>
              </a:rPr>
              <a:t>home#ssh-secure-shell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916" y="2565104"/>
            <a:ext cx="5836920" cy="34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 smtClean="0"/>
              <a:t>SSH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SSH Agent versus PKCS11 Module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55475"/>
              </p:ext>
            </p:extLst>
          </p:nvPr>
        </p:nvGraphicFramePr>
        <p:xfrm>
          <a:off x="475233" y="2828924"/>
          <a:ext cx="11114286" cy="2930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120"/>
                <a:gridCol w="2318616"/>
                <a:gridCol w="1840550"/>
              </a:tblGrid>
              <a:tr h="78849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PKCS11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SSH Agent</a:t>
                      </a:r>
                      <a:endParaRPr lang="en-US" dirty="0"/>
                    </a:p>
                  </a:txBody>
                  <a:tcPr/>
                </a:tc>
              </a:tr>
              <a:tr h="37415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Can forward credentials to subsequent hosts?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4154">
                <a:tc>
                  <a:txBody>
                    <a:bodyPr/>
                    <a:lstStyle/>
                    <a:p>
                      <a:r>
                        <a:rPr lang="en-US" dirty="0" smtClean="0"/>
                        <a:t>Can connect to multiple machines without retyping</a:t>
                      </a:r>
                      <a:r>
                        <a:rPr lang="en-US" baseline="0" dirty="0" smtClean="0"/>
                        <a:t> PIN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645799">
                <a:tc>
                  <a:txBody>
                    <a:bodyPr/>
                    <a:lstStyle/>
                    <a:p>
                      <a:r>
                        <a:rPr lang="en-US" dirty="0" smtClean="0"/>
                        <a:t>Offers extra security with PIN prompting for each connection?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4154"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configure on a per connection basis?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4154"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Relatively easy to troubleshoot and reliable?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5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 smtClean="0"/>
              <a:t>SSH Configuration Demo (Linux &amp; Mac)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3"/>
              </a:rPr>
              <a:t>https://code-</a:t>
            </a:r>
            <a:r>
              <a:rPr lang="en-US" sz="2400" dirty="0" err="1">
                <a:hlinkClick r:id="rId3"/>
              </a:rPr>
              <a:t>int.ornl.gov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ea</a:t>
            </a:r>
            <a:r>
              <a:rPr lang="en-US" sz="2400" dirty="0">
                <a:hlinkClick r:id="rId3"/>
              </a:rPr>
              <a:t>/architecture/wikis/</a:t>
            </a:r>
            <a:r>
              <a:rPr lang="en-US" sz="2400" dirty="0" err="1">
                <a:hlinkClick r:id="rId3"/>
              </a:rPr>
              <a:t>mfa</a:t>
            </a:r>
            <a:r>
              <a:rPr lang="en-US" sz="2400" dirty="0">
                <a:hlinkClick r:id="rId3"/>
              </a:rPr>
              <a:t>/phase3/</a:t>
            </a:r>
            <a:r>
              <a:rPr lang="en-US" sz="2400" dirty="0" err="1">
                <a:hlinkClick r:id="rId3"/>
              </a:rPr>
              <a:t>home#ssh-secure-shell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76" y="3080038"/>
            <a:ext cx="3302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 smtClean="0"/>
              <a:t>Jump Server as a Fallback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accounts will allow password authentication if the connection originates from ranlogin01.ornl.gov or ranlogin02.ornl.gov</a:t>
            </a:r>
          </a:p>
          <a:p>
            <a:r>
              <a:rPr lang="en-US" dirty="0" smtClean="0"/>
              <a:t>Citrix and login1 / login2 can also be used, but only for standard (non-privileged) accounts.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630" y="3845394"/>
            <a:ext cx="2650433" cy="238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 smtClean="0"/>
              <a:t>Questions?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86" y="2408237"/>
            <a:ext cx="4405313" cy="34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s (Wide Screen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NL template 16x9" id="{C0EB04B0-D86C-9243-8720-2D2052F85E0F}" vid="{A3F60B28-C595-C340-94C0-76EB0CED3D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BB6CFE-4507-4B02-9220-33DC2E0B4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 template 16x9</Template>
  <TotalTime>428</TotalTime>
  <Words>232</Words>
  <Application>Microsoft Macintosh PowerPoint</Application>
  <PresentationFormat>Custom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Presentations (Wide Screen)</vt:lpstr>
      <vt:lpstr>MFA Phase III for Linux Training</vt:lpstr>
      <vt:lpstr>Privileged Accounts</vt:lpstr>
      <vt:lpstr>SSH Client Configuration</vt:lpstr>
      <vt:lpstr>SSH Configuration Demo (Windows)</vt:lpstr>
      <vt:lpstr>SSH Discussion</vt:lpstr>
      <vt:lpstr>SSH Configuration Demo (Linux &amp; Mac)</vt:lpstr>
      <vt:lpstr>Jump Server as a Fallback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MFA Phase III Training</dc:title>
  <dc:creator>Microsoft Office User</dc:creator>
  <cp:lastModifiedBy>Microsoft Office User</cp:lastModifiedBy>
  <cp:revision>29</cp:revision>
  <cp:lastPrinted>2015-09-14T20:56:03Z</cp:lastPrinted>
  <dcterms:created xsi:type="dcterms:W3CDTF">2017-01-13T12:00:27Z</dcterms:created>
  <dcterms:modified xsi:type="dcterms:W3CDTF">2017-02-13T16:12:56Z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