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8" r:id="rId2"/>
    <p:sldId id="269" r:id="rId3"/>
    <p:sldId id="271" r:id="rId4"/>
    <p:sldId id="272" r:id="rId5"/>
    <p:sldId id="283" r:id="rId6"/>
    <p:sldId id="273" r:id="rId7"/>
    <p:sldId id="274" r:id="rId8"/>
    <p:sldId id="275" r:id="rId9"/>
    <p:sldId id="270" r:id="rId10"/>
    <p:sldId id="285" r:id="rId11"/>
    <p:sldId id="286" r:id="rId12"/>
    <p:sldId id="287" r:id="rId13"/>
    <p:sldId id="290" r:id="rId14"/>
    <p:sldId id="288"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29008405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3E9D3-2A62-448A-8A14-E85E2F5CA6F0}"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276124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232369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302179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9286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110006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3810740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841003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276670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128401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3E9D3-2A62-448A-8A14-E85E2F5CA6F0}"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334209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3E9D3-2A62-448A-8A14-E85E2F5CA6F0}"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368566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3E9D3-2A62-448A-8A14-E85E2F5CA6F0}"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13091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3E9D3-2A62-448A-8A14-E85E2F5CA6F0}"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285251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FC3E9D3-2A62-448A-8A14-E85E2F5CA6F0}"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333025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3E9D3-2A62-448A-8A14-E85E2F5CA6F0}"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356838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3E9D3-2A62-448A-8A14-E85E2F5CA6F0}"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85098-78C9-4D6D-93F8-82B65A9665F1}" type="slidenum">
              <a:rPr lang="en-IN" smtClean="0"/>
              <a:t>‹#›</a:t>
            </a:fld>
            <a:endParaRPr lang="en-IN"/>
          </a:p>
        </p:txBody>
      </p:sp>
    </p:spTree>
    <p:extLst>
      <p:ext uri="{BB962C8B-B14F-4D97-AF65-F5344CB8AC3E}">
        <p14:creationId xmlns:p14="http://schemas.microsoft.com/office/powerpoint/2010/main" val="402507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C3E9D3-2A62-448A-8A14-E85E2F5CA6F0}" type="datetimeFigureOut">
              <a:rPr lang="en-IN" smtClean="0"/>
              <a:t>13/11/2024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A85098-78C9-4D6D-93F8-82B65A9665F1}" type="slidenum">
              <a:rPr lang="en-IN" smtClean="0"/>
              <a:t>‹#›</a:t>
            </a:fld>
            <a:endParaRPr lang="en-IN"/>
          </a:p>
        </p:txBody>
      </p:sp>
    </p:spTree>
    <p:extLst>
      <p:ext uri="{BB962C8B-B14F-4D97-AF65-F5344CB8AC3E}">
        <p14:creationId xmlns:p14="http://schemas.microsoft.com/office/powerpoint/2010/main" val="14071592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964966"/>
          </a:xfrm>
        </p:spPr>
        <p:txBody>
          <a:bodyPr>
            <a:normAutofit fontScale="90000"/>
          </a:bodyPr>
          <a:lstStyle/>
          <a:p>
            <a:br>
              <a:rPr lang="en-US" dirty="0"/>
            </a:br>
            <a:br>
              <a:rPr lang="en-US" dirty="0"/>
            </a:br>
            <a:r>
              <a:rPr lang="en-US" dirty="0"/>
              <a:t>Two-Tier Architecture with Disaster Recovery Strategy</a:t>
            </a:r>
            <a:endParaRPr lang="en-IN" dirty="0"/>
          </a:p>
        </p:txBody>
      </p:sp>
      <p:sp>
        <p:nvSpPr>
          <p:cNvPr id="3" name="Subtitle 2"/>
          <p:cNvSpPr>
            <a:spLocks noGrp="1"/>
          </p:cNvSpPr>
          <p:nvPr>
            <p:ph type="subTitle" idx="1"/>
          </p:nvPr>
        </p:nvSpPr>
        <p:spPr/>
        <p:txBody>
          <a:bodyPr>
            <a:normAutofit fontScale="85000" lnSpcReduction="20000"/>
          </a:bodyPr>
          <a:lstStyle/>
          <a:p>
            <a:r>
              <a:rPr lang="en-IN" b="1" dirty="0"/>
              <a:t>Presented by</a:t>
            </a:r>
            <a:r>
              <a:rPr lang="en-IN" dirty="0"/>
              <a:t>: </a:t>
            </a:r>
            <a:r>
              <a:rPr lang="en-IN" dirty="0" err="1"/>
              <a:t>Mukka</a:t>
            </a:r>
            <a:r>
              <a:rPr lang="en-IN" dirty="0"/>
              <a:t> Priyanka</a:t>
            </a:r>
          </a:p>
          <a:p>
            <a:r>
              <a:rPr lang="en-IN" b="1" dirty="0"/>
              <a:t>Institution</a:t>
            </a:r>
            <a:r>
              <a:rPr lang="en-IN" dirty="0"/>
              <a:t>: Birla Institute of Technology and Science, Pilani</a:t>
            </a:r>
          </a:p>
          <a:p>
            <a:r>
              <a:rPr lang="en-IN" b="1" dirty="0"/>
              <a:t>Supervised by</a:t>
            </a:r>
            <a:r>
              <a:rPr lang="en-IN" dirty="0"/>
              <a:t>: </a:t>
            </a:r>
            <a:r>
              <a:rPr lang="en-IN" dirty="0" err="1"/>
              <a:t>Urmika</a:t>
            </a:r>
            <a:r>
              <a:rPr lang="en-IN" dirty="0"/>
              <a:t> Sengupta</a:t>
            </a:r>
          </a:p>
          <a:p>
            <a:r>
              <a:rPr lang="en-IN" b="1" dirty="0"/>
              <a:t>Location</a:t>
            </a:r>
            <a:r>
              <a:rPr lang="en-IN" dirty="0"/>
              <a:t>: Wipro Technologies, Pune</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C920-2AC1-2B05-FB30-3C93A79632A7}"/>
              </a:ext>
            </a:extLst>
          </p:cNvPr>
          <p:cNvSpPr>
            <a:spLocks noGrp="1"/>
          </p:cNvSpPr>
          <p:nvPr>
            <p:ph type="title"/>
          </p:nvPr>
        </p:nvSpPr>
        <p:spPr>
          <a:xfrm>
            <a:off x="685801" y="609600"/>
            <a:ext cx="10131425" cy="934065"/>
          </a:xfrm>
        </p:spPr>
        <p:txBody>
          <a:bodyPr>
            <a:normAutofit fontScale="90000"/>
          </a:bodyPr>
          <a:lstStyle/>
          <a:p>
            <a:r>
              <a:rPr lang="en-IN" b="1" dirty="0">
                <a:latin typeface="Arial" panose="020B0604020202020204" pitchFamily="34" charset="0"/>
                <a:cs typeface="Arial" panose="020B0604020202020204" pitchFamily="34" charset="0"/>
              </a:rPr>
              <a:t>Infrastructure setup</a:t>
            </a:r>
            <a:br>
              <a:rPr lang="en-IN" b="1" dirty="0"/>
            </a:br>
            <a:endParaRPr lang="en-IN" dirty="0"/>
          </a:p>
        </p:txBody>
      </p:sp>
      <p:sp>
        <p:nvSpPr>
          <p:cNvPr id="3" name="Content Placeholder 2">
            <a:extLst>
              <a:ext uri="{FF2B5EF4-FFF2-40B4-BE49-F238E27FC236}">
                <a16:creationId xmlns:a16="http://schemas.microsoft.com/office/drawing/2014/main" id="{6DD37997-94BF-0059-6F2A-F68A5BE391AC}"/>
              </a:ext>
            </a:extLst>
          </p:cNvPr>
          <p:cNvSpPr>
            <a:spLocks noGrp="1"/>
          </p:cNvSpPr>
          <p:nvPr>
            <p:ph idx="1"/>
          </p:nvPr>
        </p:nvSpPr>
        <p:spPr>
          <a:xfrm>
            <a:off x="685801" y="1307690"/>
            <a:ext cx="10131425" cy="5093109"/>
          </a:xfrm>
        </p:spPr>
        <p:txBody>
          <a:bodyPr>
            <a:normAutofit fontScale="92500" lnSpcReduction="10000"/>
          </a:bodyPr>
          <a:lstStyle/>
          <a:p>
            <a:pPr>
              <a:buFont typeface="Wingdings" panose="05000000000000000000" pitchFamily="2" charset="2"/>
              <a:buChar char="q"/>
            </a:pPr>
            <a:r>
              <a:rPr lang="en-IN" sz="1900" b="1" dirty="0">
                <a:latin typeface="Arial" panose="020B0604020202020204" pitchFamily="34" charset="0"/>
                <a:cs typeface="Arial" panose="020B0604020202020204" pitchFamily="34" charset="0"/>
              </a:rPr>
              <a:t>Setup with Terraform:</a:t>
            </a:r>
            <a:endParaRPr lang="en-IN" sz="19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900" b="1" dirty="0">
                <a:latin typeface="Arial" panose="020B0604020202020204" pitchFamily="34" charset="0"/>
                <a:cs typeface="Arial" panose="020B0604020202020204" pitchFamily="34" charset="0"/>
              </a:rPr>
              <a:t>IAM Roles, EC2, VPC, Security Groups, SNS</a:t>
            </a:r>
            <a:r>
              <a:rPr lang="en-US" sz="1900" dirty="0">
                <a:latin typeface="Arial" panose="020B0604020202020204" pitchFamily="34" charset="0"/>
                <a:cs typeface="Arial" panose="020B0604020202020204" pitchFamily="34" charset="0"/>
              </a:rPr>
              <a:t>: Configured secure access, private networking, and real-time notifications for AWS resources.</a:t>
            </a:r>
          </a:p>
          <a:p>
            <a:pPr>
              <a:buFont typeface="Wingdings" panose="05000000000000000000" pitchFamily="2" charset="2"/>
              <a:buChar char="q"/>
            </a:pPr>
            <a:r>
              <a:rPr lang="en-US" sz="1900" b="1" dirty="0">
                <a:latin typeface="Arial" panose="020B0604020202020204" pitchFamily="34" charset="0"/>
                <a:cs typeface="Arial" panose="020B0604020202020204" pitchFamily="34" charset="0"/>
              </a:rPr>
              <a:t>Backup and Recovery:</a:t>
            </a:r>
            <a:endParaRPr lang="en-US" sz="19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900" b="1" dirty="0">
                <a:latin typeface="Arial" panose="020B0604020202020204" pitchFamily="34" charset="0"/>
                <a:cs typeface="Arial" panose="020B0604020202020204" pitchFamily="34" charset="0"/>
              </a:rPr>
              <a:t>S3 Storage &amp; AWS Backup</a:t>
            </a:r>
            <a:r>
              <a:rPr lang="en-US" sz="1900" dirty="0">
                <a:latin typeface="Arial" panose="020B0604020202020204" pitchFamily="34" charset="0"/>
                <a:cs typeface="Arial" panose="020B0604020202020204" pitchFamily="34" charset="0"/>
              </a:rPr>
              <a:t>: Automated backup with cross-region replication for resilience and data protection.</a:t>
            </a:r>
          </a:p>
          <a:p>
            <a:pPr>
              <a:buFont typeface="Wingdings" panose="05000000000000000000" pitchFamily="2" charset="2"/>
              <a:buChar char="q"/>
            </a:pPr>
            <a:r>
              <a:rPr lang="en-US" sz="1900" b="1" dirty="0">
                <a:latin typeface="Arial" panose="020B0604020202020204" pitchFamily="34" charset="0"/>
                <a:cs typeface="Arial" panose="020B0604020202020204" pitchFamily="34" charset="0"/>
              </a:rPr>
              <a:t>CI/CD with Jenkins:</a:t>
            </a:r>
            <a:endParaRPr lang="en-US" sz="19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900" b="1" dirty="0">
                <a:latin typeface="Arial" panose="020B0604020202020204" pitchFamily="34" charset="0"/>
                <a:cs typeface="Arial" panose="020B0604020202020204" pitchFamily="34" charset="0"/>
              </a:rPr>
              <a:t>Automated Deployment &amp; Monitoring</a:t>
            </a:r>
            <a:r>
              <a:rPr lang="en-US" sz="1900" dirty="0">
                <a:latin typeface="Arial" panose="020B0604020202020204" pitchFamily="34" charset="0"/>
                <a:cs typeface="Arial" panose="020B0604020202020204" pitchFamily="34" charset="0"/>
              </a:rPr>
              <a:t>: Streamlined deployment with Jenkins, ensuring efficient, error-free operations.</a:t>
            </a:r>
          </a:p>
          <a:p>
            <a:pPr>
              <a:buFont typeface="Wingdings" panose="05000000000000000000" pitchFamily="2" charset="2"/>
              <a:buChar char="q"/>
            </a:pPr>
            <a:r>
              <a:rPr lang="en-US" sz="1900" b="1" dirty="0">
                <a:latin typeface="Arial" panose="020B0604020202020204" pitchFamily="34" charset="0"/>
                <a:cs typeface="Arial" panose="020B0604020202020204" pitchFamily="34" charset="0"/>
              </a:rPr>
              <a:t>Additional Configurations:</a:t>
            </a:r>
            <a:endParaRPr lang="en-US" sz="19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900" b="1" dirty="0">
                <a:latin typeface="Arial" panose="020B0604020202020204" pitchFamily="34" charset="0"/>
                <a:cs typeface="Arial" panose="020B0604020202020204" pitchFamily="34" charset="0"/>
              </a:rPr>
              <a:t>IIS Hosting</a:t>
            </a:r>
            <a:r>
              <a:rPr lang="en-US" sz="1900" dirty="0">
                <a:latin typeface="Arial" panose="020B0604020202020204" pitchFamily="34" charset="0"/>
                <a:cs typeface="Arial" panose="020B0604020202020204" pitchFamily="34" charset="0"/>
              </a:rPr>
              <a:t>: Website hosted on IIS for stable user access.</a:t>
            </a:r>
          </a:p>
          <a:p>
            <a:pPr>
              <a:buFont typeface="Wingdings" panose="05000000000000000000" pitchFamily="2" charset="2"/>
              <a:buChar char="§"/>
            </a:pPr>
            <a:r>
              <a:rPr lang="en-US" sz="1900" b="1" dirty="0">
                <a:latin typeface="Arial" panose="020B0604020202020204" pitchFamily="34" charset="0"/>
                <a:cs typeface="Arial" panose="020B0604020202020204" pitchFamily="34" charset="0"/>
              </a:rPr>
              <a:t>PowerShell Task Scheduler</a:t>
            </a:r>
            <a:r>
              <a:rPr lang="en-US" sz="1900" dirty="0">
                <a:latin typeface="Arial" panose="020B0604020202020204" pitchFamily="34" charset="0"/>
                <a:cs typeface="Arial" panose="020B0604020202020204" pitchFamily="34" charset="0"/>
              </a:rPr>
              <a:t>: Daily scheduled script hits the website, logs activity, and syncs logs to S3 for secure backups.</a:t>
            </a: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endParaRPr lang="en-IN" dirty="0"/>
          </a:p>
        </p:txBody>
      </p:sp>
    </p:spTree>
    <p:extLst>
      <p:ext uri="{BB962C8B-B14F-4D97-AF65-F5344CB8AC3E}">
        <p14:creationId xmlns:p14="http://schemas.microsoft.com/office/powerpoint/2010/main" val="132981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EAFC-F90C-C71E-CD77-45D37DD61281}"/>
              </a:ext>
            </a:extLst>
          </p:cNvPr>
          <p:cNvSpPr>
            <a:spLocks noGrp="1"/>
          </p:cNvSpPr>
          <p:nvPr>
            <p:ph type="title"/>
          </p:nvPr>
        </p:nvSpPr>
        <p:spPr>
          <a:xfrm>
            <a:off x="685801" y="373627"/>
            <a:ext cx="10131425" cy="835742"/>
          </a:xfrm>
        </p:spPr>
        <p:txBody>
          <a:bodyPr>
            <a:normAutofit fontScale="90000"/>
          </a:bodyPr>
          <a:lstStyle/>
          <a:p>
            <a:r>
              <a:rPr lang="en-US" b="1" dirty="0">
                <a:latin typeface="Arial" panose="020B0604020202020204" pitchFamily="34" charset="0"/>
                <a:cs typeface="Arial" panose="020B0604020202020204" pitchFamily="34" charset="0"/>
              </a:rPr>
              <a:t>Testing and Results</a:t>
            </a:r>
            <a:br>
              <a:rPr lang="en-US" b="1" dirty="0"/>
            </a:br>
            <a:endParaRPr lang="en-IN" dirty="0"/>
          </a:p>
        </p:txBody>
      </p:sp>
      <p:sp>
        <p:nvSpPr>
          <p:cNvPr id="3" name="Content Placeholder 2">
            <a:extLst>
              <a:ext uri="{FF2B5EF4-FFF2-40B4-BE49-F238E27FC236}">
                <a16:creationId xmlns:a16="http://schemas.microsoft.com/office/drawing/2014/main" id="{4BEE9575-6C25-02D3-1BF6-BD81DD6C42D9}"/>
              </a:ext>
            </a:extLst>
          </p:cNvPr>
          <p:cNvSpPr>
            <a:spLocks noGrp="1"/>
          </p:cNvSpPr>
          <p:nvPr>
            <p:ph idx="1"/>
          </p:nvPr>
        </p:nvSpPr>
        <p:spPr>
          <a:xfrm>
            <a:off x="685801" y="953729"/>
            <a:ext cx="10424651" cy="5319251"/>
          </a:xfrm>
        </p:spPr>
        <p:txBody>
          <a:bodyPr>
            <a:normAutofit fontScale="40000" lnSpcReduction="20000"/>
          </a:bodyPr>
          <a:lstStyle/>
          <a:p>
            <a:pPr>
              <a:buFont typeface="Wingdings" panose="05000000000000000000" pitchFamily="2" charset="2"/>
              <a:buChar char="q"/>
            </a:pPr>
            <a:r>
              <a:rPr lang="en-US" sz="4500" b="1" dirty="0">
                <a:latin typeface="Arial" panose="020B0604020202020204" pitchFamily="34" charset="0"/>
                <a:cs typeface="Arial" panose="020B0604020202020204" pitchFamily="34" charset="0"/>
              </a:rPr>
              <a:t>Testing Scenarios:</a:t>
            </a:r>
            <a:endParaRPr lang="en-US" sz="45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4500" b="1" dirty="0">
                <a:latin typeface="Arial" panose="020B0604020202020204" pitchFamily="34" charset="0"/>
                <a:cs typeface="Arial" panose="020B0604020202020204" pitchFamily="34" charset="0"/>
              </a:rPr>
              <a:t>Backup Automation</a:t>
            </a:r>
            <a:r>
              <a:rPr lang="en-US" sz="4500" dirty="0">
                <a:latin typeface="Arial" panose="020B0604020202020204" pitchFamily="34" charset="0"/>
                <a:cs typeface="Arial" panose="020B0604020202020204" pitchFamily="34" charset="0"/>
              </a:rPr>
              <a:t>: Ensured automated backup scheduling for critical data, verifying that backups are stored securely in the cloud and can be retrieved on demand.</a:t>
            </a:r>
          </a:p>
          <a:p>
            <a:pPr>
              <a:buFont typeface="Wingdings" panose="05000000000000000000" pitchFamily="2" charset="2"/>
              <a:buChar char="§"/>
            </a:pPr>
            <a:r>
              <a:rPr lang="en-US" sz="4500" b="1" dirty="0">
                <a:latin typeface="Arial" panose="020B0604020202020204" pitchFamily="34" charset="0"/>
                <a:cs typeface="Arial" panose="020B0604020202020204" pitchFamily="34" charset="0"/>
              </a:rPr>
              <a:t>Disaster Recovery (DR) Tests</a:t>
            </a:r>
            <a:r>
              <a:rPr lang="en-US" sz="4500" dirty="0">
                <a:latin typeface="Arial" panose="020B0604020202020204" pitchFamily="34" charset="0"/>
                <a:cs typeface="Arial" panose="020B0604020202020204" pitchFamily="34" charset="0"/>
              </a:rPr>
              <a:t>: Simulated various disaster scenarios to validate the effectiveness of the DR plan, assessing recovery point and recovery time objectives (RPO/RTO) to minimize potential data loss.</a:t>
            </a:r>
          </a:p>
          <a:p>
            <a:pPr>
              <a:buFont typeface="Wingdings" panose="05000000000000000000" pitchFamily="2" charset="2"/>
              <a:buChar char="§"/>
            </a:pPr>
            <a:r>
              <a:rPr lang="en-US" sz="4500" b="1" dirty="0">
                <a:latin typeface="Arial" panose="020B0604020202020204" pitchFamily="34" charset="0"/>
                <a:cs typeface="Arial" panose="020B0604020202020204" pitchFamily="34" charset="0"/>
              </a:rPr>
              <a:t>SNS Notifications</a:t>
            </a:r>
            <a:r>
              <a:rPr lang="en-US" sz="4500" dirty="0">
                <a:latin typeface="Arial" panose="020B0604020202020204" pitchFamily="34" charset="0"/>
                <a:cs typeface="Arial" panose="020B0604020202020204" pitchFamily="34" charset="0"/>
              </a:rPr>
              <a:t>: Implemented and tested Amazon SNS (Simple Notification Service) notifications for real-time alerts on backup and recovery processes, enabling quick response to any issues.</a:t>
            </a:r>
          </a:p>
          <a:p>
            <a:pPr>
              <a:buFont typeface="Wingdings" panose="05000000000000000000" pitchFamily="2" charset="2"/>
              <a:buChar char="q"/>
            </a:pPr>
            <a:r>
              <a:rPr lang="en-US" sz="4500" b="1" dirty="0">
                <a:latin typeface="Arial" panose="020B0604020202020204" pitchFamily="34" charset="0"/>
                <a:cs typeface="Arial" panose="020B0604020202020204" pitchFamily="34" charset="0"/>
              </a:rPr>
              <a:t>Outcomes:</a:t>
            </a:r>
            <a:endParaRPr lang="en-US" sz="45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4500" b="1" dirty="0">
                <a:latin typeface="Arial" panose="020B0604020202020204" pitchFamily="34" charset="0"/>
                <a:cs typeface="Arial" panose="020B0604020202020204" pitchFamily="34" charset="0"/>
              </a:rPr>
              <a:t>Successful Data Restoration</a:t>
            </a:r>
            <a:r>
              <a:rPr lang="en-US" sz="4500" dirty="0">
                <a:latin typeface="Arial" panose="020B0604020202020204" pitchFamily="34" charset="0"/>
                <a:cs typeface="Arial" panose="020B0604020202020204" pitchFamily="34" charset="0"/>
              </a:rPr>
              <a:t>: Confirmed the ability to restore deleted or corrupted data fully, maintaining data integrity and minimizing impact on end-users.</a:t>
            </a:r>
          </a:p>
          <a:p>
            <a:pPr>
              <a:buFont typeface="Wingdings" panose="05000000000000000000" pitchFamily="2" charset="2"/>
              <a:buChar char="§"/>
            </a:pPr>
            <a:r>
              <a:rPr lang="en-US" sz="4500" b="1" dirty="0">
                <a:latin typeface="Arial" panose="020B0604020202020204" pitchFamily="34" charset="0"/>
                <a:cs typeface="Arial" panose="020B0604020202020204" pitchFamily="34" charset="0"/>
              </a:rPr>
              <a:t>Minimal Downtime</a:t>
            </a:r>
            <a:r>
              <a:rPr lang="en-US" sz="4500" dirty="0">
                <a:latin typeface="Arial" panose="020B0604020202020204" pitchFamily="34" charset="0"/>
                <a:cs typeface="Arial" panose="020B0604020202020204" pitchFamily="34" charset="0"/>
              </a:rPr>
              <a:t>: DR tests resulted in a streamlined recovery process with negligible downtime, ensuring continuous availability of the application.</a:t>
            </a:r>
          </a:p>
          <a:p>
            <a:pPr>
              <a:buFont typeface="Wingdings" panose="05000000000000000000" pitchFamily="2" charset="2"/>
              <a:buChar char="§"/>
            </a:pPr>
            <a:r>
              <a:rPr lang="en-US" sz="4500" b="1" dirty="0">
                <a:latin typeface="Arial" panose="020B0604020202020204" pitchFamily="34" charset="0"/>
                <a:cs typeface="Arial" panose="020B0604020202020204" pitchFamily="34" charset="0"/>
              </a:rPr>
              <a:t>Error-Free Process</a:t>
            </a:r>
            <a:r>
              <a:rPr lang="en-US" sz="4500" dirty="0">
                <a:latin typeface="Arial" panose="020B0604020202020204" pitchFamily="34" charset="0"/>
                <a:cs typeface="Arial" panose="020B0604020202020204" pitchFamily="34" charset="0"/>
              </a:rPr>
              <a:t>: The entire process executed smoothly, with no critical errors encountered, demonstrating reliability and resilience of backup and recovery mechanisms.</a:t>
            </a:r>
          </a:p>
          <a:p>
            <a:endParaRPr lang="en-IN" dirty="0"/>
          </a:p>
        </p:txBody>
      </p:sp>
    </p:spTree>
    <p:extLst>
      <p:ext uri="{BB962C8B-B14F-4D97-AF65-F5344CB8AC3E}">
        <p14:creationId xmlns:p14="http://schemas.microsoft.com/office/powerpoint/2010/main" val="332718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9767-8EF8-A2E8-8F5B-C61CC9CF3A3B}"/>
              </a:ext>
            </a:extLst>
          </p:cNvPr>
          <p:cNvSpPr>
            <a:spLocks noGrp="1"/>
          </p:cNvSpPr>
          <p:nvPr>
            <p:ph type="title"/>
          </p:nvPr>
        </p:nvSpPr>
        <p:spPr>
          <a:xfrm>
            <a:off x="587479" y="1101214"/>
            <a:ext cx="10131425" cy="757084"/>
          </a:xfrm>
        </p:spPr>
        <p:txBody>
          <a:bodyPr>
            <a:normAutofit fontScale="90000"/>
          </a:bodyPr>
          <a:lstStyle/>
          <a:p>
            <a:r>
              <a:rPr lang="en-US" b="1" dirty="0">
                <a:latin typeface="Arial" panose="020B0604020202020204" pitchFamily="34" charset="0"/>
                <a:cs typeface="Arial" panose="020B0604020202020204" pitchFamily="34" charset="0"/>
              </a:rPr>
              <a:t>Benefits of the Solution</a:t>
            </a:r>
            <a:br>
              <a:rPr lang="en-US" b="1" dirty="0"/>
            </a:br>
            <a:endParaRPr lang="en-IN" dirty="0"/>
          </a:p>
        </p:txBody>
      </p:sp>
      <p:sp>
        <p:nvSpPr>
          <p:cNvPr id="5" name="Rectangle 2">
            <a:extLst>
              <a:ext uri="{FF2B5EF4-FFF2-40B4-BE49-F238E27FC236}">
                <a16:creationId xmlns:a16="http://schemas.microsoft.com/office/drawing/2014/main" id="{E9E6D006-0722-46AA-488E-CCEE62A3A6F8}"/>
              </a:ext>
            </a:extLst>
          </p:cNvPr>
          <p:cNvSpPr>
            <a:spLocks noGrp="1" noChangeArrowheads="1"/>
          </p:cNvSpPr>
          <p:nvPr>
            <p:ph idx="1"/>
          </p:nvPr>
        </p:nvSpPr>
        <p:spPr bwMode="auto">
          <a:xfrm>
            <a:off x="685800" y="1966965"/>
            <a:ext cx="109187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Reliability &amp; Availability</a:t>
            </a:r>
            <a:r>
              <a:rPr kumimoji="0" lang="en-US" altLang="en-US" sz="1800" b="0" i="0" u="none" strike="noStrike" cap="none" normalizeH="0" baseline="0" dirty="0">
                <a:ln>
                  <a:noFill/>
                </a:ln>
                <a:solidFill>
                  <a:schemeClr val="tx1"/>
                </a:solidFill>
                <a:effectLst/>
                <a:latin typeface="Arial" panose="020B0604020202020204" pitchFamily="34" charset="0"/>
              </a:rPr>
              <a:t>: Automated backup/recovery ensures high uptime and fault tolerance.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Protection &amp; Integrity</a:t>
            </a:r>
            <a:r>
              <a:rPr kumimoji="0" lang="en-US" altLang="en-US" sz="1800" b="0" i="0" u="none" strike="noStrike" cap="none" normalizeH="0" baseline="0" dirty="0">
                <a:ln>
                  <a:noFill/>
                </a:ln>
                <a:solidFill>
                  <a:schemeClr val="tx1"/>
                </a:solidFill>
                <a:effectLst/>
                <a:latin typeface="Arial" panose="020B0604020202020204" pitchFamily="34" charset="0"/>
              </a:rPr>
              <a:t>: AWS Backup and S3 provide secure, redundant storage, reducing data loss risk.</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Automation cuts manual recovery costs; pay-as-you-go services optimize expenses.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Reduced Human Error</a:t>
            </a:r>
            <a:r>
              <a:rPr kumimoji="0" lang="en-US" altLang="en-US" sz="1800" b="0" i="0" u="none" strike="noStrike" cap="none" normalizeH="0" baseline="0" dirty="0">
                <a:ln>
                  <a:noFill/>
                </a:ln>
                <a:solidFill>
                  <a:schemeClr val="tx1"/>
                </a:solidFill>
                <a:effectLst/>
                <a:latin typeface="Arial" panose="020B0604020202020204" pitchFamily="34" charset="0"/>
              </a:rPr>
              <a:t>: Automated processes improve reliability and reduce risks from manual errors.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Recovery &amp; Minimal Downtime</a:t>
            </a:r>
            <a:r>
              <a:rPr kumimoji="0" lang="en-US" altLang="en-US" sz="1800" b="0" i="0" u="none" strike="noStrike" cap="none" normalizeH="0" baseline="0" dirty="0">
                <a:ln>
                  <a:noFill/>
                </a:ln>
                <a:solidFill>
                  <a:schemeClr val="tx1"/>
                </a:solidFill>
                <a:effectLst/>
                <a:latin typeface="Arial" panose="020B0604020202020204" pitchFamily="34" charset="0"/>
              </a:rPr>
              <a:t>: Automated recovery enables fast RTO/RPO, minimizing disruptions.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&amp; Compliance</a:t>
            </a:r>
            <a:r>
              <a:rPr kumimoji="0" lang="en-US" altLang="en-US" sz="1800" b="0" i="0" u="none" strike="noStrike" cap="none" normalizeH="0" baseline="0" dirty="0">
                <a:ln>
                  <a:noFill/>
                </a:ln>
                <a:solidFill>
                  <a:schemeClr val="tx1"/>
                </a:solidFill>
                <a:effectLst/>
                <a:latin typeface="Arial" panose="020B0604020202020204" pitchFamily="34" charset="0"/>
              </a:rPr>
              <a:t>: Strong IAM and encryption enhance data security, meeting compliance standards.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Streamlined Operations</a:t>
            </a:r>
            <a:r>
              <a:rPr kumimoji="0" lang="en-US" altLang="en-US" sz="1800" b="0" i="0" u="none" strike="noStrike" cap="none" normalizeH="0" baseline="0" dirty="0">
                <a:ln>
                  <a:noFill/>
                </a:ln>
                <a:solidFill>
                  <a:schemeClr val="tx1"/>
                </a:solidFill>
                <a:effectLst/>
                <a:latin typeface="Arial" panose="020B0604020202020204" pitchFamily="34" charset="0"/>
              </a:rPr>
              <a:t>: DevOps integration simplifies maintenance, freeing IT teams for strategic tasks.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Disaster Resilience</a:t>
            </a:r>
            <a:r>
              <a:rPr kumimoji="0" lang="en-US" altLang="en-US" sz="1800" b="0" i="0" u="none" strike="noStrike" cap="none" normalizeH="0" baseline="0" dirty="0">
                <a:ln>
                  <a:noFill/>
                </a:ln>
                <a:solidFill>
                  <a:schemeClr val="tx1"/>
                </a:solidFill>
                <a:effectLst/>
                <a:latin typeface="Arial" panose="020B0604020202020204" pitchFamily="34" charset="0"/>
              </a:rPr>
              <a:t>: Robust DR strategy supports business continuity and mitigates downtime impact.</a:t>
            </a:r>
          </a:p>
        </p:txBody>
      </p:sp>
    </p:spTree>
    <p:extLst>
      <p:ext uri="{BB962C8B-B14F-4D97-AF65-F5344CB8AC3E}">
        <p14:creationId xmlns:p14="http://schemas.microsoft.com/office/powerpoint/2010/main" val="83179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79DB-C824-65DF-FC80-CD153916E03E}"/>
              </a:ext>
            </a:extLst>
          </p:cNvPr>
          <p:cNvSpPr>
            <a:spLocks noGrp="1"/>
          </p:cNvSpPr>
          <p:nvPr>
            <p:ph type="title"/>
          </p:nvPr>
        </p:nvSpPr>
        <p:spPr/>
        <p:txBody>
          <a:bodyPr/>
          <a:lstStyle/>
          <a:p>
            <a:r>
              <a:rPr lang="en-IN" dirty="0"/>
              <a:t>COST ESTIMATION</a:t>
            </a:r>
          </a:p>
        </p:txBody>
      </p:sp>
      <p:sp>
        <p:nvSpPr>
          <p:cNvPr id="3" name="Content Placeholder 2">
            <a:extLst>
              <a:ext uri="{FF2B5EF4-FFF2-40B4-BE49-F238E27FC236}">
                <a16:creationId xmlns:a16="http://schemas.microsoft.com/office/drawing/2014/main" id="{C55348A2-DB1F-44E5-0AAE-852B28C3B9F4}"/>
              </a:ext>
            </a:extLst>
          </p:cNvPr>
          <p:cNvSpPr>
            <a:spLocks noGrp="1"/>
          </p:cNvSpPr>
          <p:nvPr>
            <p:ph idx="1"/>
          </p:nvPr>
        </p:nvSpPr>
        <p:spPr/>
        <p:txBody>
          <a:bodyPr/>
          <a:lstStyle/>
          <a:p>
            <a:r>
              <a:rPr lang="en-US" dirty="0"/>
              <a:t>EC2:</a:t>
            </a:r>
          </a:p>
          <a:p>
            <a:r>
              <a:rPr lang="en-US" dirty="0"/>
              <a:t>A t2.micro instance (On-Demand) it is about $0.0116 per hour, or roughly $8.35 per month</a:t>
            </a:r>
          </a:p>
          <a:p>
            <a:r>
              <a:rPr lang="en-US" dirty="0"/>
              <a:t>S3:</a:t>
            </a:r>
          </a:p>
          <a:p>
            <a:r>
              <a:rPr lang="en-US" dirty="0"/>
              <a:t>Storing 100 GB in the Standard Storage class is about $0.023 per GB, or around $2.30/month.</a:t>
            </a:r>
          </a:p>
          <a:p>
            <a:r>
              <a:rPr lang="en-US" dirty="0"/>
              <a:t>Retrieval of data incurs GET request costs at approximately $0.0004 per 1,000 requests, while PUT costs $0.005 per 1,000 requests.</a:t>
            </a:r>
          </a:p>
          <a:p>
            <a:r>
              <a:rPr lang="en-US" dirty="0"/>
              <a:t>AWS Backup:</a:t>
            </a:r>
          </a:p>
          <a:p>
            <a:r>
              <a:rPr lang="en-US" dirty="0"/>
              <a:t>Backup Storage Cost: Approximately $0.023 per GB for Standard S3.</a:t>
            </a:r>
          </a:p>
          <a:p>
            <a:r>
              <a:rPr lang="en-US" dirty="0"/>
              <a:t>100 GB × $0.023 = $2.30 per month.</a:t>
            </a:r>
            <a:endParaRPr lang="en-IN" dirty="0"/>
          </a:p>
        </p:txBody>
      </p:sp>
    </p:spTree>
    <p:extLst>
      <p:ext uri="{BB962C8B-B14F-4D97-AF65-F5344CB8AC3E}">
        <p14:creationId xmlns:p14="http://schemas.microsoft.com/office/powerpoint/2010/main" val="340771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54FD-4E09-BF49-5244-89A1ABEA527A}"/>
              </a:ext>
            </a:extLst>
          </p:cNvPr>
          <p:cNvSpPr>
            <a:spLocks noGrp="1"/>
          </p:cNvSpPr>
          <p:nvPr>
            <p:ph type="title"/>
          </p:nvPr>
        </p:nvSpPr>
        <p:spPr>
          <a:xfrm>
            <a:off x="685801" y="609600"/>
            <a:ext cx="10131425" cy="865239"/>
          </a:xfrm>
        </p:spPr>
        <p:txBody>
          <a:bodyPr/>
          <a:lstStyle/>
          <a:p>
            <a:r>
              <a:rPr lang="en-US" b="1" dirty="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67C7BC-13EC-D769-2371-3DBCBEE5F58C}"/>
              </a:ext>
            </a:extLst>
          </p:cNvPr>
          <p:cNvSpPr>
            <a:spLocks noGrp="1"/>
          </p:cNvSpPr>
          <p:nvPr>
            <p:ph idx="1"/>
          </p:nvPr>
        </p:nvSpPr>
        <p:spPr>
          <a:xfrm>
            <a:off x="685801" y="1720645"/>
            <a:ext cx="10131425" cy="4070555"/>
          </a:xfrm>
        </p:spPr>
        <p:txBody>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Achievements:</a:t>
            </a:r>
            <a:r>
              <a:rPr lang="en-US" dirty="0">
                <a:latin typeface="Arial" panose="020B0604020202020204" pitchFamily="34" charset="0"/>
                <a:cs typeface="Arial" panose="020B0604020202020204" pitchFamily="34" charset="0"/>
              </a:rPr>
              <a:t> Developed a secure, resilient two-tier architecture.</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Project Benefits:</a:t>
            </a:r>
            <a:endParaRPr lang="en-US" dirty="0">
              <a:latin typeface="Arial" panose="020B0604020202020204" pitchFamily="34" charset="0"/>
              <a:cs typeface="Arial" panose="020B0604020202020204" pitchFamily="34" charset="0"/>
            </a:endParaRPr>
          </a:p>
          <a:p>
            <a:pPr>
              <a:lnSpc>
                <a:spcPct val="107000"/>
              </a:lnSpc>
              <a:spcAft>
                <a:spcPts val="800"/>
              </a:spcAft>
              <a:buFont typeface="Wingdings" panose="05000000000000000000" pitchFamily="2"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The detailed design and implementation of this AWS two-tier architecture ensure the application is secure, scalable, and resilient to failures. By integrating DevOps best practices and utilizing AWS services, the architecture supports continuous delivery for streamlined updates, automated backups for data protection, and a comprehensive disaster recovery plan to minimize downtime and data loss in the event of an incident. These features align with the project’s objectives to prioritize data integrity and system reliability, ensuring the application remains dependable and responsive to user needs.</a:t>
            </a:r>
            <a:endParaRPr lang="en-US" sz="1800" kern="1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448826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97AA3-B361-873D-FB39-C222517243CC}"/>
              </a:ext>
            </a:extLst>
          </p:cNvPr>
          <p:cNvSpPr>
            <a:spLocks noGrp="1"/>
          </p:cNvSpPr>
          <p:nvPr>
            <p:ph idx="1"/>
          </p:nvPr>
        </p:nvSpPr>
        <p:spPr>
          <a:xfrm>
            <a:off x="941439" y="1001525"/>
            <a:ext cx="10131425" cy="3649133"/>
          </a:xfrm>
        </p:spPr>
        <p:txBody>
          <a:bodyPr>
            <a:normAutofit/>
          </a:bodyPr>
          <a:lstStyle/>
          <a:p>
            <a:pPr marL="0" indent="0">
              <a:buNone/>
            </a:pPr>
            <a:r>
              <a:rPr lang="en-IN" sz="5400" dirty="0">
                <a:latin typeface="Arial" panose="020B0604020202020204" pitchFamily="34" charset="0"/>
                <a:cs typeface="Arial" panose="020B0604020202020204" pitchFamily="34" charset="0"/>
              </a:rPr>
              <a:t>               Thankyou…..!!!</a:t>
            </a:r>
          </a:p>
        </p:txBody>
      </p:sp>
    </p:spTree>
    <p:extLst>
      <p:ext uri="{BB962C8B-B14F-4D97-AF65-F5344CB8AC3E}">
        <p14:creationId xmlns:p14="http://schemas.microsoft.com/office/powerpoint/2010/main" val="151796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94735"/>
          </a:xfrm>
        </p:spPr>
        <p:txBody>
          <a:bodyPr/>
          <a:lstStyle/>
          <a:p>
            <a:r>
              <a:rPr lang="en-IN" dirty="0"/>
              <a:t>Background</a:t>
            </a:r>
          </a:p>
        </p:txBody>
      </p:sp>
      <p:sp>
        <p:nvSpPr>
          <p:cNvPr id="5" name="TextBox 4"/>
          <p:cNvSpPr txBox="1"/>
          <p:nvPr/>
        </p:nvSpPr>
        <p:spPr>
          <a:xfrm>
            <a:off x="685801" y="1622323"/>
            <a:ext cx="10758947"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Project Objective:</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To design and implement a two-tier architecture focused on disaster recovery using AWS services and DevOps tools.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solution integrates cloud computing and automation to mitigate risks associated with manual processes and downtime.</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Problem Statement:</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Traditional disaster recovery and backup procedures are manual, prone to errors, and inefficient in cloud environments.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Businesses require reliable systems that ensure seamless recovery from data loss or system failure, especially in dynamic cloud setups.</a:t>
            </a: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Expected Outcome:</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Development of a robust system that uses AWS EC2 for application hosting and S3 for data storage.</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Integration with AWS Backup for automated disaster recovery, ensuring that data is backed up, stored securely, and recoverable with minimal downtime.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Skills Used</a:t>
            </a:r>
          </a:p>
        </p:txBody>
      </p:sp>
      <p:sp>
        <p:nvSpPr>
          <p:cNvPr id="3" name="Content Placeholder 2"/>
          <p:cNvSpPr>
            <a:spLocks noGrp="1"/>
          </p:cNvSpPr>
          <p:nvPr>
            <p:ph idx="1"/>
          </p:nvPr>
        </p:nvSpPr>
        <p:spPr>
          <a:xfrm>
            <a:off x="784123" y="2065867"/>
            <a:ext cx="10131425" cy="3649133"/>
          </a:xfrm>
        </p:spPr>
        <p:txBody>
          <a:bodyPr>
            <a:noAutofit/>
          </a:bodyPr>
          <a:lstStyle/>
          <a:p>
            <a:pPr>
              <a:buFont typeface="Wingdings" panose="05000000000000000000" pitchFamily="2" charset="2"/>
              <a:buChar char="§"/>
            </a:pPr>
            <a:r>
              <a:rPr lang="en-IN" b="1" dirty="0">
                <a:latin typeface="Arial" panose="020B0604020202020204" pitchFamily="34" charset="0"/>
                <a:cs typeface="Arial" panose="020B0604020202020204" pitchFamily="34" charset="0"/>
              </a:rPr>
              <a:t>Terraform</a:t>
            </a:r>
            <a:r>
              <a:rPr lang="en-IN" dirty="0">
                <a:latin typeface="Arial" panose="020B0604020202020204" pitchFamily="34" charset="0"/>
                <a:cs typeface="Arial" panose="020B0604020202020204" pitchFamily="34" charset="0"/>
              </a:rPr>
              <a:t>: Infrastructure as Code tool </a:t>
            </a:r>
            <a:r>
              <a:rPr lang="en-US" dirty="0">
                <a:latin typeface="Arial" panose="020B0604020202020204" pitchFamily="34" charset="0"/>
                <a:cs typeface="Arial" panose="020B0604020202020204" pitchFamily="34" charset="0"/>
              </a:rPr>
              <a:t>used to automate the provisioning of cloud resources.</a:t>
            </a:r>
            <a:endParaRPr lang="en-IN"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b="1" dirty="0">
                <a:latin typeface="Arial" panose="020B0604020202020204" pitchFamily="34" charset="0"/>
                <a:cs typeface="Arial" panose="020B0604020202020204" pitchFamily="34" charset="0"/>
              </a:rPr>
              <a:t>Jenkins</a:t>
            </a:r>
            <a:r>
              <a:rPr lang="en-IN" dirty="0">
                <a:latin typeface="Arial" panose="020B0604020202020204" pitchFamily="34" charset="0"/>
                <a:cs typeface="Arial" panose="020B0604020202020204" pitchFamily="34" charset="0"/>
              </a:rPr>
              <a:t>: Continuous Integration/Deployment </a:t>
            </a:r>
            <a:r>
              <a:rPr lang="en-US" dirty="0">
                <a:latin typeface="Arial" panose="020B0604020202020204" pitchFamily="34" charset="0"/>
                <a:cs typeface="Arial" panose="020B0604020202020204" pitchFamily="34" charset="0"/>
              </a:rPr>
              <a:t>tool for automating testing, building, and deploying code to AWS.</a:t>
            </a:r>
            <a:endParaRPr lang="en-IN"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b="1" dirty="0" err="1">
                <a:latin typeface="Arial" panose="020B0604020202020204" pitchFamily="34" charset="0"/>
                <a:cs typeface="Arial" panose="020B0604020202020204" pitchFamily="34" charset="0"/>
              </a:rPr>
              <a:t>Github</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version control repository that manages code changes, collaboration, and integration with CI/CD pipelines.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AWS (EC2, S3, Backup, SNS):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EC2: Provides scalable virtual servers to host applications.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S3: Object storage for storing application data and backups.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AWS Backup: Automates the backup of data and ensures recovery in case of failure.</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SNS: Used for sending notifications and alerts related to backup statuses.</a:t>
            </a:r>
            <a:endParaRPr lang="en-IN" sz="1800" b="1"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b="1" dirty="0">
                <a:latin typeface="Arial" panose="020B0604020202020204" pitchFamily="34" charset="0"/>
                <a:cs typeface="Arial" panose="020B0604020202020204" pitchFamily="34" charset="0"/>
              </a:rPr>
              <a:t>PowerShell</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Scripting language for automating various DevOps tasks and AWS operations, ensuring efficient task execution without manual intervention.</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02890"/>
          </a:xfrm>
        </p:spPr>
        <p:txBody>
          <a:bodyPr/>
          <a:lstStyle/>
          <a:p>
            <a:r>
              <a:rPr lang="en-IN" dirty="0">
                <a:latin typeface="Arial" panose="020B0604020202020204" pitchFamily="34" charset="0"/>
                <a:cs typeface="Arial" panose="020B0604020202020204" pitchFamily="34" charset="0"/>
              </a:rPr>
              <a:t>Requirements</a:t>
            </a:r>
          </a:p>
        </p:txBody>
      </p:sp>
      <p:sp>
        <p:nvSpPr>
          <p:cNvPr id="4" name="Rectangle 1"/>
          <p:cNvSpPr>
            <a:spLocks noGrp="1" noChangeArrowheads="1"/>
          </p:cNvSpPr>
          <p:nvPr>
            <p:ph idx="1"/>
          </p:nvPr>
        </p:nvSpPr>
        <p:spPr bwMode="auto">
          <a:xfrm>
            <a:off x="685801" y="1842976"/>
            <a:ext cx="1113439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Hardware Requirements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EC2 Instance Type</a:t>
            </a:r>
            <a:r>
              <a:rPr kumimoji="0" lang="en-US" altLang="en-US" sz="1800" b="0" i="0" u="none" strike="noStrike" cap="none" normalizeH="0" baseline="0" dirty="0">
                <a:ln>
                  <a:noFill/>
                </a:ln>
                <a:solidFill>
                  <a:schemeClr val="tx1"/>
                </a:solidFill>
                <a:effectLst/>
                <a:latin typeface="Arial" panose="020B0604020202020204" pitchFamily="34" charset="0"/>
              </a:rPr>
              <a:t>: t2.micro with 1 vCPU, 1 GiB RAM.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8 GiB Elastic Block Store (EBS) volume attached to EC2 for persistent storage.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Network</a:t>
            </a:r>
            <a:r>
              <a:rPr kumimoji="0" lang="en-US" altLang="en-US" sz="1800" b="0" i="0" u="none" strike="noStrike" cap="none" normalizeH="0" baseline="0" dirty="0">
                <a:ln>
                  <a:noFill/>
                </a:ln>
                <a:solidFill>
                  <a:schemeClr val="tx1"/>
                </a:solidFill>
                <a:effectLst/>
                <a:latin typeface="Arial" panose="020B0604020202020204" pitchFamily="34" charset="0"/>
              </a:rPr>
              <a:t>: Moderate network performance, ideal for low-traffic applications.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Software Requirements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Terraform</a:t>
            </a:r>
            <a:r>
              <a:rPr kumimoji="0" lang="en-US" altLang="en-US" sz="1800" b="0" i="0" u="none" strike="noStrike" cap="none" normalizeH="0" baseline="0" dirty="0">
                <a:ln>
                  <a:noFill/>
                </a:ln>
                <a:solidFill>
                  <a:schemeClr val="tx1"/>
                </a:solidFill>
                <a:effectLst/>
                <a:latin typeface="Arial" panose="020B0604020202020204" pitchFamily="34" charset="0"/>
              </a:rPr>
              <a:t>: Version 0.12 or higher for </a:t>
            </a:r>
            <a:r>
              <a:rPr kumimoji="0" lang="en-US" altLang="en-US" sz="1800" b="0" i="0" u="none" strike="noStrike" cap="none" normalizeH="0" baseline="0" dirty="0" err="1">
                <a:ln>
                  <a:noFill/>
                </a:ln>
                <a:solidFill>
                  <a:schemeClr val="tx1"/>
                </a:solidFill>
                <a:effectLst/>
                <a:latin typeface="Arial" panose="020B0604020202020204" pitchFamily="34" charset="0"/>
              </a:rPr>
              <a:t>IaC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Jenkins</a:t>
            </a:r>
            <a:r>
              <a:rPr kumimoji="0" lang="en-US" altLang="en-US" sz="1800" b="0" i="0" u="none" strike="noStrike" cap="none" normalizeH="0" baseline="0" dirty="0">
                <a:ln>
                  <a:noFill/>
                </a:ln>
                <a:solidFill>
                  <a:schemeClr val="tx1"/>
                </a:solidFill>
                <a:effectLst/>
                <a:latin typeface="Arial" panose="020B0604020202020204" pitchFamily="34" charset="0"/>
              </a:rPr>
              <a:t>: Version 2.x with updated plugins for CI/CD pipeline automation.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AWS CLI</a:t>
            </a:r>
            <a:r>
              <a:rPr kumimoji="0" lang="en-US" altLang="en-US" sz="1800" b="0" i="0" u="none" strike="noStrike" cap="none" normalizeH="0" baseline="0" dirty="0">
                <a:ln>
                  <a:noFill/>
                </a:ln>
                <a:solidFill>
                  <a:schemeClr val="tx1"/>
                </a:solidFill>
                <a:effectLst/>
                <a:latin typeface="Arial" panose="020B0604020202020204" pitchFamily="34" charset="0"/>
              </a:rPr>
              <a:t>: For interacting with AWS services programmatically.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PowerShell</a:t>
            </a:r>
            <a:r>
              <a:rPr kumimoji="0" lang="en-US" altLang="en-US" sz="1800" b="0" i="0" u="none" strike="noStrike" cap="none" normalizeH="0" baseline="0" dirty="0">
                <a:ln>
                  <a:noFill/>
                </a:ln>
                <a:solidFill>
                  <a:schemeClr val="tx1"/>
                </a:solidFill>
                <a:effectLst/>
                <a:latin typeface="Arial" panose="020B0604020202020204" pitchFamily="34" charset="0"/>
              </a:rPr>
              <a:t>: Version 7.x for scripting infrastructure management tasks.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Services and Tools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AWS Services</a:t>
            </a:r>
            <a:r>
              <a:rPr kumimoji="0" lang="en-US" altLang="en-US" sz="1800" b="0" i="0" u="none" strike="noStrike" cap="none" normalizeH="0" baseline="0" dirty="0">
                <a:ln>
                  <a:noFill/>
                </a:ln>
                <a:solidFill>
                  <a:schemeClr val="tx1"/>
                </a:solidFill>
                <a:effectLst/>
                <a:latin typeface="Arial" panose="020B0604020202020204" pitchFamily="34" charset="0"/>
              </a:rPr>
              <a:t>: EC2 for application hosting, S3 for data storage, IAM for security, AWS Backup for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 disaster recovery, and SNS for notifications.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DevOps Tools</a:t>
            </a:r>
            <a:r>
              <a:rPr kumimoji="0" lang="en-US" altLang="en-US" sz="1800" b="0" i="0" u="none" strike="noStrike" cap="none" normalizeH="0" baseline="0" dirty="0">
                <a:ln>
                  <a:noFill/>
                </a:ln>
                <a:solidFill>
                  <a:schemeClr val="tx1"/>
                </a:solidFill>
                <a:effectLst/>
                <a:latin typeface="Arial" panose="020B0604020202020204" pitchFamily="34" charset="0"/>
              </a:rPr>
              <a:t>: Terraform for automating infrastructure, Jenkins for automating builds and deployments,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b="0" i="0" u="none" strike="noStrike" cap="none" normalizeH="0" baseline="0">
                <a:ln>
                  <a:noFill/>
                </a:ln>
                <a:solidFill>
                  <a:schemeClr val="tx1"/>
                </a:solidFill>
                <a:effectLst/>
                <a:latin typeface="Arial" panose="020B0604020202020204" pitchFamily="34" charset="0"/>
              </a:rPr>
              <a:t>github </a:t>
            </a:r>
            <a:r>
              <a:rPr kumimoji="0" lang="en-US" altLang="en-US" sz="1800" b="0" i="0" u="none" strike="noStrike" cap="none" normalizeH="0" baseline="0" dirty="0">
                <a:ln>
                  <a:noFill/>
                </a:ln>
                <a:solidFill>
                  <a:schemeClr val="tx1"/>
                </a:solidFill>
                <a:effectLst/>
                <a:latin typeface="Arial" panose="020B0604020202020204" pitchFamily="34" charset="0"/>
              </a:rPr>
              <a:t>for version control.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35E4-3B1F-95EA-6D6F-8C43D3AC5D1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 of the Project</a:t>
            </a:r>
            <a:br>
              <a:rPr lang="en-US" b="1" dirty="0"/>
            </a:br>
            <a:endParaRPr lang="en-IN" dirty="0"/>
          </a:p>
        </p:txBody>
      </p:sp>
      <p:sp>
        <p:nvSpPr>
          <p:cNvPr id="3" name="Content Placeholder 2">
            <a:extLst>
              <a:ext uri="{FF2B5EF4-FFF2-40B4-BE49-F238E27FC236}">
                <a16:creationId xmlns:a16="http://schemas.microsoft.com/office/drawing/2014/main" id="{A63ED1D8-FD70-94B7-31BB-AC9D40355A54}"/>
              </a:ext>
            </a:extLst>
          </p:cNvPr>
          <p:cNvSpPr>
            <a:spLocks noGrp="1"/>
          </p:cNvSpPr>
          <p:nvPr>
            <p:ph idx="1"/>
          </p:nvPr>
        </p:nvSpPr>
        <p:spPr>
          <a:xfrm>
            <a:off x="685801" y="1484671"/>
            <a:ext cx="10131425" cy="3307463"/>
          </a:xfrm>
        </p:spPr>
        <p:txBody>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Inclusions:</a:t>
            </a: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Two-tier architecture design.</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Backup, recovery, and automation.</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Exclusions:</a:t>
            </a: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No application development or detailed performance tuning.</a:t>
            </a:r>
          </a:p>
          <a:p>
            <a:endParaRPr lang="en-IN" dirty="0"/>
          </a:p>
        </p:txBody>
      </p:sp>
    </p:spTree>
    <p:extLst>
      <p:ext uri="{BB962C8B-B14F-4D97-AF65-F5344CB8AC3E}">
        <p14:creationId xmlns:p14="http://schemas.microsoft.com/office/powerpoint/2010/main" val="130162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53729"/>
            <a:ext cx="10131425" cy="1032387"/>
          </a:xfrm>
        </p:spPr>
        <p:txBody>
          <a:bodyPr/>
          <a:lstStyle/>
          <a:p>
            <a:r>
              <a:rPr kumimoji="0" lang="en-US" altLang="en-US" sz="3600" b="1" i="0" u="none" strike="noStrike" cap="none" normalizeH="0" baseline="0" dirty="0">
                <a:ln>
                  <a:noFill/>
                </a:ln>
                <a:solidFill>
                  <a:schemeClr val="tx1"/>
                </a:solidFill>
                <a:effectLst/>
                <a:latin typeface="Arial" panose="020B0604020202020204" pitchFamily="34" charset="0"/>
              </a:rPr>
              <a:t>Overview of the Architecture</a:t>
            </a:r>
            <a:endParaRPr lang="en-IN" dirty="0"/>
          </a:p>
        </p:txBody>
      </p:sp>
      <p:sp>
        <p:nvSpPr>
          <p:cNvPr id="4" name="Rectangle 1"/>
          <p:cNvSpPr>
            <a:spLocks noGrp="1" noChangeArrowheads="1"/>
          </p:cNvSpPr>
          <p:nvPr>
            <p:ph idx="1"/>
          </p:nvPr>
        </p:nvSpPr>
        <p:spPr bwMode="auto">
          <a:xfrm>
            <a:off x="685801" y="2258475"/>
            <a:ext cx="105528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Tier 1 - Application Server</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application server is hosted on an EC2 instance.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handles the business logic and interacts with the data storage layer.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Tier 2 - Data Storage Layer</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is stored in an S3 bucket, which provides durable, scalable, and secure object storage.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S3 supports versioning, ensuring that different versions of data are stored.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Disaster Recovery Plan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US" sz="1800" b="1" dirty="0">
                <a:latin typeface="Arial" panose="020B0604020202020204" pitchFamily="34" charset="0"/>
                <a:cs typeface="Arial" panose="020B0604020202020204" pitchFamily="34" charset="0"/>
              </a:rPr>
              <a:t>AWS Backup</a:t>
            </a:r>
            <a:r>
              <a:rPr lang="en-US" sz="1800" dirty="0">
                <a:latin typeface="Arial" panose="020B0604020202020204" pitchFamily="34" charset="0"/>
                <a:cs typeface="Arial" panose="020B0604020202020204" pitchFamily="34" charset="0"/>
              </a:rPr>
              <a:t>: Configured to automatically back up data from S3 to a Backup Vault in the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US" sz="1800" dirty="0">
                <a:latin typeface="Arial" panose="020B0604020202020204" pitchFamily="34" charset="0"/>
                <a:cs typeface="Arial" panose="020B0604020202020204" pitchFamily="34" charset="0"/>
              </a:rPr>
              <a:t>same region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US" sz="1800" b="1" dirty="0">
                <a:latin typeface="Arial" panose="020B0604020202020204" pitchFamily="34" charset="0"/>
                <a:cs typeface="Arial" panose="020B0604020202020204" pitchFamily="34" charset="0"/>
              </a:rPr>
              <a:t>Cross-Region Backup</a:t>
            </a:r>
            <a:r>
              <a:rPr lang="en-US" sz="1800" dirty="0">
                <a:latin typeface="Arial" panose="020B0604020202020204" pitchFamily="34" charset="0"/>
                <a:cs typeface="Arial" panose="020B0604020202020204" pitchFamily="34" charset="0"/>
              </a:rPr>
              <a:t>: Backup data is replicated to a secondary region to ensure availability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lang="en-US" sz="1800" dirty="0">
                <a:latin typeface="Arial" panose="020B0604020202020204" pitchFamily="34" charset="0"/>
                <a:cs typeface="Arial" panose="020B0604020202020204" pitchFamily="34" charset="0"/>
              </a:rPr>
              <a:t>even in case of a regional failure.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57084"/>
          </a:xfrm>
        </p:spPr>
        <p:txBody>
          <a:bodyPr/>
          <a:lstStyle/>
          <a:p>
            <a:r>
              <a:rPr lang="en-IN" dirty="0">
                <a:latin typeface="Arial" panose="020B0604020202020204" pitchFamily="34" charset="0"/>
                <a:cs typeface="Arial" panose="020B0604020202020204" pitchFamily="34" charset="0"/>
              </a:rPr>
              <a:t>High-Level Design (HLD)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148" y="1681317"/>
            <a:ext cx="8629909" cy="500461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Flow of Design</a:t>
            </a:r>
          </a:p>
        </p:txBody>
      </p:sp>
      <p:sp>
        <p:nvSpPr>
          <p:cNvPr id="4" name="Rectangle 1"/>
          <p:cNvSpPr>
            <a:spLocks noGrp="1" noChangeArrowheads="1"/>
          </p:cNvSpPr>
          <p:nvPr>
            <p:ph idx="1"/>
          </p:nvPr>
        </p:nvSpPr>
        <p:spPr bwMode="auto">
          <a:xfrm>
            <a:off x="685801" y="1981475"/>
            <a:ext cx="1089913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Step 1: Application Server Interaction with S3</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The EC2 instance (application server) interacts with the S3 bucket to store or retrieve application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S3 is used for storing configuration files, user uploads, logs, and other static content.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Step 2: Automated Backups with AWS Backup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AWS Backup automatically creates backups of data in S3 and stores them in Backup Vaults.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Backup policies define how frequently backups are taken and how long they are retained.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Step 3: Cross-Region Backup for Disaster Recovery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Backups are replicated to a Backup Vault in another AWS region, providing resilience against regional </a:t>
            </a:r>
          </a:p>
          <a:p>
            <a:pPr marL="0" marR="0" lvl="0" indent="0" algn="l" defTabSz="914400" rtl="0" eaLnBrk="0" fontAlgn="base" latinLnBrk="0" hangingPunct="0">
              <a:lnSpc>
                <a:spcPct val="100000"/>
              </a:lnSpc>
              <a:spcBef>
                <a:spcPct val="0"/>
              </a:spcBef>
              <a:spcAft>
                <a:spcPct val="0"/>
              </a:spcAft>
              <a:buClrTx/>
              <a:buSzTx/>
              <a:buNone/>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outages or failures.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Cross-region replication ensures data is protected in the event of a disaster.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Step 4: Notifications with SNS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AWS SNS sends notifications to system administrators upon the completion or failure of backups.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Notifications are delivered via email, SMS, or other subscribed endpoints.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89F9-4763-149F-D3A4-400D2D9BCB23}"/>
              </a:ext>
            </a:extLst>
          </p:cNvPr>
          <p:cNvSpPr>
            <a:spLocks noGrp="1"/>
          </p:cNvSpPr>
          <p:nvPr>
            <p:ph type="title"/>
          </p:nvPr>
        </p:nvSpPr>
        <p:spPr>
          <a:xfrm>
            <a:off x="685801" y="280219"/>
            <a:ext cx="10131425" cy="860323"/>
          </a:xfrm>
        </p:spPr>
        <p:txBody>
          <a:bodyPr/>
          <a:lstStyle/>
          <a:p>
            <a:r>
              <a:rPr lang="en-IN" dirty="0">
                <a:latin typeface="Arial" panose="020B0604020202020204" pitchFamily="34" charset="0"/>
                <a:cs typeface="Arial" panose="020B0604020202020204" pitchFamily="34" charset="0"/>
              </a:rPr>
              <a:t>Low level design (</a:t>
            </a:r>
            <a:r>
              <a:rPr lang="en-IN" dirty="0" err="1">
                <a:latin typeface="Arial" panose="020B0604020202020204" pitchFamily="34" charset="0"/>
                <a:cs typeface="Arial" panose="020B0604020202020204" pitchFamily="34" charset="0"/>
              </a:rPr>
              <a:t>lld</a:t>
            </a:r>
            <a:r>
              <a:rPr lang="en-IN" dirty="0">
                <a:latin typeface="Arial" panose="020B0604020202020204" pitchFamily="34" charset="0"/>
                <a:cs typeface="Arial" panose="020B0604020202020204" pitchFamily="34" charset="0"/>
              </a:rPr>
              <a:t>)</a:t>
            </a:r>
          </a:p>
        </p:txBody>
      </p:sp>
      <p:pic>
        <p:nvPicPr>
          <p:cNvPr id="6" name="Content Placeholder 5">
            <a:extLst>
              <a:ext uri="{FF2B5EF4-FFF2-40B4-BE49-F238E27FC236}">
                <a16:creationId xmlns:a16="http://schemas.microsoft.com/office/drawing/2014/main" id="{9BA2F25D-EEAF-030E-9C7C-568EDBEEF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575" y="1141152"/>
            <a:ext cx="9704438" cy="5436629"/>
          </a:xfrm>
        </p:spPr>
      </p:pic>
    </p:spTree>
    <p:extLst>
      <p:ext uri="{BB962C8B-B14F-4D97-AF65-F5344CB8AC3E}">
        <p14:creationId xmlns:p14="http://schemas.microsoft.com/office/powerpoint/2010/main" val="1687402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1168</TotalTime>
  <Words>1409</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Celestial</vt:lpstr>
      <vt:lpstr>  Two-Tier Architecture with Disaster Recovery Strategy</vt:lpstr>
      <vt:lpstr>Background</vt:lpstr>
      <vt:lpstr>Skills Used</vt:lpstr>
      <vt:lpstr>Requirements</vt:lpstr>
      <vt:lpstr>Scope of the Project </vt:lpstr>
      <vt:lpstr>Overview of the Architecture</vt:lpstr>
      <vt:lpstr>High-Level Design (HLD)</vt:lpstr>
      <vt:lpstr>Flow of Design</vt:lpstr>
      <vt:lpstr>Low level design (lld)</vt:lpstr>
      <vt:lpstr>Infrastructure setup </vt:lpstr>
      <vt:lpstr>Testing and Results </vt:lpstr>
      <vt:lpstr>Benefits of the Solution </vt:lpstr>
      <vt:lpstr>COST ESTIMATION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MUKKA MANIKIRAN</dc:creator>
  <cp:lastModifiedBy>MUKKA MANIKIRAN</cp:lastModifiedBy>
  <cp:revision>20</cp:revision>
  <dcterms:created xsi:type="dcterms:W3CDTF">2024-11-04T14:52:58Z</dcterms:created>
  <dcterms:modified xsi:type="dcterms:W3CDTF">2024-11-13T14:29:07Z</dcterms:modified>
</cp:coreProperties>
</file>