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66" r:id="rId6"/>
    <p:sldId id="267" r:id="rId7"/>
    <p:sldId id="259" r:id="rId8"/>
    <p:sldId id="268" r:id="rId9"/>
    <p:sldId id="260" r:id="rId10"/>
    <p:sldId id="269" r:id="rId11"/>
    <p:sldId id="270" r:id="rId12"/>
    <p:sldId id="272" r:id="rId13"/>
    <p:sldId id="261" r:id="rId14"/>
    <p:sldId id="273" r:id="rId15"/>
    <p:sldId id="274" r:id="rId16"/>
    <p:sldId id="262" r:id="rId17"/>
    <p:sldId id="275" r:id="rId18"/>
    <p:sldId id="276" r:id="rId19"/>
    <p:sldId id="277" r:id="rId20"/>
    <p:sldId id="278" r:id="rId21"/>
    <p:sldId id="279" r:id="rId22"/>
    <p:sldId id="281" r:id="rId23"/>
    <p:sldId id="280" r:id="rId24"/>
    <p:sldId id="282" r:id="rId25"/>
    <p:sldId id="283" r:id="rId26"/>
    <p:sldId id="264" r:id="rId27"/>
    <p:sldId id="265" r:id="rId28"/>
    <p:sldId id="284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83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217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15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24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683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437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012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55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268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317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125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213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362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32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77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88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98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6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alphaModFix amt="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J9Gd3y_ub9JogvGBIdQqc9QFVdbnNyfn?usp=shar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Priyanka Nadar</a:t>
            </a:r>
            <a:endParaRPr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174153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Overall Dashboard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90171"/>
            <a:ext cx="8266243" cy="3575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8155C-9BA6-60BC-AD04-FE634E8C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90171"/>
            <a:ext cx="8266243" cy="3575975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395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07611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sz="1600" dirty="0">
                <a:latin typeface="+mn-lt"/>
                <a:ea typeface="Montserrat"/>
                <a:cs typeface="Montserrat"/>
                <a:sym typeface="Montserrat"/>
              </a:rPr>
              <a:t>Added a new column id (Primary Key), please find the attached screenshot</a:t>
            </a:r>
          </a:p>
          <a:p>
            <a:pPr marL="0" indent="0">
              <a:buNone/>
            </a:pPr>
            <a:endParaRPr lang="en"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285750" indent="-285750"/>
            <a:endParaRPr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285750" indent="-285750"/>
            <a:endParaRPr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D55CB-29FA-1514-9C11-0CD84CBE4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1" y="1608468"/>
            <a:ext cx="5798458" cy="2899229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858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729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sz="1600" dirty="0">
                <a:latin typeface="+mn-lt"/>
                <a:ea typeface="Montserrat"/>
                <a:cs typeface="Montserrat"/>
                <a:sym typeface="Montserrat"/>
              </a:rPr>
              <a:t>Please find the attached screenshots</a:t>
            </a:r>
          </a:p>
          <a:p>
            <a:pPr marL="0" indent="0">
              <a:buNone/>
            </a:pPr>
            <a:endParaRPr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285750" indent="-285750"/>
            <a:endParaRPr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285750" indent="-285750"/>
            <a:endParaRPr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B0787-768C-DFE6-31E8-A9CF3CA55F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19"/>
          <a:stretch/>
        </p:blipFill>
        <p:spPr>
          <a:xfrm>
            <a:off x="704720" y="1617245"/>
            <a:ext cx="3077027" cy="2831384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F66B2-6904-1DD7-6FF6-798DEC718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628"/>
          <a:stretch/>
        </p:blipFill>
        <p:spPr>
          <a:xfrm>
            <a:off x="3912734" y="1617245"/>
            <a:ext cx="3707266" cy="2831384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245496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sz="1600" dirty="0">
                <a:latin typeface="+mn-lt"/>
                <a:ea typeface="Montserrat"/>
                <a:cs typeface="Montserrat"/>
                <a:sym typeface="Montserrat"/>
              </a:rPr>
              <a:t>Please find the attached screenshots</a:t>
            </a:r>
          </a:p>
          <a:p>
            <a:pPr marL="0" indent="0">
              <a:buNone/>
            </a:pPr>
            <a:endParaRPr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285750" indent="-285750"/>
            <a:endParaRPr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285750" indent="-285750"/>
            <a:endParaRPr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F983B-151D-5779-FA75-EF91B9A8E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28" b="10670"/>
          <a:stretch/>
        </p:blipFill>
        <p:spPr>
          <a:xfrm>
            <a:off x="694746" y="1612900"/>
            <a:ext cx="2563813" cy="3057589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BA928B-5AE2-F6CB-E01E-B36B75DEC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288" y="1612900"/>
            <a:ext cx="5573741" cy="3057589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715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267267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sz="1600" dirty="0">
                <a:latin typeface="+mn-lt"/>
                <a:ea typeface="Montserrat"/>
                <a:cs typeface="Montserrat"/>
                <a:sym typeface="Montserrat"/>
              </a:rPr>
              <a:t>Please find the attached 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7081FC-0970-595C-CC3A-CC66178E0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22"/>
          <a:stretch/>
        </p:blipFill>
        <p:spPr>
          <a:xfrm>
            <a:off x="708057" y="1655638"/>
            <a:ext cx="3120506" cy="2951829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1D1325-9B77-3FD6-83EC-F231D9BF82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532"/>
          <a:stretch/>
        </p:blipFill>
        <p:spPr>
          <a:xfrm>
            <a:off x="3974096" y="1655638"/>
            <a:ext cx="3007276" cy="2956176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031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31149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Data Import from SQL</a:t>
            </a:r>
          </a:p>
          <a:p>
            <a:pPr marL="0" indent="0">
              <a:buNone/>
            </a:pPr>
            <a:endParaRPr lang="en-US"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F8E9A-11D7-0E85-D555-9866BA7E9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53" y="1606586"/>
            <a:ext cx="4968950" cy="2545449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260900" y="1238239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Data Loading </a:t>
            </a:r>
          </a:p>
          <a:p>
            <a:pPr marL="0" indent="0">
              <a:buNone/>
            </a:pPr>
            <a:endParaRPr lang="en-US"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B5329-BAC5-43D0-7DD1-E2EF18FD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87" y="1637750"/>
            <a:ext cx="5874234" cy="2940689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100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238238"/>
            <a:ext cx="8469443" cy="365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Data Loaded Successfully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Prepare viz, add filters, and assemble them all in a dashboard (canvas size is 1250 x 750 pixels)</a:t>
            </a:r>
          </a:p>
          <a:p>
            <a:pPr marL="0" indent="0">
              <a:buNone/>
            </a:pPr>
            <a:endParaRPr lang="en-US"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29293-6FF0-BEB4-5338-32A6837D0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4" y="2134215"/>
            <a:ext cx="5894995" cy="2630689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23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Answer the questions by using visualization tools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80182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Product wise Sales - given in the visualization below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Bottom 3 products(inferring it as products with least sales) - Carretera, Montana and Amarilla</a:t>
            </a:r>
          </a:p>
          <a:p>
            <a:pPr marL="0" indent="0"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15A1FA-2F4A-3545-687A-21D6B1B44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8" y="2085522"/>
            <a:ext cx="3933370" cy="2452096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300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Answer the questions by using visualization tools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22550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Profit and sales by quarter - calculated for all the quarters present according to the dates in dataset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Yearly sales and profit </a:t>
            </a:r>
          </a:p>
          <a:p>
            <a:pPr marL="285750" indent="-285750"/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E14B3-E2B8-C461-3E2E-0CCA176E4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8" t="24191" r="44216" b="27558"/>
          <a:stretch/>
        </p:blipFill>
        <p:spPr>
          <a:xfrm>
            <a:off x="696687" y="2148523"/>
            <a:ext cx="4283513" cy="2452096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0C2BD-4225-04EA-E1CE-C868BD68F2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122"/>
          <a:stretch/>
        </p:blipFill>
        <p:spPr>
          <a:xfrm>
            <a:off x="5096500" y="2148522"/>
            <a:ext cx="3619500" cy="964791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14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Analysis using Excel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using Excel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Insert the given data into the SQL server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Import the Data from the SQL Database into PowerBI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Interactive Dashboard by using visualization tools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Conclusion and Inferences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Endnotes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1616" y="157114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Answer the questions by using visualization tools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216468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Country-wise Sales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Top 2 countries (in terms of sales - USA and Canada, profit – France and Germany, units sold – Canada and France)</a:t>
            </a:r>
          </a:p>
          <a:p>
            <a:pPr marL="285750" indent="-285750"/>
            <a:endParaRPr lang="en-US"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7B680A-5D3C-753B-D225-AB678FD2B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4" y="2259693"/>
            <a:ext cx="4724400" cy="1562100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2905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Answer the questions by using visualization tools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245496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Segment-wise and product-wise sales/profit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654F0-78D3-CB8A-443D-46BB9E20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5" y="1603101"/>
            <a:ext cx="5271135" cy="2982595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4997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Answer the questions by using visualization tools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84271" y="1158410"/>
            <a:ext cx="8520600" cy="361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Segment-wise profit, discounts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Product-wise discount</a:t>
            </a:r>
          </a:p>
          <a:p>
            <a:pPr marL="0" indent="0">
              <a:buNone/>
            </a:pPr>
            <a:endParaRPr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584AD-CC35-9D88-0612-7C160DC25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51" y="1835720"/>
            <a:ext cx="3140129" cy="2857049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1906DD-0DE7-F49C-7B10-7B11ACDA9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591" y="1835721"/>
            <a:ext cx="3038475" cy="2857048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0437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Overall Dashboard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7457156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5F8B5-4E40-9707-BA22-06DB968D3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72926"/>
            <a:ext cx="7649386" cy="3795800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6171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Overall Dashboard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7343552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DD6A3-C7B4-6566-A16B-C89418DFE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080182"/>
            <a:ext cx="7845329" cy="3823850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520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080182"/>
            <a:ext cx="8520600" cy="350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Paseo has the highest sales in the ‘Government’ sector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Also, customers trust other products from this segment the most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Germany has sold least number of units but in terms of profit, it has outgrown significantly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With good marketing campaigns, sales can be increased 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USA currently looks like it has incurred loss even after higher sales, hence we need to analyze the bigger picture (supply chain, customer satisfaction, etc.) in this region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As the sales are good, it has a scope for improvement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Last quarter of 2014 has been a great time in terms of sales, kudos to the entire team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‘Enterprise’ segment seems to have incurred loss, probably because of the high discount rates offered in products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But at the same time, Paseo, which has the highest number of sales, has offered most discounts to customers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We need to study the customers’ interests in depth and also interact with the sales people to </a:t>
            </a:r>
            <a:r>
              <a:rPr lang="en-US" sz="1600">
                <a:latin typeface="+mn-lt"/>
                <a:ea typeface="Montserrat"/>
                <a:cs typeface="Montserrat"/>
                <a:sym typeface="Montserrat"/>
              </a:rPr>
              <a:t>understand their </a:t>
            </a:r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point of view for further analysis</a:t>
            </a:r>
          </a:p>
          <a:p>
            <a:pPr marL="285750" indent="-285750"/>
            <a:endParaRPr lang="en-US"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en-US"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11700" y="993350"/>
            <a:ext cx="57138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Montserrat"/>
                <a:cs typeface="Montserrat"/>
                <a:sym typeface="Montserrat"/>
              </a:rPr>
              <a:t>Reference Links:- </a:t>
            </a:r>
            <a:endParaRPr b="1" dirty="0"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Montserrat"/>
                <a:cs typeface="Montserrat"/>
                <a:sym typeface="Montserrat"/>
              </a:rPr>
              <a:t>Excel, PowerBI and SQL 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https://drive.google.com/drive/folders/1J9Gd3y_ub9JogvGBIdQqc9QFVdbnNyfn?usp=sharing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endParaRPr dirty="0">
              <a:solidFill>
                <a:schemeClr val="tx1">
                  <a:lumMod val="50000"/>
                </a:schemeClr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1786081" y="2371710"/>
            <a:ext cx="5713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+mj-lt"/>
                <a:ea typeface="Montserrat"/>
                <a:cs typeface="Montserrat"/>
                <a:sym typeface="Montserrat"/>
              </a:rPr>
              <a:t>THANK YOU!</a:t>
            </a:r>
            <a:endParaRPr sz="1800" b="1" dirty="0">
              <a:solidFill>
                <a:schemeClr val="accent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5872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First part of data exploration comprises of studying the data and understanding what it is trying to convey</a:t>
            </a:r>
          </a:p>
          <a:p>
            <a:pPr marL="34290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This is a sales data provided by the finance department for various products, classified on the basis of segments which sells these for countries from Europe and North America</a:t>
            </a:r>
          </a:p>
          <a:p>
            <a:pPr marL="34290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The first step is data cleaning i.e. removing extra data/outliers to avoid redundancy and to derive proper results</a:t>
            </a:r>
          </a:p>
          <a:p>
            <a:pPr marL="34290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We have an excel data comprising of 700 entries providing ample amount of information which will help us to gather insights as we proceed further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Cleaning 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420557" y="1398752"/>
            <a:ext cx="7847016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The amount in various columns are specified in dollars ($), changed the datatype to ‘General’ to ensure consistency</a:t>
            </a:r>
          </a:p>
          <a:p>
            <a:pPr marL="34290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Two columns ‘Sales’ and ‘Gross Sales’ have same values, hence removed the latter</a:t>
            </a:r>
          </a:p>
          <a:p>
            <a:pPr marL="34290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Added a new column ‘Discount %’, calculated the same using the formula: Discount Provided / Sales * 100</a:t>
            </a:r>
          </a:p>
          <a:p>
            <a:pPr marL="34290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There’s a column named ‘Date’, then ‘Month Number’, ‘Month Name’ and ‘Year’ are extra columns. Removed the extra columns. Changed the ‘Date’ column type to ‘Custom – dd/mm/YYYY’ to avoid inconsistency with the timelines in further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012BFC-6BD6-F2B4-21BF-97FA2B658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9696" y="3506824"/>
            <a:ext cx="1582734" cy="1232128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6096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Cleaning 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289218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Before and After result after cleaning looks like the sample data snippet below</a:t>
            </a:r>
          </a:p>
          <a:p>
            <a:pPr marL="34290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Save the file as CSV</a:t>
            </a:r>
          </a:p>
          <a:p>
            <a:pPr marL="0" indent="0"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47057-F425-1AAD-B677-C1B1D5618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186642"/>
            <a:ext cx="8520600" cy="607725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7948A-9499-A511-0D93-0A5FEF04F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168163"/>
            <a:ext cx="8520600" cy="607725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409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274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Statistical analysis has been done on each products and the no. of units sold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On checking data in the below image, deviation from mean value is greater for the product ‘Velo’</a:t>
            </a:r>
          </a:p>
          <a:p>
            <a:pPr marL="0" indent="0">
              <a:buNone/>
            </a:pPr>
            <a:endParaRPr lang="en-US"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8F5BE-BB83-A953-4CF7-903AF87C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1" y="2355090"/>
            <a:ext cx="8150129" cy="1513885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245496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Total, average, maximum and median values calculated for various parameters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More data can be found in worksheet named ‘</a:t>
            </a:r>
            <a:r>
              <a:rPr lang="en-US" sz="1600" b="1" dirty="0">
                <a:latin typeface="+mn-lt"/>
                <a:ea typeface="Montserrat"/>
                <a:cs typeface="Montserrat"/>
                <a:sym typeface="Montserrat"/>
              </a:rPr>
              <a:t>KPIs</a:t>
            </a:r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’ from the cleaned dataset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From the mode calculation, it is understood that for most products, the segments in various countries don’t offer any sort of discount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Also, from the manufacturing price’s mode, we can infer that we have most entries for the product ‘Paseo’</a:t>
            </a:r>
          </a:p>
          <a:p>
            <a:pPr marL="0" indent="0">
              <a:buNone/>
            </a:pPr>
            <a:endParaRPr lang="en-US"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87869-C99E-552E-F0DA-BEEE40587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59" y="3024454"/>
            <a:ext cx="5443214" cy="1180193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888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230982"/>
            <a:ext cx="8520600" cy="336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Graphical analysis and appropriate visuals helps to understand the numbers in a prompt manner</a:t>
            </a:r>
          </a:p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Referring the image below, we can infer that the COGS(Cost of Goods Sold) for the product ‘Paseo’ in ‘Government’ segment is the highest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endParaRPr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6F6A7-365C-FD7E-2188-5D2B20F0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28" y="2442517"/>
            <a:ext cx="4644572" cy="2156715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273546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Below mentioned two visuals suggest that the profit incurred by sales of the product ‘Paseo’ is highest for both the years (2013 &amp; 2014), and the most sales is done by the ‘Government’ segment, followed by ‘Midmarket’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B22A7-BCCD-601F-D283-3D16D887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13" y="2259699"/>
            <a:ext cx="4398186" cy="2354047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8B1F8D-5449-7ABD-8F63-4AAFF6873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371" y="2259699"/>
            <a:ext cx="3628929" cy="2354047"/>
          </a:xfrm>
          <a:prstGeom prst="rect">
            <a:avLst/>
          </a:prstGeom>
          <a:ln w="63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66390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962</Words>
  <Application>Microsoft Office PowerPoint</Application>
  <PresentationFormat>On-screen Show (16:9)</PresentationFormat>
  <Paragraphs>117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Montserrat</vt:lpstr>
      <vt:lpstr>Montserrat SemiBold</vt:lpstr>
      <vt:lpstr>Source Code Pro</vt:lpstr>
      <vt:lpstr>Simple Light</vt:lpstr>
      <vt:lpstr>3_Beach Day</vt:lpstr>
      <vt:lpstr>PowerPoint Presentation</vt:lpstr>
      <vt:lpstr>PowerPoint Presentation</vt:lpstr>
      <vt:lpstr>Data Exploration </vt:lpstr>
      <vt:lpstr>Data Cleaning </vt:lpstr>
      <vt:lpstr>Data Cleaning </vt:lpstr>
      <vt:lpstr>Statistical Analysis using Excel</vt:lpstr>
      <vt:lpstr>Statistical Analysis using Excel</vt:lpstr>
      <vt:lpstr>Graphical Analysis using Excel</vt:lpstr>
      <vt:lpstr>Graphical Analysis using Excel</vt:lpstr>
      <vt:lpstr>Overall Dashboard</vt:lpstr>
      <vt:lpstr>Insert the given data into the SQL server</vt:lpstr>
      <vt:lpstr>Insert the given data into the SQL server</vt:lpstr>
      <vt:lpstr>Insert the given data into the SQL server</vt:lpstr>
      <vt:lpstr>Insert the given data into the SQL server</vt:lpstr>
      <vt:lpstr>Import the Data from the SQL Database into PowerBI</vt:lpstr>
      <vt:lpstr>Import the Data from the SQL Database into PowerBI</vt:lpstr>
      <vt:lpstr>Import the Data from the SQL Database into PowerBI</vt:lpstr>
      <vt:lpstr>Answer the questions by using visualization tools</vt:lpstr>
      <vt:lpstr>Answer the questions by using visualization tools</vt:lpstr>
      <vt:lpstr>Answer the questions by using visualization tools</vt:lpstr>
      <vt:lpstr>Answer the questions by using visualization tools</vt:lpstr>
      <vt:lpstr>Answer the questions by using visualization tools</vt:lpstr>
      <vt:lpstr>Overall Dashboard</vt:lpstr>
      <vt:lpstr>Overall Dashboard</vt:lpstr>
      <vt:lpstr>Conclusion and Inferences</vt:lpstr>
      <vt:lpstr>Endnotes</vt:lpstr>
      <vt:lpstr>Endnotes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Priyanka Nadar</cp:lastModifiedBy>
  <cp:revision>66</cp:revision>
  <dcterms:modified xsi:type="dcterms:W3CDTF">2023-12-15T16:43:45Z</dcterms:modified>
</cp:coreProperties>
</file>