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4"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2"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3"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4"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5"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6"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7"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0"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2"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5"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1"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21"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2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6"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7"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29"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0"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1"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2"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3"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4"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6"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1" name="CustomShape 2"/>
          <p:cNvSpPr/>
          <p:nvPr/>
        </p:nvSpPr>
        <p:spPr>
          <a:xfrm>
            <a:off x="168840" y="21240"/>
            <a:ext cx="1701720" cy="170172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182880" y="1054800"/>
            <a:ext cx="1125360" cy="110232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013040" y="0"/>
            <a:ext cx="813060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014840" y="0"/>
            <a:ext cx="7272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1432440" y="360000"/>
            <a:ext cx="7406280" cy="1471680"/>
          </a:xfrm>
          <a:prstGeom prst="rect">
            <a:avLst/>
          </a:prstGeom>
        </p:spPr>
        <p:txBody>
          <a:bodyPr lIns="90000" rIns="90000" tIns="45000" bIns="45000" anchor="b"/>
          <a:p>
            <a:pPr>
              <a:lnSpc>
                <a:spcPct val="100000"/>
              </a:lnSpc>
            </a:pPr>
            <a:r>
              <a:rPr b="0" lang="en-US" sz="4300" spc="-1" strike="noStrike">
                <a:solidFill>
                  <a:srgbClr val="572314"/>
                </a:solidFill>
                <a:latin typeface="Gill Sans MT"/>
              </a:rPr>
              <a:t>Click to edit Master title style</a:t>
            </a:r>
            <a:endParaRPr b="0" lang="en-US" sz="4300" spc="-1" strike="noStrike">
              <a:solidFill>
                <a:srgbClr val="000000"/>
              </a:solidFill>
              <a:latin typeface="Gill Sans MT"/>
            </a:endParaRPr>
          </a:p>
        </p:txBody>
      </p:sp>
      <p:sp>
        <p:nvSpPr>
          <p:cNvPr id="6" name="PlaceHolder 7"/>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fld id="{3F09AEE1-A8D7-4EBF-9E5D-EDCEBFDBD836}" type="datetime">
              <a:rPr b="0" lang="en-IN" sz="1200" spc="-1" strike="noStrike">
                <a:solidFill>
                  <a:srgbClr val="b5a989"/>
                </a:solidFill>
                <a:latin typeface="Gill Sans MT"/>
              </a:rPr>
              <a:t>29/03/19</a:t>
            </a:fld>
            <a:endParaRPr b="0" lang="en-IN" sz="1200" spc="-1" strike="noStrike">
              <a:latin typeface="Times New Roman"/>
            </a:endParaRPr>
          </a:p>
        </p:txBody>
      </p:sp>
      <p:sp>
        <p:nvSpPr>
          <p:cNvPr id="7" name="PlaceHolder 8"/>
          <p:cNvSpPr>
            <a:spLocks noGrp="1"/>
          </p:cNvSpPr>
          <p:nvPr>
            <p:ph type="ftr"/>
          </p:nvPr>
        </p:nvSpPr>
        <p:spPr>
          <a:xfrm>
            <a:off x="5715000" y="6305400"/>
            <a:ext cx="2895120" cy="475920"/>
          </a:xfrm>
          <a:prstGeom prst="rect">
            <a:avLst/>
          </a:prstGeom>
        </p:spPr>
        <p:txBody>
          <a:bodyPr lIns="90000" rIns="90000" tIns="45000" bIns="45000" anchor="b"/>
          <a:p>
            <a:endParaRPr b="0" lang="en-IN" sz="2400" spc="-1" strike="noStrike">
              <a:latin typeface="Times New Roman"/>
            </a:endParaRPr>
          </a:p>
        </p:txBody>
      </p:sp>
      <p:sp>
        <p:nvSpPr>
          <p:cNvPr id="8" name="PlaceHolder 9"/>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EC1699F6-EDEB-47AD-AE14-3086214518D1}" type="slidenum">
              <a:rPr b="0" lang="en-IN" sz="1200" spc="-1" strike="noStrike">
                <a:solidFill>
                  <a:srgbClr val="b5a989"/>
                </a:solidFill>
                <a:latin typeface="Gill Sans MT"/>
              </a:rPr>
              <a:t>&lt;number&gt;</a:t>
            </a:fld>
            <a:endParaRPr b="0" lang="en-IN" sz="1200" spc="-1" strike="noStrike">
              <a:latin typeface="Times New Roman"/>
            </a:endParaRPr>
          </a:p>
        </p:txBody>
      </p:sp>
      <p:sp>
        <p:nvSpPr>
          <p:cNvPr id="9" name="CustomShape 10"/>
          <p:cNvSpPr/>
          <p:nvPr/>
        </p:nvSpPr>
        <p:spPr>
          <a:xfrm>
            <a:off x="921600" y="1413720"/>
            <a:ext cx="209880" cy="209880"/>
          </a:xfrm>
          <a:prstGeom prst="ellipse">
            <a:avLst/>
          </a:prstGeom>
          <a:gradFill rotWithShape="0">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lin ang="0"/>
          </a:gradFill>
          <a:ln w="2160">
            <a:solidFill>
              <a:schemeClr val="accent1">
                <a:shade val="90000"/>
                <a:satMod val="110000"/>
                <a:alpha val="60000"/>
              </a:schemeClr>
            </a:solidFill>
            <a:round/>
          </a:ln>
          <a:effectLst>
            <a:outerShdw blurRad="63500" dir="5400000" dist="254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0" name="CustomShape 11"/>
          <p:cNvSpPr/>
          <p:nvPr/>
        </p:nvSpPr>
        <p:spPr>
          <a:xfrm>
            <a:off x="1157040" y="1344960"/>
            <a:ext cx="63720" cy="63720"/>
          </a:xfrm>
          <a:prstGeom prst="ellipse">
            <a:avLst/>
          </a:prstGeom>
          <a:noFill/>
          <a:ln w="12600">
            <a:solidFill>
              <a:schemeClr val="accent1">
                <a:shade val="75000"/>
                <a:alpha val="60000"/>
              </a:schemeClr>
            </a:solidFill>
            <a:round/>
          </a:ln>
          <a:effectLst>
            <a:outerShdw blurRad="63500" dir="5400000" dist="25400" rotWithShape="0">
              <a:srgbClr val="000000">
                <a:alpha val="44000"/>
              </a:srgbClr>
            </a:outerShdw>
          </a:effectLst>
        </p:spPr>
        <p:style>
          <a:lnRef idx="1">
            <a:schemeClr val="accent1"/>
          </a:lnRef>
          <a:fillRef idx="2">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Gill Sans MT"/>
              </a:rPr>
              <a:t>Click to edit the outline text format</a:t>
            </a:r>
            <a:endParaRPr b="0" lang="en-US" sz="32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Gill Sans MT"/>
              </a:rPr>
              <a:t>Second Outline Level</a:t>
            </a:r>
            <a:endParaRPr b="0" lang="en-US"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Gill Sans MT"/>
              </a:rPr>
              <a:t>Third Outline Level</a:t>
            </a:r>
            <a:endParaRPr b="0" lang="en-US"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Gill Sans MT"/>
              </a:rPr>
              <a:t>Fourth Outline Level</a:t>
            </a:r>
            <a:endParaRPr b="0" lang="en-US"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8" name="CustomShape 1"/>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240">
            <a:solidFill>
              <a:schemeClr val="bg2">
                <a:shade val="70000"/>
                <a:satMod val="200000"/>
                <a:alpha val="100000"/>
              </a:schemeClr>
            </a:solidFill>
            <a:round/>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49" name="CustomShape 2"/>
          <p:cNvSpPr/>
          <p:nvPr/>
        </p:nvSpPr>
        <p:spPr>
          <a:xfrm>
            <a:off x="168840" y="21240"/>
            <a:ext cx="1701720" cy="1701720"/>
          </a:xfrm>
          <a:prstGeom prst="ellipse">
            <a:avLst/>
          </a:prstGeom>
          <a:noFill/>
          <a:ln w="27360">
            <a:solidFill>
              <a:schemeClr val="bg2">
                <a:tint val="45000"/>
                <a:satMod val="325000"/>
                <a:alpha val="100000"/>
              </a:schemeClr>
            </a:solidFill>
            <a:roun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50" name="CustomShape 3"/>
          <p:cNvSpPr/>
          <p:nvPr/>
        </p:nvSpPr>
        <p:spPr>
          <a:xfrm rot="2315400">
            <a:off x="182880" y="1054800"/>
            <a:ext cx="1125360" cy="1102320"/>
          </a:xfrm>
          <a:prstGeom prst="donut">
            <a:avLst>
              <a:gd name="adj" fmla="val 11833"/>
            </a:avLst>
          </a:prstGeom>
          <a:gradFill rotWithShape="0">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lin ang="0"/>
          </a:gradFill>
          <a:ln w="7200">
            <a:solidFill>
              <a:schemeClr val="bg2">
                <a:shade val="60000"/>
                <a:satMod val="220000"/>
                <a:alpha val="100000"/>
              </a:schemeClr>
            </a:solidFill>
            <a:roun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51" name="CustomShape 4"/>
          <p:cNvSpPr/>
          <p:nvPr/>
        </p:nvSpPr>
        <p:spPr>
          <a:xfrm>
            <a:off x="1013040" y="0"/>
            <a:ext cx="8130600" cy="6857640"/>
          </a:xfrm>
          <a:prstGeom prst="rect">
            <a:avLst/>
          </a:prstGeom>
          <a:solidFill>
            <a:schemeClr val="bg1"/>
          </a:solidFill>
          <a:ln>
            <a:noFill/>
          </a:ln>
          <a:effectLst>
            <a:outerShdw blurRad="63500" dir="5400000" dist="25400" rotWithShape="0">
              <a:srgbClr val="000000">
                <a:alpha val="44000"/>
              </a:srgbClr>
            </a:outerShdw>
          </a:effectLst>
        </p:spPr>
        <p:style>
          <a:lnRef idx="3">
            <a:schemeClr val="lt1"/>
          </a:lnRef>
          <a:fillRef idx="1">
            <a:schemeClr val="accent1"/>
          </a:fillRef>
          <a:effectRef idx="1">
            <a:schemeClr val="accent1"/>
          </a:effectRef>
          <a:fontRef idx="minor"/>
        </p:style>
      </p:sp>
      <p:sp>
        <p:nvSpPr>
          <p:cNvPr id="52" name="CustomShape 5"/>
          <p:cNvSpPr/>
          <p:nvPr/>
        </p:nvSpPr>
        <p:spPr>
          <a:xfrm>
            <a:off x="1014840" y="0"/>
            <a:ext cx="72720" cy="6857640"/>
          </a:xfrm>
          <a:prstGeom prst="rect">
            <a:avLst/>
          </a:prstGeom>
          <a:solidFill>
            <a:schemeClr val="bg1"/>
          </a:solidFill>
          <a:ln>
            <a:noFill/>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3" name="PlaceHolder 6"/>
          <p:cNvSpPr>
            <a:spLocks noGrp="1"/>
          </p:cNvSpPr>
          <p:nvPr>
            <p:ph type="title"/>
          </p:nvPr>
        </p:nvSpPr>
        <p:spPr>
          <a:xfrm>
            <a:off x="1435680" y="274680"/>
            <a:ext cx="7497720" cy="1142640"/>
          </a:xfrm>
          <a:prstGeom prst="rect">
            <a:avLst/>
          </a:prstGeom>
        </p:spPr>
        <p:txBody>
          <a:bodyPr lIns="90000" rIns="90000" tIns="45000" bIns="45000" anchor="ctr"/>
          <a:p>
            <a:pPr>
              <a:lnSpc>
                <a:spcPct val="100000"/>
              </a:lnSpc>
            </a:pPr>
            <a:r>
              <a:rPr b="0" lang="en-US" sz="4300" spc="-1" strike="noStrike">
                <a:solidFill>
                  <a:srgbClr val="572314"/>
                </a:solidFill>
                <a:latin typeface="Gill Sans MT"/>
              </a:rPr>
              <a:t>Click to edit Master title style</a:t>
            </a:r>
            <a:endParaRPr b="0" lang="en-US" sz="4300" spc="-1" strike="noStrike">
              <a:solidFill>
                <a:srgbClr val="000000"/>
              </a:solidFill>
              <a:latin typeface="Gill Sans MT"/>
            </a:endParaRPr>
          </a:p>
        </p:txBody>
      </p:sp>
      <p:sp>
        <p:nvSpPr>
          <p:cNvPr id="54" name="PlaceHolder 7"/>
          <p:cNvSpPr>
            <a:spLocks noGrp="1"/>
          </p:cNvSpPr>
          <p:nvPr>
            <p:ph type="body"/>
          </p:nvPr>
        </p:nvSpPr>
        <p:spPr>
          <a:xfrm>
            <a:off x="1435680" y="1447920"/>
            <a:ext cx="7497720" cy="4800240"/>
          </a:xfrm>
          <a:prstGeom prst="rect">
            <a:avLst/>
          </a:prstGeom>
        </p:spPr>
        <p:txBody>
          <a:bodyPr lIns="90000" rIns="90000" tIns="45000" bIns="45000"/>
          <a:p>
            <a:pPr marL="365760" indent="-282960">
              <a:lnSpc>
                <a:spcPct val="100000"/>
              </a:lnSpc>
              <a:spcBef>
                <a:spcPts val="601"/>
              </a:spcBef>
              <a:buClr>
                <a:srgbClr val="3891a7"/>
              </a:buClr>
              <a:buSzPct val="80000"/>
              <a:buFont typeface="Wingdings 2" charset="2"/>
              <a:buChar char=""/>
            </a:pPr>
            <a:r>
              <a:rPr b="0" lang="en-US" sz="3200" spc="-1" strike="noStrike">
                <a:solidFill>
                  <a:srgbClr val="000000"/>
                </a:solidFill>
                <a:latin typeface="Gill Sans MT"/>
              </a:rPr>
              <a:t>Click to edit Master text styles</a:t>
            </a:r>
            <a:endParaRPr b="0" lang="en-US" sz="3200" spc="-1" strike="noStrike">
              <a:solidFill>
                <a:srgbClr val="000000"/>
              </a:solidFill>
              <a:latin typeface="Gill Sans MT"/>
            </a:endParaRPr>
          </a:p>
          <a:p>
            <a:pPr lvl="1" marL="640080" indent="-237240">
              <a:lnSpc>
                <a:spcPct val="100000"/>
              </a:lnSpc>
              <a:spcBef>
                <a:spcPts val="550"/>
              </a:spcBef>
              <a:buClr>
                <a:srgbClr val="3891a7"/>
              </a:buClr>
              <a:buFont typeface="Verdana"/>
              <a:buChar char="◦"/>
            </a:pPr>
            <a:r>
              <a:rPr b="0" lang="en-US" sz="2800" spc="-1" strike="noStrike">
                <a:solidFill>
                  <a:srgbClr val="000000"/>
                </a:solidFill>
                <a:latin typeface="Gill Sans MT"/>
              </a:rPr>
              <a:t>Second level</a:t>
            </a:r>
            <a:endParaRPr b="0" lang="en-US" sz="2800" spc="-1" strike="noStrike">
              <a:solidFill>
                <a:srgbClr val="000000"/>
              </a:solidFill>
              <a:latin typeface="Gill Sans MT"/>
            </a:endParaRPr>
          </a:p>
          <a:p>
            <a:pPr lvl="2" marL="887040" indent="-228240">
              <a:lnSpc>
                <a:spcPct val="100000"/>
              </a:lnSpc>
              <a:spcBef>
                <a:spcPts val="479"/>
              </a:spcBef>
              <a:buClr>
                <a:srgbClr val="feb80a"/>
              </a:buClr>
              <a:buFont typeface="Wingdings 2" charset="2"/>
              <a:buChar char=""/>
            </a:pPr>
            <a:r>
              <a:rPr b="0" lang="en-US" sz="2400" spc="-1" strike="noStrike">
                <a:solidFill>
                  <a:srgbClr val="000000"/>
                </a:solidFill>
                <a:latin typeface="Gill Sans MT"/>
              </a:rPr>
              <a:t>Third level</a:t>
            </a:r>
            <a:endParaRPr b="0" lang="en-US" sz="2400" spc="-1" strike="noStrike">
              <a:solidFill>
                <a:srgbClr val="000000"/>
              </a:solidFill>
              <a:latin typeface="Gill Sans MT"/>
            </a:endParaRPr>
          </a:p>
          <a:p>
            <a:pPr lvl="3" marL="1097280" indent="-173520">
              <a:lnSpc>
                <a:spcPct val="100000"/>
              </a:lnSpc>
              <a:spcBef>
                <a:spcPts val="400"/>
              </a:spcBef>
              <a:buClr>
                <a:srgbClr val="c32d2e"/>
              </a:buClr>
              <a:buFont typeface="Wingdings 2" charset="2"/>
              <a:buChar char=""/>
            </a:pPr>
            <a:r>
              <a:rPr b="0" lang="en-US" sz="2000" spc="-1" strike="noStrike">
                <a:solidFill>
                  <a:srgbClr val="000000"/>
                </a:solidFill>
                <a:latin typeface="Gill Sans MT"/>
              </a:rPr>
              <a:t>Fourth level</a:t>
            </a:r>
            <a:endParaRPr b="0" lang="en-US" sz="2000" spc="-1" strike="noStrike">
              <a:solidFill>
                <a:srgbClr val="000000"/>
              </a:solidFill>
              <a:latin typeface="Gill Sans MT"/>
            </a:endParaRPr>
          </a:p>
          <a:p>
            <a:pPr lvl="4" marL="1298520" indent="-182520">
              <a:lnSpc>
                <a:spcPct val="100000"/>
              </a:lnSpc>
              <a:spcBef>
                <a:spcPts val="400"/>
              </a:spcBef>
              <a:buClr>
                <a:srgbClr val="84aa33"/>
              </a:buClr>
              <a:buFont typeface="Wingdings 2" charset="2"/>
              <a:buChar char=""/>
            </a:pPr>
            <a:r>
              <a:rPr b="0" lang="en-US" sz="2000" spc="-1" strike="noStrike">
                <a:solidFill>
                  <a:srgbClr val="000000"/>
                </a:solidFill>
                <a:latin typeface="Gill Sans MT"/>
              </a:rPr>
              <a:t>Fifth level</a:t>
            </a:r>
            <a:endParaRPr b="0" lang="en-US" sz="2000" spc="-1" strike="noStrike">
              <a:solidFill>
                <a:srgbClr val="000000"/>
              </a:solidFill>
              <a:latin typeface="Gill Sans MT"/>
            </a:endParaRPr>
          </a:p>
        </p:txBody>
      </p:sp>
      <p:sp>
        <p:nvSpPr>
          <p:cNvPr id="55" name="PlaceHolder 8"/>
          <p:cNvSpPr>
            <a:spLocks noGrp="1"/>
          </p:cNvSpPr>
          <p:nvPr>
            <p:ph type="dt"/>
          </p:nvPr>
        </p:nvSpPr>
        <p:spPr>
          <a:xfrm>
            <a:off x="3581280" y="6305400"/>
            <a:ext cx="2133360" cy="475920"/>
          </a:xfrm>
          <a:prstGeom prst="rect">
            <a:avLst/>
          </a:prstGeom>
        </p:spPr>
        <p:txBody>
          <a:bodyPr lIns="90000" rIns="90000" tIns="45000" bIns="45000" anchor="b"/>
          <a:p>
            <a:pPr algn="r">
              <a:lnSpc>
                <a:spcPct val="100000"/>
              </a:lnSpc>
            </a:pPr>
            <a:fld id="{83CA7D23-DF21-485A-B009-317A4103BC80}" type="datetime">
              <a:rPr b="0" lang="en-IN" sz="1200" spc="-1" strike="noStrike">
                <a:solidFill>
                  <a:srgbClr val="b5a989"/>
                </a:solidFill>
                <a:latin typeface="Gill Sans MT"/>
              </a:rPr>
              <a:t>29/03/19</a:t>
            </a:fld>
            <a:endParaRPr b="0" lang="en-IN" sz="1200" spc="-1" strike="noStrike">
              <a:latin typeface="Times New Roman"/>
            </a:endParaRPr>
          </a:p>
        </p:txBody>
      </p:sp>
      <p:sp>
        <p:nvSpPr>
          <p:cNvPr id="56" name="PlaceHolder 9"/>
          <p:cNvSpPr>
            <a:spLocks noGrp="1"/>
          </p:cNvSpPr>
          <p:nvPr>
            <p:ph type="ftr"/>
          </p:nvPr>
        </p:nvSpPr>
        <p:spPr>
          <a:xfrm>
            <a:off x="5715000" y="6305400"/>
            <a:ext cx="2895120" cy="475920"/>
          </a:xfrm>
          <a:prstGeom prst="rect">
            <a:avLst/>
          </a:prstGeom>
        </p:spPr>
        <p:txBody>
          <a:bodyPr lIns="90000" rIns="90000" tIns="45000" bIns="45000" anchor="b"/>
          <a:p>
            <a:endParaRPr b="0" lang="en-IN" sz="2400" spc="-1" strike="noStrike">
              <a:latin typeface="Times New Roman"/>
            </a:endParaRPr>
          </a:p>
        </p:txBody>
      </p:sp>
      <p:sp>
        <p:nvSpPr>
          <p:cNvPr id="57" name="PlaceHolder 10"/>
          <p:cNvSpPr>
            <a:spLocks noGrp="1"/>
          </p:cNvSpPr>
          <p:nvPr>
            <p:ph type="sldNum"/>
          </p:nvPr>
        </p:nvSpPr>
        <p:spPr>
          <a:xfrm>
            <a:off x="8613720" y="6305400"/>
            <a:ext cx="456840" cy="475920"/>
          </a:xfrm>
          <a:prstGeom prst="rect">
            <a:avLst/>
          </a:prstGeom>
        </p:spPr>
        <p:txBody>
          <a:bodyPr lIns="90000" rIns="90000" tIns="45000" bIns="45000" anchor="b"/>
          <a:p>
            <a:pPr algn="ctr">
              <a:lnSpc>
                <a:spcPct val="100000"/>
              </a:lnSpc>
            </a:pPr>
            <a:fld id="{8DD3DDAE-40E6-4A9D-8E08-0AF725E860FA}" type="slidenum">
              <a:rPr b="0" lang="en-IN" sz="1200" spc="-1" strike="noStrike">
                <a:solidFill>
                  <a:srgbClr val="b5a989"/>
                </a:solidFill>
                <a:latin typeface="Gill Sans MT"/>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95"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96" name="PlaceHolder 3"/>
          <p:cNvSpPr>
            <a:spLocks noGrp="1"/>
          </p:cNvSpPr>
          <p:nvPr>
            <p:ph type="dt"/>
          </p:nvPr>
        </p:nvSpPr>
        <p:spPr>
          <a:xfrm>
            <a:off x="457200" y="6356520"/>
            <a:ext cx="2133360" cy="364680"/>
          </a:xfrm>
          <a:prstGeom prst="rect">
            <a:avLst/>
          </a:prstGeom>
        </p:spPr>
        <p:txBody>
          <a:bodyPr anchor="ctr"/>
          <a:p>
            <a:pPr>
              <a:lnSpc>
                <a:spcPct val="100000"/>
              </a:lnSpc>
            </a:pPr>
            <a:fld id="{DB5FA109-133F-41E8-A534-951083A2FAB7}" type="datetime">
              <a:rPr b="0" lang="en-IN" sz="1200" spc="-1" strike="noStrike">
                <a:solidFill>
                  <a:srgbClr val="8b8b8b"/>
                </a:solidFill>
                <a:latin typeface="Calibri"/>
              </a:rPr>
              <a:t>29/03/19</a:t>
            </a:fld>
            <a:endParaRPr b="0" lang="en-IN" sz="1200" spc="-1" strike="noStrike">
              <a:latin typeface="Times New Roman"/>
            </a:endParaRPr>
          </a:p>
        </p:txBody>
      </p:sp>
      <p:sp>
        <p:nvSpPr>
          <p:cNvPr id="97"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98" name="PlaceHolder 5"/>
          <p:cNvSpPr>
            <a:spLocks noGrp="1"/>
          </p:cNvSpPr>
          <p:nvPr>
            <p:ph type="sldNum"/>
          </p:nvPr>
        </p:nvSpPr>
        <p:spPr>
          <a:xfrm>
            <a:off x="6553080" y="6356520"/>
            <a:ext cx="2133360" cy="364680"/>
          </a:xfrm>
          <a:prstGeom prst="rect">
            <a:avLst/>
          </a:prstGeom>
        </p:spPr>
        <p:txBody>
          <a:bodyPr anchor="ctr"/>
          <a:p>
            <a:pPr algn="r">
              <a:lnSpc>
                <a:spcPct val="100000"/>
              </a:lnSpc>
            </a:pPr>
            <a:fld id="{0D4132C2-42D7-4EA1-8A7C-787377803315}"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143000" y="533520"/>
            <a:ext cx="7851240" cy="1066320"/>
          </a:xfrm>
          <a:prstGeom prst="rect">
            <a:avLst/>
          </a:prstGeom>
          <a:noFill/>
          <a:ln>
            <a:noFill/>
          </a:ln>
        </p:spPr>
        <p:txBody>
          <a:bodyPr lIns="90000" rIns="90000" tIns="45000" bIns="45000" anchor="b"/>
          <a:p>
            <a:pPr algn="ctr">
              <a:lnSpc>
                <a:spcPct val="100000"/>
              </a:lnSpc>
            </a:pPr>
            <a:r>
              <a:rPr b="0" lang="en-US" sz="3200" spc="-1" strike="noStrike">
                <a:solidFill>
                  <a:srgbClr val="c00000"/>
                </a:solidFill>
                <a:latin typeface="Times New Roman"/>
              </a:rPr>
              <a:t>Performance Analysis using Sentiment Analyzer </a:t>
            </a:r>
            <a:endParaRPr b="0" lang="en-US" sz="3200" spc="-1" strike="noStrike">
              <a:solidFill>
                <a:srgbClr val="000000"/>
              </a:solidFill>
              <a:latin typeface="Gill Sans MT"/>
            </a:endParaRPr>
          </a:p>
        </p:txBody>
      </p:sp>
      <p:sp>
        <p:nvSpPr>
          <p:cNvPr id="136" name="TextShape 2"/>
          <p:cNvSpPr txBox="1"/>
          <p:nvPr/>
        </p:nvSpPr>
        <p:spPr>
          <a:xfrm>
            <a:off x="1143000" y="3200400"/>
            <a:ext cx="9143640" cy="3200040"/>
          </a:xfrm>
          <a:prstGeom prst="rect">
            <a:avLst/>
          </a:prstGeom>
          <a:noFill/>
          <a:ln>
            <a:noFill/>
          </a:ln>
        </p:spPr>
        <p:txBody>
          <a:bodyPr lIns="90000" rIns="90000" tIns="0" bIns="45000">
            <a:normAutofit/>
          </a:bodyPr>
          <a:p>
            <a:pPr marL="27360">
              <a:lnSpc>
                <a:spcPct val="100000"/>
              </a:lnSpc>
              <a:spcBef>
                <a:spcPts val="601"/>
              </a:spcBef>
            </a:pPr>
            <a:r>
              <a:rPr b="1" lang="en-IN" sz="1800" spc="-1" strike="noStrike">
                <a:solidFill>
                  <a:srgbClr val="361309"/>
                </a:solidFill>
                <a:latin typeface="Times New Roman"/>
              </a:rPr>
              <a:t>Group Members                                        </a:t>
            </a:r>
            <a:endParaRPr b="0" lang="en-IN" sz="1800" spc="-1" strike="noStrike">
              <a:latin typeface="Arial"/>
            </a:endParaRPr>
          </a:p>
          <a:p>
            <a:pPr marL="27360">
              <a:lnSpc>
                <a:spcPct val="100000"/>
              </a:lnSpc>
              <a:spcBef>
                <a:spcPts val="601"/>
              </a:spcBef>
            </a:pPr>
            <a:r>
              <a:rPr b="0" lang="en-IN" sz="1800" spc="-1" strike="noStrike">
                <a:solidFill>
                  <a:srgbClr val="361309"/>
                </a:solidFill>
                <a:latin typeface="Times New Roman"/>
              </a:rPr>
              <a:t>N. N. H. Priyanka (15T91A0525)</a:t>
            </a:r>
            <a:endParaRPr b="0" lang="en-IN" sz="1800" spc="-1" strike="noStrike">
              <a:latin typeface="Arial"/>
            </a:endParaRPr>
          </a:p>
          <a:p>
            <a:pPr marL="27360">
              <a:lnSpc>
                <a:spcPct val="100000"/>
              </a:lnSpc>
              <a:spcBef>
                <a:spcPts val="601"/>
              </a:spcBef>
            </a:pPr>
            <a:r>
              <a:rPr b="0" lang="en-IN" sz="1800" spc="-1" strike="noStrike">
                <a:solidFill>
                  <a:srgbClr val="361309"/>
                </a:solidFill>
                <a:latin typeface="Times New Roman"/>
              </a:rPr>
              <a:t>G.S.S.Gowthami (15T91A0533)</a:t>
            </a:r>
            <a:endParaRPr b="0" lang="en-IN" sz="1800" spc="-1" strike="noStrike">
              <a:latin typeface="Arial"/>
            </a:endParaRPr>
          </a:p>
          <a:p>
            <a:pPr marL="27360">
              <a:lnSpc>
                <a:spcPct val="100000"/>
              </a:lnSpc>
              <a:spcBef>
                <a:spcPts val="601"/>
              </a:spcBef>
            </a:pPr>
            <a:r>
              <a:rPr b="0" lang="en-IN" sz="1800" spc="-1" strike="noStrike">
                <a:solidFill>
                  <a:srgbClr val="361309"/>
                </a:solidFill>
                <a:latin typeface="Times New Roman"/>
              </a:rPr>
              <a:t>A.Sindhusha (15T91A0521)</a:t>
            </a:r>
            <a:endParaRPr b="0" lang="en-IN" sz="1800" spc="-1" strike="noStrike">
              <a:latin typeface="Arial"/>
            </a:endParaRPr>
          </a:p>
          <a:p>
            <a:pPr marL="27360" algn="ctr">
              <a:lnSpc>
                <a:spcPct val="100000"/>
              </a:lnSpc>
              <a:spcBef>
                <a:spcPts val="601"/>
              </a:spcBef>
            </a:pPr>
            <a:r>
              <a:rPr b="1" lang="en-IN" sz="1800" spc="-1" strike="noStrike">
                <a:solidFill>
                  <a:srgbClr val="361309"/>
                </a:solidFill>
                <a:latin typeface="Times New Roman"/>
              </a:rPr>
              <a:t>                                                                                 </a:t>
            </a:r>
            <a:endParaRPr b="0" lang="en-IN" sz="1800" spc="-1" strike="noStrike">
              <a:latin typeface="Arial"/>
            </a:endParaRPr>
          </a:p>
          <a:p>
            <a:pPr marL="27360" algn="ctr">
              <a:lnSpc>
                <a:spcPct val="100000"/>
              </a:lnSpc>
              <a:spcBef>
                <a:spcPts val="601"/>
              </a:spcBef>
            </a:pPr>
            <a:endParaRPr b="0" lang="en-IN" sz="1800" spc="-1" strike="noStrike">
              <a:latin typeface="Arial"/>
            </a:endParaRPr>
          </a:p>
          <a:p>
            <a:pPr marL="27360" algn="ctr">
              <a:lnSpc>
                <a:spcPct val="100000"/>
              </a:lnSpc>
              <a:spcBef>
                <a:spcPts val="601"/>
              </a:spcBef>
            </a:pPr>
            <a:r>
              <a:rPr b="1" lang="en-IN" sz="1800" spc="-1" strike="noStrike">
                <a:solidFill>
                  <a:srgbClr val="361309"/>
                </a:solidFill>
                <a:latin typeface="Times New Roman"/>
              </a:rPr>
              <a:t>                                                                     </a:t>
            </a:r>
            <a:r>
              <a:rPr b="1" lang="en-IN" sz="1800" spc="-1" strike="noStrike">
                <a:solidFill>
                  <a:srgbClr val="361309"/>
                </a:solidFill>
                <a:latin typeface="Times New Roman"/>
              </a:rPr>
              <a:t>Under The Guidance of</a:t>
            </a:r>
            <a:endParaRPr b="0" lang="en-IN" sz="1800" spc="-1" strike="noStrike">
              <a:latin typeface="Arial"/>
            </a:endParaRPr>
          </a:p>
          <a:p>
            <a:pPr marL="27360" algn="ctr">
              <a:lnSpc>
                <a:spcPct val="100000"/>
              </a:lnSpc>
              <a:spcBef>
                <a:spcPts val="601"/>
              </a:spcBef>
            </a:pPr>
            <a:r>
              <a:rPr b="1" lang="en-IN" sz="1800" spc="-1" strike="noStrike">
                <a:solidFill>
                  <a:srgbClr val="361309"/>
                </a:solidFill>
                <a:latin typeface="Times New Roman"/>
              </a:rPr>
              <a:t>                                                                           </a:t>
            </a:r>
            <a:r>
              <a:rPr b="1" lang="en-IN" sz="1800" spc="-1" strike="noStrike">
                <a:solidFill>
                  <a:srgbClr val="361309"/>
                </a:solidFill>
                <a:latin typeface="Times New Roman"/>
              </a:rPr>
              <a:t>Mr Y. Durga Prasad </a:t>
            </a:r>
            <a:endParaRPr b="0" lang="en-IN" sz="1800" spc="-1" strike="noStrike">
              <a:latin typeface="Arial"/>
            </a:endParaRPr>
          </a:p>
          <a:p>
            <a:pPr marL="27360" algn="ctr">
              <a:lnSpc>
                <a:spcPct val="100000"/>
              </a:lnSpc>
              <a:spcBef>
                <a:spcPts val="601"/>
              </a:spcBef>
            </a:pPr>
            <a:r>
              <a:rPr b="1" lang="en-IN" sz="1800" spc="-1" strike="noStrike">
                <a:solidFill>
                  <a:srgbClr val="361309"/>
                </a:solidFill>
                <a:latin typeface="Times New Roman"/>
              </a:rPr>
              <a:t>                                                                                            </a:t>
            </a:r>
            <a:r>
              <a:rPr b="1" lang="en-IN" sz="1800" spc="-1" strike="noStrike">
                <a:solidFill>
                  <a:srgbClr val="361309"/>
                </a:solidFill>
                <a:latin typeface="Times New Roman"/>
              </a:rPr>
              <a:t>Asst. Prof. </a:t>
            </a:r>
            <a:r>
              <a:rPr b="1" lang="en-IN" sz="1800" spc="-1" strike="noStrike">
                <a:solidFill>
                  <a:srgbClr val="002060"/>
                </a:solidFill>
                <a:latin typeface="Times New Roman"/>
              </a:rPr>
              <a:t>                     </a:t>
            </a:r>
            <a:endParaRPr b="0" lang="en-IN" sz="1800" spc="-1" strike="noStrike">
              <a:latin typeface="Arial"/>
            </a:endParaRPr>
          </a:p>
          <a:p>
            <a:pPr marL="27360">
              <a:lnSpc>
                <a:spcPct val="100000"/>
              </a:lnSpc>
              <a:spcBef>
                <a:spcPts val="601"/>
              </a:spcBef>
            </a:pPr>
            <a:endParaRPr b="0" lang="en-IN" sz="1800" spc="-1" strike="noStrike">
              <a:latin typeface="Arial"/>
            </a:endParaRPr>
          </a:p>
          <a:p>
            <a:pPr marL="27360">
              <a:lnSpc>
                <a:spcPct val="100000"/>
              </a:lnSpc>
              <a:spcBef>
                <a:spcPts val="601"/>
              </a:spcBef>
            </a:pP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FUNCTIONALITIES OF ADMIN</a:t>
            </a:r>
            <a:br/>
            <a:endParaRPr b="0" lang="en-US" sz="2800" spc="-1" strike="noStrike">
              <a:solidFill>
                <a:srgbClr val="000000"/>
              </a:solidFill>
              <a:latin typeface="Gill Sans MT"/>
            </a:endParaRPr>
          </a:p>
        </p:txBody>
      </p:sp>
      <p:sp>
        <p:nvSpPr>
          <p:cNvPr id="154"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Admin Login</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Admin can add new faculty</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Admin can view faculty list</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Admin can add new student</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Admin can view student list</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Admin can assign subject to the faculty.</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Admin can check feedback given by the student</a:t>
            </a:r>
            <a:endParaRPr b="0" lang="en-US" sz="2000" spc="-1" strike="noStrike">
              <a:solidFill>
                <a:srgbClr val="000000"/>
              </a:solidFill>
              <a:latin typeface="Gill Sans MT"/>
            </a:endParaRPr>
          </a:p>
          <a:p>
            <a:pPr marL="365760" indent="-282960">
              <a:lnSpc>
                <a:spcPct val="100000"/>
              </a:lnSpc>
              <a:spcBef>
                <a:spcPts val="601"/>
              </a:spcBef>
            </a:pPr>
            <a:endParaRPr b="0" lang="en-US" sz="2000" spc="-1" strike="noStrike">
              <a:solidFill>
                <a:srgbClr val="000000"/>
              </a:solidFill>
              <a:latin typeface="Gill Sans MT"/>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STUDENT</a:t>
            </a:r>
            <a:endParaRPr b="0" lang="en-US" sz="2800" spc="-1" strike="noStrike">
              <a:solidFill>
                <a:srgbClr val="000000"/>
              </a:solidFill>
              <a:latin typeface="Gill Sans MT"/>
            </a:endParaRPr>
          </a:p>
        </p:txBody>
      </p:sp>
      <p:sp>
        <p:nvSpPr>
          <p:cNvPr id="156" name="TextShape 2"/>
          <p:cNvSpPr txBox="1"/>
          <p:nvPr/>
        </p:nvSpPr>
        <p:spPr>
          <a:xfrm>
            <a:off x="1447920" y="1219320"/>
            <a:ext cx="7497720" cy="502884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Each and every valid student has their unique username and password which is given by admin. </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The username and password when entered are checked with data present in the database. </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After login student, in the feedback form the name of the teacher and the subject will  automatically appears in the screen.</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 </a:t>
            </a:r>
            <a:r>
              <a:rPr b="0" lang="en-US" sz="2000" spc="-1" strike="noStrike">
                <a:solidFill>
                  <a:srgbClr val="000000"/>
                </a:solidFill>
                <a:latin typeface="Times New Roman"/>
              </a:rPr>
              <a:t>After the submission of feedback the answers of all the questions are analyzed and the result is stored in database</a:t>
            </a:r>
            <a:endParaRPr b="0" lang="en-US" sz="2000" spc="-1" strike="noStrike">
              <a:solidFill>
                <a:srgbClr val="000000"/>
              </a:solidFill>
              <a:latin typeface="Gill Sans MT"/>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FUNCTIONALITIES OF STUDENT</a:t>
            </a:r>
            <a:endParaRPr b="0" lang="en-US" sz="2800" spc="-1" strike="noStrike">
              <a:solidFill>
                <a:srgbClr val="000000"/>
              </a:solidFill>
              <a:latin typeface="Gill Sans MT"/>
            </a:endParaRPr>
          </a:p>
        </p:txBody>
      </p:sp>
      <p:sp>
        <p:nvSpPr>
          <p:cNvPr id="158" name="TextShape 2"/>
          <p:cNvSpPr txBox="1"/>
          <p:nvPr/>
        </p:nvSpPr>
        <p:spPr>
          <a:xfrm>
            <a:off x="1435680" y="1447920"/>
            <a:ext cx="7497720" cy="4800240"/>
          </a:xfrm>
          <a:prstGeom prst="rect">
            <a:avLst/>
          </a:prstGeom>
          <a:noFill/>
          <a:ln>
            <a:noFill/>
          </a:ln>
        </p:spPr>
        <p:txBody>
          <a:bodyPr lIns="90000" rIns="90000" tIns="45000" bIns="45000"/>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Student can login</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Student can view feedback status</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Student can give feedback </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Logout</a:t>
            </a:r>
            <a:endParaRPr b="0" lang="en-US" sz="2400" spc="-1" strike="noStrike">
              <a:solidFill>
                <a:srgbClr val="000000"/>
              </a:solidFill>
              <a:latin typeface="Gill Sans MT"/>
            </a:endParaRPr>
          </a:p>
          <a:p>
            <a:pPr marL="365760" indent="-282960">
              <a:lnSpc>
                <a:spcPct val="100000"/>
              </a:lnSpc>
              <a:spcBef>
                <a:spcPts val="601"/>
              </a:spcBef>
            </a:pPr>
            <a:endParaRPr b="0" lang="en-US" sz="2400" spc="-1" strike="noStrike">
              <a:solidFill>
                <a:srgbClr val="000000"/>
              </a:solidFill>
              <a:latin typeface="Gill Sans MT"/>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FACULTY</a:t>
            </a:r>
            <a:endParaRPr b="0" lang="en-US" sz="2800" spc="-1" strike="noStrike">
              <a:solidFill>
                <a:srgbClr val="000000"/>
              </a:solidFill>
              <a:latin typeface="Gill Sans MT"/>
            </a:endParaRPr>
          </a:p>
        </p:txBody>
      </p:sp>
      <p:sp>
        <p:nvSpPr>
          <p:cNvPr id="160" name="TextShape 2"/>
          <p:cNvSpPr txBox="1"/>
          <p:nvPr/>
        </p:nvSpPr>
        <p:spPr>
          <a:xfrm>
            <a:off x="1371600" y="1295280"/>
            <a:ext cx="7497720" cy="495252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Each and every teacher has their unique username and password which is given by the admin. </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The username and password when entered are checked with data present in the database. </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The teachers can view their individual overall performance according to the student’s feedback. </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And student’s identity is not revealed to the teacher.</a:t>
            </a:r>
            <a:endParaRPr b="0" lang="en-US" sz="2000" spc="-1" strike="noStrike">
              <a:solidFill>
                <a:srgbClr val="000000"/>
              </a:solidFill>
              <a:latin typeface="Gill Sans MT"/>
            </a:endParaRPr>
          </a:p>
          <a:p>
            <a:pPr marL="365760" indent="-282960">
              <a:lnSpc>
                <a:spcPct val="100000"/>
              </a:lnSpc>
              <a:spcBef>
                <a:spcPts val="601"/>
              </a:spcBef>
            </a:pPr>
            <a:endParaRPr b="0" lang="en-US" sz="2000" spc="-1" strike="noStrike">
              <a:solidFill>
                <a:srgbClr val="000000"/>
              </a:solidFill>
              <a:latin typeface="Gill Sans MT"/>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FUNCTIONALITIES OF FACULTY</a:t>
            </a:r>
            <a:endParaRPr b="0" lang="en-US" sz="2800" spc="-1" strike="noStrike">
              <a:solidFill>
                <a:srgbClr val="000000"/>
              </a:solidFill>
              <a:latin typeface="Gill Sans MT"/>
            </a:endParaRPr>
          </a:p>
        </p:txBody>
      </p:sp>
      <p:sp>
        <p:nvSpPr>
          <p:cNvPr id="162" name="TextShape 2"/>
          <p:cNvSpPr txBox="1"/>
          <p:nvPr/>
        </p:nvSpPr>
        <p:spPr>
          <a:xfrm>
            <a:off x="1435680" y="1447920"/>
            <a:ext cx="7497720" cy="4800240"/>
          </a:xfrm>
          <a:prstGeom prst="rect">
            <a:avLst/>
          </a:prstGeom>
          <a:noFill/>
          <a:ln>
            <a:noFill/>
          </a:ln>
        </p:spPr>
        <p:txBody>
          <a:bodyPr lIns="90000" rIns="90000" tIns="45000" bIns="45000"/>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Faculty can login</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Faculty can check individual  feedback given by the students</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Logout</a:t>
            </a:r>
            <a:endParaRPr b="0" lang="en-US" sz="2400" spc="-1" strike="noStrike">
              <a:solidFill>
                <a:srgbClr val="000000"/>
              </a:solidFill>
              <a:latin typeface="Gill Sans MT"/>
            </a:endParaRPr>
          </a:p>
          <a:p>
            <a:pPr marL="365760" indent="-282960">
              <a:lnSpc>
                <a:spcPct val="100000"/>
              </a:lnSpc>
              <a:spcBef>
                <a:spcPts val="601"/>
              </a:spcBef>
            </a:pPr>
            <a:endParaRPr b="0" lang="en-US" sz="2400" spc="-1" strike="noStrike">
              <a:solidFill>
                <a:srgbClr val="000000"/>
              </a:solidFill>
              <a:latin typeface="Gill Sans MT"/>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UML DIAGRAMS</a:t>
            </a:r>
            <a:endParaRPr b="0" lang="en-US" sz="2800" spc="-1" strike="noStrike">
              <a:solidFill>
                <a:srgbClr val="000000"/>
              </a:solidFill>
              <a:latin typeface="Gill Sans MT"/>
            </a:endParaRPr>
          </a:p>
        </p:txBody>
      </p:sp>
      <p:sp>
        <p:nvSpPr>
          <p:cNvPr id="164"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Dataflow Diagram</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Use Case Diagram</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 </a:t>
            </a:r>
            <a:r>
              <a:rPr b="0" lang="en-US" sz="2000" spc="-1" strike="noStrike">
                <a:solidFill>
                  <a:srgbClr val="000000"/>
                </a:solidFill>
                <a:latin typeface="Times New Roman"/>
              </a:rPr>
              <a:t>Sequence Diagram</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Activity Diagram</a:t>
            </a:r>
            <a:endParaRPr b="0" lang="en-US" sz="2000" spc="-1" strike="noStrike">
              <a:solidFill>
                <a:srgbClr val="000000"/>
              </a:solidFill>
              <a:latin typeface="Gill Sans MT"/>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DATA FLOW DIAGRAM</a:t>
            </a:r>
            <a:br/>
            <a:endParaRPr b="0" lang="en-US" sz="2800" spc="-1" strike="noStrike">
              <a:solidFill>
                <a:srgbClr val="000000"/>
              </a:solidFill>
              <a:latin typeface="Gill Sans MT"/>
            </a:endParaRPr>
          </a:p>
        </p:txBody>
      </p:sp>
      <p:sp>
        <p:nvSpPr>
          <p:cNvPr id="166"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The DFD is also called as bubble chart. </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It is a simple graphical formalism that can be used to represent a system in terms of input data to the system, various processing carried out on this data, and the output data is generated by this system.</a:t>
            </a:r>
            <a:endParaRPr b="0" lang="en-US" sz="2000" spc="-1" strike="noStrike">
              <a:solidFill>
                <a:srgbClr val="000000"/>
              </a:solidFill>
              <a:latin typeface="Gill Sans MT"/>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457200" y="609480"/>
            <a:ext cx="822924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DATA FLOW DIAGRAM</a:t>
            </a:r>
            <a:br/>
            <a:endParaRPr b="0" lang="en-US" sz="2800" spc="-1" strike="noStrike">
              <a:solidFill>
                <a:srgbClr val="000000"/>
              </a:solidFill>
              <a:latin typeface="Gill Sans MT"/>
            </a:endParaRPr>
          </a:p>
        </p:txBody>
      </p:sp>
      <p:pic>
        <p:nvPicPr>
          <p:cNvPr id="168" name="Content Placeholder 3" descr=""/>
          <p:cNvPicPr/>
          <p:nvPr/>
        </p:nvPicPr>
        <p:blipFill>
          <a:blip r:embed="rId1"/>
          <a:stretch/>
        </p:blipFill>
        <p:spPr>
          <a:xfrm>
            <a:off x="2209680" y="1600200"/>
            <a:ext cx="5486040" cy="4266720"/>
          </a:xfrm>
          <a:prstGeom prst="rect">
            <a:avLst/>
          </a:prstGeom>
          <a:ln w="9360">
            <a:noFill/>
          </a:ln>
        </p:spPr>
      </p:pic>
      <p:sp>
        <p:nvSpPr>
          <p:cNvPr id="169" name="CustomShape 2"/>
          <p:cNvSpPr/>
          <p:nvPr/>
        </p:nvSpPr>
        <p:spPr>
          <a:xfrm>
            <a:off x="2133720" y="6095880"/>
            <a:ext cx="51051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Gill Sans MT"/>
              </a:rPr>
              <a:t>              </a:t>
            </a:r>
            <a:r>
              <a:rPr b="0" lang="en-IN" sz="1800" spc="-1" strike="noStrike">
                <a:solidFill>
                  <a:srgbClr val="000000"/>
                </a:solidFill>
                <a:latin typeface="Gill Sans MT"/>
              </a:rPr>
              <a:t>Data Flow Diagram Level 0</a:t>
            </a:r>
            <a:endParaRPr b="0" lang="en-IN" sz="1800" spc="-1" strike="noStrike">
              <a:latin typeface="Arial"/>
            </a:endParaRPr>
          </a:p>
          <a:p>
            <a:pPr algn="ctr">
              <a:lnSpc>
                <a:spcPct val="100000"/>
              </a:lnSpc>
            </a:pPr>
            <a:endParaRPr b="0" lang="en-IN"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DATA FLOW DIAGRAM</a:t>
            </a:r>
            <a:br/>
            <a:endParaRPr b="0" lang="en-US" sz="2800" spc="-1" strike="noStrike">
              <a:solidFill>
                <a:srgbClr val="000000"/>
              </a:solidFill>
              <a:latin typeface="Gill Sans MT"/>
            </a:endParaRPr>
          </a:p>
        </p:txBody>
      </p:sp>
      <p:pic>
        <p:nvPicPr>
          <p:cNvPr id="171" name="Content Placeholder 3" descr=""/>
          <p:cNvPicPr/>
          <p:nvPr/>
        </p:nvPicPr>
        <p:blipFill>
          <a:blip r:embed="rId1"/>
          <a:stretch/>
        </p:blipFill>
        <p:spPr>
          <a:xfrm>
            <a:off x="1896840" y="2495520"/>
            <a:ext cx="6575760" cy="2704680"/>
          </a:xfrm>
          <a:prstGeom prst="rect">
            <a:avLst/>
          </a:prstGeom>
          <a:ln w="9360">
            <a:noFill/>
          </a:ln>
        </p:spPr>
      </p:pic>
      <p:sp>
        <p:nvSpPr>
          <p:cNvPr id="172" name="CustomShape 2"/>
          <p:cNvSpPr/>
          <p:nvPr/>
        </p:nvSpPr>
        <p:spPr>
          <a:xfrm>
            <a:off x="1828800" y="6019920"/>
            <a:ext cx="55623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Gill Sans MT"/>
              </a:rPr>
              <a:t>          </a:t>
            </a:r>
            <a:r>
              <a:rPr b="0" lang="en-IN" sz="1800" spc="-1" strike="noStrike">
                <a:solidFill>
                  <a:srgbClr val="000000"/>
                </a:solidFill>
                <a:latin typeface="Gill Sans MT"/>
              </a:rPr>
              <a:t>Data Flow Diagram Level 1</a:t>
            </a:r>
            <a:endParaRPr b="0" lang="en-IN" sz="1800" spc="-1" strike="noStrike">
              <a:latin typeface="Arial"/>
            </a:endParaRPr>
          </a:p>
          <a:p>
            <a:pPr algn="ctr">
              <a:lnSpc>
                <a:spcPct val="100000"/>
              </a:lnSpc>
            </a:pPr>
            <a:endParaRPr b="0" lang="en-IN"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DATA FLOW DIAGRAM</a:t>
            </a:r>
            <a:br/>
            <a:endParaRPr b="0" lang="en-US" sz="2800" spc="-1" strike="noStrike">
              <a:solidFill>
                <a:srgbClr val="000000"/>
              </a:solidFill>
              <a:latin typeface="Gill Sans MT"/>
            </a:endParaRPr>
          </a:p>
        </p:txBody>
      </p:sp>
      <p:pic>
        <p:nvPicPr>
          <p:cNvPr id="174" name="Content Placeholder 3" descr=""/>
          <p:cNvPicPr/>
          <p:nvPr/>
        </p:nvPicPr>
        <p:blipFill>
          <a:blip r:embed="rId1"/>
          <a:stretch/>
        </p:blipFill>
        <p:spPr>
          <a:xfrm>
            <a:off x="1828800" y="1523880"/>
            <a:ext cx="6629040" cy="3580920"/>
          </a:xfrm>
          <a:prstGeom prst="rect">
            <a:avLst/>
          </a:prstGeom>
          <a:ln w="9360">
            <a:noFill/>
          </a:ln>
        </p:spPr>
      </p:pic>
      <p:sp>
        <p:nvSpPr>
          <p:cNvPr id="175" name="CustomShape 2"/>
          <p:cNvSpPr/>
          <p:nvPr/>
        </p:nvSpPr>
        <p:spPr>
          <a:xfrm>
            <a:off x="1828800" y="5257800"/>
            <a:ext cx="609552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Gill Sans MT"/>
              </a:rPr>
              <a:t>                       </a:t>
            </a:r>
            <a:r>
              <a:rPr b="0" lang="en-IN" sz="1800" spc="-1" strike="noStrike">
                <a:solidFill>
                  <a:srgbClr val="000000"/>
                </a:solidFill>
                <a:latin typeface="Gill Sans MT"/>
              </a:rPr>
              <a:t>Data Flow Diagram Level 2</a:t>
            </a:r>
            <a:endParaRPr b="0" lang="en-IN" sz="1800" spc="-1" strike="noStrike">
              <a:latin typeface="Arial"/>
            </a:endParaRPr>
          </a:p>
          <a:p>
            <a:pPr>
              <a:lnSpc>
                <a:spcPct val="100000"/>
              </a:lnSpc>
            </a:pPr>
            <a:endParaRPr b="0" lang="en-IN"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400" spc="-1" strike="noStrike">
                <a:solidFill>
                  <a:srgbClr val="ff0000"/>
                </a:solidFill>
                <a:latin typeface="Times New Roman"/>
              </a:rPr>
              <a:t>CONTENTS</a:t>
            </a:r>
            <a:endParaRPr b="0" lang="en-US" sz="2400" spc="-1" strike="noStrike">
              <a:solidFill>
                <a:srgbClr val="000000"/>
              </a:solidFill>
              <a:latin typeface="Gill Sans MT"/>
            </a:endParaRPr>
          </a:p>
        </p:txBody>
      </p:sp>
      <p:sp>
        <p:nvSpPr>
          <p:cNvPr id="138" name="TextShape 2"/>
          <p:cNvSpPr txBox="1"/>
          <p:nvPr/>
        </p:nvSpPr>
        <p:spPr>
          <a:xfrm>
            <a:off x="1447920" y="1295280"/>
            <a:ext cx="7497720" cy="5105160"/>
          </a:xfrm>
          <a:prstGeom prst="rect">
            <a:avLst/>
          </a:prstGeom>
          <a:noFill/>
          <a:ln>
            <a:noFill/>
          </a:ln>
        </p:spPr>
        <p:txBody>
          <a:bodyPr lIns="90000" rIns="90000" tIns="45000" bIns="45000">
            <a:normAutofit/>
          </a:bodyPr>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Abstract</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Existing System</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Disadvantages of Existing System</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Proposed System</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Features of Proposed System</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System Modules</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UML Diagrams </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Implementation</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Screenshots</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Conclusion</a:t>
            </a:r>
            <a:endParaRPr b="0" lang="en-US" sz="2100" spc="-1" strike="noStrike">
              <a:solidFill>
                <a:srgbClr val="000000"/>
              </a:solidFill>
              <a:latin typeface="Gill Sans MT"/>
            </a:endParaRPr>
          </a:p>
          <a:p>
            <a:pPr marL="365760" indent="-282960">
              <a:lnSpc>
                <a:spcPct val="160000"/>
              </a:lnSpc>
              <a:spcBef>
                <a:spcPts val="601"/>
              </a:spcBef>
              <a:buClr>
                <a:srgbClr val="3891a7"/>
              </a:buClr>
              <a:buSzPct val="80000"/>
              <a:buFont typeface="Wingdings 2" charset="2"/>
              <a:buChar char=""/>
            </a:pPr>
            <a:r>
              <a:rPr b="0" lang="en-US" sz="2100" spc="-1" strike="noStrike">
                <a:solidFill>
                  <a:srgbClr val="000000"/>
                </a:solidFill>
                <a:latin typeface="Times New Roman"/>
              </a:rPr>
              <a:t>References</a:t>
            </a:r>
            <a:endParaRPr b="0" lang="en-US" sz="2100" spc="-1" strike="noStrike">
              <a:solidFill>
                <a:srgbClr val="000000"/>
              </a:solidFill>
              <a:latin typeface="Gill Sans MT"/>
            </a:endParaRPr>
          </a:p>
          <a:p>
            <a:pPr>
              <a:lnSpc>
                <a:spcPct val="100000"/>
              </a:lnSpc>
              <a:spcBef>
                <a:spcPts val="601"/>
              </a:spcBef>
            </a:pPr>
            <a:endParaRPr b="0" lang="en-US" sz="2100" spc="-1" strike="noStrike">
              <a:solidFill>
                <a:srgbClr val="000000"/>
              </a:solidFill>
              <a:latin typeface="Gill Sans MT"/>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USE CASE DIAGRAM</a:t>
            </a:r>
            <a:endParaRPr b="0" lang="en-US" sz="2800" spc="-1" strike="noStrike">
              <a:solidFill>
                <a:srgbClr val="000000"/>
              </a:solidFill>
              <a:latin typeface="Gill Sans MT"/>
            </a:endParaRPr>
          </a:p>
        </p:txBody>
      </p:sp>
      <p:sp>
        <p:nvSpPr>
          <p:cNvPr id="177" name="TextShape 2"/>
          <p:cNvSpPr txBox="1"/>
          <p:nvPr/>
        </p:nvSpPr>
        <p:spPr>
          <a:xfrm>
            <a:off x="1435680" y="1447920"/>
            <a:ext cx="7497720" cy="4800240"/>
          </a:xfrm>
          <a:prstGeom prst="rect">
            <a:avLst/>
          </a:prstGeom>
          <a:noFill/>
          <a:ln>
            <a:noFill/>
          </a:ln>
        </p:spPr>
        <p:txBody>
          <a:bodyPr lIns="90000" rIns="90000" tIns="45000" bIns="45000"/>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 use case is a set of scenarios that describing an interaction between a user and a system.</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 </a:t>
            </a:r>
            <a:r>
              <a:rPr b="0" lang="en-US" sz="2000" spc="-1" strike="noStrike">
                <a:solidFill>
                  <a:srgbClr val="000000"/>
                </a:solidFill>
                <a:latin typeface="Times New Roman"/>
              </a:rPr>
              <a:t>A use case diagram displays the relationship among actors and use cases. </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The two main components of a use case diagram are use cases and actors.</a:t>
            </a:r>
            <a:endParaRPr b="0" lang="en-US" sz="2000" spc="-1" strike="noStrike">
              <a:solidFill>
                <a:srgbClr val="000000"/>
              </a:solidFill>
              <a:latin typeface="Gill Sans MT"/>
            </a:endParaRPr>
          </a:p>
          <a:p>
            <a:pPr>
              <a:lnSpc>
                <a:spcPct val="100000"/>
              </a:lnSpc>
              <a:spcBef>
                <a:spcPts val="601"/>
              </a:spcBef>
            </a:pPr>
            <a:endParaRPr b="0" lang="en-US" sz="2000" spc="-1" strike="noStrike">
              <a:solidFill>
                <a:srgbClr val="000000"/>
              </a:solidFill>
              <a:latin typeface="Gill Sans MT"/>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USE CASE DIAGRAM FOR ADMIN</a:t>
            </a:r>
            <a:endParaRPr b="0" lang="en-US" sz="2800" spc="-1" strike="noStrike">
              <a:solidFill>
                <a:srgbClr val="000000"/>
              </a:solidFill>
              <a:latin typeface="Gill Sans MT"/>
            </a:endParaRPr>
          </a:p>
        </p:txBody>
      </p:sp>
      <p:pic>
        <p:nvPicPr>
          <p:cNvPr id="179" name="Content Placeholder 3" descr=""/>
          <p:cNvPicPr/>
          <p:nvPr/>
        </p:nvPicPr>
        <p:blipFill>
          <a:blip r:embed="rId1"/>
          <a:stretch/>
        </p:blipFill>
        <p:spPr>
          <a:xfrm>
            <a:off x="2906280" y="1973520"/>
            <a:ext cx="4556520" cy="3748680"/>
          </a:xfrm>
          <a:prstGeom prst="rect">
            <a:avLst/>
          </a:prstGeom>
          <a:ln w="9360">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USE CASE DIAGRAM FOR STUDENT</a:t>
            </a:r>
            <a:endParaRPr b="0" lang="en-US" sz="2800" spc="-1" strike="noStrike">
              <a:solidFill>
                <a:srgbClr val="000000"/>
              </a:solidFill>
              <a:latin typeface="Gill Sans MT"/>
            </a:endParaRPr>
          </a:p>
        </p:txBody>
      </p:sp>
      <p:pic>
        <p:nvPicPr>
          <p:cNvPr id="181" name="Content Placeholder 3" descr=""/>
          <p:cNvPicPr/>
          <p:nvPr/>
        </p:nvPicPr>
        <p:blipFill>
          <a:blip r:embed="rId1"/>
          <a:stretch/>
        </p:blipFill>
        <p:spPr>
          <a:xfrm>
            <a:off x="2438280" y="1523880"/>
            <a:ext cx="5421960" cy="4289760"/>
          </a:xfrm>
          <a:prstGeom prst="rect">
            <a:avLst/>
          </a:prstGeom>
          <a:ln w="9360">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USE CASE DIAGRAM FOR FACULTY</a:t>
            </a:r>
            <a:endParaRPr b="0" lang="en-US" sz="2800" spc="-1" strike="noStrike">
              <a:solidFill>
                <a:srgbClr val="000000"/>
              </a:solidFill>
              <a:latin typeface="Gill Sans MT"/>
            </a:endParaRPr>
          </a:p>
        </p:txBody>
      </p:sp>
      <p:pic>
        <p:nvPicPr>
          <p:cNvPr id="183" name="Content Placeholder 3" descr=""/>
          <p:cNvPicPr/>
          <p:nvPr/>
        </p:nvPicPr>
        <p:blipFill>
          <a:blip r:embed="rId1"/>
          <a:stretch/>
        </p:blipFill>
        <p:spPr>
          <a:xfrm>
            <a:off x="2590920" y="1600200"/>
            <a:ext cx="5028840" cy="4343040"/>
          </a:xfrm>
          <a:prstGeom prst="rect">
            <a:avLst/>
          </a:prstGeom>
          <a:ln w="9360">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SEQUENCE DIAGRAM</a:t>
            </a:r>
            <a:endParaRPr b="0" lang="en-US" sz="2800" spc="-1" strike="noStrike">
              <a:solidFill>
                <a:srgbClr val="000000"/>
              </a:solidFill>
              <a:latin typeface="Gill Sans MT"/>
            </a:endParaRPr>
          </a:p>
        </p:txBody>
      </p:sp>
      <p:sp>
        <p:nvSpPr>
          <p:cNvPr id="185" name="TextShape 2"/>
          <p:cNvSpPr txBox="1"/>
          <p:nvPr/>
        </p:nvSpPr>
        <p:spPr>
          <a:xfrm>
            <a:off x="1435680" y="1447920"/>
            <a:ext cx="7497720" cy="4800240"/>
          </a:xfrm>
          <a:prstGeom prst="rect">
            <a:avLst/>
          </a:prstGeom>
          <a:noFill/>
          <a:ln>
            <a:noFill/>
          </a:ln>
        </p:spPr>
        <p:txBody>
          <a:bodyPr lIns="90000" rIns="90000" tIns="45000" bIns="45000"/>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 sequence diagram shows object interactions arranged in time sequence.</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 </a:t>
            </a:r>
            <a:r>
              <a:rPr b="0" lang="en-US" sz="2000" spc="-1" strike="noStrike">
                <a:solidFill>
                  <a:srgbClr val="000000"/>
                </a:solidFill>
                <a:latin typeface="Times New Roman"/>
              </a:rPr>
              <a:t>It depicts the objects and classes involved in the scenario and the sequence of messages exchanged between the objects needed to carry out the functionality of the scenario.</a:t>
            </a:r>
            <a:endParaRPr b="0" lang="en-US" sz="2000" spc="-1" strike="noStrike">
              <a:solidFill>
                <a:srgbClr val="000000"/>
              </a:solidFill>
              <a:latin typeface="Gill Sans MT"/>
            </a:endParaRPr>
          </a:p>
          <a:p>
            <a:pPr>
              <a:lnSpc>
                <a:spcPct val="100000"/>
              </a:lnSpc>
              <a:spcBef>
                <a:spcPts val="601"/>
              </a:spcBef>
            </a:pPr>
            <a:endParaRPr b="0" lang="en-US" sz="2000" spc="-1" strike="noStrike">
              <a:solidFill>
                <a:srgbClr val="000000"/>
              </a:solidFill>
              <a:latin typeface="Gill Sans MT"/>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SEQUENCE DIAGRAM FOR ADMIN</a:t>
            </a:r>
            <a:endParaRPr b="0" lang="en-US" sz="2800" spc="-1" strike="noStrike">
              <a:solidFill>
                <a:srgbClr val="000000"/>
              </a:solidFill>
              <a:latin typeface="Gill Sans MT"/>
            </a:endParaRPr>
          </a:p>
        </p:txBody>
      </p:sp>
      <p:pic>
        <p:nvPicPr>
          <p:cNvPr id="187" name="Content Placeholder 3" descr=""/>
          <p:cNvPicPr/>
          <p:nvPr/>
        </p:nvPicPr>
        <p:blipFill>
          <a:blip r:embed="rId1"/>
          <a:stretch/>
        </p:blipFill>
        <p:spPr>
          <a:xfrm>
            <a:off x="1752480" y="1600200"/>
            <a:ext cx="6719760" cy="4213440"/>
          </a:xfrm>
          <a:prstGeom prst="rect">
            <a:avLst/>
          </a:prstGeom>
          <a:ln w="9360">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SEQUENCE DIAGRAM FOR STUDENT</a:t>
            </a:r>
            <a:endParaRPr b="0" lang="en-US" sz="2800" spc="-1" strike="noStrike">
              <a:solidFill>
                <a:srgbClr val="000000"/>
              </a:solidFill>
              <a:latin typeface="Gill Sans MT"/>
            </a:endParaRPr>
          </a:p>
        </p:txBody>
      </p:sp>
      <p:pic>
        <p:nvPicPr>
          <p:cNvPr id="189" name="Content Placeholder 3" descr=""/>
          <p:cNvPicPr/>
          <p:nvPr/>
        </p:nvPicPr>
        <p:blipFill>
          <a:blip r:embed="rId1"/>
          <a:stretch/>
        </p:blipFill>
        <p:spPr>
          <a:xfrm>
            <a:off x="2209680" y="1447920"/>
            <a:ext cx="6278040" cy="4141080"/>
          </a:xfrm>
          <a:prstGeom prst="rect">
            <a:avLst/>
          </a:prstGeom>
          <a:ln w="9360">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SEQUENCE DIAGRAM FOR FACULTY</a:t>
            </a:r>
            <a:endParaRPr b="0" lang="en-US" sz="2800" spc="-1" strike="noStrike">
              <a:solidFill>
                <a:srgbClr val="000000"/>
              </a:solidFill>
              <a:latin typeface="Gill Sans MT"/>
            </a:endParaRPr>
          </a:p>
        </p:txBody>
      </p:sp>
      <p:pic>
        <p:nvPicPr>
          <p:cNvPr id="191" name="Content Placeholder 3" descr=""/>
          <p:cNvPicPr/>
          <p:nvPr/>
        </p:nvPicPr>
        <p:blipFill>
          <a:blip r:embed="rId1"/>
          <a:stretch/>
        </p:blipFill>
        <p:spPr>
          <a:xfrm>
            <a:off x="2438280" y="1600200"/>
            <a:ext cx="5943240" cy="4419360"/>
          </a:xfrm>
          <a:prstGeom prst="rect">
            <a:avLst/>
          </a:prstGeom>
          <a:ln w="9360">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ACTIVITY DIAGRAM</a:t>
            </a:r>
            <a:br/>
            <a:endParaRPr b="0" lang="en-US" sz="2800" spc="-1" strike="noStrike">
              <a:solidFill>
                <a:srgbClr val="000000"/>
              </a:solidFill>
              <a:latin typeface="Gill Sans MT"/>
            </a:endParaRPr>
          </a:p>
        </p:txBody>
      </p:sp>
      <p:sp>
        <p:nvSpPr>
          <p:cNvPr id="193" name="TextShape 2"/>
          <p:cNvSpPr txBox="1"/>
          <p:nvPr/>
        </p:nvSpPr>
        <p:spPr>
          <a:xfrm>
            <a:off x="1435680" y="1447920"/>
            <a:ext cx="7497720" cy="4800240"/>
          </a:xfrm>
          <a:prstGeom prst="rect">
            <a:avLst/>
          </a:prstGeom>
          <a:noFill/>
          <a:ln>
            <a:noFill/>
          </a:ln>
        </p:spPr>
        <p:txBody>
          <a:bodyPr lIns="90000" rIns="90000" tIns="45000" bIns="45000"/>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Activity diagrams describe the workflow behavior of a system.</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 </a:t>
            </a:r>
            <a:r>
              <a:rPr b="0" lang="en-US" sz="2000" spc="-1" strike="noStrike">
                <a:solidFill>
                  <a:srgbClr val="000000"/>
                </a:solidFill>
                <a:latin typeface="Times New Roman"/>
              </a:rPr>
              <a:t>The diagrams describe the state of activities by showing the sequence of activities performed.</a:t>
            </a:r>
            <a:endParaRPr b="0" lang="en-US" sz="2000" spc="-1" strike="noStrike">
              <a:solidFill>
                <a:srgbClr val="000000"/>
              </a:solidFill>
              <a:latin typeface="Gill Sans MT"/>
            </a:endParaRPr>
          </a:p>
          <a:p>
            <a:pPr>
              <a:lnSpc>
                <a:spcPct val="100000"/>
              </a:lnSpc>
              <a:spcBef>
                <a:spcPts val="601"/>
              </a:spcBef>
            </a:pPr>
            <a:endParaRPr b="0" lang="en-US" sz="2000" spc="-1" strike="noStrike">
              <a:solidFill>
                <a:srgbClr val="000000"/>
              </a:solidFill>
              <a:latin typeface="Gill Sans MT"/>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ACTIVITY DIAGRAM FOR STUDENT</a:t>
            </a:r>
            <a:br/>
            <a:endParaRPr b="0" lang="en-US" sz="2800" spc="-1" strike="noStrike">
              <a:solidFill>
                <a:srgbClr val="000000"/>
              </a:solidFill>
              <a:latin typeface="Gill Sans MT"/>
            </a:endParaRPr>
          </a:p>
        </p:txBody>
      </p:sp>
      <p:pic>
        <p:nvPicPr>
          <p:cNvPr id="195" name="Content Placeholder 3" descr=""/>
          <p:cNvPicPr/>
          <p:nvPr/>
        </p:nvPicPr>
        <p:blipFill>
          <a:blip r:embed="rId1"/>
          <a:stretch/>
        </p:blipFill>
        <p:spPr>
          <a:xfrm>
            <a:off x="3740760" y="2385000"/>
            <a:ext cx="2887560" cy="2925720"/>
          </a:xfrm>
          <a:prstGeom prst="rect">
            <a:avLst/>
          </a:prstGeom>
          <a:ln w="9360">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ABSTARCT</a:t>
            </a:r>
            <a:endParaRPr b="0" lang="en-US" sz="2800" spc="-1" strike="noStrike">
              <a:solidFill>
                <a:srgbClr val="000000"/>
              </a:solidFill>
              <a:latin typeface="Gill Sans MT"/>
            </a:endParaRPr>
          </a:p>
        </p:txBody>
      </p:sp>
      <p:sp>
        <p:nvSpPr>
          <p:cNvPr id="140"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150000"/>
              </a:lnSpc>
              <a:spcBef>
                <a:spcPts val="601"/>
              </a:spcBef>
              <a:buClr>
                <a:srgbClr val="3891a7"/>
              </a:buClr>
              <a:buSzPct val="80000"/>
              <a:buFont typeface="Wingdings 2" charset="2"/>
              <a:buChar char=""/>
            </a:pPr>
            <a:r>
              <a:rPr b="0" lang="en-US" sz="2000" spc="-1" strike="noStrike">
                <a:solidFill>
                  <a:srgbClr val="000000"/>
                </a:solidFill>
                <a:latin typeface="Times New Roman"/>
              </a:rPr>
              <a:t>This project presents a combination of machine learning and natural language processing approaches for sentiment analysis of students feedback.</a:t>
            </a:r>
            <a:endParaRPr b="0" lang="en-US" sz="2000" spc="-1" strike="noStrike">
              <a:solidFill>
                <a:srgbClr val="000000"/>
              </a:solidFill>
              <a:latin typeface="Gill Sans MT"/>
            </a:endParaRPr>
          </a:p>
          <a:p>
            <a:pPr marL="365760" indent="-282960">
              <a:lnSpc>
                <a:spcPct val="150000"/>
              </a:lnSpc>
              <a:spcBef>
                <a:spcPts val="601"/>
              </a:spcBef>
              <a:buClr>
                <a:srgbClr val="3891a7"/>
              </a:buClr>
              <a:buSzPct val="80000"/>
              <a:buFont typeface="Wingdings 2" charset="2"/>
              <a:buChar char=""/>
            </a:pPr>
            <a:endParaRPr b="0" lang="en-US" sz="2000" spc="-1" strike="noStrike">
              <a:solidFill>
                <a:srgbClr val="000000"/>
              </a:solidFill>
              <a:latin typeface="Gill Sans MT"/>
            </a:endParaRPr>
          </a:p>
          <a:p>
            <a:pPr>
              <a:lnSpc>
                <a:spcPct val="100000"/>
              </a:lnSpc>
              <a:spcBef>
                <a:spcPts val="601"/>
              </a:spcBef>
            </a:pPr>
            <a:endParaRPr b="0" lang="en-US" sz="2000" spc="-1" strike="noStrike">
              <a:solidFill>
                <a:srgbClr val="000000"/>
              </a:solidFill>
              <a:latin typeface="Gill Sans MT"/>
            </a:endParaRPr>
          </a:p>
          <a:p>
            <a:pPr>
              <a:lnSpc>
                <a:spcPct val="100000"/>
              </a:lnSpc>
              <a:spcBef>
                <a:spcPts val="601"/>
              </a:spcBef>
            </a:pPr>
            <a:endParaRPr b="0" lang="en-US" sz="2000" spc="-1" strike="noStrike">
              <a:solidFill>
                <a:srgbClr val="000000"/>
              </a:solidFill>
              <a:latin typeface="Gill Sans MT"/>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ACTIVITY DIAGRAM FOR FACULTY</a:t>
            </a:r>
            <a:br/>
            <a:endParaRPr b="0" lang="en-US" sz="2800" spc="-1" strike="noStrike">
              <a:solidFill>
                <a:srgbClr val="000000"/>
              </a:solidFill>
              <a:latin typeface="Gill Sans MT"/>
            </a:endParaRPr>
          </a:p>
        </p:txBody>
      </p:sp>
      <p:pic>
        <p:nvPicPr>
          <p:cNvPr id="197" name="Content Placeholder 3" descr=""/>
          <p:cNvPicPr/>
          <p:nvPr/>
        </p:nvPicPr>
        <p:blipFill>
          <a:blip r:embed="rId1"/>
          <a:stretch/>
        </p:blipFill>
        <p:spPr>
          <a:xfrm>
            <a:off x="3352680" y="1600200"/>
            <a:ext cx="4190760" cy="4419360"/>
          </a:xfrm>
          <a:prstGeom prst="rect">
            <a:avLst/>
          </a:prstGeom>
          <a:ln w="9360">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371600" y="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IMPLEMENTATION </a:t>
            </a:r>
            <a:endParaRPr b="0" lang="en-US" sz="2800" spc="-1" strike="noStrike">
              <a:solidFill>
                <a:srgbClr val="000000"/>
              </a:solidFill>
              <a:latin typeface="Gill Sans MT"/>
            </a:endParaRPr>
          </a:p>
        </p:txBody>
      </p:sp>
      <p:sp>
        <p:nvSpPr>
          <p:cNvPr id="199" name="TextShape 2"/>
          <p:cNvSpPr txBox="1"/>
          <p:nvPr/>
        </p:nvSpPr>
        <p:spPr>
          <a:xfrm>
            <a:off x="1143000" y="914400"/>
            <a:ext cx="8152920" cy="5790960"/>
          </a:xfrm>
          <a:prstGeom prst="rect">
            <a:avLst/>
          </a:prstGeom>
          <a:noFill/>
          <a:ln>
            <a:noFill/>
          </a:ln>
        </p:spPr>
        <p:txBody>
          <a:bodyPr lIns="90000" rIns="90000" tIns="45000" bIns="45000"/>
          <a:p>
            <a:pPr marL="365760" indent="-282960">
              <a:lnSpc>
                <a:spcPct val="100000"/>
              </a:lnSpc>
              <a:spcBef>
                <a:spcPts val="601"/>
              </a:spcBef>
            </a:pPr>
            <a:r>
              <a:rPr b="1" lang="en-US" sz="2400" spc="-1" strike="noStrike">
                <a:solidFill>
                  <a:srgbClr val="000000"/>
                </a:solidFill>
                <a:latin typeface="Times New Roman"/>
              </a:rPr>
              <a:t>Sentiment Analysis</a:t>
            </a:r>
            <a:endParaRPr b="0" lang="en-US" sz="2400" spc="-1" strike="noStrike">
              <a:solidFill>
                <a:srgbClr val="000000"/>
              </a:solidFill>
              <a:latin typeface="Gill Sans MT"/>
            </a:endParaRPr>
          </a:p>
          <a:p>
            <a:pPr marL="365760" indent="-282960">
              <a:lnSpc>
                <a:spcPct val="150000"/>
              </a:lnSpc>
              <a:spcBef>
                <a:spcPts val="601"/>
              </a:spcBef>
              <a:buClr>
                <a:srgbClr val="3891a7"/>
              </a:buClr>
              <a:buSzPct val="80000"/>
              <a:buFont typeface="Wingdings 2" charset="2"/>
              <a:buChar char=""/>
            </a:pPr>
            <a:r>
              <a:rPr b="0" lang="en-US" sz="1600" spc="-1" strike="noStrike">
                <a:solidFill>
                  <a:srgbClr val="000000"/>
                </a:solidFill>
                <a:latin typeface="Times New Roman"/>
              </a:rPr>
              <a:t>The sentiment analyzer is build using machine learning algorithms</a:t>
            </a:r>
            <a:endParaRPr b="0" lang="en-US" sz="1600" spc="-1" strike="noStrike">
              <a:solidFill>
                <a:srgbClr val="000000"/>
              </a:solidFill>
              <a:latin typeface="Gill Sans MT"/>
            </a:endParaRPr>
          </a:p>
          <a:p>
            <a:pPr marL="365760" indent="-282960">
              <a:lnSpc>
                <a:spcPct val="150000"/>
              </a:lnSpc>
              <a:spcBef>
                <a:spcPts val="601"/>
              </a:spcBef>
              <a:buClr>
                <a:srgbClr val="3891a7"/>
              </a:buClr>
              <a:buSzPct val="80000"/>
              <a:buFont typeface="Wingdings 2" charset="2"/>
              <a:buChar char=""/>
            </a:pPr>
            <a:r>
              <a:rPr b="0" lang="en-US" sz="1600" spc="-1" strike="noStrike">
                <a:solidFill>
                  <a:srgbClr val="000000"/>
                </a:solidFill>
                <a:latin typeface="Times New Roman"/>
              </a:rPr>
              <a:t>The algorithm is trained using the training data set which contains positive and negative words. And then the model is created using the trained algorithm.</a:t>
            </a:r>
            <a:endParaRPr b="0" lang="en-US" sz="1600" spc="-1" strike="noStrike">
              <a:solidFill>
                <a:srgbClr val="000000"/>
              </a:solidFill>
              <a:latin typeface="Gill Sans MT"/>
            </a:endParaRPr>
          </a:p>
          <a:p>
            <a:pPr marL="365760" indent="-282960">
              <a:lnSpc>
                <a:spcPct val="150000"/>
              </a:lnSpc>
              <a:spcBef>
                <a:spcPts val="601"/>
              </a:spcBef>
              <a:buClr>
                <a:srgbClr val="3891a7"/>
              </a:buClr>
              <a:buSzPct val="80000"/>
              <a:buFont typeface="Wingdings 2" charset="2"/>
              <a:buChar char=""/>
            </a:pPr>
            <a:r>
              <a:rPr b="0" lang="en-US" sz="1600" spc="-1" strike="noStrike">
                <a:solidFill>
                  <a:srgbClr val="000000"/>
                </a:solidFill>
                <a:latin typeface="Times New Roman"/>
              </a:rPr>
              <a:t>Firstly, we are using the General Sentiment Analysis Algorithm which is tuned to analyse the sentiment of a general statement/review</a:t>
            </a:r>
            <a:endParaRPr b="0" lang="en-US" sz="1600" spc="-1" strike="noStrike">
              <a:solidFill>
                <a:srgbClr val="000000"/>
              </a:solidFill>
              <a:latin typeface="Gill Sans MT"/>
            </a:endParaRPr>
          </a:p>
          <a:p>
            <a:pPr marL="365760" indent="-282960">
              <a:lnSpc>
                <a:spcPct val="150000"/>
              </a:lnSpc>
              <a:spcBef>
                <a:spcPts val="601"/>
              </a:spcBef>
              <a:buClr>
                <a:srgbClr val="3891a7"/>
              </a:buClr>
              <a:buSzPct val="80000"/>
              <a:buFont typeface="Wingdings 2" charset="2"/>
              <a:buChar char=""/>
            </a:pPr>
            <a:r>
              <a:rPr b="0" lang="en-US" sz="1600" spc="-1" strike="noStrike">
                <a:solidFill>
                  <a:srgbClr val="000000"/>
                </a:solidFill>
                <a:latin typeface="Times New Roman"/>
              </a:rPr>
              <a:t>This General Sentiment Analysis Algorithm accepts any particular string and in return gives an emotion with the help of a rating for positive, negative and neutral. Then we have a compound result which provides the complete rating of the string.</a:t>
            </a:r>
            <a:endParaRPr b="0" lang="en-US" sz="1600" spc="-1" strike="noStrike">
              <a:solidFill>
                <a:srgbClr val="000000"/>
              </a:solidFill>
              <a:latin typeface="Gill Sans MT"/>
            </a:endParaRPr>
          </a:p>
          <a:p>
            <a:pPr marL="365760" indent="-282960">
              <a:lnSpc>
                <a:spcPct val="100000"/>
              </a:lnSpc>
              <a:spcBef>
                <a:spcPts val="601"/>
              </a:spcBef>
            </a:pPr>
            <a:endParaRPr b="0" lang="en-US" sz="1600" spc="-1" strike="noStrike">
              <a:solidFill>
                <a:srgbClr val="000000"/>
              </a:solidFill>
              <a:latin typeface="Gill Sans MT"/>
            </a:endParaRPr>
          </a:p>
          <a:p>
            <a:pPr marL="365760" indent="-282960">
              <a:lnSpc>
                <a:spcPct val="100000"/>
              </a:lnSpc>
              <a:spcBef>
                <a:spcPts val="601"/>
              </a:spcBef>
            </a:pPr>
            <a:endParaRPr b="0" lang="en-US" sz="1600" spc="-1" strike="noStrike">
              <a:solidFill>
                <a:srgbClr val="000000"/>
              </a:solidFill>
              <a:latin typeface="Gill Sans MT"/>
            </a:endParaRPr>
          </a:p>
          <a:p>
            <a:pPr marL="365760" indent="-282960">
              <a:lnSpc>
                <a:spcPct val="100000"/>
              </a:lnSpc>
              <a:spcBef>
                <a:spcPts val="601"/>
              </a:spcBef>
            </a:pPr>
            <a:endParaRPr b="0" lang="en-US" sz="1600" spc="-1" strike="noStrike">
              <a:solidFill>
                <a:srgbClr val="000000"/>
              </a:solidFill>
              <a:latin typeface="Gill Sans MT"/>
            </a:endParaRPr>
          </a:p>
          <a:p>
            <a:pPr marL="365760" indent="-282960">
              <a:lnSpc>
                <a:spcPct val="100000"/>
              </a:lnSpc>
              <a:spcBef>
                <a:spcPts val="601"/>
              </a:spcBef>
            </a:pPr>
            <a:endParaRPr b="0" lang="en-US" sz="1600" spc="-1" strike="noStrike">
              <a:solidFill>
                <a:srgbClr val="000000"/>
              </a:solidFill>
              <a:latin typeface="Gill Sans MT"/>
            </a:endParaRPr>
          </a:p>
        </p:txBody>
      </p:sp>
      <p:pic>
        <p:nvPicPr>
          <p:cNvPr id="200" name="Picture 3" descr=""/>
          <p:cNvPicPr/>
          <p:nvPr/>
        </p:nvPicPr>
        <p:blipFill>
          <a:blip r:embed="rId1"/>
          <a:srcRect l="-11" t="-72" r="-11" b="-72"/>
          <a:stretch/>
        </p:blipFill>
        <p:spPr>
          <a:xfrm>
            <a:off x="2286000" y="4495680"/>
            <a:ext cx="6857640" cy="1355760"/>
          </a:xfrm>
          <a:prstGeom prst="rect">
            <a:avLst/>
          </a:prstGeom>
          <a:ln w="9360">
            <a:noFill/>
          </a:ln>
        </p:spPr>
      </p:pic>
      <p:sp>
        <p:nvSpPr>
          <p:cNvPr id="201" name="CustomShape 3"/>
          <p:cNvSpPr/>
          <p:nvPr/>
        </p:nvSpPr>
        <p:spPr>
          <a:xfrm>
            <a:off x="3803040" y="5715000"/>
            <a:ext cx="3315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Gill Sans MT"/>
              </a:rPr>
              <a:t>Sentiment Analysis Process</a:t>
            </a:r>
            <a:endParaRPr b="0" lang="en-IN"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1447920" y="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EXAMPLE</a:t>
            </a:r>
            <a:endParaRPr b="0" lang="en-US" sz="2800" spc="-1" strike="noStrike">
              <a:solidFill>
                <a:srgbClr val="000000"/>
              </a:solidFill>
              <a:latin typeface="Gill Sans MT"/>
            </a:endParaRPr>
          </a:p>
        </p:txBody>
      </p:sp>
      <p:sp>
        <p:nvSpPr>
          <p:cNvPr id="203" name="TextShape 2"/>
          <p:cNvSpPr txBox="1"/>
          <p:nvPr/>
        </p:nvSpPr>
        <p:spPr>
          <a:xfrm>
            <a:off x="1447920" y="914400"/>
            <a:ext cx="7497720" cy="5638320"/>
          </a:xfrm>
          <a:prstGeom prst="rect">
            <a:avLst/>
          </a:prstGeom>
          <a:noFill/>
          <a:ln>
            <a:noFill/>
          </a:ln>
        </p:spPr>
        <p:txBody>
          <a:bodyPr lIns="90000" rIns="90000" tIns="45000" bIns="45000">
            <a:normAutofit/>
          </a:bodyPr>
          <a:p>
            <a:pPr marL="365760" indent="-282960">
              <a:lnSpc>
                <a:spcPct val="100000"/>
              </a:lnSpc>
              <a:spcBef>
                <a:spcPts val="601"/>
              </a:spcBef>
            </a:pPr>
            <a:r>
              <a:rPr b="1" lang="en-US" sz="1800" spc="-1" strike="noStrike">
                <a:solidFill>
                  <a:srgbClr val="000000"/>
                </a:solidFill>
                <a:latin typeface="Times New Roman"/>
              </a:rPr>
              <a:t>Input Example:</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sentenceList“:[</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I like computer programming “,</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I love data mining and sentiment analysis”,  </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solidFill>
                <a:srgbClr val="000000"/>
              </a:solidFill>
              <a:latin typeface="Gill Sans MT"/>
            </a:endParaRPr>
          </a:p>
          <a:p>
            <a:pPr marL="365760" indent="-282960">
              <a:lnSpc>
                <a:spcPct val="100000"/>
              </a:lnSpc>
              <a:spcBef>
                <a:spcPts val="601"/>
              </a:spcBef>
            </a:pPr>
            <a:r>
              <a:rPr b="1" lang="en-US" sz="1800" spc="-1" strike="noStrike">
                <a:solidFill>
                  <a:srgbClr val="000000"/>
                </a:solidFill>
                <a:latin typeface="Times New Roman"/>
              </a:rPr>
              <a:t>Output Example:</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positive “: 0.455,</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negative” :0,</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sentence”: I like computer programming “,</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neutral”:0.545,</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positive “: 0.673,</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negative “: 0,</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sentence”: I love data mining and sentiment analysis”,</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neutral”:0.488,</a:t>
            </a:r>
            <a:endParaRPr b="0" lang="en-US" sz="1800" spc="-1" strike="noStrike">
              <a:solidFill>
                <a:srgbClr val="000000"/>
              </a:solidFill>
              <a:latin typeface="Gill Sans MT"/>
            </a:endParaRPr>
          </a:p>
          <a:p>
            <a:pPr marL="365760" indent="-282960">
              <a:lnSpc>
                <a:spcPct val="100000"/>
              </a:lnSpc>
              <a:spcBef>
                <a:spcPts val="601"/>
              </a:spcBef>
            </a:pPr>
            <a:r>
              <a:rPr b="0" lang="en-US" sz="1800" spc="-1" strike="noStrike">
                <a:solidFill>
                  <a:srgbClr val="000000"/>
                </a:solidFill>
                <a:latin typeface="Times New Roman"/>
              </a:rPr>
              <a:t>                                         </a:t>
            </a:r>
            <a:r>
              <a:rPr b="0" lang="en-US" sz="1800" spc="-1" strike="noStrike">
                <a:solidFill>
                  <a:srgbClr val="000000"/>
                </a:solidFill>
                <a:latin typeface="Times New Roman"/>
              </a:rPr>
              <a:t>},</a:t>
            </a:r>
            <a:endParaRPr b="0" lang="en-US" sz="1800" spc="-1" strike="noStrike">
              <a:solidFill>
                <a:srgbClr val="000000"/>
              </a:solidFill>
              <a:latin typeface="Gill Sans MT"/>
            </a:endParaRPr>
          </a:p>
          <a:p>
            <a:pPr marL="365760" indent="-282960">
              <a:lnSpc>
                <a:spcPct val="100000"/>
              </a:lnSpc>
              <a:spcBef>
                <a:spcPts val="601"/>
              </a:spcBef>
            </a:pPr>
            <a:endParaRPr b="0" lang="en-US" sz="1800" spc="-1" strike="noStrike">
              <a:solidFill>
                <a:srgbClr val="000000"/>
              </a:solidFill>
              <a:latin typeface="Gill Sans MT"/>
            </a:endParaRPr>
          </a:p>
          <a:p>
            <a:pPr marL="365760" indent="-282960">
              <a:lnSpc>
                <a:spcPct val="100000"/>
              </a:lnSpc>
              <a:spcBef>
                <a:spcPts val="601"/>
              </a:spcBef>
            </a:pPr>
            <a:endParaRPr b="0" lang="en-US" sz="1800" spc="-1" strike="noStrike">
              <a:solidFill>
                <a:srgbClr val="000000"/>
              </a:solidFill>
              <a:latin typeface="Gill Sans MT"/>
            </a:endParaRPr>
          </a:p>
          <a:p>
            <a:pPr>
              <a:lnSpc>
                <a:spcPct val="100000"/>
              </a:lnSpc>
              <a:spcBef>
                <a:spcPts val="601"/>
              </a:spcBef>
            </a:pPr>
            <a:endParaRPr b="0" lang="en-US" sz="1800" spc="-1" strike="noStrike">
              <a:solidFill>
                <a:srgbClr val="000000"/>
              </a:solidFill>
              <a:latin typeface="Gill Sans MT"/>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1447920" y="1522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NAVIE BAYE’S CLASSIFIER</a:t>
            </a:r>
            <a:endParaRPr b="0" lang="en-US" sz="2800" spc="-1" strike="noStrike">
              <a:solidFill>
                <a:srgbClr val="000000"/>
              </a:solidFill>
              <a:latin typeface="Gill Sans MT"/>
            </a:endParaRPr>
          </a:p>
        </p:txBody>
      </p:sp>
      <p:sp>
        <p:nvSpPr>
          <p:cNvPr id="205" name="TextShape 2"/>
          <p:cNvSpPr txBox="1"/>
          <p:nvPr/>
        </p:nvSpPr>
        <p:spPr>
          <a:xfrm>
            <a:off x="1447920" y="1219320"/>
            <a:ext cx="7497720" cy="480024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1400" spc="-1" strike="noStrike">
                <a:solidFill>
                  <a:srgbClr val="000000"/>
                </a:solidFill>
                <a:latin typeface="Gill Sans MT"/>
              </a:rPr>
              <a:t>A Naive Bayes classifier is a probabilistic machine learning model that is  used for classification of text.</a:t>
            </a:r>
            <a:endParaRPr b="0" lang="en-US" sz="1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1400" spc="-1" strike="noStrike">
                <a:solidFill>
                  <a:srgbClr val="000000"/>
                </a:solidFill>
                <a:latin typeface="Gill Sans MT"/>
              </a:rPr>
              <a:t> </a:t>
            </a:r>
            <a:r>
              <a:rPr b="0" lang="en-US" sz="1400" spc="-1" strike="noStrike">
                <a:solidFill>
                  <a:srgbClr val="000000"/>
                </a:solidFill>
                <a:latin typeface="Gill Sans MT"/>
              </a:rPr>
              <a:t>The Naive Bayesian classifier is based on Bayes’ theorem with the independent assumptions between predictors.</a:t>
            </a:r>
            <a:endParaRPr b="0" lang="en-US" sz="1400" spc="-1" strike="noStrike">
              <a:solidFill>
                <a:srgbClr val="000000"/>
              </a:solidFill>
              <a:latin typeface="Gill Sans MT"/>
            </a:endParaRPr>
          </a:p>
          <a:p>
            <a:pPr marL="365760" indent="-282960">
              <a:lnSpc>
                <a:spcPct val="100000"/>
              </a:lnSpc>
              <a:spcBef>
                <a:spcPts val="601"/>
              </a:spcBef>
            </a:pPr>
            <a:endParaRPr b="0" lang="en-US" sz="1400" spc="-1" strike="noStrike">
              <a:solidFill>
                <a:srgbClr val="000000"/>
              </a:solidFill>
              <a:latin typeface="Gill Sans MT"/>
            </a:endParaRPr>
          </a:p>
        </p:txBody>
      </p:sp>
      <p:sp>
        <p:nvSpPr>
          <p:cNvPr id="206" name="CustomShape 3"/>
          <p:cNvSpPr/>
          <p:nvPr/>
        </p:nvSpPr>
        <p:spPr>
          <a:xfrm>
            <a:off x="155520" y="-198360"/>
            <a:ext cx="2114280" cy="418680"/>
          </a:xfrm>
          <a:prstGeom prst="rect">
            <a:avLst/>
          </a:prstGeom>
          <a:noFill/>
          <a:ln>
            <a:noFill/>
          </a:ln>
        </p:spPr>
        <p:style>
          <a:lnRef idx="0"/>
          <a:fillRef idx="0"/>
          <a:effectRef idx="0"/>
          <a:fontRef idx="minor"/>
        </p:style>
      </p:sp>
      <p:pic>
        <p:nvPicPr>
          <p:cNvPr id="207" name="Picture 5" descr=""/>
          <p:cNvPicPr/>
          <p:nvPr/>
        </p:nvPicPr>
        <p:blipFill>
          <a:blip r:embed="rId1"/>
          <a:srcRect l="-12" t="-26" r="-12" b="-26"/>
          <a:stretch/>
        </p:blipFill>
        <p:spPr>
          <a:xfrm>
            <a:off x="2438280" y="3200400"/>
            <a:ext cx="5798520" cy="2797200"/>
          </a:xfrm>
          <a:prstGeom prst="rect">
            <a:avLst/>
          </a:prstGeom>
          <a:ln w="9360">
            <a:noFill/>
          </a:ln>
        </p:spPr>
      </p:pic>
      <p:sp>
        <p:nvSpPr>
          <p:cNvPr id="208" name="CustomShape 4"/>
          <p:cNvSpPr/>
          <p:nvPr/>
        </p:nvSpPr>
        <p:spPr>
          <a:xfrm>
            <a:off x="4309560" y="6172200"/>
            <a:ext cx="2806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Gill Sans MT"/>
              </a:rPr>
              <a:t>Naive Baye’s flowchart</a:t>
            </a:r>
            <a:endParaRPr b="0" lang="en-IN"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609480" y="228600"/>
            <a:ext cx="8229240" cy="819720"/>
          </a:xfrm>
          <a:prstGeom prst="rect">
            <a:avLst/>
          </a:prstGeom>
          <a:noFill/>
          <a:ln>
            <a:noFill/>
          </a:ln>
        </p:spPr>
        <p:txBody>
          <a:bodyPr anchor="ctr">
            <a:normAutofit/>
          </a:bodyPr>
          <a:p>
            <a:pPr algn="ctr">
              <a:lnSpc>
                <a:spcPct val="100000"/>
              </a:lnSpc>
            </a:pPr>
            <a:r>
              <a:rPr b="0" lang="en-US" sz="2800" spc="-1" strike="noStrike">
                <a:solidFill>
                  <a:srgbClr val="ff0000"/>
                </a:solidFill>
                <a:latin typeface="Times New Roman"/>
              </a:rPr>
              <a:t>HOME PAGE </a:t>
            </a:r>
            <a:endParaRPr b="0" lang="en-US" sz="2800" spc="-1" strike="noStrike">
              <a:solidFill>
                <a:srgbClr val="000000"/>
              </a:solidFill>
              <a:latin typeface="Calibri"/>
            </a:endParaRPr>
          </a:p>
        </p:txBody>
      </p:sp>
      <p:pic>
        <p:nvPicPr>
          <p:cNvPr id="210" name="Content Placeholder 3" descr=""/>
          <p:cNvPicPr/>
          <p:nvPr/>
        </p:nvPicPr>
        <p:blipFill>
          <a:blip r:embed="rId1"/>
          <a:stretch/>
        </p:blipFill>
        <p:spPr>
          <a:xfrm>
            <a:off x="304920" y="1066680"/>
            <a:ext cx="8762760" cy="4343040"/>
          </a:xfrm>
          <a:prstGeom prst="rect">
            <a:avLst/>
          </a:prstGeom>
          <a:ln w="9360">
            <a:noFill/>
          </a:ln>
        </p:spPr>
      </p:pic>
      <p:sp>
        <p:nvSpPr>
          <p:cNvPr id="211" name="CustomShape 2"/>
          <p:cNvSpPr/>
          <p:nvPr/>
        </p:nvSpPr>
        <p:spPr>
          <a:xfrm>
            <a:off x="2057400" y="5638680"/>
            <a:ext cx="49525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Home Page Screen 1</a:t>
            </a:r>
            <a:endParaRPr b="0" lang="en-IN"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Content Placeholder 3" descr=""/>
          <p:cNvPicPr/>
          <p:nvPr/>
        </p:nvPicPr>
        <p:blipFill>
          <a:blip r:embed="rId1"/>
          <a:stretch/>
        </p:blipFill>
        <p:spPr>
          <a:xfrm>
            <a:off x="533520" y="609480"/>
            <a:ext cx="8229240" cy="4571640"/>
          </a:xfrm>
          <a:prstGeom prst="rect">
            <a:avLst/>
          </a:prstGeom>
          <a:ln w="9360">
            <a:noFill/>
          </a:ln>
        </p:spPr>
      </p:pic>
      <p:sp>
        <p:nvSpPr>
          <p:cNvPr id="213" name="CustomShape 1"/>
          <p:cNvSpPr/>
          <p:nvPr/>
        </p:nvSpPr>
        <p:spPr>
          <a:xfrm>
            <a:off x="1752480" y="5486400"/>
            <a:ext cx="56383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Home Page Screen 2</a:t>
            </a:r>
            <a:endParaRPr b="0" lang="en-IN"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152280"/>
            <a:ext cx="8229240" cy="819720"/>
          </a:xfrm>
          <a:prstGeom prst="rect">
            <a:avLst/>
          </a:prstGeom>
          <a:noFill/>
          <a:ln>
            <a:noFill/>
          </a:ln>
        </p:spPr>
        <p:txBody>
          <a:bodyPr anchor="ctr">
            <a:normAutofit/>
          </a:bodyPr>
          <a:p>
            <a:pPr algn="ctr">
              <a:lnSpc>
                <a:spcPct val="100000"/>
              </a:lnSpc>
            </a:pPr>
            <a:r>
              <a:rPr b="0" lang="en-US" sz="2800" spc="-1" strike="noStrike">
                <a:solidFill>
                  <a:srgbClr val="ff0000"/>
                </a:solidFill>
                <a:latin typeface="Times New Roman"/>
              </a:rPr>
              <a:t>ADMIN</a:t>
            </a:r>
            <a:endParaRPr b="0" lang="en-US" sz="2800" spc="-1" strike="noStrike">
              <a:solidFill>
                <a:srgbClr val="000000"/>
              </a:solidFill>
              <a:latin typeface="Calibri"/>
            </a:endParaRPr>
          </a:p>
        </p:txBody>
      </p:sp>
      <p:pic>
        <p:nvPicPr>
          <p:cNvPr id="215" name="Content Placeholder 3" descr=""/>
          <p:cNvPicPr/>
          <p:nvPr/>
        </p:nvPicPr>
        <p:blipFill>
          <a:blip r:embed="rId1"/>
          <a:stretch/>
        </p:blipFill>
        <p:spPr>
          <a:xfrm>
            <a:off x="685800" y="1066680"/>
            <a:ext cx="7806960" cy="4998600"/>
          </a:xfrm>
          <a:prstGeom prst="rect">
            <a:avLst/>
          </a:prstGeom>
          <a:ln w="9360">
            <a:noFill/>
          </a:ln>
        </p:spPr>
      </p:pic>
      <p:sp>
        <p:nvSpPr>
          <p:cNvPr id="216" name="CustomShape 2"/>
          <p:cNvSpPr/>
          <p:nvPr/>
        </p:nvSpPr>
        <p:spPr>
          <a:xfrm>
            <a:off x="3352680" y="6172200"/>
            <a:ext cx="60195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Add Faculty Page </a:t>
            </a:r>
            <a:endParaRPr b="0" lang="en-IN"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57200" y="304920"/>
            <a:ext cx="8229240" cy="743400"/>
          </a:xfrm>
          <a:prstGeom prst="rect">
            <a:avLst/>
          </a:prstGeom>
          <a:noFill/>
          <a:ln>
            <a:noFill/>
          </a:ln>
        </p:spPr>
        <p:txBody>
          <a:bodyPr anchor="ctr">
            <a:normAutofit/>
          </a:bodyPr>
          <a:p>
            <a:pPr algn="ctr">
              <a:lnSpc>
                <a:spcPct val="100000"/>
              </a:lnSpc>
            </a:pPr>
            <a:r>
              <a:rPr b="0" lang="en-US" sz="2800" spc="-1" strike="noStrike">
                <a:solidFill>
                  <a:srgbClr val="ff0000"/>
                </a:solidFill>
                <a:latin typeface="Times New Roman"/>
              </a:rPr>
              <a:t>ADMIN</a:t>
            </a:r>
            <a:endParaRPr b="0" lang="en-US" sz="2800" spc="-1" strike="noStrike">
              <a:solidFill>
                <a:srgbClr val="000000"/>
              </a:solidFill>
              <a:latin typeface="Calibri"/>
            </a:endParaRPr>
          </a:p>
        </p:txBody>
      </p:sp>
      <p:pic>
        <p:nvPicPr>
          <p:cNvPr id="218" name="Content Placeholder 3" descr=""/>
          <p:cNvPicPr/>
          <p:nvPr/>
        </p:nvPicPr>
        <p:blipFill>
          <a:blip r:embed="rId1"/>
          <a:stretch/>
        </p:blipFill>
        <p:spPr>
          <a:xfrm>
            <a:off x="685800" y="1143000"/>
            <a:ext cx="7789320" cy="4647960"/>
          </a:xfrm>
          <a:prstGeom prst="rect">
            <a:avLst/>
          </a:prstGeom>
          <a:ln w="9360">
            <a:noFill/>
          </a:ln>
        </p:spPr>
      </p:pic>
      <p:sp>
        <p:nvSpPr>
          <p:cNvPr id="219" name="CustomShape 2"/>
          <p:cNvSpPr/>
          <p:nvPr/>
        </p:nvSpPr>
        <p:spPr>
          <a:xfrm>
            <a:off x="2057400" y="6095880"/>
            <a:ext cx="525744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Add Student Page</a:t>
            </a:r>
            <a:endParaRPr b="0" lang="en-IN"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380880" y="228600"/>
            <a:ext cx="8229240" cy="591120"/>
          </a:xfrm>
          <a:prstGeom prst="rect">
            <a:avLst/>
          </a:prstGeom>
          <a:noFill/>
          <a:ln>
            <a:noFill/>
          </a:ln>
        </p:spPr>
        <p:txBody>
          <a:bodyPr anchor="ctr">
            <a:normAutofit/>
          </a:bodyPr>
          <a:p>
            <a:pPr algn="ctr">
              <a:lnSpc>
                <a:spcPct val="100000"/>
              </a:lnSpc>
            </a:pPr>
            <a:r>
              <a:rPr b="0" lang="en-US" sz="3200" spc="-1" strike="noStrike">
                <a:solidFill>
                  <a:srgbClr val="ff0000"/>
                </a:solidFill>
                <a:latin typeface="Times New Roman"/>
              </a:rPr>
              <a:t>ADMIN</a:t>
            </a:r>
            <a:endParaRPr b="0" lang="en-US" sz="3200" spc="-1" strike="noStrike">
              <a:solidFill>
                <a:srgbClr val="000000"/>
              </a:solidFill>
              <a:latin typeface="Calibri"/>
            </a:endParaRPr>
          </a:p>
        </p:txBody>
      </p:sp>
      <p:pic>
        <p:nvPicPr>
          <p:cNvPr id="221" name="Content Placeholder 3" descr=""/>
          <p:cNvPicPr/>
          <p:nvPr/>
        </p:nvPicPr>
        <p:blipFill>
          <a:blip r:embed="rId1"/>
          <a:stretch/>
        </p:blipFill>
        <p:spPr>
          <a:xfrm>
            <a:off x="838080" y="914400"/>
            <a:ext cx="7848360" cy="5028840"/>
          </a:xfrm>
          <a:prstGeom prst="rect">
            <a:avLst/>
          </a:prstGeom>
          <a:ln w="9360">
            <a:noFill/>
          </a:ln>
        </p:spPr>
      </p:pic>
      <p:sp>
        <p:nvSpPr>
          <p:cNvPr id="222" name="CustomShape 2"/>
          <p:cNvSpPr/>
          <p:nvPr/>
        </p:nvSpPr>
        <p:spPr>
          <a:xfrm>
            <a:off x="1905120" y="6095880"/>
            <a:ext cx="533376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View Faculty Page</a:t>
            </a:r>
            <a:endParaRPr b="0" lang="en-IN"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57200" y="304920"/>
            <a:ext cx="8229240" cy="591120"/>
          </a:xfrm>
          <a:prstGeom prst="rect">
            <a:avLst/>
          </a:prstGeom>
          <a:noFill/>
          <a:ln>
            <a:noFill/>
          </a:ln>
        </p:spPr>
        <p:txBody>
          <a:bodyPr anchor="ctr">
            <a:normAutofit/>
          </a:bodyPr>
          <a:p>
            <a:pPr algn="ctr">
              <a:lnSpc>
                <a:spcPct val="100000"/>
              </a:lnSpc>
            </a:pPr>
            <a:r>
              <a:rPr b="0" lang="en-US" sz="2800" spc="-1" strike="noStrike">
                <a:solidFill>
                  <a:srgbClr val="ff0000"/>
                </a:solidFill>
                <a:latin typeface="Times New Roman"/>
              </a:rPr>
              <a:t>ADMIN</a:t>
            </a:r>
            <a:endParaRPr b="0" lang="en-US" sz="2800" spc="-1" strike="noStrike">
              <a:solidFill>
                <a:srgbClr val="000000"/>
              </a:solidFill>
              <a:latin typeface="Calibri"/>
            </a:endParaRPr>
          </a:p>
        </p:txBody>
      </p:sp>
      <p:pic>
        <p:nvPicPr>
          <p:cNvPr id="224" name="Content Placeholder 4" descr=""/>
          <p:cNvPicPr/>
          <p:nvPr/>
        </p:nvPicPr>
        <p:blipFill>
          <a:blip r:embed="rId1"/>
          <a:stretch/>
        </p:blipFill>
        <p:spPr>
          <a:xfrm>
            <a:off x="1219320" y="914400"/>
            <a:ext cx="7238520" cy="4800240"/>
          </a:xfrm>
          <a:prstGeom prst="rect">
            <a:avLst/>
          </a:prstGeom>
          <a:ln w="9360">
            <a:noFill/>
          </a:ln>
        </p:spPr>
      </p:pic>
      <p:sp>
        <p:nvSpPr>
          <p:cNvPr id="225" name="CustomShape 2"/>
          <p:cNvSpPr/>
          <p:nvPr/>
        </p:nvSpPr>
        <p:spPr>
          <a:xfrm>
            <a:off x="1066680" y="5867280"/>
            <a:ext cx="685764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View Student Page</a:t>
            </a:r>
            <a:endParaRPr b="0" lang="en-IN"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EXISTING SYSTEM</a:t>
            </a:r>
            <a:endParaRPr b="0" lang="en-US" sz="2800" spc="-1" strike="noStrike">
              <a:solidFill>
                <a:srgbClr val="000000"/>
              </a:solidFill>
              <a:latin typeface="Gill Sans MT"/>
            </a:endParaRPr>
          </a:p>
        </p:txBody>
      </p:sp>
      <p:sp>
        <p:nvSpPr>
          <p:cNvPr id="142" name="TextShape 2"/>
          <p:cNvSpPr txBox="1"/>
          <p:nvPr/>
        </p:nvSpPr>
        <p:spPr>
          <a:xfrm>
            <a:off x="1435680" y="1447920"/>
            <a:ext cx="7497720" cy="4800240"/>
          </a:xfrm>
          <a:prstGeom prst="rect">
            <a:avLst/>
          </a:prstGeom>
          <a:noFill/>
          <a:ln>
            <a:noFill/>
          </a:ln>
        </p:spPr>
        <p:txBody>
          <a:bodyPr lIns="90000" rIns="90000" tIns="45000" bIns="45000"/>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In the existing system students used to give feedbacks manually on paper feedback forms. It was a time consuming and very inefficient process. </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Then the forms are collected and the HOD’s views the feedbacks of students and analyze the performance of that teacher of that particular department.</a:t>
            </a:r>
            <a:endParaRPr b="0" lang="en-US" sz="2000" spc="-1" strike="noStrike">
              <a:solidFill>
                <a:srgbClr val="000000"/>
              </a:solidFill>
              <a:latin typeface="Gill Sans MT"/>
            </a:endParaRPr>
          </a:p>
          <a:p>
            <a:pPr marL="365760" indent="-282960">
              <a:lnSpc>
                <a:spcPct val="100000"/>
              </a:lnSpc>
              <a:spcBef>
                <a:spcPts val="601"/>
              </a:spcBef>
            </a:pPr>
            <a:endParaRPr b="0" lang="en-US" sz="2000" spc="-1" strike="noStrike">
              <a:solidFill>
                <a:srgbClr val="000000"/>
              </a:solidFill>
              <a:latin typeface="Gill Sans MT"/>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380880"/>
            <a:ext cx="8229240" cy="743400"/>
          </a:xfrm>
          <a:prstGeom prst="rect">
            <a:avLst/>
          </a:prstGeom>
          <a:noFill/>
          <a:ln>
            <a:noFill/>
          </a:ln>
        </p:spPr>
        <p:txBody>
          <a:bodyPr anchor="ctr">
            <a:normAutofit/>
          </a:bodyPr>
          <a:p>
            <a:pPr algn="ctr">
              <a:lnSpc>
                <a:spcPct val="100000"/>
              </a:lnSpc>
            </a:pPr>
            <a:r>
              <a:rPr b="0" lang="en-US" sz="2800" spc="-1" strike="noStrike">
                <a:solidFill>
                  <a:srgbClr val="ff0000"/>
                </a:solidFill>
                <a:latin typeface="Times New Roman"/>
              </a:rPr>
              <a:t>STUDENT</a:t>
            </a:r>
            <a:endParaRPr b="0" lang="en-US" sz="2800" spc="-1" strike="noStrike">
              <a:solidFill>
                <a:srgbClr val="000000"/>
              </a:solidFill>
              <a:latin typeface="Calibri"/>
            </a:endParaRPr>
          </a:p>
        </p:txBody>
      </p:sp>
      <p:pic>
        <p:nvPicPr>
          <p:cNvPr id="227" name="Content Placeholder 3" descr=""/>
          <p:cNvPicPr/>
          <p:nvPr/>
        </p:nvPicPr>
        <p:blipFill>
          <a:blip r:embed="rId1"/>
          <a:stretch/>
        </p:blipFill>
        <p:spPr>
          <a:xfrm>
            <a:off x="762120" y="1066680"/>
            <a:ext cx="7772040" cy="4800240"/>
          </a:xfrm>
          <a:prstGeom prst="rect">
            <a:avLst/>
          </a:prstGeom>
          <a:ln w="9360">
            <a:noFill/>
          </a:ln>
        </p:spPr>
      </p:pic>
      <p:sp>
        <p:nvSpPr>
          <p:cNvPr id="228" name="CustomShape 2"/>
          <p:cNvSpPr/>
          <p:nvPr/>
        </p:nvSpPr>
        <p:spPr>
          <a:xfrm>
            <a:off x="1371600" y="5867280"/>
            <a:ext cx="60955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Dashboard page</a:t>
            </a:r>
            <a:endParaRPr b="0" lang="en-IN"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57200" y="304920"/>
            <a:ext cx="8229240" cy="667080"/>
          </a:xfrm>
          <a:prstGeom prst="rect">
            <a:avLst/>
          </a:prstGeom>
          <a:noFill/>
          <a:ln>
            <a:noFill/>
          </a:ln>
        </p:spPr>
        <p:txBody>
          <a:bodyPr anchor="ctr">
            <a:normAutofit/>
          </a:bodyPr>
          <a:p>
            <a:pPr algn="ctr">
              <a:lnSpc>
                <a:spcPct val="100000"/>
              </a:lnSpc>
            </a:pPr>
            <a:r>
              <a:rPr b="0" lang="en-US" sz="2800" spc="-1" strike="noStrike">
                <a:solidFill>
                  <a:srgbClr val="ff0000"/>
                </a:solidFill>
                <a:latin typeface="Times New Roman"/>
              </a:rPr>
              <a:t>STUDENT</a:t>
            </a:r>
            <a:endParaRPr b="0" lang="en-US" sz="2800" spc="-1" strike="noStrike">
              <a:solidFill>
                <a:srgbClr val="000000"/>
              </a:solidFill>
              <a:latin typeface="Calibri"/>
            </a:endParaRPr>
          </a:p>
        </p:txBody>
      </p:sp>
      <p:pic>
        <p:nvPicPr>
          <p:cNvPr id="230" name="Content Placeholder 4" descr=""/>
          <p:cNvPicPr/>
          <p:nvPr/>
        </p:nvPicPr>
        <p:blipFill>
          <a:blip r:embed="rId1"/>
          <a:stretch/>
        </p:blipFill>
        <p:spPr>
          <a:xfrm>
            <a:off x="685800" y="1066680"/>
            <a:ext cx="8000640" cy="4952520"/>
          </a:xfrm>
          <a:prstGeom prst="rect">
            <a:avLst/>
          </a:prstGeom>
          <a:ln w="9360">
            <a:noFill/>
          </a:ln>
        </p:spPr>
      </p:pic>
      <p:sp>
        <p:nvSpPr>
          <p:cNvPr id="231" name="CustomShape 2"/>
          <p:cNvSpPr/>
          <p:nvPr/>
        </p:nvSpPr>
        <p:spPr>
          <a:xfrm>
            <a:off x="1066680" y="6019920"/>
            <a:ext cx="708624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Give Feedback page</a:t>
            </a:r>
            <a:endParaRPr b="0" lang="en-IN" sz="1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57200" y="304920"/>
            <a:ext cx="8229240" cy="895680"/>
          </a:xfrm>
          <a:prstGeom prst="rect">
            <a:avLst/>
          </a:prstGeom>
          <a:noFill/>
          <a:ln>
            <a:noFill/>
          </a:ln>
        </p:spPr>
        <p:txBody>
          <a:bodyPr anchor="ctr">
            <a:normAutofit/>
          </a:bodyPr>
          <a:p>
            <a:pPr algn="ctr">
              <a:lnSpc>
                <a:spcPct val="100000"/>
              </a:lnSpc>
            </a:pPr>
            <a:r>
              <a:rPr b="0" lang="en-US" sz="2800" spc="-1" strike="noStrike">
                <a:solidFill>
                  <a:srgbClr val="ff0000"/>
                </a:solidFill>
                <a:latin typeface="Times New Roman"/>
              </a:rPr>
              <a:t>FACULTY</a:t>
            </a:r>
            <a:endParaRPr b="0" lang="en-US" sz="2800" spc="-1" strike="noStrike">
              <a:solidFill>
                <a:srgbClr val="000000"/>
              </a:solidFill>
              <a:latin typeface="Calibri"/>
            </a:endParaRPr>
          </a:p>
        </p:txBody>
      </p:sp>
      <p:pic>
        <p:nvPicPr>
          <p:cNvPr id="233" name="Content Placeholder 4" descr=""/>
          <p:cNvPicPr/>
          <p:nvPr/>
        </p:nvPicPr>
        <p:blipFill>
          <a:blip r:embed="rId1"/>
          <a:stretch/>
        </p:blipFill>
        <p:spPr>
          <a:xfrm>
            <a:off x="762120" y="990720"/>
            <a:ext cx="8000640" cy="5105160"/>
          </a:xfrm>
          <a:prstGeom prst="rect">
            <a:avLst/>
          </a:prstGeom>
          <a:ln w="9360">
            <a:noFill/>
          </a:ln>
        </p:spPr>
      </p:pic>
      <p:sp>
        <p:nvSpPr>
          <p:cNvPr id="234" name="CustomShape 2"/>
          <p:cNvSpPr/>
          <p:nvPr/>
        </p:nvSpPr>
        <p:spPr>
          <a:xfrm>
            <a:off x="1447920" y="6095880"/>
            <a:ext cx="617184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rPr>
              <a:t>View Feedback page</a:t>
            </a:r>
            <a:endParaRPr b="0" lang="en-IN"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1447920" y="1522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CONCLUSION</a:t>
            </a:r>
            <a:endParaRPr b="0" lang="en-US" sz="2800" spc="-1" strike="noStrike">
              <a:solidFill>
                <a:srgbClr val="000000"/>
              </a:solidFill>
              <a:latin typeface="Gill Sans MT"/>
            </a:endParaRPr>
          </a:p>
        </p:txBody>
      </p:sp>
      <p:sp>
        <p:nvSpPr>
          <p:cNvPr id="236" name="TextShape 2"/>
          <p:cNvSpPr txBox="1"/>
          <p:nvPr/>
        </p:nvSpPr>
        <p:spPr>
          <a:xfrm>
            <a:off x="990720" y="1295280"/>
            <a:ext cx="7497720" cy="4800240"/>
          </a:xfrm>
          <a:prstGeom prst="rect">
            <a:avLst/>
          </a:prstGeom>
          <a:noFill/>
          <a:ln>
            <a:noFill/>
          </a:ln>
        </p:spPr>
        <p:txBody>
          <a:bodyPr lIns="90000" rIns="90000" tIns="45000" bIns="45000">
            <a:normAutofit/>
          </a:bodyPr>
          <a:p>
            <a:pPr marL="365760" indent="-282960" algn="ctr">
              <a:lnSpc>
                <a:spcPct val="200000"/>
              </a:lnSpc>
              <a:spcBef>
                <a:spcPts val="601"/>
              </a:spcBef>
            </a:pPr>
            <a:r>
              <a:rPr b="0" lang="en-US" sz="2000" spc="-1" strike="noStrike">
                <a:solidFill>
                  <a:srgbClr val="000000"/>
                </a:solidFill>
                <a:latin typeface="Times New Roman"/>
              </a:rPr>
              <a:t>    </a:t>
            </a:r>
            <a:r>
              <a:rPr b="0" lang="en-US" sz="2000" spc="-1" strike="noStrike">
                <a:solidFill>
                  <a:srgbClr val="000000"/>
                </a:solidFill>
                <a:latin typeface="Times New Roman"/>
              </a:rPr>
              <a:t>In this project a sentiment analyzer is implemented to analyze the student’s feedback so to increase the accuracy of the system.  Sentiment analysis tools can identify and analyse the text automatically and quickly.</a:t>
            </a:r>
            <a:r>
              <a:rPr b="0" lang="en-US" sz="2000" spc="-1" strike="noStrike">
                <a:solidFill>
                  <a:srgbClr val="000000"/>
                </a:solidFill>
                <a:latin typeface="Times New Roman"/>
              </a:rPr>
              <a:t>	</a:t>
            </a:r>
            <a:endParaRPr b="0" lang="en-US" sz="2000" spc="-1" strike="noStrike">
              <a:solidFill>
                <a:srgbClr val="000000"/>
              </a:solidFill>
              <a:latin typeface="Gill Sans MT"/>
            </a:endParaRPr>
          </a:p>
          <a:p>
            <a:pPr marL="365760" indent="-282960">
              <a:lnSpc>
                <a:spcPct val="100000"/>
              </a:lnSpc>
              <a:spcBef>
                <a:spcPts val="601"/>
              </a:spcBef>
            </a:pPr>
            <a:endParaRPr b="0" lang="en-US" sz="2000" spc="-1" strike="noStrike">
              <a:solidFill>
                <a:srgbClr val="000000"/>
              </a:solidFill>
              <a:latin typeface="Gill Sans MT"/>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REFERENCES</a:t>
            </a:r>
            <a:endParaRPr b="0" lang="en-US" sz="2800" spc="-1" strike="noStrike">
              <a:solidFill>
                <a:srgbClr val="000000"/>
              </a:solidFill>
              <a:latin typeface="Gill Sans MT"/>
            </a:endParaRPr>
          </a:p>
        </p:txBody>
      </p:sp>
      <p:sp>
        <p:nvSpPr>
          <p:cNvPr id="238"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1800" spc="-1" strike="noStrike">
                <a:solidFill>
                  <a:srgbClr val="000000"/>
                </a:solidFill>
                <a:latin typeface="Times New Roman"/>
              </a:rPr>
              <a:t>Alok Kumar,Renu Jain in Sentiment analysis and Feedback Evaluation</a:t>
            </a:r>
            <a:endParaRPr b="0" lang="en-US" sz="18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1800" spc="-1" strike="noStrike">
                <a:solidFill>
                  <a:srgbClr val="000000"/>
                </a:solidFill>
                <a:latin typeface="Times New Roman"/>
              </a:rPr>
              <a:t>Agarwal, A., Xie, B., Vovsha, I., Rambow, O., Passonneau, R.: Sentiment analysis of twitter data. In: Proceedings of the Workshop on Languages in Social Media. pp. 30–38. Association for Computational Linguistics, Stroudsburg, PA, USA (2011)</a:t>
            </a:r>
            <a:endParaRPr b="0" lang="en-US" sz="18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1800" spc="-1" strike="noStrike">
                <a:solidFill>
                  <a:srgbClr val="000000"/>
                </a:solidFill>
                <a:latin typeface="Times New Roman"/>
              </a:rPr>
              <a:t>Gamon, M.: Sentiment classification on customer feedback data: Noisy data, large feature vectors, and the role of linguistic analysis. In: International Conference on Computational Linguistics, vol. 20, pp. 841–847 (2004)Google Scholar</a:t>
            </a:r>
            <a:endParaRPr b="0" lang="en-US" sz="1800" spc="-1" strike="noStrike">
              <a:solidFill>
                <a:srgbClr val="000000"/>
              </a:solidFill>
              <a:latin typeface="Gill Sans MT"/>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685800" y="1219320"/>
            <a:ext cx="8229240" cy="4525560"/>
          </a:xfrm>
          <a:prstGeom prst="rect">
            <a:avLst/>
          </a:prstGeom>
          <a:noFill/>
          <a:ln>
            <a:noFill/>
          </a:ln>
        </p:spPr>
        <p:txBody>
          <a:bodyPr/>
          <a:p>
            <a:pPr marL="343080" indent="-342720" algn="ctr">
              <a:lnSpc>
                <a:spcPct val="100000"/>
              </a:lnSpc>
              <a:spcBef>
                <a:spcPts val="641"/>
              </a:spcBef>
            </a:pPr>
            <a:endParaRPr b="0" lang="en-US" sz="3200" spc="-1" strike="noStrike">
              <a:solidFill>
                <a:srgbClr val="000000"/>
              </a:solidFill>
              <a:latin typeface="Calibri"/>
            </a:endParaRPr>
          </a:p>
          <a:p>
            <a:pPr marL="343080" indent="-342720" algn="ctr">
              <a:lnSpc>
                <a:spcPct val="100000"/>
              </a:lnSpc>
              <a:spcBef>
                <a:spcPts val="641"/>
              </a:spcBef>
            </a:pPr>
            <a:endParaRPr b="0" lang="en-US" sz="3200" spc="-1" strike="noStrike">
              <a:solidFill>
                <a:srgbClr val="000000"/>
              </a:solidFill>
              <a:latin typeface="Calibri"/>
            </a:endParaRPr>
          </a:p>
          <a:p>
            <a:pPr marL="343080" indent="-342720" algn="ctr">
              <a:lnSpc>
                <a:spcPct val="100000"/>
              </a:lnSpc>
              <a:spcBef>
                <a:spcPts val="641"/>
              </a:spcBef>
            </a:pPr>
            <a:endParaRPr b="0" lang="en-US" sz="3200" spc="-1" strike="noStrike">
              <a:solidFill>
                <a:srgbClr val="000000"/>
              </a:solidFill>
              <a:latin typeface="Calibri"/>
            </a:endParaRPr>
          </a:p>
          <a:p>
            <a:pPr marL="343080" indent="-342720" algn="ctr">
              <a:lnSpc>
                <a:spcPct val="100000"/>
              </a:lnSpc>
              <a:spcBef>
                <a:spcPts val="641"/>
              </a:spcBef>
            </a:pPr>
            <a:r>
              <a:rPr b="0" lang="en-US" sz="3200" spc="-1" strike="noStrike">
                <a:solidFill>
                  <a:srgbClr val="000000"/>
                </a:solidFill>
                <a:latin typeface="Times New Roman"/>
              </a:rPr>
              <a:t>THANK YOU</a:t>
            </a:r>
            <a:endParaRPr b="0" lang="en-US" sz="3200" spc="-1" strike="noStrike">
              <a:solidFill>
                <a:srgbClr val="000000"/>
              </a:solidFill>
              <a:latin typeface="Calibri"/>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DISADVANTAGES OF EXISTING SYSTEM</a:t>
            </a:r>
            <a:endParaRPr b="0" lang="en-US" sz="2800" spc="-1" strike="noStrike">
              <a:solidFill>
                <a:srgbClr val="000000"/>
              </a:solidFill>
              <a:latin typeface="Gill Sans MT"/>
            </a:endParaRPr>
          </a:p>
        </p:txBody>
      </p:sp>
      <p:sp>
        <p:nvSpPr>
          <p:cNvPr id="144"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It is time consuming job. </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It is difficult to maintain the feedback details.</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Preparation of reports is not an easy work.</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sometimes information may be lost or overloaded by human.</a:t>
            </a:r>
            <a:endParaRPr b="0" lang="en-US" sz="2400" spc="-1" strike="noStrike">
              <a:solidFill>
                <a:srgbClr val="000000"/>
              </a:solidFill>
              <a:latin typeface="Gill Sans MT"/>
            </a:endParaRPr>
          </a:p>
          <a:p>
            <a:pPr marL="365760" indent="-282960">
              <a:lnSpc>
                <a:spcPct val="200000"/>
              </a:lnSpc>
              <a:spcBef>
                <a:spcPts val="601"/>
              </a:spcBef>
            </a:pPr>
            <a:endParaRPr b="0" lang="en-US" sz="2400" spc="-1" strike="noStrike">
              <a:solidFill>
                <a:srgbClr val="000000"/>
              </a:solidFill>
              <a:latin typeface="Gill Sans MT"/>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371600" y="533520"/>
            <a:ext cx="7497720" cy="791640"/>
          </a:xfrm>
          <a:prstGeom prst="rect">
            <a:avLst/>
          </a:prstGeom>
          <a:noFill/>
          <a:ln>
            <a:noFill/>
          </a:ln>
        </p:spPr>
        <p:txBody>
          <a:bodyPr lIns="90000" rIns="90000" tIns="45000" bIns="45000" anchor="ctr">
            <a:normAutofit/>
          </a:bodyPr>
          <a:p>
            <a:pPr algn="ctr">
              <a:lnSpc>
                <a:spcPct val="100000"/>
              </a:lnSpc>
            </a:pPr>
            <a:r>
              <a:rPr b="0" lang="en-US" sz="3100" spc="-1" strike="noStrike">
                <a:solidFill>
                  <a:srgbClr val="ff0000"/>
                </a:solidFill>
                <a:latin typeface="Times New Roman"/>
              </a:rPr>
              <a:t>PROPOSED SYSTEM</a:t>
            </a:r>
            <a:br/>
            <a:endParaRPr b="0" lang="en-US" sz="3100" spc="-1" strike="noStrike">
              <a:solidFill>
                <a:srgbClr val="000000"/>
              </a:solidFill>
              <a:latin typeface="Gill Sans MT"/>
            </a:endParaRPr>
          </a:p>
        </p:txBody>
      </p:sp>
      <p:sp>
        <p:nvSpPr>
          <p:cNvPr id="146" name="TextShape 2"/>
          <p:cNvSpPr txBox="1"/>
          <p:nvPr/>
        </p:nvSpPr>
        <p:spPr>
          <a:xfrm>
            <a:off x="1371600" y="685800"/>
            <a:ext cx="7497720" cy="5714640"/>
          </a:xfrm>
          <a:prstGeom prst="rect">
            <a:avLst/>
          </a:prstGeom>
          <a:noFill/>
          <a:ln>
            <a:noFill/>
          </a:ln>
        </p:spPr>
        <p:txBody>
          <a:bodyPr lIns="90000" rIns="90000" tIns="45000" bIns="45000">
            <a:normAutofit/>
          </a:bodyPr>
          <a:p>
            <a:pPr marL="365760" indent="-282960">
              <a:lnSpc>
                <a:spcPct val="100000"/>
              </a:lnSpc>
              <a:spcBef>
                <a:spcPts val="601"/>
              </a:spcBef>
            </a:pPr>
            <a:endParaRPr b="0" lang="en-US" sz="32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1700" spc="-1" strike="noStrike">
                <a:solidFill>
                  <a:srgbClr val="000000"/>
                </a:solidFill>
                <a:latin typeface="Times New Roman"/>
              </a:rPr>
              <a:t>Then to overcome the limitations of that system came the online feedback systems which takes the feedback of students online and automatically analyzes the feedback to analyze the performance of teachers.</a:t>
            </a:r>
            <a:endParaRPr b="0" lang="en-US" sz="17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1700" spc="-1" strike="noStrike">
                <a:solidFill>
                  <a:srgbClr val="000000"/>
                </a:solidFill>
                <a:latin typeface="Times New Roman"/>
              </a:rPr>
              <a:t> </a:t>
            </a:r>
            <a:r>
              <a:rPr b="0" lang="en-US" sz="1700" spc="-1" strike="noStrike">
                <a:solidFill>
                  <a:srgbClr val="000000"/>
                </a:solidFill>
                <a:latin typeface="Times New Roman"/>
              </a:rPr>
              <a:t>Sentiment classification identifies sentiment polarity (positive or negative) from text (sentence or document), has been the most extensively studied task in sentiment analysis. </a:t>
            </a:r>
            <a:endParaRPr b="0" lang="en-US" sz="17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1700" spc="-1" strike="noStrike">
                <a:solidFill>
                  <a:srgbClr val="000000"/>
                </a:solidFill>
                <a:latin typeface="Times New Roman"/>
              </a:rPr>
              <a:t>This system is a secured system.</a:t>
            </a:r>
            <a:endParaRPr b="0" lang="en-US" sz="17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1700" spc="-1" strike="noStrike">
                <a:solidFill>
                  <a:srgbClr val="000000"/>
                </a:solidFill>
                <a:latin typeface="Times New Roman"/>
              </a:rPr>
              <a:t>The identity of the students giving feedback is not disclosed to anyone not even the admin. </a:t>
            </a:r>
            <a:endParaRPr b="0" lang="en-US" sz="17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1700" spc="-1" strike="noStrike">
                <a:solidFill>
                  <a:srgbClr val="000000"/>
                </a:solidFill>
                <a:latin typeface="Times New Roman"/>
              </a:rPr>
              <a:t>A single student can give only a single feedback to a particular teacher.</a:t>
            </a:r>
            <a:endParaRPr b="0" lang="en-US" sz="1700" spc="-1" strike="noStrike">
              <a:solidFill>
                <a:srgbClr val="000000"/>
              </a:solidFill>
              <a:latin typeface="Gill Sans MT"/>
            </a:endParaRPr>
          </a:p>
          <a:p>
            <a:pPr marL="365760" indent="-282960">
              <a:lnSpc>
                <a:spcPct val="100000"/>
              </a:lnSpc>
              <a:spcBef>
                <a:spcPts val="601"/>
              </a:spcBef>
            </a:pPr>
            <a:endParaRPr b="0" lang="en-US" sz="1700" spc="-1" strike="noStrike">
              <a:solidFill>
                <a:srgbClr val="000000"/>
              </a:solidFill>
              <a:latin typeface="Gill Sans MT"/>
            </a:endParaRPr>
          </a:p>
          <a:p>
            <a:pPr marL="365760" indent="-282960">
              <a:lnSpc>
                <a:spcPct val="100000"/>
              </a:lnSpc>
              <a:spcBef>
                <a:spcPts val="601"/>
              </a:spcBef>
            </a:pPr>
            <a:endParaRPr b="0" lang="en-US" sz="1700" spc="-1" strike="noStrike">
              <a:solidFill>
                <a:srgbClr val="000000"/>
              </a:solidFill>
              <a:latin typeface="Gill Sans MT"/>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FEATURES OF PROPOSED SYSTEM</a:t>
            </a:r>
            <a:endParaRPr b="0" lang="en-US" sz="2800" spc="-1" strike="noStrike">
              <a:solidFill>
                <a:srgbClr val="000000"/>
              </a:solidFill>
              <a:latin typeface="Gill Sans MT"/>
            </a:endParaRPr>
          </a:p>
        </p:txBody>
      </p:sp>
      <p:sp>
        <p:nvSpPr>
          <p:cNvPr id="148"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2200" spc="-1" strike="noStrike">
                <a:solidFill>
                  <a:srgbClr val="000000"/>
                </a:solidFill>
                <a:latin typeface="Times New Roman"/>
              </a:rPr>
              <a:t>Giving feedback online saves time in comparison to manual process.</a:t>
            </a:r>
            <a:endParaRPr b="0" lang="en-US" sz="22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200" spc="-1" strike="noStrike">
                <a:solidFill>
                  <a:srgbClr val="000000"/>
                </a:solidFill>
                <a:latin typeface="Times New Roman"/>
              </a:rPr>
              <a:t>Teacher’s performance can be increased using the analyzed feedback.</a:t>
            </a:r>
            <a:endParaRPr b="0" lang="en-US" sz="22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200" spc="-1" strike="noStrike">
                <a:solidFill>
                  <a:srgbClr val="000000"/>
                </a:solidFill>
                <a:latin typeface="Times New Roman"/>
              </a:rPr>
              <a:t>Descriptive type questions can be analyzed by using the sentiment analyzer which was not possible in previous online feedback analysis system.</a:t>
            </a:r>
            <a:endParaRPr b="0" lang="en-US" sz="22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200" spc="-1" strike="noStrike">
                <a:solidFill>
                  <a:srgbClr val="000000"/>
                </a:solidFill>
                <a:latin typeface="Times New Roman"/>
              </a:rPr>
              <a:t>The identity of the student is kept anonymous. </a:t>
            </a:r>
            <a:endParaRPr b="0" lang="en-US" sz="2200" spc="-1" strike="noStrike">
              <a:solidFill>
                <a:srgbClr val="000000"/>
              </a:solidFill>
              <a:latin typeface="Gill Sans MT"/>
            </a:endParaRPr>
          </a:p>
          <a:p>
            <a:pPr marL="365760" indent="-282960">
              <a:lnSpc>
                <a:spcPct val="100000"/>
              </a:lnSpc>
              <a:spcBef>
                <a:spcPts val="601"/>
              </a:spcBef>
            </a:pPr>
            <a:endParaRPr b="0" lang="en-US" sz="2200" spc="-1" strike="noStrike">
              <a:solidFill>
                <a:srgbClr val="000000"/>
              </a:solidFill>
              <a:latin typeface="Gill Sans MT"/>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SYSTEM MODULES</a:t>
            </a:r>
            <a:br/>
            <a:endParaRPr b="0" lang="en-US" sz="2800" spc="-1" strike="noStrike">
              <a:solidFill>
                <a:srgbClr val="000000"/>
              </a:solidFill>
              <a:latin typeface="Gill Sans MT"/>
            </a:endParaRPr>
          </a:p>
        </p:txBody>
      </p:sp>
      <p:sp>
        <p:nvSpPr>
          <p:cNvPr id="150" name="TextShape 2"/>
          <p:cNvSpPr txBox="1"/>
          <p:nvPr/>
        </p:nvSpPr>
        <p:spPr>
          <a:xfrm>
            <a:off x="1435680" y="1447920"/>
            <a:ext cx="7497720" cy="4800240"/>
          </a:xfrm>
          <a:prstGeom prst="rect">
            <a:avLst/>
          </a:prstGeom>
          <a:noFill/>
          <a:ln>
            <a:noFill/>
          </a:ln>
        </p:spPr>
        <p:txBody>
          <a:bodyPr lIns="90000" rIns="90000" tIns="45000" bIns="45000"/>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Admin Module</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Student Module</a:t>
            </a:r>
            <a:endParaRPr b="0" lang="en-US" sz="24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400" spc="-1" strike="noStrike">
                <a:solidFill>
                  <a:srgbClr val="000000"/>
                </a:solidFill>
                <a:latin typeface="Times New Roman"/>
              </a:rPr>
              <a:t>Faculty Module</a:t>
            </a:r>
            <a:endParaRPr b="0" lang="en-US" sz="2400" spc="-1" strike="noStrike">
              <a:solidFill>
                <a:srgbClr val="000000"/>
              </a:solidFill>
              <a:latin typeface="Gill Sans MT"/>
            </a:endParaRPr>
          </a:p>
          <a:p>
            <a:pPr>
              <a:lnSpc>
                <a:spcPct val="100000"/>
              </a:lnSpc>
              <a:spcBef>
                <a:spcPts val="601"/>
              </a:spcBef>
            </a:pPr>
            <a:endParaRPr b="0" lang="en-US" sz="2400" spc="-1" strike="noStrike">
              <a:solidFill>
                <a:srgbClr val="000000"/>
              </a:solidFill>
              <a:latin typeface="Gill Sans MT"/>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435680" y="274680"/>
            <a:ext cx="7497720" cy="1142640"/>
          </a:xfrm>
          <a:prstGeom prst="rect">
            <a:avLst/>
          </a:prstGeom>
          <a:noFill/>
          <a:ln>
            <a:noFill/>
          </a:ln>
        </p:spPr>
        <p:txBody>
          <a:bodyPr lIns="90000" rIns="90000" tIns="45000" bIns="45000" anchor="ctr">
            <a:normAutofit/>
          </a:bodyPr>
          <a:p>
            <a:pPr algn="ctr">
              <a:lnSpc>
                <a:spcPct val="100000"/>
              </a:lnSpc>
            </a:pPr>
            <a:r>
              <a:rPr b="0" lang="en-US" sz="2800" spc="-1" strike="noStrike">
                <a:solidFill>
                  <a:srgbClr val="ff0000"/>
                </a:solidFill>
                <a:latin typeface="Times New Roman"/>
              </a:rPr>
              <a:t>ADMIN</a:t>
            </a:r>
            <a:endParaRPr b="0" lang="en-US" sz="2800" spc="-1" strike="noStrike">
              <a:solidFill>
                <a:srgbClr val="000000"/>
              </a:solidFill>
              <a:latin typeface="Gill Sans MT"/>
            </a:endParaRPr>
          </a:p>
        </p:txBody>
      </p:sp>
      <p:sp>
        <p:nvSpPr>
          <p:cNvPr id="152" name="TextShape 2"/>
          <p:cNvSpPr txBox="1"/>
          <p:nvPr/>
        </p:nvSpPr>
        <p:spPr>
          <a:xfrm>
            <a:off x="1435680" y="1447920"/>
            <a:ext cx="7497720" cy="4800240"/>
          </a:xfrm>
          <a:prstGeom prst="rect">
            <a:avLst/>
          </a:prstGeom>
          <a:noFill/>
          <a:ln>
            <a:noFill/>
          </a:ln>
        </p:spPr>
        <p:txBody>
          <a:bodyPr lIns="90000" rIns="90000" tIns="45000" bIns="45000">
            <a:normAutofit/>
          </a:bodyPr>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Admin’s username and password is stored in database.</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 </a:t>
            </a:r>
            <a:r>
              <a:rPr b="0" lang="en-US" sz="2000" spc="-1" strike="noStrike">
                <a:solidFill>
                  <a:srgbClr val="000000"/>
                </a:solidFill>
                <a:latin typeface="Times New Roman"/>
              </a:rPr>
              <a:t>The username and password of admin are checked with data present in the database.</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 </a:t>
            </a:r>
            <a:r>
              <a:rPr b="0" lang="en-US" sz="2000" spc="-1" strike="noStrike">
                <a:solidFill>
                  <a:srgbClr val="000000"/>
                </a:solidFill>
                <a:latin typeface="Times New Roman"/>
              </a:rPr>
              <a:t>After login Admin creates the students as well as teachers account and fill their details. </a:t>
            </a:r>
            <a:endParaRPr b="0" lang="en-US" sz="2000" spc="-1" strike="noStrike">
              <a:solidFill>
                <a:srgbClr val="000000"/>
              </a:solidFill>
              <a:latin typeface="Gill Sans MT"/>
            </a:endParaRPr>
          </a:p>
          <a:p>
            <a:pPr marL="365760" indent="-282960">
              <a:lnSpc>
                <a:spcPct val="200000"/>
              </a:lnSpc>
              <a:spcBef>
                <a:spcPts val="601"/>
              </a:spcBef>
              <a:buClr>
                <a:srgbClr val="3891a7"/>
              </a:buClr>
              <a:buSzPct val="80000"/>
              <a:buFont typeface="Wingdings 2" charset="2"/>
              <a:buChar char=""/>
            </a:pPr>
            <a:r>
              <a:rPr b="0" lang="en-US" sz="2000" spc="-1" strike="noStrike">
                <a:solidFill>
                  <a:srgbClr val="000000"/>
                </a:solidFill>
                <a:latin typeface="Times New Roman"/>
              </a:rPr>
              <a:t>The whole data is stored in the database then. The admin also adds the subjects in the database. </a:t>
            </a:r>
            <a:endParaRPr b="0" lang="en-US" sz="2000" spc="-1" strike="noStrike">
              <a:solidFill>
                <a:srgbClr val="000000"/>
              </a:solidFill>
              <a:latin typeface="Gill Sans MT"/>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211</TotalTime>
  <Application>LibreOffice/6.0.3.2$Linux_X86_64 LibreOffice_project/00m0$Build-2</Application>
  <Words>1301</Words>
  <Paragraphs>177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2019-03-14T08:51:24Z</dcterms:created>
  <dc:creator>Administrator</dc:creator>
  <dc:description/>
  <dc:language>en-IN</dc:language>
  <cp:lastModifiedBy/>
  <dcterms:modified xsi:type="dcterms:W3CDTF">2019-03-29T15:43:05Z</dcterms:modified>
  <cp:revision>62</cp:revision>
  <dc:subject/>
  <dc:title>Performance Analysis using Sentiment Analyzer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45</vt:i4>
  </property>
</Properties>
</file>