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4" r:id="rId5"/>
    <p:sldId id="261" r:id="rId6"/>
    <p:sldId id="262" r:id="rId7"/>
    <p:sldId id="263" r:id="rId8"/>
    <p:sldId id="265" r:id="rId9"/>
    <p:sldId id="268" r:id="rId10"/>
    <p:sldId id="269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Sheet1!$G$33:$G$35</c:f>
              <c:strCache>
                <c:ptCount val="3"/>
                <c:pt idx="0">
                  <c:v>OFFICE SUPPLIES</c:v>
                </c:pt>
                <c:pt idx="1">
                  <c:v>TECHNOLOGY</c:v>
                </c:pt>
                <c:pt idx="2">
                  <c:v>FURNITURE</c:v>
                </c:pt>
              </c:strCache>
            </c:strRef>
          </c:cat>
          <c:val>
            <c:numRef>
              <c:f>Sheet1!$H$33:$H$35</c:f>
              <c:numCache>
                <c:formatCode>General</c:formatCode>
                <c:ptCount val="3"/>
                <c:pt idx="0">
                  <c:v>518021.43</c:v>
                </c:pt>
                <c:pt idx="1">
                  <c:v>886313.52</c:v>
                </c:pt>
                <c:pt idx="2">
                  <c:v>117433.03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A5-4B60-8B76-9ADB02D57AA5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Sheet1!$G$33:$G$35</c:f>
              <c:strCache>
                <c:ptCount val="3"/>
                <c:pt idx="0">
                  <c:v>OFFICE SUPPLIES</c:v>
                </c:pt>
                <c:pt idx="1">
                  <c:v>TECHNOLOGY</c:v>
                </c:pt>
                <c:pt idx="2">
                  <c:v>FURNITURE</c:v>
                </c:pt>
              </c:strCache>
            </c:strRef>
          </c:cat>
          <c:val>
            <c:numRef>
              <c:f>Sheet1!$H$32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A5-4B60-8B76-9ADB02D57A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4687920"/>
        <c:axId val="644682880"/>
      </c:barChart>
      <c:catAx>
        <c:axId val="64468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682880"/>
        <c:crosses val="autoZero"/>
        <c:auto val="1"/>
        <c:lblAlgn val="ctr"/>
        <c:lblOffset val="100"/>
        <c:noMultiLvlLbl val="0"/>
      </c:catAx>
      <c:valAx>
        <c:axId val="64468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68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Sheet1!$H$98</c:f>
              <c:strCache>
                <c:ptCount val="1"/>
                <c:pt idx="0">
                  <c:v>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Sheet1!$G$99:$G$115</c:f>
              <c:strCache>
                <c:ptCount val="17"/>
                <c:pt idx="0">
                  <c:v>SCISSORS, RULERS AND TRIMMERS</c:v>
                </c:pt>
                <c:pt idx="1">
                  <c:v>PENS &amp; ART SUPPLIES</c:v>
                </c:pt>
                <c:pt idx="2">
                  <c:v>TELEPHONES AND COMMUNICATION</c:v>
                </c:pt>
                <c:pt idx="3">
                  <c:v>PAPER</c:v>
                </c:pt>
                <c:pt idx="4">
                  <c:v>OFFICE MACHINES</c:v>
                </c:pt>
                <c:pt idx="5">
                  <c:v>LABELS</c:v>
                </c:pt>
                <c:pt idx="6">
                  <c:v>APPLIANCES</c:v>
                </c:pt>
                <c:pt idx="7">
                  <c:v>TABLES</c:v>
                </c:pt>
                <c:pt idx="8">
                  <c:v>BOOKCASES</c:v>
                </c:pt>
                <c:pt idx="9">
                  <c:v>OFFICE FURNISHINGS</c:v>
                </c:pt>
                <c:pt idx="10">
                  <c:v>ENVELOPES</c:v>
                </c:pt>
                <c:pt idx="11">
                  <c:v>CHAIRS &amp; CHAIRMATS</c:v>
                </c:pt>
                <c:pt idx="12">
                  <c:v>RUBBER BANDS</c:v>
                </c:pt>
                <c:pt idx="13">
                  <c:v>BINDERS AND BINDER ACCESSORIES</c:v>
                </c:pt>
                <c:pt idx="14">
                  <c:v>STORAGE &amp; ORGANIZATION</c:v>
                </c:pt>
                <c:pt idx="15">
                  <c:v>COMPUTER PERIPHERALS</c:v>
                </c:pt>
                <c:pt idx="16">
                  <c:v>COPIERS AND FAX</c:v>
                </c:pt>
              </c:strCache>
            </c:strRef>
          </c:cat>
          <c:val>
            <c:numRef>
              <c:f>Sheet1!$H$99:$H$115</c:f>
              <c:numCache>
                <c:formatCode>General</c:formatCode>
                <c:ptCount val="17"/>
                <c:pt idx="0">
                  <c:v>-7799.25</c:v>
                </c:pt>
                <c:pt idx="1">
                  <c:v>7564.78</c:v>
                </c:pt>
                <c:pt idx="2">
                  <c:v>316951.62</c:v>
                </c:pt>
                <c:pt idx="3">
                  <c:v>45263.199999999997</c:v>
                </c:pt>
                <c:pt idx="4">
                  <c:v>307712.93</c:v>
                </c:pt>
                <c:pt idx="5">
                  <c:v>13677.17</c:v>
                </c:pt>
                <c:pt idx="6">
                  <c:v>97158.06</c:v>
                </c:pt>
                <c:pt idx="7">
                  <c:v>-99062.5</c:v>
                </c:pt>
                <c:pt idx="8">
                  <c:v>-33582.129999999997</c:v>
                </c:pt>
                <c:pt idx="9">
                  <c:v>100427.93</c:v>
                </c:pt>
                <c:pt idx="10">
                  <c:v>48182.6</c:v>
                </c:pt>
                <c:pt idx="11">
                  <c:v>149649.73000000001</c:v>
                </c:pt>
                <c:pt idx="12">
                  <c:v>-102.67</c:v>
                </c:pt>
                <c:pt idx="13">
                  <c:v>307413.39</c:v>
                </c:pt>
                <c:pt idx="14">
                  <c:v>6664.15</c:v>
                </c:pt>
                <c:pt idx="15">
                  <c:v>94287.48</c:v>
                </c:pt>
                <c:pt idx="16">
                  <c:v>167361.49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3-45F7-8156-6CC9D90D9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45049864"/>
        <c:axId val="645051304"/>
      </c:barChart>
      <c:catAx>
        <c:axId val="645049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51304"/>
        <c:crosses val="autoZero"/>
        <c:auto val="1"/>
        <c:lblAlgn val="ctr"/>
        <c:lblOffset val="100"/>
        <c:noMultiLvlLbl val="0"/>
      </c:catAx>
      <c:valAx>
        <c:axId val="645051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49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Sheet1!$H$123</c:f>
              <c:strCache>
                <c:ptCount val="1"/>
                <c:pt idx="0">
                  <c:v>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Sheet1!$G$124:$G$140</c:f>
              <c:strCache>
                <c:ptCount val="17"/>
                <c:pt idx="0">
                  <c:v>Prod_4</c:v>
                </c:pt>
                <c:pt idx="1">
                  <c:v>Prod_17</c:v>
                </c:pt>
                <c:pt idx="2">
                  <c:v>Prod_3</c:v>
                </c:pt>
                <c:pt idx="3">
                  <c:v>Prod_14</c:v>
                </c:pt>
                <c:pt idx="4">
                  <c:v>Prod_15</c:v>
                </c:pt>
                <c:pt idx="5">
                  <c:v>Prod_5</c:v>
                </c:pt>
                <c:pt idx="6">
                  <c:v>Prod_2</c:v>
                </c:pt>
                <c:pt idx="7">
                  <c:v>Prod_8</c:v>
                </c:pt>
                <c:pt idx="8">
                  <c:v>Prod_9</c:v>
                </c:pt>
                <c:pt idx="9">
                  <c:v>Prod_6</c:v>
                </c:pt>
                <c:pt idx="10">
                  <c:v>Prod_12</c:v>
                </c:pt>
                <c:pt idx="11">
                  <c:v>Prod_13</c:v>
                </c:pt>
                <c:pt idx="12">
                  <c:v>Prod_1</c:v>
                </c:pt>
                <c:pt idx="13">
                  <c:v>Prod_7</c:v>
                </c:pt>
                <c:pt idx="14">
                  <c:v>Prod_16</c:v>
                </c:pt>
                <c:pt idx="15">
                  <c:v>Prod_10</c:v>
                </c:pt>
                <c:pt idx="16">
                  <c:v>Prod_11</c:v>
                </c:pt>
              </c:strCache>
            </c:strRef>
          </c:cat>
          <c:val>
            <c:numRef>
              <c:f>Sheet1!$H$124:$H$140</c:f>
              <c:numCache>
                <c:formatCode>General</c:formatCode>
                <c:ptCount val="17"/>
                <c:pt idx="0">
                  <c:v>316951.62</c:v>
                </c:pt>
                <c:pt idx="1">
                  <c:v>307712.93</c:v>
                </c:pt>
                <c:pt idx="2">
                  <c:v>307413.39</c:v>
                </c:pt>
                <c:pt idx="3">
                  <c:v>167361.49</c:v>
                </c:pt>
                <c:pt idx="4">
                  <c:v>149649.73000000001</c:v>
                </c:pt>
                <c:pt idx="5">
                  <c:v>100427.93</c:v>
                </c:pt>
                <c:pt idx="6">
                  <c:v>97158.06</c:v>
                </c:pt>
                <c:pt idx="7">
                  <c:v>94287.48</c:v>
                </c:pt>
                <c:pt idx="8">
                  <c:v>48182.6</c:v>
                </c:pt>
                <c:pt idx="9">
                  <c:v>45263.199999999997</c:v>
                </c:pt>
                <c:pt idx="10">
                  <c:v>13677.17</c:v>
                </c:pt>
                <c:pt idx="11">
                  <c:v>7564.78</c:v>
                </c:pt>
                <c:pt idx="12">
                  <c:v>6664.15</c:v>
                </c:pt>
                <c:pt idx="13">
                  <c:v>-102.67</c:v>
                </c:pt>
                <c:pt idx="14">
                  <c:v>-7799.25</c:v>
                </c:pt>
                <c:pt idx="15">
                  <c:v>-33582.129999999997</c:v>
                </c:pt>
                <c:pt idx="16">
                  <c:v>-99062.5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A9-47F7-8A91-BA4A32CAB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6879984"/>
        <c:axId val="596876384"/>
      </c:barChart>
      <c:catAx>
        <c:axId val="59687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876384"/>
        <c:crosses val="autoZero"/>
        <c:auto val="1"/>
        <c:lblAlgn val="ctr"/>
        <c:lblOffset val="100"/>
        <c:noMultiLvlLbl val="0"/>
      </c:catAx>
      <c:valAx>
        <c:axId val="59687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87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Sheet1!$I$145</c:f>
              <c:strCache>
                <c:ptCount val="1"/>
                <c:pt idx="0">
                  <c:v>profit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81B1-4F88-A201-57C93B0C439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81B1-4F88-A201-57C93B0C439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81B1-4F88-A201-57C93B0C439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81B1-4F88-A201-57C93B0C439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81B1-4F88-A201-57C93B0C439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81B1-4F88-A201-57C93B0C439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81B1-4F88-A201-57C93B0C439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81B1-4F88-A201-57C93B0C439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81B1-4F88-A201-57C93B0C439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81B1-4F88-A201-57C93B0C439A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81B1-4F88-A201-57C93B0C439A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81B1-4F88-A201-57C93B0C439A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81B1-4F88-A201-57C93B0C43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Sheet1!$G$146:$H$158</c:f>
              <c:multiLvlStrCache>
                <c:ptCount val="13"/>
                <c:lvl>
                  <c:pt idx="0">
                    <c:v>TELEPHONES AND COMMUNICATION</c:v>
                  </c:pt>
                  <c:pt idx="1">
                    <c:v>OFFICE MACHINES</c:v>
                  </c:pt>
                  <c:pt idx="2">
                    <c:v>BINDERS AND BINDER ACCESSORIES</c:v>
                  </c:pt>
                  <c:pt idx="3">
                    <c:v>COPIERS AND FAX</c:v>
                  </c:pt>
                  <c:pt idx="4">
                    <c:v>CHAIRS &amp; CHAIRMATS</c:v>
                  </c:pt>
                  <c:pt idx="5">
                    <c:v>OFFICE FURNISHINGS</c:v>
                  </c:pt>
                  <c:pt idx="6">
                    <c:v>APPLIANCES</c:v>
                  </c:pt>
                  <c:pt idx="7">
                    <c:v>COMPUTER PERIPHERALS</c:v>
                  </c:pt>
                  <c:pt idx="8">
                    <c:v>ENVELOPES</c:v>
                  </c:pt>
                  <c:pt idx="9">
                    <c:v>PAPER</c:v>
                  </c:pt>
                  <c:pt idx="10">
                    <c:v>LABELS</c:v>
                  </c:pt>
                  <c:pt idx="11">
                    <c:v>PENS &amp; ART SUPPLIES</c:v>
                  </c:pt>
                  <c:pt idx="12">
                    <c:v>STORAGE &amp; ORGANIZATION</c:v>
                  </c:pt>
                </c:lvl>
                <c:lvl>
                  <c:pt idx="0">
                    <c:v>TECHNOLOGY</c:v>
                  </c:pt>
                  <c:pt idx="1">
                    <c:v>TECHNOLOGY</c:v>
                  </c:pt>
                  <c:pt idx="2">
                    <c:v>OFFICE SUPPLIES</c:v>
                  </c:pt>
                  <c:pt idx="3">
                    <c:v>TECHNOLOGY</c:v>
                  </c:pt>
                  <c:pt idx="4">
                    <c:v>FURNITURE</c:v>
                  </c:pt>
                  <c:pt idx="5">
                    <c:v>FURNITURE</c:v>
                  </c:pt>
                  <c:pt idx="6">
                    <c:v>OFFICE SUPPLIES</c:v>
                  </c:pt>
                  <c:pt idx="7">
                    <c:v>TECHNOLOGY</c:v>
                  </c:pt>
                  <c:pt idx="8">
                    <c:v>OFFICE SUPPLIES</c:v>
                  </c:pt>
                  <c:pt idx="9">
                    <c:v>OFFICE SUPPLIES</c:v>
                  </c:pt>
                  <c:pt idx="10">
                    <c:v>OFFICE SUPPLIES</c:v>
                  </c:pt>
                  <c:pt idx="11">
                    <c:v>OFFICE SUPPLIES</c:v>
                  </c:pt>
                  <c:pt idx="12">
                    <c:v>OFFICE SUPPLIES</c:v>
                  </c:pt>
                </c:lvl>
              </c:multiLvlStrCache>
            </c:multiLvlStrRef>
          </c:cat>
          <c:val>
            <c:numRef>
              <c:f>Sheet1!$I$146:$I$158</c:f>
              <c:numCache>
                <c:formatCode>General</c:formatCode>
                <c:ptCount val="13"/>
                <c:pt idx="0">
                  <c:v>316951.62</c:v>
                </c:pt>
                <c:pt idx="1">
                  <c:v>307712.93</c:v>
                </c:pt>
                <c:pt idx="2">
                  <c:v>307413.39</c:v>
                </c:pt>
                <c:pt idx="3">
                  <c:v>167361.49</c:v>
                </c:pt>
                <c:pt idx="4">
                  <c:v>149649.73000000001</c:v>
                </c:pt>
                <c:pt idx="5">
                  <c:v>100427.93</c:v>
                </c:pt>
                <c:pt idx="6">
                  <c:v>97158.06</c:v>
                </c:pt>
                <c:pt idx="7">
                  <c:v>94287.48</c:v>
                </c:pt>
                <c:pt idx="8">
                  <c:v>48182.6</c:v>
                </c:pt>
                <c:pt idx="9">
                  <c:v>45263.199999999997</c:v>
                </c:pt>
                <c:pt idx="10">
                  <c:v>13677.17</c:v>
                </c:pt>
                <c:pt idx="11">
                  <c:v>7564.78</c:v>
                </c:pt>
                <c:pt idx="12">
                  <c:v>6664.15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B1-4F88-A201-57C93B0C43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1041-CAEA-B074-7863-42E03B53C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309567"/>
            <a:ext cx="9966960" cy="2158464"/>
          </a:xfrm>
        </p:spPr>
        <p:txBody>
          <a:bodyPr/>
          <a:lstStyle/>
          <a:p>
            <a:r>
              <a:rPr lang="en-US" sz="5400" dirty="0">
                <a:solidFill>
                  <a:srgbClr val="002060"/>
                </a:solidFill>
              </a:rPr>
              <a:t>Unlocking Strategic Insights: Leveraging Data Analysis for Business Growth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B932B-C8CC-7AC5-A396-117C221D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10798498" cy="233219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Understanding Business Challenges and Crafting Solutions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  By priyanka pachkawade</a:t>
            </a:r>
          </a:p>
        </p:txBody>
      </p:sp>
    </p:spTree>
    <p:extLst>
      <p:ext uri="{BB962C8B-B14F-4D97-AF65-F5344CB8AC3E}">
        <p14:creationId xmlns:p14="http://schemas.microsoft.com/office/powerpoint/2010/main" val="388861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311C-FEFD-9F9F-4986-586D0E95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insights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F3A2-E417-0CE2-DAD4-95B76B5F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Knowing which products make the most money helps the company decide where to focus resources , adjust prices , and manage inventory better for long-term profits.</a:t>
            </a:r>
          </a:p>
          <a:p>
            <a:r>
              <a:rPr lang="en-US" sz="2400" dirty="0"/>
              <a:t>In above slide we found product wise profit and got some meaning full insights like prod_17,prod_4, prod_3 are the highest profitable product .</a:t>
            </a:r>
          </a:p>
          <a:p>
            <a:r>
              <a:rPr lang="en-US" sz="2400" dirty="0"/>
              <a:t> prod_12, prod_13, prod_1, prod_7 these products produce low profit </a:t>
            </a:r>
          </a:p>
          <a:p>
            <a:r>
              <a:rPr lang="en-US" sz="2400" dirty="0"/>
              <a:t>prod_16 , prod_10, prod_11 these products are in loss ,they are not profitable.</a:t>
            </a:r>
          </a:p>
          <a:p>
            <a:r>
              <a:rPr lang="en-US" sz="2400" dirty="0"/>
              <a:t>So company can shut down these products which in produce a low profit .</a:t>
            </a:r>
          </a:p>
        </p:txBody>
      </p:sp>
    </p:spTree>
    <p:extLst>
      <p:ext uri="{BB962C8B-B14F-4D97-AF65-F5344CB8AC3E}">
        <p14:creationId xmlns:p14="http://schemas.microsoft.com/office/powerpoint/2010/main" val="17588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7E73-2A4D-14F1-7C63-D9799B7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Profitable product category and subcategory after removing loss product</a:t>
            </a:r>
            <a:endParaRPr lang="en-IN" sz="48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FD9A01-DEFB-9FB0-10C8-7FB1EC63B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554454"/>
              </p:ext>
            </p:extLst>
          </p:nvPr>
        </p:nvGraphicFramePr>
        <p:xfrm>
          <a:off x="1069975" y="2007909"/>
          <a:ext cx="10058400" cy="485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74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4241-4243-095B-8DC6-66F865A0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insights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DA39-BC12-BF88-5A6A-B888CD89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above slide we see the all profitable product category and subcategory after removing loss products .</a:t>
            </a:r>
          </a:p>
          <a:p>
            <a:r>
              <a:rPr lang="en-US" sz="3200" dirty="0"/>
              <a:t>This helps to company knowing which products make money helps the company focus on what’s working ,make smarter decision ,and stay ahead of the competition.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59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C22A-C61A-548E-7B37-5D8F34DC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Which customers are most profitable and generate most revenue?</a:t>
            </a:r>
            <a:endParaRPr lang="en-IN" sz="4800" dirty="0">
              <a:solidFill>
                <a:srgbClr val="00206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FB00D6-46E5-C74D-551D-05886E4FE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89092"/>
            <a:ext cx="8088197" cy="4184276"/>
          </a:xfrm>
        </p:spPr>
      </p:pic>
    </p:spTree>
    <p:extLst>
      <p:ext uri="{BB962C8B-B14F-4D97-AF65-F5344CB8AC3E}">
        <p14:creationId xmlns:p14="http://schemas.microsoft.com/office/powerpoint/2010/main" val="327102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8D32-A302-BD24-1B45-1DB04573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insights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168C-9920-6E8D-8AA9-3BD7D106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Identifying the most profitable and revenue-generating customers allows the company to focus resources and tailor strategies to retain and expand these relationships, potentially through loyalty programs or personalized offerings.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Insights gained include understanding customer preferences, behaviors, and demographics, enabling targeted marketing efforts, product development, and customer service enhancements to maximize overall profitability.</a:t>
            </a:r>
          </a:p>
          <a:p>
            <a:br>
              <a:rPr lang="en-US" dirty="0"/>
            </a:br>
            <a:r>
              <a:rPr lang="en-US" sz="2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When analyzing customer profitability and revenue generation, the 80/20 rule suggests that approximately 80% of a company's revenue is derived from around 20% of its customers. By identifying these high-value customers through analysis, companies gain insights that can drive strategic decisions.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58099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E26-B202-6BFB-F62B-80099F5E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Average order value per city/ state</a:t>
            </a:r>
            <a:endParaRPr lang="en-IN" sz="4800" dirty="0">
              <a:solidFill>
                <a:srgbClr val="00206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BCA7B2-BC4A-3655-C03A-1BFA2EC1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07" y="2273920"/>
            <a:ext cx="5178055" cy="4331407"/>
          </a:xfrm>
        </p:spPr>
      </p:pic>
    </p:spTree>
    <p:extLst>
      <p:ext uri="{BB962C8B-B14F-4D97-AF65-F5344CB8AC3E}">
        <p14:creationId xmlns:p14="http://schemas.microsoft.com/office/powerpoint/2010/main" val="16924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646-8754-35B0-B251-AC93239D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insights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FDAD-C179-62B2-7601-AD6FDEC7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US" sz="2400" b="1" dirty="0"/>
            </a:b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 average order value per city/state helps in targeted marketing, inventory management, pricing strategies, customer segmentation, and identifying expansion opportunities, optimizing resources and driving profitability.</a:t>
            </a:r>
          </a:p>
          <a:p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 above slide showing the state with city their average order value.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9849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F387-062C-3C89-C76C-61849688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Average time for order for every customer</a:t>
            </a:r>
            <a:endParaRPr lang="en-IN" sz="4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918ED-DDB8-C2A1-E832-691B7D25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12" y="2093976"/>
            <a:ext cx="6549656" cy="4370619"/>
          </a:xfrm>
        </p:spPr>
      </p:pic>
    </p:spTree>
    <p:extLst>
      <p:ext uri="{BB962C8B-B14F-4D97-AF65-F5344CB8AC3E}">
        <p14:creationId xmlns:p14="http://schemas.microsoft.com/office/powerpoint/2010/main" val="69290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FD7C-BF48-3B50-D182-D60526EA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B9DC-888A-624B-664B-49F778CC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</a:t>
            </a: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average order times per customer aids in </a:t>
            </a:r>
            <a:r>
              <a:rPr lang="en-IN" sz="28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</a:t>
            </a: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ssessing  satisfaction, optimizing operations, identifying bottlenecks, personalizing service, and enhancing predictive analytics, enabling improved customer experience and operational efficiency.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6836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716B-9CE4-0259-1B98-734096BE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Solution proposal</a:t>
            </a:r>
            <a:endParaRPr lang="en-IN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B621-5B04-6900-96C4-F66568AE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6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 Customer Satisfaction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By enhancing the customer experience through personalized marketing and streamlined processes, the company can foster greater loyalty and repeat business.</a:t>
            </a:r>
          </a:p>
          <a:p>
            <a:pPr algn="l">
              <a:buFont typeface="+mj-lt"/>
              <a:buAutoNum type="arabicPeriod"/>
            </a:pPr>
            <a:r>
              <a:rPr lang="en-US" sz="26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 Operational Efficiency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Optimization of inventory management and order processing reduces fulfillment times, leading to cost savings and improved resource utilization.</a:t>
            </a:r>
          </a:p>
          <a:p>
            <a:pPr algn="l">
              <a:buFont typeface="+mj-lt"/>
              <a:buAutoNum type="arabicPeriod"/>
            </a:pPr>
            <a:r>
              <a:rPr lang="en-US" sz="26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Drive Revenue Growth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Targeted customer engagement initiatives capitalize on insights from customer segmentation, boosting sales and revenue through tailored promotions.</a:t>
            </a:r>
          </a:p>
          <a:p>
            <a:pPr algn="l">
              <a:buFont typeface="+mj-lt"/>
              <a:buAutoNum type="arabicPeriod"/>
            </a:pPr>
            <a:r>
              <a:rPr lang="en-US" sz="26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Foster Continuous Improvement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Regular monitoring of key metrics ensures that the company can adapt and evolve its strategies over time to stay ahead of changing market dynamics.</a:t>
            </a:r>
          </a:p>
          <a:p>
            <a:pPr algn="l">
              <a:buFont typeface="+mj-lt"/>
              <a:buAutoNum type="arabicPeriod"/>
            </a:pPr>
            <a:r>
              <a:rPr lang="en-US" sz="26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Informed Decisions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Leveraging data-driven insights enables the company to anticipate customer needs and market trends, guiding strategic decision-making for sustained success.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17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76D2-5255-0FE5-DE1E-3DD2683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content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4535-78DD-5951-6687-4D2448D0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</a:p>
          <a:p>
            <a:r>
              <a:rPr lang="en-IN" sz="2800" dirty="0">
                <a:solidFill>
                  <a:srgbClr val="002060"/>
                </a:solidFill>
                <a:highlight>
                  <a:srgbClr val="FFFFFF"/>
                </a:highlight>
                <a:latin typeface="Söhne"/>
              </a:rPr>
              <a:t>Problem statement</a:t>
            </a:r>
          </a:p>
          <a:p>
            <a:r>
              <a:rPr lang="en-IN" sz="2800" dirty="0">
                <a:solidFill>
                  <a:srgbClr val="002060"/>
                </a:solidFill>
                <a:highlight>
                  <a:srgbClr val="FFFFFF"/>
                </a:highlight>
                <a:latin typeface="Söhne"/>
              </a:rPr>
              <a:t>Insights</a:t>
            </a:r>
          </a:p>
          <a:p>
            <a:r>
              <a:rPr lang="en-IN" sz="28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öhne"/>
              </a:rPr>
              <a:t>Solution Proposal</a:t>
            </a:r>
          </a:p>
          <a:p>
            <a:r>
              <a:rPr lang="en-IN" sz="28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7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3D41-6FD1-C40E-0144-D364D6D9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conclusion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30D0-93B3-D2A9-C2D3-85FB8CABD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2800" b="1" dirty="0"/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conducting a comprehensive analysis of our  data,  profitability indicators, we have gained valuable insights that will drive our strategic initiatives forward. By understanding customer behavior, optimizing operational processes, and targeting high-value segments, we are poised to enhance customer satisfaction, increase operational efficiency, and drive revenue growth. With a focus on continuous improvement and data-driven decision-making, we are confident in our ability to achieve sustainable success and maintain a competitive edge in the market.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727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D7F-CB30-96D0-5880-4FAA5BB4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thankyou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B5DA-423D-51E6-090E-4CBCE4E91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62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7A1-560C-804C-92EE-D9B56384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9584-2B8D-68BD-EE8C-C60782A8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öhne"/>
              </a:rPr>
              <a:t>Introduction to the Business or Industry. </a:t>
            </a:r>
            <a:r>
              <a:rPr lang="en-IN" sz="2800" b="1" i="1" dirty="0">
                <a:solidFill>
                  <a:srgbClr val="002060"/>
                </a:solidFill>
                <a:highlight>
                  <a:srgbClr val="FFFFFF"/>
                </a:highlight>
                <a:latin typeface="Söhne"/>
              </a:rPr>
              <a:t>A</a:t>
            </a:r>
            <a:r>
              <a:rPr lang="en-IN" sz="2800" b="1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öhne"/>
              </a:rPr>
              <a:t>nalysis focuses on</a:t>
            </a:r>
            <a:endParaRPr lang="en-US" sz="2800" b="1" i="1" dirty="0">
              <a:solidFill>
                <a:srgbClr val="00206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solidFill>
                  <a:srgbClr val="002060"/>
                </a:solidFill>
              </a:rPr>
              <a:t>Business growth</a:t>
            </a:r>
          </a:p>
          <a:p>
            <a:r>
              <a:rPr lang="en-IN" dirty="0">
                <a:solidFill>
                  <a:srgbClr val="002060"/>
                </a:solidFill>
              </a:rPr>
              <a:t>Sales and Revenue</a:t>
            </a:r>
          </a:p>
          <a:p>
            <a:r>
              <a:rPr lang="en-IN" dirty="0">
                <a:solidFill>
                  <a:srgbClr val="002060"/>
                </a:solidFill>
              </a:rPr>
              <a:t>Market Effectiveness</a:t>
            </a:r>
          </a:p>
          <a:p>
            <a:r>
              <a:rPr lang="en-IN" dirty="0">
                <a:solidFill>
                  <a:srgbClr val="002060"/>
                </a:solidFill>
              </a:rPr>
              <a:t>Customer </a:t>
            </a:r>
            <a:r>
              <a:rPr lang="en-IN" dirty="0" err="1">
                <a:solidFill>
                  <a:srgbClr val="002060"/>
                </a:solidFill>
              </a:rPr>
              <a:t>Behavior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Financial Performance</a:t>
            </a:r>
          </a:p>
          <a:p>
            <a:r>
              <a:rPr lang="en-IN" dirty="0">
                <a:solidFill>
                  <a:srgbClr val="002060"/>
                </a:solidFill>
              </a:rPr>
              <a:t>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5014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9D70-630C-0967-1B12-3DA04E6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statement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1A59-4D3F-AE6A-8727-0F2DC395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The Growth team seeks to understand which product categories drive sustainable profits.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Sustainability is crucial for long-term success, and profitability serves as a key indicator.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1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E1E9-8A4A-34D2-EF2C-CFD4DB45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category wise profit. </a:t>
            </a:r>
            <a:endParaRPr lang="en-IN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DD23BD-9DAC-2A5E-6C83-8C12FEE0E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642479"/>
              </p:ext>
            </p:extLst>
          </p:nvPr>
        </p:nvGraphicFramePr>
        <p:xfrm>
          <a:off x="1069975" y="2120900"/>
          <a:ext cx="8988425" cy="372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2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08C7-8D89-2500-0076-6D456E19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insights</a:t>
            </a:r>
            <a:endParaRPr lang="en-IN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661B-7815-6D95-D08C-7F36ED6D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see in above slide there is three category Office Supplies , Technology and Furniture.</a:t>
            </a:r>
          </a:p>
          <a:p>
            <a:r>
              <a:rPr lang="en-US" sz="2800" dirty="0"/>
              <a:t>Here technology is a high profitable category then office supplies and furniture is the lowest profit category among them.</a:t>
            </a:r>
          </a:p>
          <a:p>
            <a:r>
              <a:rPr lang="en-US" sz="2800" dirty="0"/>
              <a:t>So company can shut down Furniture category.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61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A511-196E-65CD-BAF5-9D21721B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Subcategory Wise Profit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B55327-095C-5BAB-6E52-9A8BA3F40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701081"/>
              </p:ext>
            </p:extLst>
          </p:nvPr>
        </p:nvGraphicFramePr>
        <p:xfrm>
          <a:off x="1069975" y="1875934"/>
          <a:ext cx="10058400" cy="4590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220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3C8B-E239-382E-8F37-1CACBFCA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insights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6D34-3547-E01F-44C6-348C946C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Knowing which products make the most money helps the company decide where to focus resources , adjust prices , and manage inventory better for long-term profits.</a:t>
            </a:r>
          </a:p>
          <a:p>
            <a:r>
              <a:rPr lang="en-US" sz="3200" dirty="0"/>
              <a:t>In above slide we can see the many subcategory .</a:t>
            </a:r>
          </a:p>
          <a:p>
            <a:r>
              <a:rPr lang="en-US" sz="3200" dirty="0"/>
              <a:t>But in that Rubber band ,Bookcases, Tables and Scissors , rulers and trimmers  these subcategories profit in minus .so company can shut down these subcategories .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13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6177-7CA7-CF46-80C1-22E0BA89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Wise Profit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733A0-3612-EBE0-F77C-8D7F57955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56165"/>
              </p:ext>
            </p:extLst>
          </p:nvPr>
        </p:nvGraphicFramePr>
        <p:xfrm>
          <a:off x="358219" y="1791093"/>
          <a:ext cx="10770156" cy="4826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35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179</TotalTime>
  <Words>816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Rockwell</vt:lpstr>
      <vt:lpstr>Rockwell Condensed</vt:lpstr>
      <vt:lpstr>Söhne</vt:lpstr>
      <vt:lpstr>Wingdings</vt:lpstr>
      <vt:lpstr>Wood Type</vt:lpstr>
      <vt:lpstr>Unlocking Strategic Insights: Leveraging Data Analysis for Business Growth </vt:lpstr>
      <vt:lpstr>content</vt:lpstr>
      <vt:lpstr>introduction</vt:lpstr>
      <vt:lpstr>Problem statement</vt:lpstr>
      <vt:lpstr>category wise profit. </vt:lpstr>
      <vt:lpstr>insights</vt:lpstr>
      <vt:lpstr>Product Subcategory Wise Profit</vt:lpstr>
      <vt:lpstr>insights</vt:lpstr>
      <vt:lpstr>Product Wise Profit</vt:lpstr>
      <vt:lpstr>insights</vt:lpstr>
      <vt:lpstr>Profitable product category and subcategory after removing loss product</vt:lpstr>
      <vt:lpstr>insights</vt:lpstr>
      <vt:lpstr>Which customers are most profitable and generate most revenue?</vt:lpstr>
      <vt:lpstr>insights</vt:lpstr>
      <vt:lpstr>Average order value per city/ state</vt:lpstr>
      <vt:lpstr>insights</vt:lpstr>
      <vt:lpstr>Average time for order for every customer</vt:lpstr>
      <vt:lpstr>insights</vt:lpstr>
      <vt:lpstr>Solution proposal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Strategic Insights: Leveraging Data Analysis for Business Growth </dc:title>
  <dc:creator>priyanka pachkawade</dc:creator>
  <cp:lastModifiedBy>priyanka pachkawade</cp:lastModifiedBy>
  <cp:revision>2</cp:revision>
  <dcterms:created xsi:type="dcterms:W3CDTF">2024-04-20T20:20:05Z</dcterms:created>
  <dcterms:modified xsi:type="dcterms:W3CDTF">2024-04-21T09:56:06Z</dcterms:modified>
</cp:coreProperties>
</file>