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84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72" r:id="rId15"/>
    <p:sldId id="271" r:id="rId16"/>
    <p:sldId id="273" r:id="rId17"/>
    <p:sldId id="274" r:id="rId18"/>
    <p:sldId id="275" r:id="rId19"/>
    <p:sldId id="277" r:id="rId20"/>
    <p:sldId id="278" r:id="rId21"/>
    <p:sldId id="279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0" autoAdjust="0"/>
    <p:restoredTop sz="94660"/>
  </p:normalViewPr>
  <p:slideViewPr>
    <p:cSldViewPr snapToGrid="0">
      <p:cViewPr varScale="1">
        <p:scale>
          <a:sx n="90" d="100"/>
          <a:sy n="90" d="100"/>
        </p:scale>
        <p:origin x="496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[Book1]Sheet3!PivotTable2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Transaction</a:t>
            </a:r>
            <a:r>
              <a:rPr lang="en-IN" baseline="0" dirty="0"/>
              <a:t> Type VS Orders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Sheet3!$A$2:$A$6</c:f>
              <c:strCache>
                <c:ptCount val="4"/>
                <c:pt idx="0">
                  <c:v>CASH</c:v>
                </c:pt>
                <c:pt idx="1">
                  <c:v>DEBIT</c:v>
                </c:pt>
                <c:pt idx="2">
                  <c:v>PAYMENT</c:v>
                </c:pt>
                <c:pt idx="3">
                  <c:v>TRANSFER</c:v>
                </c:pt>
              </c:strCache>
            </c:strRef>
          </c:cat>
          <c:val>
            <c:numRef>
              <c:f>Sheet3!$B$2:$B$6</c:f>
              <c:numCache>
                <c:formatCode>General</c:formatCode>
                <c:ptCount val="4"/>
                <c:pt idx="0">
                  <c:v>259</c:v>
                </c:pt>
                <c:pt idx="1">
                  <c:v>799</c:v>
                </c:pt>
                <c:pt idx="2">
                  <c:v>488</c:v>
                </c:pt>
                <c:pt idx="3">
                  <c:v>532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8B-4D20-8D0B-2400542D0E9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13946912"/>
        <c:axId val="413946192"/>
      </c:barChart>
      <c:catAx>
        <c:axId val="413946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946192"/>
        <c:crosses val="autoZero"/>
        <c:auto val="1"/>
        <c:lblAlgn val="ctr"/>
        <c:lblOffset val="100"/>
        <c:noMultiLvlLbl val="0"/>
      </c:catAx>
      <c:valAx>
        <c:axId val="41394619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946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hade val="85000"/>
                    <a:satMod val="130000"/>
                  </a:schemeClr>
                </a:gs>
                <a:gs pos="34000">
                  <a:schemeClr val="accent1">
                    <a:shade val="87000"/>
                    <a:satMod val="125000"/>
                  </a:schemeClr>
                </a:gs>
                <a:gs pos="70000">
                  <a:schemeClr val="accent1">
                    <a:tint val="100000"/>
                    <a:shade val="90000"/>
                    <a:satMod val="130000"/>
                  </a:schemeClr>
                </a:gs>
                <a:gs pos="100000">
                  <a:schemeClr val="accent1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c:spPr>
          <c:invertIfNegative val="0"/>
          <c:cat>
            <c:multiLvlStrRef>
              <c:f>Sheet1!$J$2:$M$4</c:f>
              <c:multiLvlStrCache>
                <c:ptCount val="3"/>
                <c:lvl>
                  <c:pt idx="0">
                    <c:v>PR</c:v>
                  </c:pt>
                  <c:pt idx="1">
                    <c:v>CA</c:v>
                  </c:pt>
                  <c:pt idx="2">
                    <c:v>PR</c:v>
                  </c:pt>
                </c:lvl>
                <c:lvl>
                  <c:pt idx="0">
                    <c:v>Caguas</c:v>
                  </c:pt>
                  <c:pt idx="1">
                    <c:v>Santa Clara</c:v>
                  </c:pt>
                  <c:pt idx="2">
                    <c:v>Caguas</c:v>
                  </c:pt>
                </c:lvl>
                <c:lvl>
                  <c:pt idx="0">
                    <c:v>Mary</c:v>
                  </c:pt>
                  <c:pt idx="1">
                    <c:v>Mary</c:v>
                  </c:pt>
                  <c:pt idx="2">
                    <c:v>Carl</c:v>
                  </c:pt>
                </c:lvl>
                <c:lvl>
                  <c:pt idx="0">
                    <c:v>5612</c:v>
                  </c:pt>
                  <c:pt idx="1">
                    <c:v>3465</c:v>
                  </c:pt>
                  <c:pt idx="2">
                    <c:v>7217</c:v>
                  </c:pt>
                </c:lvl>
              </c:multiLvlStrCache>
            </c:multiLvlStrRef>
          </c:cat>
          <c:val>
            <c:numRef>
              <c:f>Sheet1!$N$2:$N$4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84-4FD3-8173-0E3740074F3D}"/>
            </c:ext>
          </c:extLst>
        </c:ser>
        <c:ser>
          <c:idx val="1"/>
          <c:order val="1"/>
          <c:spPr>
            <a:gradFill rotWithShape="1">
              <a:gsLst>
                <a:gs pos="0">
                  <a:schemeClr val="accent2">
                    <a:shade val="85000"/>
                    <a:satMod val="130000"/>
                  </a:schemeClr>
                </a:gs>
                <a:gs pos="34000">
                  <a:schemeClr val="accent2">
                    <a:shade val="87000"/>
                    <a:satMod val="125000"/>
                  </a:schemeClr>
                </a:gs>
                <a:gs pos="70000">
                  <a:schemeClr val="accent2">
                    <a:tint val="100000"/>
                    <a:shade val="90000"/>
                    <a:satMod val="130000"/>
                  </a:schemeClr>
                </a:gs>
                <a:gs pos="100000">
                  <a:schemeClr val="accent2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c:spPr>
          <c:invertIfNegative val="0"/>
          <c:cat>
            <c:multiLvlStrRef>
              <c:f>Sheet1!$J$2:$M$4</c:f>
              <c:multiLvlStrCache>
                <c:ptCount val="3"/>
                <c:lvl>
                  <c:pt idx="0">
                    <c:v>PR</c:v>
                  </c:pt>
                  <c:pt idx="1">
                    <c:v>CA</c:v>
                  </c:pt>
                  <c:pt idx="2">
                    <c:v>PR</c:v>
                  </c:pt>
                </c:lvl>
                <c:lvl>
                  <c:pt idx="0">
                    <c:v>Caguas</c:v>
                  </c:pt>
                  <c:pt idx="1">
                    <c:v>Santa Clara</c:v>
                  </c:pt>
                  <c:pt idx="2">
                    <c:v>Caguas</c:v>
                  </c:pt>
                </c:lvl>
                <c:lvl>
                  <c:pt idx="0">
                    <c:v>Mary</c:v>
                  </c:pt>
                  <c:pt idx="1">
                    <c:v>Mary</c:v>
                  </c:pt>
                  <c:pt idx="2">
                    <c:v>Carl</c:v>
                  </c:pt>
                </c:lvl>
                <c:lvl>
                  <c:pt idx="0">
                    <c:v>5612</c:v>
                  </c:pt>
                  <c:pt idx="1">
                    <c:v>3465</c:v>
                  </c:pt>
                  <c:pt idx="2">
                    <c:v>7217</c:v>
                  </c:pt>
                </c:lvl>
              </c:multiLvlStrCache>
            </c:multiLvlStrRef>
          </c:cat>
          <c:val>
            <c:numRef>
              <c:f>Sheet1!$O$2:$O$4</c:f>
              <c:numCache>
                <c:formatCode>General</c:formatCode>
                <c:ptCount val="3"/>
                <c:pt idx="0">
                  <c:v>2188.8200000000002</c:v>
                </c:pt>
                <c:pt idx="1">
                  <c:v>2929.74</c:v>
                </c:pt>
                <c:pt idx="2">
                  <c:v>1239.83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84-4FD3-8173-0E3740074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90342416"/>
        <c:axId val="1590323216"/>
      </c:barChart>
      <c:catAx>
        <c:axId val="1590342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0323216"/>
        <c:crosses val="autoZero"/>
        <c:auto val="1"/>
        <c:lblAlgn val="ctr"/>
        <c:lblOffset val="100"/>
        <c:noMultiLvlLbl val="0"/>
      </c:catAx>
      <c:valAx>
        <c:axId val="1590323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0342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Sheet1!$T$1</c:f>
              <c:strCache>
                <c:ptCount val="1"/>
                <c:pt idx="0">
                  <c:v>orders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Sheet1!$R$2:$S$6</c:f>
              <c:multiLvlStrCache>
                <c:ptCount val="5"/>
                <c:lvl>
                  <c:pt idx="0">
                    <c:v>Fan Shop</c:v>
                  </c:pt>
                  <c:pt idx="1">
                    <c:v>Apparel</c:v>
                  </c:pt>
                  <c:pt idx="2">
                    <c:v>Golf</c:v>
                  </c:pt>
                  <c:pt idx="3">
                    <c:v>Apparel</c:v>
                  </c:pt>
                  <c:pt idx="4">
                    <c:v>Fan Shop</c:v>
                  </c:pt>
                </c:lvl>
                <c:lvl>
                  <c:pt idx="0">
                    <c:v>Standard Class</c:v>
                  </c:pt>
                  <c:pt idx="1">
                    <c:v>Standard Class</c:v>
                  </c:pt>
                  <c:pt idx="2">
                    <c:v>Standard Class</c:v>
                  </c:pt>
                  <c:pt idx="3">
                    <c:v>Second Class</c:v>
                  </c:pt>
                  <c:pt idx="4">
                    <c:v>Second Class</c:v>
                  </c:pt>
                </c:lvl>
              </c:multiLvlStrCache>
            </c:multiLvlStrRef>
          </c:cat>
          <c:val>
            <c:numRef>
              <c:f>Sheet1!$T$2:$T$6</c:f>
              <c:numCache>
                <c:formatCode>General</c:formatCode>
                <c:ptCount val="5"/>
                <c:pt idx="0">
                  <c:v>565</c:v>
                </c:pt>
                <c:pt idx="1">
                  <c:v>528</c:v>
                </c:pt>
                <c:pt idx="2">
                  <c:v>345</c:v>
                </c:pt>
                <c:pt idx="3">
                  <c:v>221</c:v>
                </c:pt>
                <c:pt idx="4">
                  <c:v>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17-45BF-B402-0B19FD4FD3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90322736"/>
        <c:axId val="1590323696"/>
      </c:barChart>
      <c:catAx>
        <c:axId val="1590322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0323696"/>
        <c:crosses val="autoZero"/>
        <c:auto val="1"/>
        <c:lblAlgn val="ctr"/>
        <c:lblOffset val="100"/>
        <c:noMultiLvlLbl val="0"/>
      </c:catAx>
      <c:valAx>
        <c:axId val="1590323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0322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Sheet1!$S$11</c:f>
              <c:strCache>
                <c:ptCount val="1"/>
                <c:pt idx="0">
                  <c:v>cancellation_percentage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Sheet1!$R$12:$R$17</c:f>
              <c:strCache>
                <c:ptCount val="6"/>
                <c:pt idx="0">
                  <c:v>Manipur</c:v>
                </c:pt>
                <c:pt idx="1">
                  <c:v>Punjab</c:v>
                </c:pt>
                <c:pt idx="2">
                  <c:v>Haryana</c:v>
                </c:pt>
                <c:pt idx="3">
                  <c:v>Jharkhand</c:v>
                </c:pt>
                <c:pt idx="4">
                  <c:v>Puducherry</c:v>
                </c:pt>
                <c:pt idx="5">
                  <c:v>Uttar Pradesh</c:v>
                </c:pt>
              </c:strCache>
            </c:strRef>
          </c:cat>
          <c:val>
            <c:numRef>
              <c:f>Sheet1!$S$12:$S$17</c:f>
              <c:numCache>
                <c:formatCode>General</c:formatCode>
                <c:ptCount val="6"/>
                <c:pt idx="0">
                  <c:v>11.11111</c:v>
                </c:pt>
                <c:pt idx="1">
                  <c:v>9.0909099999999992</c:v>
                </c:pt>
                <c:pt idx="2">
                  <c:v>9.0909099999999992</c:v>
                </c:pt>
                <c:pt idx="3">
                  <c:v>8.8235299999999999</c:v>
                </c:pt>
                <c:pt idx="4">
                  <c:v>8.3333300000000001</c:v>
                </c:pt>
                <c:pt idx="5">
                  <c:v>6.25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96-470F-9733-0632154478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90336656"/>
        <c:axId val="1590337136"/>
      </c:barChart>
      <c:catAx>
        <c:axId val="15903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0337136"/>
        <c:crosses val="autoZero"/>
        <c:auto val="1"/>
        <c:lblAlgn val="ctr"/>
        <c:lblOffset val="100"/>
        <c:noMultiLvlLbl val="0"/>
      </c:catAx>
      <c:valAx>
        <c:axId val="1590337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0336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53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Problem solving using advance SQL</a:t>
            </a:r>
            <a:br>
              <a:rPr lang="en-US" b="1" dirty="0"/>
            </a:b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Presented by: Priyanka Pachkawade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nalysis. analytics. business. financial. research Flat Line Filled Icon.  Beautiful Logo button over yellow background for UI and UX. website or  mobile application 13016204 Vector Art at Vecteezy">
            <a:extLst>
              <a:ext uri="{FF2B5EF4-FFF2-40B4-BE49-F238E27FC236}">
                <a16:creationId xmlns:a16="http://schemas.microsoft.com/office/drawing/2014/main" id="{4058656F-4704-3CBE-CFB8-BE37EC1BA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88" y="611347"/>
            <a:ext cx="4914165" cy="56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8C858-24B0-8D93-C734-A9448F5EA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33350"/>
            <a:ext cx="10058400" cy="4191762"/>
          </a:xfrm>
        </p:spPr>
        <p:txBody>
          <a:bodyPr>
            <a:noAutofit/>
          </a:bodyPr>
          <a:lstStyle/>
          <a:p>
            <a:r>
              <a:rPr lang="en-US" sz="3200" i="1" u="sng" dirty="0">
                <a:solidFill>
                  <a:srgbClr val="FF0000"/>
                </a:solidFill>
              </a:rPr>
              <a:t>Problem 2: </a:t>
            </a:r>
            <a:r>
              <a:rPr lang="en-US" sz="3200" dirty="0"/>
              <a:t>Get the list of the Top 3 customers based on the completed orders along with the following details:-- Customer Id, Customer First Name, Customer City, Customer State, Number of completed orders, Total Sales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E1ACF-B7DE-63BA-467C-7EACD85A1F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798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17065D0-A112-EF2E-3941-28EB1F1424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2309511"/>
              </p:ext>
            </p:extLst>
          </p:nvPr>
        </p:nvGraphicFramePr>
        <p:xfrm>
          <a:off x="3180523" y="1653871"/>
          <a:ext cx="5812402" cy="3633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7395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B07-13AC-B600-9BB6-D78396D6A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for the company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4F312-EA61-15C5-F91F-FD3552C17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Identifying Valuable Customers</a:t>
            </a:r>
            <a:r>
              <a:rPr lang="en-US" b="0" i="1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Recognizing who the top customers are helps the company understand which customers contribute the most to its sales.</a:t>
            </a:r>
          </a:p>
          <a:p>
            <a:pPr>
              <a:buFont typeface="+mj-lt"/>
              <a:buAutoNum type="arabicPeriod"/>
            </a:pP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Understanding Customer Preferences: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By looking at where these customers are located (city and state), the company can see if there are geographic trends in its customer base.</a:t>
            </a:r>
          </a:p>
          <a:p>
            <a:pPr>
              <a:buFont typeface="+mj-lt"/>
              <a:buAutoNum type="arabicPeriod"/>
            </a:pP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Competitive Insights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Comparing these top customers with competitors' top customers can reveal where the company stands in the market.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Analyzing top customers' total sales reveals how well sales strategies and customer relationships are performing, helping assess ROI(Return On Investment) and identify upselling or cross-selling opportunities.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3439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C7A3-73CC-20EC-3280-9040E7F08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i="1" dirty="0">
                <a:solidFill>
                  <a:srgbClr val="FF0000"/>
                </a:solidFill>
              </a:rPr>
              <a:t>Problem 3 </a:t>
            </a:r>
            <a:r>
              <a:rPr lang="en-US" sz="4000" dirty="0"/>
              <a:t>: Get the order count by the Shipping Mode and the Department Name. Consider departments with at least 40 closed/completed orders.</a:t>
            </a:r>
            <a:endParaRPr lang="en-IN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7BA7-0018-24BE-EAE3-EF1096EDE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8769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4E84FD7-8081-1E4F-E981-C015057E04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2660979"/>
              </p:ext>
            </p:extLst>
          </p:nvPr>
        </p:nvGraphicFramePr>
        <p:xfrm>
          <a:off x="2791968" y="1036320"/>
          <a:ext cx="6534912" cy="4096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0193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0E52D-B2ED-3987-F885-0730DE00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for the company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C2FCC-04A9-FE3F-E4C5-FF0C7B478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0992"/>
            <a:ext cx="10058400" cy="4730405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200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Popular Shipping Methods</a:t>
            </a:r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can see which shipping methods are used the most in each department.</a:t>
            </a:r>
          </a:p>
          <a:p>
            <a:pPr algn="l">
              <a:buFont typeface="+mj-lt"/>
              <a:buAutoNum type="arabicPeriod"/>
            </a:pPr>
            <a:r>
              <a:rPr lang="en-US" sz="200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Department Preferences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We learn which departments like which shipping methods the most.</a:t>
            </a:r>
          </a:p>
          <a:p>
            <a:pPr algn="l">
              <a:buFont typeface="+mj-lt"/>
              <a:buAutoNum type="arabicPeriod"/>
            </a:pPr>
            <a:r>
              <a:rPr lang="en-US" sz="200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Efficiency Check: 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can tell if some departments might be using slower shipping methods a lot, which could be inefficient.</a:t>
            </a:r>
          </a:p>
          <a:p>
            <a:pPr algn="l">
              <a:buFont typeface="+mj-lt"/>
              <a:buAutoNum type="arabicPeriod"/>
            </a:pPr>
            <a:r>
              <a:rPr lang="en-US" sz="200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Cost Check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Different shipping methods have different costs. We can see if some departments are spending more on shipping than others.</a:t>
            </a:r>
          </a:p>
          <a:p>
            <a:pPr algn="l">
              <a:buFont typeface="+mj-lt"/>
              <a:buAutoNum type="arabicPeriod"/>
            </a:pPr>
            <a:r>
              <a:rPr lang="en-US" sz="200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Happy Customers: 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can see if there's a connection between shipping methods and customer satisfaction.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8543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A9B5-F5E7-51A5-EA0A-8B65C632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Problem 4 : </a:t>
            </a:r>
            <a:r>
              <a:rPr lang="en-US" sz="2000" dirty="0"/>
              <a:t>Create a new field as shipment compliance based on Real Shipping Days and Scheduled Shipping Days. It should have the following values: Cancelled shipment - If the Order Status is SUSPECTED_FRAUD or CANCELED	Within schedule </a:t>
            </a:r>
            <a:br>
              <a:rPr lang="en-US" sz="2000" dirty="0"/>
            </a:br>
            <a:r>
              <a:rPr lang="en-US" sz="2000" dirty="0"/>
              <a:t>If shipped within the scheduled number of days 	</a:t>
            </a:r>
            <a:br>
              <a:rPr lang="en-US" sz="2000" dirty="0"/>
            </a:br>
            <a:r>
              <a:rPr lang="en-US" sz="2000" dirty="0"/>
              <a:t>On time - If shipped exactly as per schedule	</a:t>
            </a:r>
            <a:br>
              <a:rPr lang="en-US" sz="2000" dirty="0"/>
            </a:br>
            <a:r>
              <a:rPr lang="en-US" sz="2000" dirty="0"/>
              <a:t>Up to 2 days of delay - If shipped beyond schedule but delay up to 2 days	</a:t>
            </a:r>
            <a:br>
              <a:rPr lang="en-US" sz="2000" dirty="0"/>
            </a:br>
            <a:r>
              <a:rPr lang="en-US" sz="2000" dirty="0"/>
              <a:t>Beyond 2 days of delay - If shipped beyond schedule with delay beyond 2 days</a:t>
            </a:r>
            <a:br>
              <a:rPr lang="en-US" sz="2000" dirty="0"/>
            </a:br>
            <a:r>
              <a:rPr lang="en-US" sz="2000" dirty="0"/>
              <a:t>Which shipping mode was observed to have the greatest number of delayed orders?</a:t>
            </a:r>
            <a:endParaRPr lang="en-IN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FE5D8-E618-4C10-E4D0-3DF7ACECDF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3902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910899-DCA8-69BE-592F-7715B74A1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71" y="1534886"/>
            <a:ext cx="7035408" cy="212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50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0D17B-126A-19BF-B58F-79E74E17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for the company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087CA-9C9A-4445-699D-657338901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information is critical for identifying operational challenges and optimizing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logistics. By understanding the performance of shipping mode in meeting scheduled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deliverytimes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businesses can implement targeted improvements such as adjusting handling processes, optimizing inventory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management, or refining carrier partnerships to enhance overall shipping efficiency and customer satisfaction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7947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D824-B0E3-D25F-250F-EAC9CE4C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i="1" dirty="0">
                <a:solidFill>
                  <a:srgbClr val="FF0000"/>
                </a:solidFill>
              </a:rPr>
              <a:t>Problem 5 </a:t>
            </a:r>
            <a:r>
              <a:rPr lang="en-US" sz="4000" dirty="0"/>
              <a:t>:</a:t>
            </a:r>
            <a:r>
              <a:rPr lang="en-US" sz="3200" dirty="0"/>
              <a:t>An order is cancelled when the status of the order is either CANCELED or SUSPECTED_FRAUD. Obtain the list of states by the order cancellation % and sort them in the descending order of the cancellation %.       </a:t>
            </a:r>
            <a:br>
              <a:rPr lang="en-US" sz="3200" dirty="0"/>
            </a:br>
            <a:r>
              <a:rPr lang="en-US" sz="3200" dirty="0"/>
              <a:t>  Definition: Cancellation % = Cancelled order / Total Orders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29294-CC57-72FA-D734-522354AFB3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179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2;p25">
            <a:extLst>
              <a:ext uri="{FF2B5EF4-FFF2-40B4-BE49-F238E27FC236}">
                <a16:creationId xmlns:a16="http://schemas.microsoft.com/office/drawing/2014/main" id="{123C0DFD-3ADC-4516-755E-6030AB1C0ED3}"/>
              </a:ext>
            </a:extLst>
          </p:cNvPr>
          <p:cNvGrpSpPr/>
          <p:nvPr/>
        </p:nvGrpSpPr>
        <p:grpSpPr>
          <a:xfrm>
            <a:off x="1926770" y="1616562"/>
            <a:ext cx="9331914" cy="3227702"/>
            <a:chOff x="6389225" y="994630"/>
            <a:chExt cx="4965274" cy="815430"/>
          </a:xfrm>
        </p:grpSpPr>
        <p:sp>
          <p:nvSpPr>
            <p:cNvPr id="3" name="Google Shape;83;p25">
              <a:extLst>
                <a:ext uri="{FF2B5EF4-FFF2-40B4-BE49-F238E27FC236}">
                  <a16:creationId xmlns:a16="http://schemas.microsoft.com/office/drawing/2014/main" id="{3BCE2084-150C-E695-ABA0-F062E94824BB}"/>
                </a:ext>
              </a:extLst>
            </p:cNvPr>
            <p:cNvSpPr/>
            <p:nvPr/>
          </p:nvSpPr>
          <p:spPr>
            <a:xfrm>
              <a:off x="6389225" y="1006997"/>
              <a:ext cx="660817" cy="775531"/>
            </a:xfrm>
            <a:custGeom>
              <a:avLst/>
              <a:gdLst/>
              <a:ahLst/>
              <a:cxnLst/>
              <a:rect l="l" t="t" r="r" b="b"/>
              <a:pathLst>
                <a:path w="4726281" h="782577" extrusionOk="0">
                  <a:moveTo>
                    <a:pt x="0" y="65817"/>
                  </a:moveTo>
                  <a:cubicBezTo>
                    <a:pt x="0" y="33854"/>
                    <a:pt x="177331" y="4685"/>
                    <a:pt x="209294" y="4685"/>
                  </a:cubicBezTo>
                  <a:lnTo>
                    <a:pt x="4726281" y="0"/>
                  </a:lnTo>
                  <a:cubicBezTo>
                    <a:pt x="4725176" y="250592"/>
                    <a:pt x="4724070" y="531329"/>
                    <a:pt x="4722965" y="781921"/>
                  </a:cubicBezTo>
                  <a:lnTo>
                    <a:pt x="0" y="782577"/>
                  </a:lnTo>
                  <a:lnTo>
                    <a:pt x="0" y="65817"/>
                  </a:lnTo>
                  <a:close/>
                </a:path>
              </a:pathLst>
            </a:custGeom>
            <a:solidFill>
              <a:srgbClr val="F4AB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84;p25">
              <a:extLst>
                <a:ext uri="{FF2B5EF4-FFF2-40B4-BE49-F238E27FC236}">
                  <a16:creationId xmlns:a16="http://schemas.microsoft.com/office/drawing/2014/main" id="{1B59A2C8-E335-3D9F-3D31-3330EDA9453A}"/>
                </a:ext>
              </a:extLst>
            </p:cNvPr>
            <p:cNvSpPr/>
            <p:nvPr/>
          </p:nvSpPr>
          <p:spPr>
            <a:xfrm>
              <a:off x="6389225" y="1006997"/>
              <a:ext cx="4726281" cy="774635"/>
            </a:xfrm>
            <a:custGeom>
              <a:avLst/>
              <a:gdLst/>
              <a:ahLst/>
              <a:cxnLst/>
              <a:rect l="l" t="t" r="r" b="b"/>
              <a:pathLst>
                <a:path w="4726281" h="774635" extrusionOk="0">
                  <a:moveTo>
                    <a:pt x="0" y="57875"/>
                  </a:moveTo>
                  <a:cubicBezTo>
                    <a:pt x="0" y="25912"/>
                    <a:pt x="25912" y="0"/>
                    <a:pt x="57875" y="0"/>
                  </a:cubicBezTo>
                  <a:lnTo>
                    <a:pt x="4726281" y="12155"/>
                  </a:lnTo>
                  <a:lnTo>
                    <a:pt x="4722471" y="706055"/>
                  </a:lnTo>
                  <a:cubicBezTo>
                    <a:pt x="4722471" y="738018"/>
                    <a:pt x="4696559" y="763930"/>
                    <a:pt x="4664596" y="763930"/>
                  </a:cubicBezTo>
                  <a:lnTo>
                    <a:pt x="0" y="774635"/>
                  </a:lnTo>
                  <a:lnTo>
                    <a:pt x="0" y="57875"/>
                  </a:lnTo>
                  <a:close/>
                </a:path>
              </a:pathLst>
            </a:custGeom>
            <a:noFill/>
            <a:ln w="15875" cap="flat" cmpd="sng">
              <a:solidFill>
                <a:srgbClr val="AEABA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85;p25">
              <a:extLst>
                <a:ext uri="{FF2B5EF4-FFF2-40B4-BE49-F238E27FC236}">
                  <a16:creationId xmlns:a16="http://schemas.microsoft.com/office/drawing/2014/main" id="{07E7AD23-7E35-995B-7D2C-8A506C730DAD}"/>
                </a:ext>
              </a:extLst>
            </p:cNvPr>
            <p:cNvSpPr txBox="1"/>
            <p:nvPr/>
          </p:nvSpPr>
          <p:spPr>
            <a:xfrm>
              <a:off x="6399275" y="1219373"/>
              <a:ext cx="660817" cy="357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01</a:t>
              </a:r>
              <a:endParaRPr sz="28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" name="Google Shape;86;p25">
              <a:extLst>
                <a:ext uri="{FF2B5EF4-FFF2-40B4-BE49-F238E27FC236}">
                  <a16:creationId xmlns:a16="http://schemas.microsoft.com/office/drawing/2014/main" id="{5455CAF5-B41B-01F9-864F-86F29AED19B2}"/>
                </a:ext>
              </a:extLst>
            </p:cNvPr>
            <p:cNvSpPr txBox="1"/>
            <p:nvPr/>
          </p:nvSpPr>
          <p:spPr>
            <a:xfrm>
              <a:off x="7139646" y="994630"/>
              <a:ext cx="4214853" cy="8154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Dataset 1: </a:t>
              </a:r>
              <a:r>
                <a:rPr lang="en-US" sz="2400" b="1" i="0" u="none" strike="noStrike" cap="none" dirty="0">
                  <a:solidFill>
                    <a:srgbClr val="3F3F3F"/>
                  </a:solidFill>
                  <a:latin typeface="Lato"/>
                  <a:ea typeface="Lato"/>
                  <a:cs typeface="Lato"/>
                  <a:sym typeface="Lato"/>
                </a:rPr>
                <a:t>Supply Chain Data</a:t>
              </a:r>
              <a:endParaRPr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7206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19FE58E-B560-9C09-68FA-A7265A70D4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7244454"/>
              </p:ext>
            </p:extLst>
          </p:nvPr>
        </p:nvGraphicFramePr>
        <p:xfrm>
          <a:off x="2200941" y="1360967"/>
          <a:ext cx="8218966" cy="4061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2646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A2C7-1188-2C17-308E-33F388B7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for the company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BBF6-84DD-F28C-B14A-B85026EA8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States with higher cancellation percentages may indicate potential issues such as fraud risk, customer dissatisfaction, or operational challenges that need attention.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focusing on states with higher cancellation rates, businesses can proactively implement measures to reduce cancellations, improve operational efficiency, and ultimately enhance customer satisfaction and retention.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14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2350-447A-F02C-C206-3516E7DA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Content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2620A-8A01-2462-D044-D02931B27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b="1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b="1" dirty="0"/>
              <a:t>Importance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b="1" dirty="0"/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b="1" dirty="0"/>
              <a:t>Insights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b="1" dirty="0"/>
              <a:t>Solutional proposal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b="1" dirty="0"/>
              <a:t>Conclusion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3102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C8883-189F-8147-8DB6-A2A0A7B52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37DB8-688B-D8ED-9F42-7B619AC8E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966383" cy="4212388"/>
          </a:xfrm>
        </p:spPr>
        <p:txBody>
          <a:bodyPr>
            <a:normAutofit fontScale="55000" lnSpcReduction="20000"/>
          </a:bodyPr>
          <a:lstStyle/>
          <a:p>
            <a:r>
              <a:rPr lang="en-IN" sz="2200" b="1" i="0" u="sng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5900" b="1" i="0" u="sng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overview of the company</a:t>
            </a:r>
          </a:p>
          <a:p>
            <a:r>
              <a:rPr lang="en-IN" sz="5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Leading e-commerce platform</a:t>
            </a:r>
          </a:p>
          <a:p>
            <a:r>
              <a:rPr lang="en-IN" sz="59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Global reach : Serving customers in many states</a:t>
            </a:r>
          </a:p>
          <a:p>
            <a:r>
              <a:rPr lang="en-IN" sz="5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Divers product range : sports and fitness related products </a:t>
            </a:r>
          </a:p>
          <a:p>
            <a:r>
              <a:rPr lang="en-IN" sz="59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Mission : Deliver exceptional value and convenience</a:t>
            </a:r>
            <a:endParaRPr lang="en-IN" sz="59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IN" sz="67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IN" sz="24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</a:p>
          <a:p>
            <a:endParaRPr lang="en-IN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IN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888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8BD40-8033-C31E-A11B-857232B60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Data Analytics in E-commerce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B0ECF-34B7-3944-C86F-58AE555C3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Data analytics plays a crucial role in the success and growth of e-commerce businesses. By leveraging data, companies can gain deep insights into customer behavior, optimize operations, and drive strategic decision-making. Here’s why data analytics is essential:</a:t>
            </a:r>
          </a:p>
          <a:p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Söhne"/>
              </a:rPr>
              <a:t>1)Understanding customer behavior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2)Enhancing ma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Söhne"/>
              </a:rPr>
              <a:t>rketing strategies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3)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Söhne"/>
              </a:rPr>
              <a:t>Improving customer experience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4)Fraud Detection and prevention</a:t>
            </a:r>
          </a:p>
          <a:p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Söhne"/>
              </a:rPr>
              <a:t>5)Driving business growth</a:t>
            </a:r>
            <a:endParaRPr lang="en-US" sz="2400" b="0" i="0" dirty="0">
              <a:solidFill>
                <a:schemeClr val="tx1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843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D3A20-C888-51E8-83C2-9448278C0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i="1" dirty="0"/>
              <a:t>Problem statement</a:t>
            </a:r>
            <a:endParaRPr lang="en-IN" sz="54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E7E82-3437-43BD-B35C-F8DCA623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To leverage data analytics for optimizing e-commerce operations and enhancing customer experience by addressing key business questions through comprehensive data analysis.</a:t>
            </a:r>
            <a:endParaRPr lang="en-IN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24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5E5D-F58F-AA52-E1EC-F39FBA64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i="1" u="sng" dirty="0">
                <a:solidFill>
                  <a:srgbClr val="FF0000"/>
                </a:solidFill>
              </a:rPr>
              <a:t>Problem 1</a:t>
            </a:r>
            <a:r>
              <a:rPr lang="en-US" sz="3600" dirty="0"/>
              <a:t>: Get the number of orders by the Type of Transaction. Please exclude orders shipped from </a:t>
            </a:r>
            <a:r>
              <a:rPr lang="en-US" sz="3600" dirty="0" err="1"/>
              <a:t>Sangli</a:t>
            </a:r>
            <a:r>
              <a:rPr lang="en-US" sz="3600" dirty="0"/>
              <a:t> and Srinagar. Also, exclude the SUSPECTED_FRAUD cases based on the Order Status. Sort the result in the descending order based on the number of orders.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A071F-954D-847B-7F91-4FF3E347E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189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B50C-4AAB-D95E-1F90-2C14A914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Type vs Orders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900394-9B8F-AE31-731F-6C435DA4F0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200824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3494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C4A91-F2B2-5BB1-6380-24451A15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for the company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998BB-49A2-784A-21C8-4CDE94BC3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Popular Transactions: </a:t>
            </a:r>
            <a:r>
              <a:rPr lang="en-US" dirty="0"/>
              <a:t>You'll see which types of transactions are most common, helping to understand what customers prefer.</a:t>
            </a:r>
          </a:p>
          <a:p>
            <a:r>
              <a:rPr lang="en-US" b="1" dirty="0">
                <a:solidFill>
                  <a:srgbClr val="FF0000"/>
                </a:solidFill>
              </a:rPr>
              <a:t>Demand Analysis: </a:t>
            </a:r>
            <a:r>
              <a:rPr lang="en-US" dirty="0"/>
              <a:t>Excluding certain cities and fraud cases helps you see the real demand for different transaction types.</a:t>
            </a:r>
          </a:p>
          <a:p>
            <a:r>
              <a:rPr lang="en-US" b="1" dirty="0">
                <a:solidFill>
                  <a:srgbClr val="FF0000"/>
                </a:solidFill>
              </a:rPr>
              <a:t>Fraud-Free View: </a:t>
            </a:r>
            <a:r>
              <a:rPr lang="en-US" dirty="0"/>
              <a:t>By removing suspected fraud cases, you get a clearer picture of genuine orders.</a:t>
            </a:r>
          </a:p>
          <a:p>
            <a:r>
              <a:rPr lang="en-US" b="1" dirty="0">
                <a:solidFill>
                  <a:srgbClr val="FF0000"/>
                </a:solidFill>
              </a:rPr>
              <a:t>Resource Allocation: </a:t>
            </a:r>
            <a:r>
              <a:rPr lang="en-US" dirty="0"/>
              <a:t>Knowing the most common transaction types can help allocate resources more efficiently.</a:t>
            </a:r>
          </a:p>
          <a:p>
            <a:r>
              <a:rPr lang="en-US" dirty="0"/>
              <a:t>This analysis helps the company make informed decisions to improve operations, marketing, and sales strategies based on actual 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66538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{4D9B199B-78EC-428F-8091-EA034D39C143}tf56160789_win32</Template>
  <TotalTime>559</TotalTime>
  <Words>891</Words>
  <Application>Microsoft Office PowerPoint</Application>
  <PresentationFormat>Widescreen</PresentationFormat>
  <Paragraphs>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Bookman Old Style</vt:lpstr>
      <vt:lpstr>Calibri</vt:lpstr>
      <vt:lpstr>Franklin Gothic Book</vt:lpstr>
      <vt:lpstr>Lato</vt:lpstr>
      <vt:lpstr>Söhne</vt:lpstr>
      <vt:lpstr>Custom</vt:lpstr>
      <vt:lpstr>Problem solving using advance SQL </vt:lpstr>
      <vt:lpstr>PowerPoint Presentation</vt:lpstr>
      <vt:lpstr>Content</vt:lpstr>
      <vt:lpstr>Introduction</vt:lpstr>
      <vt:lpstr>Importance of Data Analytics in E-commerce</vt:lpstr>
      <vt:lpstr>Problem statement</vt:lpstr>
      <vt:lpstr>Problem 1: Get the number of orders by the Type of Transaction. Please exclude orders shipped from Sangli and Srinagar. Also, exclude the SUSPECTED_FRAUD cases based on the Order Status. Sort the result in the descending order based on the number of orders.</vt:lpstr>
      <vt:lpstr>Transaction Type vs Orders</vt:lpstr>
      <vt:lpstr>Insights for the company</vt:lpstr>
      <vt:lpstr>Problem 2: Get the list of the Top 3 customers based on the completed orders along with the following details:-- Customer Id, Customer First Name, Customer City, Customer State, Number of completed orders, Total Sales</vt:lpstr>
      <vt:lpstr>PowerPoint Presentation</vt:lpstr>
      <vt:lpstr>Insights for the company</vt:lpstr>
      <vt:lpstr>Problem 3 : Get the order count by the Shipping Mode and the Department Name. Consider departments with at least 40 closed/completed orders.</vt:lpstr>
      <vt:lpstr>PowerPoint Presentation</vt:lpstr>
      <vt:lpstr>Insights for the company</vt:lpstr>
      <vt:lpstr>Problem 4 : Create a new field as shipment compliance based on Real Shipping Days and Scheduled Shipping Days. It should have the following values: Cancelled shipment - If the Order Status is SUSPECTED_FRAUD or CANCELED Within schedule  If shipped within the scheduled number of days   On time - If shipped exactly as per schedule  Up to 2 days of delay - If shipped beyond schedule but delay up to 2 days  Beyond 2 days of delay - If shipped beyond schedule with delay beyond 2 days Which shipping mode was observed to have the greatest number of delayed orders?</vt:lpstr>
      <vt:lpstr>PowerPoint Presentation</vt:lpstr>
      <vt:lpstr>Insights for the company</vt:lpstr>
      <vt:lpstr>Problem 5 :An order is cancelled when the status of the order is either CANCELED or SUSPECTED_FRAUD. Obtain the list of states by the order cancellation % and sort them in the descending order of the cancellation %.          Definition: Cancellation % = Cancelled order / Total Orders</vt:lpstr>
      <vt:lpstr>PowerPoint Presentation</vt:lpstr>
      <vt:lpstr>Insights for the company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E-commerce Strategies Through Data Analysis </dc:title>
  <dc:creator>priyanka pachkawade</dc:creator>
  <cp:lastModifiedBy>priyanka pachkawade</cp:lastModifiedBy>
  <cp:revision>3</cp:revision>
  <dcterms:created xsi:type="dcterms:W3CDTF">2024-05-18T06:22:00Z</dcterms:created>
  <dcterms:modified xsi:type="dcterms:W3CDTF">2024-05-21T06:06:19Z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