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Spectral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D143BA2-D57A-4ED3-9C6A-8E2CDAFA8D6D}">
  <a:tblStyle styleId="{6D143BA2-D57A-4ED3-9C6A-8E2CDAFA8D6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48935D8-B6D8-4E13-87E5-0F31CAC6E85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33" Type="http://schemas.openxmlformats.org/officeDocument/2006/relationships/font" Target="fonts/Spectral-bold.fntdata"/><Relationship Id="rId10" Type="http://schemas.openxmlformats.org/officeDocument/2006/relationships/slide" Target="slides/slide4.xml"/><Relationship Id="rId32" Type="http://schemas.openxmlformats.org/officeDocument/2006/relationships/font" Target="fonts/Spectral-regular.fntdata"/><Relationship Id="rId13" Type="http://schemas.openxmlformats.org/officeDocument/2006/relationships/slide" Target="slides/slide7.xml"/><Relationship Id="rId35" Type="http://schemas.openxmlformats.org/officeDocument/2006/relationships/font" Target="fonts/Spectral-boldItalic.fntdata"/><Relationship Id="rId12" Type="http://schemas.openxmlformats.org/officeDocument/2006/relationships/slide" Target="slides/slide6.xml"/><Relationship Id="rId34" Type="http://schemas.openxmlformats.org/officeDocument/2006/relationships/font" Target="fonts/Spectral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3f3d2aea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3f3d2aea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f3d2aea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f3d2aea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3f3d2aea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3f3d2aea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3f3d2aea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3f3d2aea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validate our model fit is in right direction. To test this these are 2 methods.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3f3d2aea7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3f3d2aea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dont want to overfit our model as this wont generalize our model with other datasets. This we have achieved by Lasso Regularization of our model by doing Feature selection.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3f3d2aea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3f3d2aea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3f3d2aea7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3f3d2aea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3f3d2aea7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3f3d2aea7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5e2d004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5e2d004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3f3d2ae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3f3d2ae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3f3d2ae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3f3d2ae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approach for this project is divided in 2 phases.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3f3d2aea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3f3d2aea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3f3d2aea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3f3d2aea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492800" y="1724775"/>
            <a:ext cx="83157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Predicting Used Car Sale Price </a:t>
            </a:r>
            <a:endParaRPr sz="30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8761D"/>
              </a:solidFill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3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By: Priyanka</a:t>
            </a:r>
            <a:endParaRPr sz="30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83100" y="712150"/>
            <a:ext cx="85716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How to make the model Better ?</a:t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385000" y="1201175"/>
            <a:ext cx="83004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❖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Step 1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: Adding the Categorical Features to the model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	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DriveType (eg: AWD)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Fuel Type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 (eg: Gas, Electric)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Transmission (eg: Automatic / Manual)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Make (eg: Toyota, Acura)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86200" y="342575"/>
            <a:ext cx="85716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B7B7B7"/>
                </a:solidFill>
              </a:rPr>
              <a:t>How to make the model Better ?</a:t>
            </a:r>
            <a:endParaRPr sz="3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415800" y="846975"/>
            <a:ext cx="82695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❖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Step 2: Filtering Features based on the P-values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❖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Step 3: Log Transformation of Price and Mileage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❖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Step 4: Linear regression equation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4A86E8"/>
                </a:solidFill>
                <a:latin typeface="Spectral"/>
                <a:ea typeface="Spectral"/>
                <a:cs typeface="Spectral"/>
                <a:sym typeface="Spectral"/>
              </a:rPr>
              <a:t>Log_price = Intercept + Miles + Age + </a:t>
            </a:r>
            <a:r>
              <a:rPr i="1" lang="en" sz="2400">
                <a:solidFill>
                  <a:srgbClr val="4A86E8"/>
                </a:solidFill>
                <a:latin typeface="Spectral"/>
                <a:ea typeface="Spectral"/>
                <a:cs typeface="Spectral"/>
                <a:sym typeface="Spectral"/>
              </a:rPr>
              <a:t>Drive_Type</a:t>
            </a:r>
            <a:r>
              <a:rPr i="1" lang="en" sz="2400">
                <a:solidFill>
                  <a:srgbClr val="4A86E8"/>
                </a:solidFill>
                <a:latin typeface="Spectral"/>
                <a:ea typeface="Spectral"/>
                <a:cs typeface="Spectral"/>
                <a:sym typeface="Spectral"/>
              </a:rPr>
              <a:t> +  Fuel_Type + Transmission + log_mileage + Make + error</a:t>
            </a:r>
            <a:endParaRPr i="1" sz="2400">
              <a:solidFill>
                <a:srgbClr val="4A86E8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286200" y="342575"/>
            <a:ext cx="85716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Analysis Results</a:t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415800" y="846975"/>
            <a:ext cx="82695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143" name="Google Shape;143;p24"/>
          <p:cNvGraphicFramePr/>
          <p:nvPr/>
        </p:nvGraphicFramePr>
        <p:xfrm>
          <a:off x="415800" y="110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{6D143BA2-D57A-4ED3-9C6A-8E2CDAFA8D6D}</a:tableStyleId>
              </a:tblPr>
              <a:tblGrid>
                <a:gridCol w="5042500"/>
                <a:gridCol w="1416425"/>
                <a:gridCol w="141642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Features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Y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R-squared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Miles, Age, citympg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</a:t>
                      </a:r>
                      <a:r>
                        <a:rPr lang="en"/>
                        <a:t>0.412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Miles, Age, citympg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log_price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Miles, Age, cmpg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log_price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Miles, Age, cmpg, Transmission, DriveType, FuelType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log_price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Miles, Age, cmpg, Transmission, DriveType, FuelType, Make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log_price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286200" y="342575"/>
            <a:ext cx="85716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Validation of Model Fit</a:t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437250" y="831575"/>
            <a:ext cx="82695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0" name="Google Shape;150;p25"/>
          <p:cNvSpPr txBox="1"/>
          <p:nvPr/>
        </p:nvSpPr>
        <p:spPr>
          <a:xfrm>
            <a:off x="415800" y="1108775"/>
            <a:ext cx="7961700" cy="17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❖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Method 1 - Train Test Split: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        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Test Size = 0.3 and R2 - 0.76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❖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Method 2 - K Fold Cross Validation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      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No. of Folds = 10 and Negative Mean square error: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1" name="Google Shape;151;p25"/>
          <p:cNvGraphicFramePr/>
          <p:nvPr/>
        </p:nvGraphicFramePr>
        <p:xfrm>
          <a:off x="829300" y="31609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{548935D8-B6D8-4E13-87E5-0F31CAC6E85E}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0.01699254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0.01911247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0.01816511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0.01077759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0.01878454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0.01643488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0.03007102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0.02184408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0.01997314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0.01815298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554400" y="277200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569800" y="508200"/>
            <a:ext cx="8115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Avoid Overfitting Model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Model Trained with Lasso Regularization for Feature Selection and optimal model.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R-squared:  0.76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/>
        </p:nvSpPr>
        <p:spPr>
          <a:xfrm>
            <a:off x="554400" y="277200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569800" y="508200"/>
            <a:ext cx="81156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Final Results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00" y="1070525"/>
            <a:ext cx="3857625" cy="19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00" y="3186150"/>
            <a:ext cx="3774525" cy="195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218450"/>
            <a:ext cx="3574451" cy="39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1500" y="970175"/>
            <a:ext cx="3486450" cy="2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>
            <a:off x="4572000" y="1222000"/>
            <a:ext cx="1095000" cy="3921600"/>
          </a:xfrm>
          <a:prstGeom prst="flowChartAlternateProcess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446600" y="3572725"/>
            <a:ext cx="939300" cy="1570800"/>
          </a:xfrm>
          <a:prstGeom prst="flowChartAlternateProcess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27"/>
          <p:cNvCxnSpPr>
            <a:stCxn id="168" idx="0"/>
          </p:cNvCxnSpPr>
          <p:nvPr/>
        </p:nvCxnSpPr>
        <p:spPr>
          <a:xfrm flipH="1" rot="10800000">
            <a:off x="5119500" y="954700"/>
            <a:ext cx="870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7"/>
          <p:cNvSpPr txBox="1"/>
          <p:nvPr/>
        </p:nvSpPr>
        <p:spPr>
          <a:xfrm>
            <a:off x="4712300" y="646775"/>
            <a:ext cx="10950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Features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123200" y="34187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77000" y="3028350"/>
            <a:ext cx="1016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Features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174" name="Google Shape;174;p27"/>
          <p:cNvCxnSpPr/>
          <p:nvPr/>
        </p:nvCxnSpPr>
        <p:spPr>
          <a:xfrm rot="10800000">
            <a:off x="508175" y="3341725"/>
            <a:ext cx="277200" cy="2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/>
        </p:nvSpPr>
        <p:spPr>
          <a:xfrm>
            <a:off x="554400" y="277200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569800" y="508200"/>
            <a:ext cx="8115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Next Steps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❖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Add more features like Premium Package, Engine Types.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❖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Trend in sale price based on location of cars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❖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Regression Modelling of Luxury cars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❖"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Add more data to the dataset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/>
        </p:nvSpPr>
        <p:spPr>
          <a:xfrm>
            <a:off x="385000" y="1971175"/>
            <a:ext cx="85776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Questions ???</a:t>
            </a:r>
            <a:endParaRPr b="1" sz="36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b="1" sz="36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Problem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3" name="Google Shape;83;p15"/>
          <p:cNvSpPr txBox="1"/>
          <p:nvPr>
            <p:ph idx="4294967295" type="title"/>
          </p:nvPr>
        </p:nvSpPr>
        <p:spPr>
          <a:xfrm>
            <a:off x="535775" y="1480150"/>
            <a:ext cx="73743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To predict the sale prices of the used cars by Regression Analysis.	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475" y="2513875"/>
            <a:ext cx="3401674" cy="24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537200" y="4431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Data Source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Tools Used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Lato"/>
              <a:buChar char="❖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Beautiful Soup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❖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Selenium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❖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Python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0" name="Google Shape;90;p16"/>
          <p:cNvSpPr txBox="1"/>
          <p:nvPr/>
        </p:nvSpPr>
        <p:spPr>
          <a:xfrm>
            <a:off x="658050" y="1020650"/>
            <a:ext cx="7413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TRUECar.com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125" y="3648063"/>
            <a:ext cx="30575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537200" y="4431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Approach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7" name="Google Shape;97;p17"/>
          <p:cNvSpPr txBox="1"/>
          <p:nvPr/>
        </p:nvSpPr>
        <p:spPr>
          <a:xfrm>
            <a:off x="658050" y="1020650"/>
            <a:ext cx="7413000" cy="4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❖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Phase I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Data Scraping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Total 2400 records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❖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Phase 2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	Preprocessing (Cleaning up of Data)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	Linear Regression Modelling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What are the important features for buying an used car ?</a:t>
            </a:r>
            <a:endParaRPr sz="3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Features</a:t>
            </a:r>
            <a:endParaRPr sz="30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❏"/>
            </a:pPr>
            <a:r>
              <a:rPr b="0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Miles</a:t>
            </a:r>
            <a:endParaRPr b="0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❏"/>
            </a:pPr>
            <a:r>
              <a:rPr b="0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Year</a:t>
            </a:r>
            <a:endParaRPr b="0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❏"/>
            </a:pPr>
            <a:r>
              <a:rPr b="0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Mileage</a:t>
            </a:r>
            <a:endParaRPr b="0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❏"/>
            </a:pPr>
            <a:r>
              <a:rPr b="0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Drive Type</a:t>
            </a:r>
            <a:endParaRPr b="0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❏"/>
            </a:pPr>
            <a:r>
              <a:rPr b="0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Fuel Type</a:t>
            </a:r>
            <a:endParaRPr b="0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❏"/>
            </a:pPr>
            <a:r>
              <a:rPr b="0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Transmission</a:t>
            </a:r>
            <a:endParaRPr b="0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❏"/>
            </a:pPr>
            <a:r>
              <a:rPr b="0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Make</a:t>
            </a:r>
            <a:endParaRPr b="0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❏"/>
            </a:pPr>
            <a:r>
              <a:rPr b="0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Price</a:t>
            </a:r>
            <a:endParaRPr b="0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6922913" y="2752903"/>
            <a:ext cx="19290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Heatmap of </a:t>
            </a:r>
            <a:r>
              <a:rPr lang="en" sz="3000">
                <a:solidFill>
                  <a:schemeClr val="accent5"/>
                </a:solidFill>
              </a:rPr>
              <a:t>correlations</a:t>
            </a:r>
            <a:r>
              <a:rPr lang="en" sz="3000">
                <a:solidFill>
                  <a:schemeClr val="accent5"/>
                </a:solidFill>
              </a:rPr>
              <a:t> of different variables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6922913" y="2752903"/>
            <a:ext cx="19290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50" y="1429750"/>
            <a:ext cx="4966650" cy="35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60849" y="238225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Identifying the relationships</a:t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3F3F3"/>
                </a:highlight>
                <a:latin typeface="Lato"/>
                <a:ea typeface="Lato"/>
                <a:cs typeface="Lato"/>
                <a:sym typeface="Lato"/>
              </a:rPr>
              <a:t>Miles</a:t>
            </a:r>
            <a:r>
              <a:rPr b="0" lang="en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0" lang="en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400">
                <a:solidFill>
                  <a:srgbClr val="EA9999"/>
                </a:solidFill>
                <a:latin typeface="Lato"/>
                <a:ea typeface="Lato"/>
                <a:cs typeface="Lato"/>
                <a:sym typeface="Lato"/>
              </a:rPr>
              <a:t>Age</a:t>
            </a:r>
            <a:r>
              <a:rPr b="0" lang="en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of the Car has  negative linear relationship with the Price.</a:t>
            </a:r>
            <a:endParaRPr b="0" i="1" sz="2400">
              <a:solidFill>
                <a:srgbClr val="4A86E8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6922913" y="2752903"/>
            <a:ext cx="19290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51" y="1715050"/>
            <a:ext cx="4336461" cy="29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15050"/>
            <a:ext cx="4170850" cy="29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338800" y="4512100"/>
            <a:ext cx="34341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R-squared = 0.412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