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71" r:id="rId4"/>
    <p:sldId id="258" r:id="rId5"/>
    <p:sldId id="272" r:id="rId6"/>
    <p:sldId id="273" r:id="rId7"/>
    <p:sldId id="274" r:id="rId8"/>
    <p:sldId id="259" r:id="rId9"/>
    <p:sldId id="264" r:id="rId10"/>
    <p:sldId id="260" r:id="rId11"/>
    <p:sldId id="269" r:id="rId12"/>
    <p:sldId id="276" r:id="rId13"/>
    <p:sldId id="277" r:id="rId14"/>
    <p:sldId id="27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FF9B-3ACD-E776-529A-DAD2DA0C2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2937A-4B0A-D761-5846-47B0FE1027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9B381-6A6E-C9AC-65A9-1474D10A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1476-2945-450B-A608-1D6788CA896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BD094-F47A-51D2-F4E0-8E7A658A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F3CF6-D047-BA65-5AD7-6173F68D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40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B1C7-BEF3-91A3-74EB-17BFFE6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60CB4-7E32-6F28-B48D-CF315AA10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F777E-9499-9DFB-CF04-619BE82A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1476-2945-450B-A608-1D6788CA896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5E77-D0E8-1407-A9BA-D0CE83A1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C1BF4-ECDD-38F8-7FE1-A5F796AEF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754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47730-3DDF-3CB6-60C9-303BAEFBA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9DA31-3F8B-B2F5-A4DA-D03FA57C2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F1580-18F3-0360-CBD8-34AB0760E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1476-2945-450B-A608-1D6788CA896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B1CAE-2B23-5C6F-5B8A-35ED53F3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04D8D-3C6E-BF3C-25AD-8AAA4F3C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6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34807-0EA0-3DDE-B515-88777B6E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A1175-62F9-C544-D221-AB15B355F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59ECE-F2D8-36C8-169B-13A3D33A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1476-2945-450B-A608-1D6788CA896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044C6-D0FA-D6CC-2061-5A9D86C9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6487C-F11C-2F0A-817E-73FA5604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54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5FF3-1BE7-786B-E28C-9ADBEAF6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097DB-71BB-BDF3-0A28-5EDAF813D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2862B-3A8D-E574-95B7-D2569E42C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1476-2945-450B-A608-1D6788CA896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FAEAD-FAC9-FE72-4113-8836BEC8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632FB-0AD2-A0B4-085C-A6376C98E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918AF-A659-9C17-359C-4FB5364BA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21F2D-60BF-B844-852A-7F2FF6075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CAB1B-167B-A934-D799-E99EA310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A21F7-013C-2A20-36D1-8A573828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1476-2945-450B-A608-1D6788CA896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5CB0DB-AEBD-311D-DE4E-94378D6E2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850C6-D19B-6623-0954-8F9A6D62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0883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72A3-D5EA-19AD-054A-7CB1E2D22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EE908-A6AE-02D7-CEC8-E9552019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3DB34-B268-855D-7018-BB03DCDF5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10F0B-B6FE-21F8-BA5D-9E10978BA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CA03C7-FB51-EE38-C544-F87A13118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0C6A6-F782-8978-AE63-12E0273B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1476-2945-450B-A608-1D6788CA896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115BCE-00D9-D152-8AA5-351EA1FC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13745-A377-422E-28A2-53F417C3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6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BE4B-1652-D8E4-37B4-D8FC05EC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95AF8-12F4-8A20-FB03-C1084C5EC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1476-2945-450B-A608-1D6788CA896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391740-F6D5-B430-CA21-B7DED9D8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33A69C-180B-B61A-7AFD-B1344C66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52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8E604-C97C-D15F-7052-C8BC70E9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1476-2945-450B-A608-1D6788CA896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D90116-B139-3B14-758F-2833316D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2B41D-E36B-503A-AFF9-492D7854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87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0E81-8F14-2C6D-4ED9-CE978083C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8B26D-634D-B7BF-47B6-12F00454E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28C02-F3E4-CF16-D7D7-CA9EBF511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98B19-8B25-FB5E-A870-C734FB5B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1476-2945-450B-A608-1D6788CA896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19305-F40F-A2CF-3B9E-A4B2D1C69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E0D4C-8157-F33C-9FE0-A1D81A1F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84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A9A2-4EA1-943E-1A3C-A3033823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CFE64-CFC3-9CB3-D827-345A80440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259AD-871B-377C-C8E9-B589ABC97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BEA3CD-56D3-32DA-CFD2-BC230FB7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1476-2945-450B-A608-1D6788CA896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7CED0-9628-A330-083A-2758E0A1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F0C65-7FAC-F489-E6E9-AD8FF3A1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00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4853D-1924-D073-B014-8ED5B1AED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7CAEB-51E1-FACA-8C7F-701078E38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FE3FA-E7F2-F928-42E1-816392C18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31476-2945-450B-A608-1D6788CA896E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384FF-6E66-72D7-EE2F-FCBB61629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1AAC9-8BED-CB08-5062-959D2FD4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119D0A-CC6B-4A5D-ABF3-51B5599D8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74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BCC1-B04A-1365-7E23-37D186C23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4557" y="1052053"/>
            <a:ext cx="7640966" cy="96355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5400" b="1" dirty="0">
                <a:highlight>
                  <a:srgbClr val="FFFF00"/>
                </a:highlight>
              </a:rPr>
              <a:t>1- Introduction to MLOPS</a:t>
            </a:r>
          </a:p>
        </p:txBody>
      </p:sp>
      <p:pic>
        <p:nvPicPr>
          <p:cNvPr id="6" name="Picture 5" descr="Flying soap bubbles">
            <a:extLst>
              <a:ext uri="{FF2B5EF4-FFF2-40B4-BE49-F238E27FC236}">
                <a16:creationId xmlns:a16="http://schemas.microsoft.com/office/drawing/2014/main" id="{56286508-D2CE-156F-3346-40D270B00D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95" r="22467" b="-1"/>
          <a:stretch/>
        </p:blipFill>
        <p:spPr>
          <a:xfrm>
            <a:off x="-1" y="10"/>
            <a:ext cx="4050891" cy="6857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41E54EA-DB62-3E4B-E9BD-34C8221F65D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50890" y="2192594"/>
            <a:ext cx="8072284" cy="44150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</a:rPr>
              <a:t>MLOps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 stands for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Machine Learning Operations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It's a set of practices that combines machine learning (ML) and IT operations.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The goal: To automate and streamline the end-to-end process of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developing, deploying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,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monitoring machine learning models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 in production. </a:t>
            </a:r>
          </a:p>
        </p:txBody>
      </p:sp>
    </p:spTree>
    <p:extLst>
      <p:ext uri="{BB962C8B-B14F-4D97-AF65-F5344CB8AC3E}">
        <p14:creationId xmlns:p14="http://schemas.microsoft.com/office/powerpoint/2010/main" val="863466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5D9E0-6861-ECB7-C3CC-B5B6B5EFE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29F9D8-3805-B045-235E-F73EE91C6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87" y="1071716"/>
            <a:ext cx="11985523" cy="5697794"/>
          </a:xfrm>
        </p:spPr>
        <p:txBody>
          <a:bodyPr/>
          <a:lstStyle/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9E5C2-04C5-0E72-D7E2-BF8823496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6" y="363795"/>
            <a:ext cx="8278761" cy="609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F9ABED-BC9D-6612-B911-663BB6805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729" y="363795"/>
            <a:ext cx="3817353" cy="26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37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data flow&#10;&#10;Description automatically generated with medium confidence">
            <a:extLst>
              <a:ext uri="{FF2B5EF4-FFF2-40B4-BE49-F238E27FC236}">
                <a16:creationId xmlns:a16="http://schemas.microsoft.com/office/drawing/2014/main" id="{8F7473E6-912D-EAF1-C3BF-0BDAEFCEA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23" y="1278194"/>
            <a:ext cx="12024850" cy="4837307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6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777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686093-1C4C-4F9D-4A1D-F7DE9075F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69" y="480060"/>
            <a:ext cx="8858864" cy="58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75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7B4D1D-CA47-1EEB-A4C1-502D969BC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87" y="0"/>
            <a:ext cx="11477109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26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671BB4-08C8-5DE3-51E4-6E8322EB5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57" y="-11855"/>
            <a:ext cx="12006943" cy="68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00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AB1418-27AA-5FC3-0C29-668D0D6B8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DB653A2-9303-F00C-1BD8-39DE8A69A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943662"/>
            <a:ext cx="4095498" cy="1060795"/>
          </a:xfrm>
        </p:spPr>
        <p:txBody>
          <a:bodyPr anchor="b">
            <a:normAutofit/>
          </a:bodyPr>
          <a:lstStyle/>
          <a:p>
            <a:r>
              <a:rPr lang="en-IN" sz="5200" b="1" dirty="0">
                <a:solidFill>
                  <a:schemeClr val="tx2"/>
                </a:solidFill>
              </a:rPr>
              <a:t>THANK YOU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05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8C386-A3A3-3954-9A1A-F7842A06D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206"/>
            <a:ext cx="5825613" cy="4895731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25" name="Arc 24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5836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079" y="5607717"/>
            <a:ext cx="513442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09ED4-6044-06F8-1A9F-08CD47CC5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4554" y="2094271"/>
            <a:ext cx="6449961" cy="4365523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MLOPS is the fusion of machine learning  and the operation for effective deployment of the ml model into production environment.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3200" dirty="0"/>
              <a:t>MLOPS also support continuous integration &amp; continuous delivery or deployment</a:t>
            </a:r>
          </a:p>
        </p:txBody>
      </p:sp>
    </p:spTree>
    <p:extLst>
      <p:ext uri="{BB962C8B-B14F-4D97-AF65-F5344CB8AC3E}">
        <p14:creationId xmlns:p14="http://schemas.microsoft.com/office/powerpoint/2010/main" val="420747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E55B8-12A9-61AB-2EFF-899B87527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657" y="692038"/>
            <a:ext cx="9873343" cy="991504"/>
          </a:xfrm>
        </p:spPr>
        <p:txBody>
          <a:bodyPr anchor="ctr">
            <a:normAutofit/>
          </a:bodyPr>
          <a:lstStyle/>
          <a:p>
            <a:r>
              <a:rPr lang="en-IN" sz="5400" b="1" dirty="0">
                <a:highlight>
                  <a:srgbClr val="FFFF00"/>
                </a:highlight>
              </a:rPr>
              <a:t>2- Why </a:t>
            </a:r>
            <a:r>
              <a:rPr lang="en-IN" sz="5400" b="1" dirty="0" err="1">
                <a:highlight>
                  <a:srgbClr val="FFFF00"/>
                </a:highlight>
              </a:rPr>
              <a:t>MLOps</a:t>
            </a:r>
            <a:r>
              <a:rPr lang="en-IN" sz="5400" b="1" dirty="0">
                <a:highlight>
                  <a:srgbClr val="FFFF00"/>
                </a:highlight>
              </a:rPr>
              <a:t> is Important?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F90A0E-31E1-642D-F127-AA03EF5B8B4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96463" y="2153266"/>
            <a:ext cx="10999072" cy="33134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ML Models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 are powerful but can be challenging to manage at scale.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Without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</a:rPr>
              <a:t>MLOps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, deploying machine learning models can become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slow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error-prone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,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difficult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 to monitor.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 err="1"/>
              <a:t>MLOps</a:t>
            </a:r>
            <a:r>
              <a:rPr lang="en-US" sz="2800" dirty="0"/>
              <a:t> helps in: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dirty="0"/>
              <a:t>Faster deployment of models.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dirty="0"/>
              <a:t>Continuous monitoring and updating of models.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sz="2400" b="1" dirty="0"/>
              <a:t>Collaboration</a:t>
            </a:r>
            <a:r>
              <a:rPr lang="en-US" sz="2400" dirty="0"/>
              <a:t> between data scientists and operations teams.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52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07DF12-2A03-EAD4-B3E0-3F0CD146E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583DEE-A730-BE84-ACB3-02C1370CE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743" y="871229"/>
            <a:ext cx="9733934" cy="4285810"/>
          </a:xfrm>
        </p:spPr>
        <p:txBody>
          <a:bodyPr anchor="t"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To improve collaboration between data scientist &amp; IT operation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To automate and streamline the deployment of machine learning models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To ensure reproducibility and scalability for machine learning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 err="1"/>
              <a:t>MLOps</a:t>
            </a:r>
            <a:r>
              <a:rPr lang="en-US" sz="2800" dirty="0"/>
              <a:t> is important because once a machine learning model is trained, it doesn’t just "sit there.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It needs to be continuously improved, updated, and monitored </a:t>
            </a:r>
          </a:p>
          <a:p>
            <a:pPr algn="l"/>
            <a:r>
              <a:rPr lang="en-US" sz="2800" dirty="0"/>
              <a:t>to make sure it delivers the right results over time. Without </a:t>
            </a:r>
            <a:r>
              <a:rPr lang="en-US" sz="2800" dirty="0" err="1"/>
              <a:t>MLOps</a:t>
            </a:r>
            <a:r>
              <a:rPr lang="en-US" sz="2800" dirty="0"/>
              <a:t>, </a:t>
            </a:r>
          </a:p>
          <a:p>
            <a:pPr algn="l"/>
            <a:r>
              <a:rPr lang="en-US" sz="2800" dirty="0"/>
              <a:t>models could fail, get outdated, or become inefficient as </a:t>
            </a:r>
          </a:p>
          <a:p>
            <a:pPr algn="l"/>
            <a:r>
              <a:rPr lang="en-US" sz="2800" dirty="0"/>
              <a:t>conditions change.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5865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8EC778-AFF5-95C1-AC9B-6EEC1175B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4D077-14E4-BE96-A4F2-E159A3B2D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86" y="1"/>
            <a:ext cx="8892224" cy="15348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3- Key Components of </a:t>
            </a:r>
            <a:r>
              <a:rPr lang="en-US" sz="4800" b="1" kern="1200" dirty="0" err="1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MLOps</a:t>
            </a:r>
            <a:endParaRPr lang="en-US" sz="4800" b="1" kern="1200" dirty="0">
              <a:solidFill>
                <a:schemeClr val="tx1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79610E-F422-C9EF-9D8E-D370D6F3422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3284" y="2061836"/>
            <a:ext cx="11038115" cy="46221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Version Control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: Managing changes to data, code, and models.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Continuous Integration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: Ensuring that the model code is always ready for deployment.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Model Deployment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: Moving models into production environments for real-time predictions.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Model Monitoring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: Checking the model’s performance and retraining it if necessary. </a:t>
            </a:r>
          </a:p>
        </p:txBody>
      </p:sp>
      <p:pic>
        <p:nvPicPr>
          <p:cNvPr id="8" name="Graphic 7" descr="Key">
            <a:extLst>
              <a:ext uri="{FF2B5EF4-FFF2-40B4-BE49-F238E27FC236}">
                <a16:creationId xmlns:a16="http://schemas.microsoft.com/office/drawing/2014/main" id="{4E1BED16-269B-FD55-FBDB-469F8130D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9898" y="174050"/>
            <a:ext cx="3371578" cy="2641050"/>
          </a:xfrm>
          <a:prstGeom prst="rect">
            <a:avLst/>
          </a:prstGeom>
        </p:spPr>
      </p:pic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43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4BD7F0-00E3-DEF3-36E5-272DBCA1E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57BD4-CBFE-6276-4D6E-AEE1EB01B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18288"/>
            <a:ext cx="11277600" cy="14070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4- </a:t>
            </a:r>
            <a:r>
              <a:rPr lang="en-US" sz="5400" b="1" kern="1200" dirty="0" err="1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MLOps</a:t>
            </a:r>
            <a:r>
              <a:rPr lang="en-US" sz="5400" b="1" kern="1200" dirty="0">
                <a:solidFill>
                  <a:schemeClr val="tx1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 Workflow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32A3ED-9DB5-599E-EE1D-9406B138EB4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6200" y="1965960"/>
            <a:ext cx="12112752" cy="47940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Step 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Data 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Gathering data for training the model.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Step 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Model Training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Data scientists create and train machine learning models.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Step 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Model Deployment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Models are deployed into production (used by real-world applications).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Step 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Model Monitoring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Continuously monitoring how well the model is performing after deployment.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Step 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Model Update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– If the model’s performance degrades, it is retrained with new data </a:t>
            </a:r>
          </a:p>
        </p:txBody>
      </p:sp>
    </p:spTree>
    <p:extLst>
      <p:ext uri="{BB962C8B-B14F-4D97-AF65-F5344CB8AC3E}">
        <p14:creationId xmlns:p14="http://schemas.microsoft.com/office/powerpoint/2010/main" val="300695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BFE323-7FCB-185B-F5C2-C2A89E6FF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A1DA-3FAA-27F1-395B-D96C22B55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" y="1"/>
            <a:ext cx="5919020" cy="1101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b="1" dirty="0">
                <a:highlight>
                  <a:srgbClr val="FFFF00"/>
                </a:highlight>
              </a:rPr>
              <a:t>5- </a:t>
            </a:r>
            <a:r>
              <a:rPr lang="en-US" sz="5400" b="1" dirty="0" err="1">
                <a:highlight>
                  <a:srgbClr val="FFFF00"/>
                </a:highlight>
              </a:rPr>
              <a:t>MLOps</a:t>
            </a:r>
            <a:r>
              <a:rPr lang="en-US" sz="5400" b="1" dirty="0">
                <a:highlight>
                  <a:srgbClr val="FFFF00"/>
                </a:highlight>
              </a:rPr>
              <a:t> Tools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D70C2F-CDDD-D0BF-A01C-7FE1493D33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-1" y="1179871"/>
            <a:ext cx="7954297" cy="5496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</a:rPr>
              <a:t>MLflow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A platform for managing the ML lifecycle.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Kubeflow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Helps automate the deployment of ML workflows on Kubernetes.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Docker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Used to containerize models, making it easier to deploy them in different environments.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TensorFlow Extended (TFX)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A production-ready platform for deploying machine learning pipelines.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Cloud platform also like (AWS, AZUR, GCP) </a:t>
            </a:r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/>
          </a:p>
          <a:p>
            <a:pPr marL="0" marR="0" lvl="0" indent="-228600" algn="l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Databricks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6" name="Picture 5" descr="D-I-Y tools and crafts">
            <a:extLst>
              <a:ext uri="{FF2B5EF4-FFF2-40B4-BE49-F238E27FC236}">
                <a16:creationId xmlns:a16="http://schemas.microsoft.com/office/drawing/2014/main" id="{016625A7-966D-DE25-D6BB-ABEED595F7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494" b="-2"/>
          <a:stretch/>
        </p:blipFill>
        <p:spPr>
          <a:xfrm>
            <a:off x="8044542" y="1"/>
            <a:ext cx="4147457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1814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3C385-5C6B-605D-A79E-3467DDE12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B8A2-A9E8-483A-D526-D60E074DD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87138"/>
            <a:ext cx="12093677" cy="990548"/>
          </a:xfrm>
        </p:spPr>
        <p:txBody>
          <a:bodyPr>
            <a:norm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Stages of MLOPS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1A560-B384-BF77-EE67-941089CF4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323" y="884904"/>
            <a:ext cx="11769212" cy="5633883"/>
          </a:xfrm>
        </p:spPr>
        <p:txBody>
          <a:bodyPr>
            <a:normAutofit lnSpcReduction="10000"/>
          </a:bodyPr>
          <a:lstStyle/>
          <a:p>
            <a:pPr algn="l">
              <a:spcBef>
                <a:spcPts val="0"/>
              </a:spcBef>
            </a:pPr>
            <a:endParaRPr lang="en-IN" dirty="0">
              <a:solidFill>
                <a:schemeClr val="tx2"/>
              </a:solidFill>
              <a:highlight>
                <a:srgbClr val="00FFFF"/>
              </a:highlight>
            </a:endParaRPr>
          </a:p>
          <a:p>
            <a:pPr algn="l">
              <a:spcBef>
                <a:spcPts val="0"/>
              </a:spcBef>
            </a:pPr>
            <a:r>
              <a:rPr lang="en-IN" b="1" dirty="0">
                <a:solidFill>
                  <a:schemeClr val="tx2"/>
                </a:solidFill>
                <a:highlight>
                  <a:srgbClr val="00FFFF"/>
                </a:highlight>
              </a:rPr>
              <a:t>Data collection &amp; preparation </a:t>
            </a:r>
            <a:r>
              <a:rPr lang="en-IN" b="1" dirty="0">
                <a:solidFill>
                  <a:schemeClr val="tx2"/>
                </a:solidFill>
                <a:highlight>
                  <a:srgbClr val="00FFFF"/>
                </a:highlight>
                <a:sym typeface="Wingdings" panose="05000000000000000000" pitchFamily="2" charset="2"/>
              </a:rPr>
              <a:t> </a:t>
            </a:r>
          </a:p>
          <a:p>
            <a:pPr algn="l">
              <a:spcBef>
                <a:spcPts val="0"/>
              </a:spcBef>
            </a:pPr>
            <a:r>
              <a:rPr lang="en-IN" dirty="0">
                <a:sym typeface="Wingdings" panose="05000000000000000000" pitchFamily="2" charset="2"/>
              </a:rPr>
              <a:t>	</a:t>
            </a:r>
            <a:r>
              <a:rPr lang="en-IN" sz="2000" dirty="0">
                <a:sym typeface="Wingdings" panose="05000000000000000000" pitchFamily="2" charset="2"/>
              </a:rPr>
              <a:t>Data ingestion, data preparation &amp; data exploration</a:t>
            </a:r>
          </a:p>
          <a:p>
            <a:pPr algn="l">
              <a:spcBef>
                <a:spcPts val="0"/>
              </a:spcBef>
            </a:pPr>
            <a:r>
              <a:rPr lang="en-IN" sz="2000" dirty="0">
                <a:sym typeface="Wingdings" panose="05000000000000000000" pitchFamily="2" charset="2"/>
              </a:rPr>
              <a:t>	Define goal &amp; identify data sources</a:t>
            </a:r>
          </a:p>
          <a:p>
            <a:pPr algn="l">
              <a:spcBef>
                <a:spcPts val="0"/>
              </a:spcBef>
            </a:pPr>
            <a:r>
              <a:rPr lang="en-IN" sz="2000" dirty="0">
                <a:sym typeface="Wingdings" panose="05000000000000000000" pitchFamily="2" charset="2"/>
              </a:rPr>
              <a:t>	Prepare, label &amp; explore raw data</a:t>
            </a:r>
          </a:p>
          <a:p>
            <a:pPr algn="l">
              <a:spcBef>
                <a:spcPts val="0"/>
              </a:spcBef>
            </a:pPr>
            <a:endParaRPr lang="en-IN" sz="2000" dirty="0">
              <a:sym typeface="Wingdings" panose="05000000000000000000" pitchFamily="2" charset="2"/>
            </a:endParaRPr>
          </a:p>
          <a:p>
            <a:pPr algn="l">
              <a:spcBef>
                <a:spcPts val="0"/>
              </a:spcBef>
            </a:pPr>
            <a:r>
              <a:rPr lang="en-IN" b="1" dirty="0">
                <a:highlight>
                  <a:srgbClr val="00FFFF"/>
                </a:highlight>
              </a:rPr>
              <a:t>Model development and Training</a:t>
            </a:r>
            <a:r>
              <a:rPr lang="en-IN" b="1" dirty="0">
                <a:highlight>
                  <a:srgbClr val="00FFFF"/>
                </a:highlight>
                <a:sym typeface="Wingdings" panose="05000000000000000000" pitchFamily="2" charset="2"/>
              </a:rPr>
              <a:t></a:t>
            </a:r>
            <a:endParaRPr lang="en-IN" b="1" dirty="0">
              <a:highlight>
                <a:srgbClr val="00FFFF"/>
              </a:highlight>
            </a:endParaRPr>
          </a:p>
          <a:p>
            <a:pPr algn="l">
              <a:spcBef>
                <a:spcPts val="0"/>
              </a:spcBef>
            </a:pPr>
            <a:r>
              <a:rPr lang="en-IN" dirty="0"/>
              <a:t>	</a:t>
            </a:r>
            <a:r>
              <a:rPr lang="en-IN" sz="2000" dirty="0"/>
              <a:t>Getting data ready for ml model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	Perform model training &amp; validation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	</a:t>
            </a:r>
            <a:r>
              <a:rPr lang="en-IN" sz="2000" dirty="0" err="1"/>
              <a:t>Evalution</a:t>
            </a:r>
            <a:r>
              <a:rPr lang="en-IN" sz="2000" dirty="0"/>
              <a:t> of ml models – (MLPIPELINE)</a:t>
            </a:r>
          </a:p>
          <a:p>
            <a:pPr algn="l">
              <a:spcBef>
                <a:spcPts val="0"/>
              </a:spcBef>
            </a:pPr>
            <a:endParaRPr lang="en-IN" sz="2000" dirty="0"/>
          </a:p>
          <a:p>
            <a:pPr algn="l">
              <a:spcBef>
                <a:spcPts val="0"/>
              </a:spcBef>
            </a:pPr>
            <a:r>
              <a:rPr lang="en-IN" b="1" dirty="0" err="1">
                <a:highlight>
                  <a:srgbClr val="00FFFF"/>
                </a:highlight>
              </a:rPr>
              <a:t>Ml</a:t>
            </a:r>
            <a:r>
              <a:rPr lang="en-IN" b="1" dirty="0">
                <a:highlight>
                  <a:srgbClr val="00FFFF"/>
                </a:highlight>
              </a:rPr>
              <a:t> service Deployment</a:t>
            </a:r>
            <a:r>
              <a:rPr lang="en-IN" b="1" dirty="0">
                <a:highlight>
                  <a:srgbClr val="00FFFF"/>
                </a:highlight>
                <a:sym typeface="Wingdings" panose="05000000000000000000" pitchFamily="2" charset="2"/>
              </a:rPr>
              <a:t></a:t>
            </a:r>
            <a:endParaRPr lang="en-IN" b="1" dirty="0">
              <a:highlight>
                <a:srgbClr val="00FFFF"/>
              </a:highlight>
            </a:endParaRPr>
          </a:p>
          <a:p>
            <a:pPr algn="l">
              <a:spcBef>
                <a:spcPts val="0"/>
              </a:spcBef>
            </a:pPr>
            <a:r>
              <a:rPr lang="en-IN" sz="2000" dirty="0"/>
              <a:t>	Integrate with existing Application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	Create frontend 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	Containerize the application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	API service &amp; Model endpoint</a:t>
            </a:r>
          </a:p>
          <a:p>
            <a:pPr algn="l">
              <a:spcBef>
                <a:spcPts val="0"/>
              </a:spcBef>
            </a:pPr>
            <a:endParaRPr lang="en-IN" sz="2000" dirty="0"/>
          </a:p>
          <a:p>
            <a:pPr algn="l">
              <a:spcBef>
                <a:spcPts val="0"/>
              </a:spcBef>
            </a:pPr>
            <a:r>
              <a:rPr lang="en-IN" b="1" dirty="0">
                <a:highlight>
                  <a:srgbClr val="00FFFF"/>
                </a:highlight>
              </a:rPr>
              <a:t>Continuous Feedback and Monitoring</a:t>
            </a:r>
            <a:r>
              <a:rPr lang="en-IN" b="1" dirty="0">
                <a:highlight>
                  <a:srgbClr val="00FFFF"/>
                </a:highlight>
                <a:sym typeface="Wingdings" panose="05000000000000000000" pitchFamily="2" charset="2"/>
              </a:rPr>
              <a:t></a:t>
            </a:r>
            <a:endParaRPr lang="en-IN" b="1" dirty="0">
              <a:highlight>
                <a:srgbClr val="00FFFF"/>
              </a:highlight>
            </a:endParaRPr>
          </a:p>
          <a:p>
            <a:pPr algn="l">
              <a:spcBef>
                <a:spcPts val="0"/>
              </a:spcBef>
            </a:pPr>
            <a:r>
              <a:rPr lang="en-IN" dirty="0"/>
              <a:t>	</a:t>
            </a:r>
            <a:r>
              <a:rPr lang="en-IN" sz="2000" dirty="0"/>
              <a:t>Track data &amp; infrastructure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	Model 	</a:t>
            </a:r>
          </a:p>
          <a:p>
            <a:pPr algn="l">
              <a:spcBef>
                <a:spcPts val="0"/>
              </a:spcBef>
            </a:pPr>
            <a:r>
              <a:rPr lang="en-IN" sz="2000" dirty="0"/>
              <a:t>	Application </a:t>
            </a:r>
          </a:p>
          <a:p>
            <a:pPr algn="l">
              <a:spcBef>
                <a:spcPts val="0"/>
              </a:spcBef>
            </a:pPr>
            <a:endParaRPr lang="en-IN" dirty="0"/>
          </a:p>
          <a:p>
            <a:pPr algn="l">
              <a:spcBef>
                <a:spcPts val="0"/>
              </a:spcBef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DF49E-7762-AD7C-72CE-B41BA2E4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548" y="1914832"/>
            <a:ext cx="6440128" cy="342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01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01E62A-E3D4-3589-B7AA-8C1437FC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318" y="884903"/>
            <a:ext cx="10874927" cy="50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3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535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Wingdings</vt:lpstr>
      <vt:lpstr>Office Theme</vt:lpstr>
      <vt:lpstr>1- Introduction to MLOPS</vt:lpstr>
      <vt:lpstr>PowerPoint Presentation</vt:lpstr>
      <vt:lpstr>2- Why MLOps is Important?</vt:lpstr>
      <vt:lpstr>PowerPoint Presentation</vt:lpstr>
      <vt:lpstr>3- Key Components of MLOps</vt:lpstr>
      <vt:lpstr>4- MLOps Workflow</vt:lpstr>
      <vt:lpstr>5- MLOps Tools</vt:lpstr>
      <vt:lpstr>Stages of MLOPS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kodi prakash senapati</dc:creator>
  <cp:lastModifiedBy>kodi prakash senapati</cp:lastModifiedBy>
  <cp:revision>21</cp:revision>
  <dcterms:created xsi:type="dcterms:W3CDTF">2024-12-21T11:16:08Z</dcterms:created>
  <dcterms:modified xsi:type="dcterms:W3CDTF">2025-01-11T02:53:56Z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2024-12-21T11:27:59Z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fef07c45-9e0d-4224-8a97-78a39d8ae827</vt:lpwstr>
  </property>
  <property fmtid="{D5CDD505-2E9C-101B-9397-08002B2CF9AE}" pid="7" name="MSIP_Label_defa4170-0d19-0005-0004-bc88714345d2_ActionId">
    <vt:lpwstr>337c433f-ff35-4c2d-8969-e007958677a5</vt:lpwstr>
  </property>
  <property fmtid="{D5CDD505-2E9C-101B-9397-08002B2CF9AE}" pid="8" name="MSIP_Label_defa4170-0d19-0005-0004-bc88714345d2_ContentBits">
    <vt:lpwstr>0</vt:lpwstr>
  </property>
</Properties>
</file>