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71" r:id="rId3"/>
    <p:sldId id="286" r:id="rId4"/>
    <p:sldId id="290" r:id="rId5"/>
    <p:sldId id="357" r:id="rId6"/>
    <p:sldId id="358" r:id="rId7"/>
    <p:sldId id="360" r:id="rId8"/>
    <p:sldId id="361" r:id="rId9"/>
    <p:sldId id="362" r:id="rId10"/>
    <p:sldId id="363" r:id="rId11"/>
    <p:sldId id="364" r:id="rId12"/>
    <p:sldId id="378" r:id="rId13"/>
    <p:sldId id="379" r:id="rId14"/>
    <p:sldId id="380" r:id="rId15"/>
    <p:sldId id="381" r:id="rId16"/>
    <p:sldId id="365" r:id="rId17"/>
    <p:sldId id="366" r:id="rId18"/>
    <p:sldId id="367" r:id="rId19"/>
    <p:sldId id="368" r:id="rId20"/>
    <p:sldId id="369" r:id="rId21"/>
    <p:sldId id="370" r:id="rId22"/>
    <p:sldId id="374" r:id="rId23"/>
    <p:sldId id="376" r:id="rId24"/>
    <p:sldId id="377" r:id="rId25"/>
    <p:sldId id="270" r:id="rId26"/>
  </p:sldIdLst>
  <p:sldSz cx="9144000" cy="5143500"/>
  <p:notesSz cx="6858000" cy="9144000"/>
  <p:embeddedFontLst>
    <p:embeddedFont>
      <p:font typeface="Montserrat"/>
      <p:regular r:id="rId31"/>
    </p:embeddedFont>
    <p:embeddedFont>
      <p:font typeface="Lato" panose="020F0502020204030203"/>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48e65706b9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8e65706b9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536950" y="1782445"/>
            <a:ext cx="5017770" cy="1200150"/>
          </a:xfrm>
          <a:solidFill>
            <a:schemeClr val="tx1"/>
          </a:solidFill>
          <a:ln>
            <a:solidFill>
              <a:schemeClr val="tx2">
                <a:lumMod val="50000"/>
              </a:schemeClr>
            </a:solidFill>
          </a:ln>
        </p:spPr>
        <p:style>
          <a:lnRef idx="2">
            <a:schemeClr val="accent1"/>
          </a:lnRef>
          <a:fillRef idx="0">
            <a:srgbClr val="FFFFFF"/>
          </a:fillRef>
          <a:effectRef idx="0">
            <a:srgbClr val="FFFFFF"/>
          </a:effectRef>
          <a:fontRef idx="minor">
            <a:schemeClr val="dk1"/>
          </a:fontRef>
        </p:style>
        <p:txBody>
          <a:bodyPr vert="horz" anchor="t" anchorCtr="0">
            <a:noAutofit/>
          </a:bodyPr>
          <a:p>
            <a:pPr marL="0" indent="0" algn="ctr" fontAlgn="ctr">
              <a:lnSpc>
                <a:spcPct val="100000"/>
              </a:lnSpc>
            </a:pPr>
            <a:r>
              <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Earthquake Prediction Model using Python</a:t>
            </a:r>
            <a:endPar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3" name="Subtitle 2"/>
          <p:cNvSpPr/>
          <p:nvPr>
            <p:ph type="subTitle" idx="1"/>
          </p:nvPr>
        </p:nvSpPr>
        <p:spPr/>
        <p:txBody>
          <a:bodyPr>
            <a:noAutofit/>
          </a:bodyPr>
          <a:p>
            <a:r>
              <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rPr>
              <a:t>phase2 Project </a:t>
            </a:r>
            <a:endPar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514850"/>
          </a:xfrm>
        </p:spPr>
        <p:txBody>
          <a:bodyPr/>
          <a:p>
            <a:r>
              <a:rPr lang="en-US" sz="2800" b="1" u="sng"/>
              <a:t>feature engineering:</a:t>
            </a:r>
            <a:br>
              <a:rPr lang="en-US" sz="2800" b="1" u="sng"/>
            </a:br>
            <a:br>
              <a:rPr lang="en-US" sz="2800" b="1" u="sng"/>
            </a:br>
            <a:r>
              <a:rPr lang="en-US"/>
              <a:t>    Feature Engineering is the process of transforming data to increase the predictive performance of machine learning models.</a:t>
            </a:r>
            <a:br>
              <a:rPr lang="en-US"/>
            </a:br>
            <a:br>
              <a:rPr lang="en-US"/>
            </a:br>
            <a:endParaRPr lang="en-US"/>
          </a:p>
        </p:txBody>
      </p:sp>
      <p:pic>
        <p:nvPicPr>
          <p:cNvPr id="5" name="Picture 4" descr="feature-engineering-workflow.width-1200"/>
          <p:cNvPicPr>
            <a:picLocks noChangeAspect="1"/>
          </p:cNvPicPr>
          <p:nvPr/>
        </p:nvPicPr>
        <p:blipFill>
          <a:blip r:embed="rId1"/>
          <a:stretch>
            <a:fillRect/>
          </a:stretch>
        </p:blipFill>
        <p:spPr>
          <a:xfrm>
            <a:off x="1191260" y="2572385"/>
            <a:ext cx="6946900" cy="2336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55" y="97835"/>
            <a:ext cx="4587000" cy="1148700"/>
          </a:xfrm>
        </p:spPr>
        <p:txBody>
          <a:bodyPr>
            <a:noAutofit/>
          </a:bodyPr>
          <a:p>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FEATURE ENGINEERING </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STEPS</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 Box 4"/>
          <p:cNvSpPr txBox="1"/>
          <p:nvPr/>
        </p:nvSpPr>
        <p:spPr>
          <a:xfrm flipV="1">
            <a:off x="273685" y="1604010"/>
            <a:ext cx="4587240" cy="76200"/>
          </a:xfrm>
          <a:prstGeom prst="rect">
            <a:avLst/>
          </a:prstGeom>
          <a:noFill/>
        </p:spPr>
        <p:txBody>
          <a:bodyPr wrap="square" rtlCol="0">
            <a:noAutofit/>
          </a:bodyPr>
          <a:p>
            <a:endParaRPr lang="en-US"/>
          </a:p>
        </p:txBody>
      </p:sp>
      <p:pic>
        <p:nvPicPr>
          <p:cNvPr id="6" name="Picture 5" descr="sensors-20-04228-g002"/>
          <p:cNvPicPr>
            <a:picLocks noChangeAspect="1"/>
          </p:cNvPicPr>
          <p:nvPr/>
        </p:nvPicPr>
        <p:blipFill>
          <a:blip r:embed="rId1"/>
          <a:stretch>
            <a:fillRect/>
          </a:stretch>
        </p:blipFill>
        <p:spPr>
          <a:xfrm>
            <a:off x="-635" y="1056005"/>
            <a:ext cx="9144000" cy="408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1560" y="100965"/>
            <a:ext cx="7998460" cy="5187315"/>
          </a:xfrm>
        </p:spPr>
        <p:txBody>
          <a:bodyPr>
            <a:normAutofit fontScale="90000"/>
          </a:bodyPr>
          <a:p>
            <a:r>
              <a:rPr lang="en-US" sz="2000" b="1" u="sng"/>
              <a:t>1. Data Collection:</a:t>
            </a:r>
            <a:r>
              <a:rPr lang="en-US" sz="1800"/>
              <a:t> Obtain historical earthquake data from reliable sources, such as the United States Geological Survey (USGS) or other relevant organizations. This data should include earthquake magnitudes, locations, depths, and timestamps.</a:t>
            </a:r>
            <a:br>
              <a:rPr lang="en-US" sz="1800"/>
            </a:br>
            <a:br>
              <a:rPr lang="en-US" sz="1800"/>
            </a:br>
            <a:r>
              <a:rPr lang="en-US" sz="2000" b="1" u="sng"/>
              <a:t>2. Data Preprocessing:</a:t>
            </a:r>
            <a:r>
              <a:rPr lang="en-US" sz="1800"/>
              <a:t> Clean and preprocess the data to remove any missing values or outliers. You may also need to convert timestamp data into a format suitable for analysis.</a:t>
            </a:r>
            <a:br>
              <a:rPr lang="en-US" sz="1800"/>
            </a:br>
            <a:br>
              <a:rPr lang="en-US" sz="1800"/>
            </a:br>
            <a:r>
              <a:rPr lang="en-US" sz="2000" b="1" u="sng"/>
              <a:t>3. Feature Engineering:</a:t>
            </a:r>
            <a:br>
              <a:rPr lang="en-US" sz="2000" b="1" u="sng"/>
            </a:br>
            <a:r>
              <a:rPr lang="en-US" sz="1800">
                <a:gradFill>
                  <a:gsLst>
                    <a:gs pos="0">
                      <a:srgbClr val="007BD3"/>
                    </a:gs>
                    <a:gs pos="100000">
                      <a:srgbClr val="034373"/>
                    </a:gs>
                  </a:gsLst>
                  <a:lin scaled="0"/>
                </a:gradFill>
              </a:rPr>
              <a:t>Spatial Features: </a:t>
            </a:r>
            <a:r>
              <a:rPr lang="en-US" sz="1800"/>
              <a:t>Calculate distance or proximity to known fault lines, tectonic plate boundaries, or other geological features that may be correlated with earthquake occurrence.</a:t>
            </a:r>
            <a:br>
              <a:rPr lang="en-US" sz="1800"/>
            </a:br>
            <a:r>
              <a:rPr lang="en-US" sz="1800">
                <a:gradFill>
                  <a:gsLst>
                    <a:gs pos="0">
                      <a:srgbClr val="007BD3"/>
                    </a:gs>
                    <a:gs pos="100000">
                      <a:srgbClr val="034373"/>
                    </a:gs>
                  </a:gsLst>
                  <a:lin scaled="0"/>
                </a:gradFill>
              </a:rPr>
              <a:t>Temporal Features:</a:t>
            </a:r>
            <a:r>
              <a:rPr lang="en-US" sz="1800"/>
              <a:t> Extract temporal information, such as the time of day, day of the week, or month, which may reveal patterns in earthquake occurrence.</a:t>
            </a:r>
            <a:br>
              <a:rPr lang="en-US" sz="1800"/>
            </a:br>
            <a:r>
              <a:rPr lang="en-US" sz="1800">
                <a:gradFill>
                  <a:gsLst>
                    <a:gs pos="0">
                      <a:srgbClr val="007BD3"/>
                    </a:gs>
                    <a:gs pos="100000">
                      <a:srgbClr val="034373"/>
                    </a:gs>
                  </a:gsLst>
                  <a:lin scaled="0"/>
                </a:gradFill>
              </a:rPr>
              <a:t> Historical Features:</a:t>
            </a:r>
            <a:r>
              <a:rPr lang="en-US" sz="1800"/>
              <a:t> Create lag features, such as earthquake occurrences in the past, to capture temporal dependencies.</a:t>
            </a:r>
            <a:br>
              <a:rPr lang="en-US" sz="1800"/>
            </a:br>
            <a:r>
              <a:rPr lang="en-US" sz="1800" b="1">
                <a:gradFill>
                  <a:gsLst>
                    <a:gs pos="0">
                      <a:srgbClr val="007BD3"/>
                    </a:gs>
                    <a:gs pos="100000">
                      <a:srgbClr val="034373"/>
                    </a:gs>
                  </a:gsLst>
                  <a:lin scaled="0"/>
                </a:gradFill>
              </a:rPr>
              <a:t> Statistical Features:</a:t>
            </a:r>
            <a:r>
              <a:rPr lang="en-US" sz="1800"/>
              <a:t> Compute statistics (mean, standard deviation, etc.) for earthquake magnitudes and depths within specific time windows or regions.</a:t>
            </a:r>
            <a:br>
              <a:rPr lang="en-US" sz="1800"/>
            </a:br>
            <a:r>
              <a:rPr lang="en-US" sz="1800"/>
              <a:t>   - **External Dat or satellite imagery, if they may have an impact on earthquake prediction</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2195" y="-635"/>
            <a:ext cx="8091170" cy="5144135"/>
          </a:xfrm>
        </p:spPr>
        <p:txBody>
          <a:bodyPr>
            <a:noAutofit/>
          </a:bodyPr>
          <a:p>
            <a:r>
              <a:rPr lang="en-US" sz="1600"/>
              <a:t> </a:t>
            </a:r>
            <a:r>
              <a:rPr lang="en-US" sz="1600">
                <a:gradFill>
                  <a:gsLst>
                    <a:gs pos="0">
                      <a:srgbClr val="007BD3"/>
                    </a:gs>
                    <a:gs pos="100000">
                      <a:srgbClr val="034373"/>
                    </a:gs>
                  </a:gsLst>
                  <a:lin scaled="0"/>
                </a:gradFill>
              </a:rPr>
              <a:t>Geospatial Features</a:t>
            </a:r>
            <a:r>
              <a:rPr lang="en-US" sz="1600"/>
              <a:t>: Utilize geographic information system (GIS) data to include features like elevation, soil type, or land use, which can affect seismic activity.</a:t>
            </a:r>
            <a:br>
              <a:rPr lang="en-US" sz="1600"/>
            </a:br>
            <a:r>
              <a:rPr lang="en-US" sz="1600">
                <a:gradFill>
                  <a:gsLst>
                    <a:gs pos="0">
                      <a:srgbClr val="007BD3"/>
                    </a:gs>
                    <a:gs pos="100000">
                      <a:srgbClr val="034373"/>
                    </a:gs>
                  </a:gsLst>
                  <a:lin scaled="0"/>
                </a:gradFill>
              </a:rPr>
              <a:t>  External Data</a:t>
            </a:r>
            <a:r>
              <a:rPr lang="en-US" sz="1600"/>
              <a:t>: Incorporate external data sources, such as weather data or satellite imagery, if they may have an impact on earthquake prediction.</a:t>
            </a:r>
            <a:br>
              <a:rPr lang="en-US" sz="1600"/>
            </a:br>
            <a:br>
              <a:rPr lang="en-US" sz="1600"/>
            </a:br>
            <a:r>
              <a:rPr lang="en-US" sz="1800" b="1" u="sng"/>
              <a:t>4. Data Splitting:</a:t>
            </a:r>
            <a:r>
              <a:rPr lang="en-US" sz="1600"/>
              <a:t> Split the dataset into training, validation, and test sets. Typically, you'll use a larger portion for training and smaller portions for validation and testing.</a:t>
            </a:r>
            <a:br>
              <a:rPr lang="en-US" sz="1600"/>
            </a:br>
            <a:br>
              <a:rPr lang="en-US" sz="1600"/>
            </a:br>
            <a:r>
              <a:rPr lang="en-US" sz="1800" b="1" u="sng"/>
              <a:t>5. Model Selection:</a:t>
            </a:r>
            <a:r>
              <a:rPr lang="en-US" sz="1600"/>
              <a:t> Choose an appropriate machine learning or statistical model for earthquake prediction. Common choices include decision trees, random forests, support vector machines, or deep learning models like neural networks.</a:t>
            </a:r>
            <a:br>
              <a:rPr lang="en-US" sz="1600"/>
            </a:br>
            <a:br>
              <a:rPr lang="en-US" sz="1600"/>
            </a:br>
            <a:r>
              <a:rPr lang="en-US" sz="1800" b="1" u="sng"/>
              <a:t>6. Model Training:</a:t>
            </a:r>
            <a:r>
              <a:rPr lang="en-US" sz="1600"/>
              <a:t> Train your selected model on the training data using the engineered features </a:t>
            </a:r>
            <a:br>
              <a:rPr lang="en-US" sz="1600"/>
            </a:br>
            <a:br>
              <a:rPr lang="en-US" sz="1600"/>
            </a:br>
            <a:r>
              <a:rPr lang="en-US" sz="1800" b="1" u="sng"/>
              <a:t>7. Hyperparameter Tuning: </a:t>
            </a:r>
            <a:r>
              <a:rPr lang="en-US" sz="1600"/>
              <a:t>Optimize the hyperparameters of your model using techniques like grid search or random search to improve its performance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0925" y="210185"/>
            <a:ext cx="7929245" cy="4933315"/>
          </a:xfrm>
        </p:spPr>
        <p:txBody>
          <a:bodyPr/>
          <a:p>
            <a:r>
              <a:rPr lang="en-US" sz="1800" b="1" u="sng"/>
              <a:t>8. Model Evaluation: </a:t>
            </a:r>
            <a:r>
              <a:rPr lang="en-US" sz="1600"/>
              <a:t>Evaluate your model's performance on the validation set using appropriate evaluation metrics, such as mean squared error (MSE), mean absolute error (MAE), or area under the ROC curve (AUC), depending on the nature of the prediction problem (regression or classification).</a:t>
            </a:r>
            <a:br>
              <a:rPr lang="en-US" sz="1600"/>
            </a:br>
            <a:br>
              <a:rPr lang="en-US" sz="1600"/>
            </a:br>
            <a:r>
              <a:rPr lang="en-US" sz="1800" b="1" u="sng"/>
              <a:t>9. Testing: </a:t>
            </a:r>
            <a:r>
              <a:rPr lang="en-US" sz="1600"/>
              <a:t>Assess the model's performance on the test set to get an unbiased estimate of its predictive power.</a:t>
            </a:r>
            <a:br>
              <a:rPr lang="en-US" sz="1600"/>
            </a:br>
            <a:br>
              <a:rPr lang="en-US" sz="1600"/>
            </a:br>
            <a:r>
              <a:rPr lang="en-US" sz="1800" b="1" u="sng"/>
              <a:t>10. Deployment: </a:t>
            </a:r>
            <a:r>
              <a:rPr lang="en-US" sz="1600"/>
              <a:t>If your model performs satisfactorily, you can deploy it for real-time or near-real-time earthquake prediction. However, note that earthquake prediction is a challenging problem, and even the best models may have limited accuracy.</a:t>
            </a:r>
            <a:br>
              <a:rPr lang="en-US" sz="1600"/>
            </a:br>
            <a:br>
              <a:rPr lang="en-US" sz="1600"/>
            </a:br>
            <a:r>
              <a:rPr lang="en-US" sz="1800" b="1" u="sng"/>
              <a:t>11. Monitoring and Maintenance:</a:t>
            </a:r>
            <a:r>
              <a:rPr lang="en-US" sz="1600"/>
              <a:t> Continuously monitor and update your model as new earthquake data becomes available to ensure its accuracy and reliability.</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5835" y="121330"/>
            <a:ext cx="4587000" cy="1148700"/>
          </a:xfrm>
        </p:spPr>
        <p:txBody>
          <a:bodyPr>
            <a:scene3d>
              <a:camera prst="orthographicFront"/>
              <a:lightRig rig="threePt" dir="t"/>
            </a:scene3d>
          </a:bodyPr>
          <a:p>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 TUNING STEPS</a:t>
            </a: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64801HPTT"/>
          <p:cNvPicPr>
            <a:picLocks noChangeAspect="1"/>
          </p:cNvPicPr>
          <p:nvPr/>
        </p:nvPicPr>
        <p:blipFill>
          <a:blip r:embed="rId1"/>
          <a:stretch>
            <a:fillRect/>
          </a:stretch>
        </p:blipFill>
        <p:spPr>
          <a:xfrm>
            <a:off x="635" y="1270635"/>
            <a:ext cx="9143365"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31900" y="0"/>
            <a:ext cx="7038975" cy="5143500"/>
          </a:xfrm>
        </p:spPr>
        <p:txBody>
          <a:bodyPr>
            <a:normAutofit fontScale="90000"/>
          </a:bodyPr>
          <a:p>
            <a:r>
              <a:rPr lang="en-US" sz="2200" b="1" u="sng"/>
              <a:t>1. Import Libraries and Prepare Data:</a:t>
            </a:r>
            <a:br>
              <a:rPr lang="en-US" b="1" u="sng"/>
            </a:br>
            <a:r>
              <a:rPr lang="en-US" sz="2000"/>
              <a:t> *Import the necessary libraries, such as scikit-learn and any other libraries required for your specific model.</a:t>
            </a:r>
            <a:br>
              <a:rPr lang="en-US"/>
            </a:br>
            <a:r>
              <a:rPr lang="en-US" sz="2000"/>
              <a:t> *Preprocess your earthquake dataset, including feature engineering, data cleaning, and splitting the data into training and validation sets.</a:t>
            </a:r>
            <a:br>
              <a:rPr lang="en-US"/>
            </a:br>
            <a:r>
              <a:rPr lang="en-US" sz="2200" b="1" u="sng"/>
              <a:t>2. Choose a Model:</a:t>
            </a:r>
            <a:br>
              <a:rPr lang="en-US" sz="2200" b="1" u="sng"/>
            </a:br>
            <a:r>
              <a:rPr lang="en-US" sz="2700"/>
              <a:t> </a:t>
            </a:r>
            <a:r>
              <a:rPr lang="en-US" sz="2000"/>
              <a:t>*Select the machine learning model you want to use for earthquake prediction. Common choices include Decision Trees, Random Forest, Support Vector Machines (SVM), Gradient Boosting, or Neural Networks.</a:t>
            </a:r>
            <a:br>
              <a:rPr lang="en-US" sz="2000"/>
            </a:br>
            <a:r>
              <a:rPr lang="en-US" sz="2000" b="1" u="sng"/>
              <a:t>3. Define the Hyperparameter Grid:</a:t>
            </a:r>
            <a:br>
              <a:rPr lang="en-US" sz="2000" b="1" u="sng"/>
            </a:br>
            <a:r>
              <a:rPr lang="en-US"/>
              <a:t> </a:t>
            </a:r>
            <a:r>
              <a:rPr lang="en-US" sz="2000"/>
              <a:t>*Create a dictionary or a parameter grid that specifies the hyperparameters you want to tune and their respective ranges. For example, you can define values for </a:t>
            </a:r>
            <a:r>
              <a:rPr lang="en-US" sz="1600"/>
              <a:t>'</a:t>
            </a:r>
            <a:r>
              <a:rPr lang="en-US" sz="2000"/>
              <a:t>max_depth', 'learning_rate', 'n_estimators', etc. Include a reasonable range of values to explore.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0"/>
            <a:ext cx="7684135" cy="5143500"/>
          </a:xfrm>
        </p:spPr>
        <p:txBody>
          <a:bodyPr>
            <a:normAutofit/>
          </a:bodyPr>
          <a:p>
            <a:r>
              <a:rPr lang="en-US" sz="2000" b="1" u="sng"/>
              <a:t>4. Split the Data for Cross-Validation:</a:t>
            </a:r>
            <a:br>
              <a:rPr lang="en-US" sz="1800"/>
            </a:br>
            <a:r>
              <a:rPr lang="en-US" sz="1800"/>
              <a:t>* Implement k-fold cross-validation. Split your training data into multiple subsets (folds), typically using a value like k=5 or k=10. This allows you to assess your model's performance more robustly.</a:t>
            </a:r>
            <a:br>
              <a:rPr lang="en-US" sz="1800"/>
            </a:br>
            <a:br>
              <a:rPr lang="en-US" sz="1800"/>
            </a:br>
            <a:r>
              <a:rPr lang="en-US" sz="2000" b="1" u="sng"/>
              <a:t>5. Hyperparameter Search:</a:t>
            </a:r>
            <a:br>
              <a:rPr lang="en-US" sz="1800"/>
            </a:br>
            <a:r>
              <a:rPr lang="en-US" sz="1800"/>
              <a:t> * Use a hyperparameter tuning technique like Grid Search or Random Search to explore different combinations of hyperparameters. Here's how to do it using scikit-learn's GridSearchCV:</a:t>
            </a:r>
            <a:br>
              <a:rPr lang="en-US" sz="1800"/>
            </a:br>
            <a:br>
              <a:rPr lang="en-US" sz="1800"/>
            </a:br>
            <a:r>
              <a:rPr lang="en-US" sz="1800"/>
              <a:t> </a:t>
            </a:r>
            <a:r>
              <a:rPr lang="en-US" sz="2000"/>
              <a:t>  ```python</a:t>
            </a:r>
            <a:br>
              <a:rPr lang="en-US" sz="2000"/>
            </a:br>
            <a:r>
              <a:rPr lang="en-US" sz="2000"/>
              <a:t>   from sklearn.model_selection import GridSearchCV</a:t>
            </a:r>
            <a:br>
              <a:rPr lang="en-US" sz="2000"/>
            </a:br>
            <a:br>
              <a:rPr lang="en-US" sz="2000"/>
            </a:br>
            <a:r>
              <a:rPr lang="en-US" sz="2000"/>
              <a:t>   # Create your model (e.g., DecisionTreeRegressor)</a:t>
            </a:r>
            <a:br>
              <a:rPr lang="en-US" sz="2000"/>
            </a:br>
            <a:r>
              <a:rPr lang="en-US" sz="2000"/>
              <a:t>   model = DecisionTreeRegressor()</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673340" cy="5050155"/>
          </a:xfrm>
        </p:spPr>
        <p:txBody>
          <a:bodyPr>
            <a:normAutofit fontScale="90000"/>
          </a:bodyPr>
          <a:p>
            <a:r>
              <a:rPr lang="en-US"/>
              <a:t> </a:t>
            </a:r>
            <a:r>
              <a:rPr lang="en-US" sz="2000"/>
              <a:t># Define the hyperparameter grid</a:t>
            </a:r>
            <a:br>
              <a:rPr lang="en-US" sz="2000"/>
            </a:br>
            <a:r>
              <a:rPr lang="en-US" sz="2000"/>
              <a:t>   param_grid = {</a:t>
            </a:r>
            <a:br>
              <a:rPr lang="en-US" sz="2000"/>
            </a:br>
            <a:r>
              <a:rPr lang="en-US" sz="2000"/>
              <a:t>       'max_depth': [None, 10, 20, 30],</a:t>
            </a:r>
            <a:br>
              <a:rPr lang="en-US" sz="2000"/>
            </a:br>
            <a:r>
              <a:rPr lang="en-US" sz="2000"/>
              <a:t>       'min_samples_split': [2, 5, 10],</a:t>
            </a:r>
            <a:br>
              <a:rPr lang="en-US" sz="2000"/>
            </a:br>
            <a:r>
              <a:rPr lang="en-US" sz="2000"/>
              <a:t>       'min_samples_leaf': [1, 2, 4]</a:t>
            </a:r>
            <a:br>
              <a:rPr lang="en-US" sz="2000"/>
            </a:br>
            <a:r>
              <a:rPr lang="en-US" sz="2000"/>
              <a:t>   }</a:t>
            </a:r>
            <a:br>
              <a:rPr lang="en-US" sz="2000"/>
            </a:br>
            <a:r>
              <a:rPr lang="en-US" sz="2000"/>
              <a:t>  </a:t>
            </a:r>
            <a:br>
              <a:rPr lang="en-US" sz="2000"/>
            </a:br>
            <a:r>
              <a:rPr lang="en-US" sz="2000"/>
              <a:t>  # Create GridSearchCV instance</a:t>
            </a:r>
            <a:br>
              <a:rPr lang="en-US" sz="2000"/>
            </a:br>
            <a:r>
              <a:rPr lang="en-US" sz="2000"/>
              <a:t>   grid_search = GridSearchCV(estimator=model, param_grid=param_grid, scoring='neg_mean_squared_error', cv=5)</a:t>
            </a:r>
            <a:br>
              <a:rPr lang="en-US" sz="2000"/>
            </a:br>
            <a:br>
              <a:rPr lang="en-US" sz="2000"/>
            </a:br>
            <a:r>
              <a:rPr lang="en-US" sz="2000"/>
              <a:t>   # Fit the model with different hyperparameter combinations</a:t>
            </a:r>
            <a:br>
              <a:rPr lang="en-US" sz="2000"/>
            </a:br>
            <a:r>
              <a:rPr lang="en-US" sz="2000"/>
              <a:t>   grid_search.fit(X_train, y_train)</a:t>
            </a:r>
            <a:br>
              <a:rPr lang="en-US" sz="2000"/>
            </a:br>
            <a:br>
              <a:rPr lang="en-US" sz="2000"/>
            </a:br>
            <a:r>
              <a:rPr lang="en-US" sz="2000"/>
              <a:t>   # Get the best hyperparameters</a:t>
            </a:r>
            <a:br>
              <a:rPr lang="en-US" sz="2000"/>
            </a:br>
            <a:r>
              <a:rPr lang="en-US" sz="2000"/>
              <a:t>   best_params = grid_search.best_params_</a:t>
            </a:r>
            <a:br>
              <a:rPr lang="en-US" sz="2000"/>
            </a:b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63830"/>
            <a:ext cx="7607300" cy="4820920"/>
          </a:xfrm>
        </p:spPr>
        <p:txBody>
          <a:bodyPr>
            <a:normAutofit fontScale="90000"/>
          </a:bodyPr>
          <a:p>
            <a:r>
              <a:rPr lang="en-US" sz="2000" b="1" u="sng"/>
              <a:t>6. Evaluate Performance:</a:t>
            </a:r>
            <a:br>
              <a:rPr lang="en-US" sz="1800"/>
            </a:br>
            <a:r>
              <a:rPr lang="en-US" sz="1800"/>
              <a:t>  *After hyperparameter tuning, evaluate the model's performance on the validation set using appropriate evaluation metrics (e.g., Mean Absolute Error, Mean Squared Error).</a:t>
            </a:r>
            <a:br>
              <a:rPr lang="en-US" sz="1800"/>
            </a:br>
            <a:br>
              <a:rPr lang="en-US" sz="1800"/>
            </a:br>
            <a:r>
              <a:rPr lang="en-US" sz="2000" b="1" u="sng"/>
              <a:t>7. Retrain the Model:</a:t>
            </a:r>
            <a:br>
              <a:rPr lang="en-US" sz="1800"/>
            </a:br>
            <a:r>
              <a:rPr lang="en-US" sz="1800"/>
              <a:t> *Once you've found the best hyperparameters, retrain your model using the entire training dataset (including the validation data if desired) with these optimal hyperparameters.</a:t>
            </a:r>
            <a:br>
              <a:rPr lang="en-US" sz="1800"/>
            </a:br>
            <a:br>
              <a:rPr lang="en-US" sz="1800"/>
            </a:br>
            <a:r>
              <a:rPr lang="en-US" sz="2000" b="1" u="sng"/>
              <a:t>8. Final Evaluation:</a:t>
            </a:r>
            <a:br>
              <a:rPr lang="en-US" sz="1800"/>
            </a:br>
            <a:r>
              <a:rPr lang="en-US" sz="1800"/>
              <a:t> * Assess the model's performance on a separate test dataset to ensure it generalizes well to new, unseen data.</a:t>
            </a:r>
            <a:br>
              <a:rPr lang="en-US" sz="1800"/>
            </a:br>
            <a:br>
              <a:rPr lang="en-US" sz="1800"/>
            </a:br>
            <a:r>
              <a:rPr lang="en-US" sz="2000" b="1" u="sng"/>
              <a:t>9. Deploy and Monitor:</a:t>
            </a:r>
            <a:br>
              <a:rPr lang="en-US" sz="1800"/>
            </a:br>
            <a:r>
              <a:rPr lang="en-US" sz="1800"/>
              <a:t>  *If the model meets your performance criteria, deploy it in a production or research environment. Continuously monitor its performance and retrain as necessary with new data.</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4790" y="0"/>
            <a:ext cx="6379845" cy="5144135"/>
          </a:xfrm>
          <a:prstGeom prst="rect">
            <a:avLst/>
          </a:prstGeom>
          <a:noFill/>
          <a:ln>
            <a:solidFill>
              <a:schemeClr val="bg2"/>
            </a:solidFill>
          </a:ln>
        </p:spPr>
        <p:txBody>
          <a:bodyPr wrap="square" rtlCol="0" anchor="t" anchorCtr="0">
            <a:noAutofit/>
          </a:bodyPr>
          <a:p>
            <a:r>
              <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rPr>
              <a:t>Prepared by:</a:t>
            </a:r>
            <a:endPar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M.PRIYANKA, </a:t>
            </a:r>
            <a:endPar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32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510521205030</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BHARATHIDASAN ENGINEERING COLLEGE,</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PHASE2  PROJECT SUBMISSION.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pic>
        <p:nvPicPr>
          <p:cNvPr id="5" name="Picture 4" descr="1-earthquake"/>
          <p:cNvPicPr>
            <a:picLocks noChangeAspect="1"/>
          </p:cNvPicPr>
          <p:nvPr/>
        </p:nvPicPr>
        <p:blipFill>
          <a:blip r:embed="rId1"/>
          <a:stretch>
            <a:fillRect/>
          </a:stretch>
        </p:blipFill>
        <p:spPr>
          <a:xfrm>
            <a:off x="635" y="0"/>
            <a:ext cx="2764155" cy="514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846695" cy="5073015"/>
          </a:xfrm>
        </p:spPr>
        <p:txBody>
          <a:bodyPr>
            <a:normAutofit/>
          </a:bodyPr>
          <a:p>
            <a:r>
              <a:rPr lang="en-US" b="1" u="sng"/>
              <a:t>SAMPLE PROGRAM:</a:t>
            </a:r>
            <a:br>
              <a:rPr lang="en-US" b="1" u="sng"/>
            </a:br>
            <a:br>
              <a:rPr lang="en-US" b="1" u="sng"/>
            </a:br>
            <a:r>
              <a:rPr lang="en-US" sz="2000"/>
              <a:t>import numpy as np  </a:t>
            </a:r>
            <a:br>
              <a:rPr lang="en-US" sz="2000"/>
            </a:br>
            <a:r>
              <a:rPr lang="en-US" sz="2000"/>
              <a:t>import pandas as pd  </a:t>
            </a:r>
            <a:br>
              <a:rPr lang="en-US" sz="2000"/>
            </a:br>
            <a:r>
              <a:rPr lang="en-US" sz="2000"/>
              <a:t>import matplotlib.pyplot as plt  </a:t>
            </a:r>
            <a:br>
              <a:rPr lang="en-US" sz="2000"/>
            </a:br>
            <a:r>
              <a:rPr lang="en-US" sz="2000"/>
              <a:t>  </a:t>
            </a:r>
            <a:br>
              <a:rPr lang="en-US" sz="2000"/>
            </a:br>
            <a:r>
              <a:rPr lang="en-US" sz="2000"/>
              <a:t>import os  </a:t>
            </a:r>
            <a:br>
              <a:rPr lang="en-US" sz="2000"/>
            </a:br>
            <a:r>
              <a:rPr lang="en-US" sz="2000"/>
              <a:t>print(os.listdir("../input"))</a:t>
            </a:r>
            <a:br>
              <a:rPr lang="en-US" sz="2000"/>
            </a:br>
            <a:br>
              <a:rPr lang="en-US" sz="2000"/>
            </a:br>
            <a:r>
              <a:rPr lang="en-US" sz="2000"/>
              <a:t>data = pd.read_csv("../input/database.csv")  </a:t>
            </a:r>
            <a:br>
              <a:rPr lang="en-US" sz="2000"/>
            </a:br>
            <a:r>
              <a:rPr lang="en-US" sz="2000"/>
              <a:t>data.head()  </a:t>
            </a:r>
            <a:r>
              <a:rPr lang="en-US" b="1" u="sng"/>
              <a:t> </a:t>
            </a:r>
            <a:br>
              <a:rPr lang="en-US" b="1" u="sng"/>
            </a:br>
            <a:br>
              <a:rPr lang="en-US" b="1" u="sng"/>
            </a:br>
            <a:r>
              <a:rPr lang="en-US" sz="2000"/>
              <a:t>data = data[['Date', 'Time', 'Latitude', 'Longitude', 'Depth', 'Magnitude']]  </a:t>
            </a:r>
            <a:br>
              <a:rPr lang="en-US" sz="2000"/>
            </a:br>
            <a:r>
              <a:rPr lang="en-US" sz="2000"/>
              <a:t>data.head()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arthquake-prediction-using-machine-learning5"/>
          <p:cNvPicPr>
            <a:picLocks noChangeAspect="1"/>
          </p:cNvPicPr>
          <p:nvPr/>
        </p:nvPicPr>
        <p:blipFill>
          <a:blip r:embed="rId1"/>
          <a:stretch>
            <a:fillRect/>
          </a:stretch>
        </p:blipFill>
        <p:spPr>
          <a:xfrm>
            <a:off x="0" y="666750"/>
            <a:ext cx="9144000" cy="4477385"/>
          </a:xfrm>
          <a:prstGeom prst="rect">
            <a:avLst/>
          </a:prstGeom>
        </p:spPr>
      </p:pic>
      <p:sp>
        <p:nvSpPr>
          <p:cNvPr id="5" name="Text Box 4"/>
          <p:cNvSpPr txBox="1"/>
          <p:nvPr/>
        </p:nvSpPr>
        <p:spPr>
          <a:xfrm>
            <a:off x="348615" y="262255"/>
            <a:ext cx="4572000" cy="398780"/>
          </a:xfrm>
          <a:prstGeom prst="rect">
            <a:avLst/>
          </a:prstGeom>
          <a:noFill/>
        </p:spPr>
        <p:txBody>
          <a:bodyPr wrap="square" rtlCol="0" anchor="t">
            <a:spAutoFit/>
          </a:bodyPr>
          <a:p>
            <a:r>
              <a:rPr lang="en-US" sz="2000" b="1" u="sng">
                <a:solidFill>
                  <a:schemeClr val="bg1"/>
                </a:solidFill>
              </a:rPr>
              <a:t>Output:</a:t>
            </a:r>
            <a:endParaRPr lang="en-US" sz="2000" b="1" u="sng">
              <a:solidFill>
                <a:schemeClr val="bg1"/>
              </a:solidFill>
            </a:endParaRPr>
          </a:p>
        </p:txBody>
      </p:sp>
      <p:sp>
        <p:nvSpPr>
          <p:cNvPr id="6" name="Text Box 5"/>
          <p:cNvSpPr txBox="1"/>
          <p:nvPr/>
        </p:nvSpPr>
        <p:spPr>
          <a:xfrm>
            <a:off x="184150" y="86995"/>
            <a:ext cx="4572000" cy="306705"/>
          </a:xfrm>
          <a:prstGeom prst="rect">
            <a:avLst/>
          </a:prstGeom>
          <a:noFill/>
        </p:spPr>
        <p:txBody>
          <a:bodyPr wrap="square" rtlCol="0" anchor="t">
            <a:spAutoFit/>
          </a:bodyPr>
          <a:p>
            <a:r>
              <a:rPr lang="en-US"/>
              <a:t>Output: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08255" y="472485"/>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earthquake-prediction-using-machine-learning"/>
          <p:cNvPicPr>
            <a:picLocks noChangeAspect="1"/>
          </p:cNvPicPr>
          <p:nvPr/>
        </p:nvPicPr>
        <p:blipFill>
          <a:blip r:embed="rId1"/>
          <a:stretch>
            <a:fillRect/>
          </a:stretch>
        </p:blipFill>
        <p:spPr>
          <a:xfrm>
            <a:off x="348615" y="1522730"/>
            <a:ext cx="8517255" cy="3513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636510" cy="4591050"/>
          </a:xfrm>
        </p:spPr>
        <p:txBody>
          <a:bodyPr>
            <a:normAutofit fontScale="90000"/>
          </a:bodyPr>
          <a:p>
            <a:br>
              <a:rPr lang="en-US"/>
            </a:br>
            <a:r>
              <a:rPr lang="en-US"/>
              <a:t>This project is not just about code and algorithms; it's about a commitment to understanding, mitigating, and ultimately preparing for one of nature's most formidable forces. Together, we will unlock the potential of data science to save lives and build a more resilient world.</a:t>
            </a:r>
            <a:br>
              <a:rPr lang="en-US"/>
            </a:br>
            <a:br>
              <a:rPr lang="en-US"/>
            </a:br>
            <a:r>
              <a:rPr lang="en-US"/>
              <a:t>Join us as we embark on this journey at the intersection of science, technology, and humanity, where innovation and compassion converge to protect our communities from the unpredictable power of earthquakes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body" idx="1"/>
          </p:nvPr>
        </p:nvSpPr>
        <p:spPr>
          <a:xfrm>
            <a:off x="1191895" y="1519555"/>
            <a:ext cx="7038975" cy="2198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                                   </a:t>
            </a:r>
            <a:r>
              <a:rPr lang="en-GB"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GB"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120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850" y="2053000"/>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17475"/>
            <a:ext cx="7765415" cy="5144135"/>
          </a:xfrm>
        </p:spPr>
        <p:txBody>
          <a:bodyPr>
            <a:noAutofit/>
          </a:bodyPr>
          <a:p>
            <a:r>
              <a:rPr lang="en-US" sz="1800"/>
              <a:t>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a:t>
            </a:r>
            <a:br>
              <a:rPr lang="en-US" sz="1800"/>
            </a:br>
            <a:br>
              <a:rPr lang="en-US" sz="1800"/>
            </a:br>
            <a:r>
              <a:rPr lang="en-US" sz="1800"/>
              <a:t>Welcome to the world of earthquake prediction, where data meets innovation, and where Python</a:t>
            </a:r>
            <a:r>
              <a:rPr lang="en-US" sz="1400"/>
              <a:t>, </a:t>
            </a:r>
            <a:r>
              <a:rPr lang="en-US" sz="1800"/>
              <a:t>with its formidable libraries and tools, serves as our guiding light.</a:t>
            </a:r>
            <a:br>
              <a:rPr lang="en-US" sz="1800"/>
            </a:br>
            <a:br>
              <a:rPr lang="en-US" sz="1800"/>
            </a:br>
            <a:r>
              <a:rPr lang="en-US" sz="1800"/>
              <a:t>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02005" y="1680845"/>
            <a:ext cx="4445000" cy="1148715"/>
          </a:xfrm>
        </p:spPr>
        <p:txBody>
          <a:bodyPr>
            <a:noAutofit/>
          </a:bodyPr>
          <a:p>
            <a:r>
              <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ADVANCED      TECHNIQUES</a:t>
            </a:r>
            <a:endPar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749800"/>
          </a:xfrm>
        </p:spPr>
        <p:txBody>
          <a:bodyPr>
            <a:normAutofit fontScale="90000"/>
          </a:bodyPr>
          <a:p>
            <a:r>
              <a:rPr lang="en-US" b="1" u="sng"/>
              <a:t>1. Understand the Earthquake Phenomenon:</a:t>
            </a:r>
            <a:br>
              <a:rPr lang="en-US" b="1" u="sng"/>
            </a:br>
            <a:br>
              <a:rPr lang="en-US" b="1" u="sng"/>
            </a:br>
            <a:r>
              <a:rPr lang="en-US"/>
              <a:t> Dive into the science behind earthquakes, exploring their causes, patterns, and the seismic data that holds valuable clues.</a:t>
            </a:r>
            <a:br>
              <a:rPr lang="en-US"/>
            </a:br>
            <a:br>
              <a:rPr lang="en-US"/>
            </a:br>
            <a:r>
              <a:rPr lang="en-US" b="1" u="sng"/>
              <a:t>2. Model Development:   </a:t>
            </a:r>
            <a:br>
              <a:rPr lang="en-US" b="1" u="sng"/>
            </a:br>
            <a:r>
              <a:rPr lang="en-US"/>
              <a:t> </a:t>
            </a:r>
            <a:br>
              <a:rPr lang="en-US"/>
            </a:br>
            <a:r>
              <a:rPr lang="en-US"/>
              <a:t>Construct a machine learning model using Python that has the potential to forecast earthquake events. But we won't stop at the basics; we will consider advanced techniques that set this project apart.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657090"/>
          </a:xfrm>
        </p:spPr>
        <p:txBody>
          <a:bodyPr>
            <a:normAutofit/>
          </a:bodyPr>
          <a:p>
            <a:r>
              <a:rPr lang="en-US" b="1" u="sng"/>
              <a:t>3. Advanced Techniques for Model Enhancement:</a:t>
            </a:r>
            <a:br>
              <a:rPr lang="en-US" b="1" u="sng"/>
            </a:br>
            <a:r>
              <a:rPr lang="en-US"/>
              <a:t>   </a:t>
            </a:r>
            <a:br>
              <a:rPr lang="en-US"/>
            </a:br>
            <a:r>
              <a:rPr lang="en-US"/>
              <a:t>     </a:t>
            </a:r>
            <a:r>
              <a:rPr lang="en-US" sz="2000"/>
              <a:t> Delve into the realms of “</a:t>
            </a:r>
            <a:r>
              <a:rPr lang="en-US" sz="2000" b="1">
                <a:solidFill>
                  <a:schemeClr val="tx2">
                    <a:lumMod val="75000"/>
                  </a:schemeClr>
                </a:solidFill>
              </a:rPr>
              <a:t>hyperparameter tuning</a:t>
            </a:r>
            <a:r>
              <a:rPr lang="en-US" sz="2000"/>
              <a:t>” to fine-tune our model's parameters, optimizing its predictive accuracy. Then, we'll explore the art of “</a:t>
            </a:r>
            <a:r>
              <a:rPr lang="en-US" sz="2000" b="1">
                <a:solidFill>
                  <a:srgbClr val="00B050"/>
                </a:solidFill>
              </a:rPr>
              <a:t>feature engineering</a:t>
            </a:r>
            <a:r>
              <a:rPr lang="en-US" sz="2000"/>
              <a:t>”, shaping our data into informative representations that empower the model to make more precise predictions.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DEFINITION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038975" cy="5039360"/>
          </a:xfrm>
        </p:spPr>
        <p:txBody>
          <a:bodyPr>
            <a:normAutofit fontScale="90000"/>
          </a:bodyPr>
          <a:p>
            <a:r>
              <a:rPr lang="en-US"/>
              <a:t> </a:t>
            </a:r>
            <a:r>
              <a:rPr lang="en-US" sz="2700" b="1" u="sng"/>
              <a:t>hyperparameter tuning:</a:t>
            </a:r>
            <a:br>
              <a:rPr lang="en-US" sz="2700" b="1" u="sng"/>
            </a:br>
            <a:br>
              <a:rPr lang="en-US" sz="2700" b="1" u="sng"/>
            </a:br>
            <a:r>
              <a:rPr lang="en-US"/>
              <a:t>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a:t>
            </a:r>
            <a:br>
              <a:rPr lang="en-US"/>
            </a:br>
            <a:br>
              <a:rPr lang="en-US"/>
            </a:br>
            <a:r>
              <a:rPr lang="en-US"/>
              <a:t>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9326</Words>
  <Application>WPS Presentation</Application>
  <PresentationFormat/>
  <Paragraphs>61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Arial</vt:lpstr>
      <vt:lpstr>Montserrat</vt:lpstr>
      <vt:lpstr>Lato</vt:lpstr>
      <vt:lpstr>Adobe Caslon Pro Bold</vt:lpstr>
      <vt:lpstr>Microsoft YaHei</vt:lpstr>
      <vt:lpstr>Arial Unicode MS</vt:lpstr>
      <vt:lpstr>Focus</vt:lpstr>
      <vt:lpstr>Earthquake Prediction Model using Python</vt:lpstr>
      <vt:lpstr>PowerPoint 演示文稿</vt:lpstr>
      <vt:lpstr>INTRODUCTION</vt:lpstr>
      <vt:lpstr>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  Welcome to the world of earthquake prediction, where data meets innovation, and where Python, with its formidable libraries and tools, serves as our guiding light.  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vt:lpstr>
      <vt:lpstr>ADVANCED      TECHNIQUES</vt:lpstr>
      <vt:lpstr>1. Understand the Earthquake Phenomenon:   Dive into the science behind earthquakes, exploring their causes, patterns, and the seismic data that holds valuable clues.  2. Model Development:      Construct a machine learning model using Python that has the potential to forecast earthquake events. But we won't stop at the basics; we will consider advanced techniques that set this project apart.</vt:lpstr>
      <vt:lpstr>3. Advanced Techniques for Model Enhancement:           Delve into the realms of “hyperparameter tuning” to fine-tune our model's parameters, optimizing its predictive accuracy. Then, we'll explore the art of “feature engineering”, shaping our data into informative representations that empower the model to make more precise predictions. </vt:lpstr>
      <vt:lpstr>DEFINITION</vt:lpstr>
      <vt:lpstr> hyperparameter tuning:  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  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vt:lpstr>
      <vt:lpstr>feature engineering:      Feature Engineering is the process of transforming data to increase the predictive performance of machine learning models.  </vt:lpstr>
      <vt:lpstr>FEATURE ENGINEERING STEPS </vt:lpstr>
      <vt:lpstr>1. Data Collection: Obtain historical earthquake data from reliable sources, such as the United States Geological Survey (USGS) or other relevant organizations. This data should include earthquake magnitudes, locations, depths, and timestamps.  2. Data Preprocessing: Clean and preprocess the data to remove any missing values or outliers. You may also need to convert timestamp data into a format suitable for analysis.  3. Feature Engineering: Spatial Features: Calculate distance or proximity to known fault lines, tectonic plate boundaries, or other geological features that may be correlated with earthquake occurrence. Temporal Features: Extract temporal information, such as the time of day, day of the week, or month, which may reveal patterns in earthquake occurrence.  Historical Features: Create lag features, such as earthquake occurrences in the past, to capture temporal dependencies.  Statistical Features: Compute statistics (mean, standard deviation, etc.) for earthquake magnitudes and depths within specific time windows or regions.    - **External Dat or satellite imagery, if they may have an impact on earthquake prediction</vt:lpstr>
      <vt:lpstr> Geospatial Features: Utilize geographic information system (GIS) data to include features like elevation, soil type, or land use, which can affect seismic activity.   External Data: Incorporate external data sources, such as weather data or satellite imagery, if they may have an impact on earthquake prediction.  4. Data Splitting: Split the dataset into training, validation, and test sets. Typically, you'll use a larger portion for training and smaller portions for validation and testing.  5. Model Selection: Choose an appropriate machine learning or statistical model for earthquake prediction. Common choices include decision trees, random forests, support vector machines, or deep learning models like neural networks.  6. Model Training: Train your selected model on the training data using the engineered features   7. Hyperparameter Tuning: Optimize the hyperparameters of your model using techniques like grid search or random search to improve its performance</vt:lpstr>
      <vt:lpstr>8. Model Evaluation: Evaluate your model's performance on the validation set using appropriate evaluation metrics, such as mean squared error (MSE), mean absolute error (MAE), or area under the ROC curve (AUC), depending on the nature of the prediction problem (regression or classification).  9. Testing: Assess the model's performance on the test set to get an unbiased estimate of its predictive power.  10. Deployment: If your model performs satisfactorily, you can deploy it for real-time or near-real-time earthquake prediction. However, note that earthquake prediction is a challenging problem, and even the best models may have limited accuracy.  11. Monitoring and Maintenance: Continuously monitor and update your model as new earthquake data becomes available to ensure its accuracy and reliability.</vt:lpstr>
      <vt:lpstr>HYPERPARAMETER TUNING STEPS</vt:lpstr>
      <vt:lpstr>1. Import Libraries and Prepare Data:  *Import the necessary libraries, such as scikit-learn and any other libraries required for your specific model.  *Preprocess your earthquake dataset, including feature engineering, data cleaning, and splitting the data into training and validation sets. 2. Choose a Model:  *Select the machine learning model you want to use for earthquake prediction. Common choices include Decision Trees, Random Forest, Support Vector Machines (SVM), Gradient Boosting, or Neural Networks. 3. Define the Hyperparameter Grid:  *Create a dictionary or a parameter grid that specifies the hyperparameters you want to tune and their respective ranges. For example, you can define values for 'max_depth', 'learning_rate', 'n_estimators', etc. Include a reasonable range of values to explore.</vt:lpstr>
      <vt:lpstr>4. Split the Data for Cross-Validation: * Implement k-fold cross-validation. Split your training data into multiple subsets (folds), typically using a value like k=5 or k=10. This allows you to assess your model's performance more robustly.  5. Hyperparameter Search:  * Use a hyperparameter tuning technique like Grid Search or Random Search to explore different combinations of hyperparameters. Here's how to do it using scikit-learn's GridSearchCV:     ```python    from sklearn.model_selection import GridSearchCV     # Create your model (e.g., DecisionTreeRegressor)    model = DecisionTreeRegressor()</vt:lpstr>
      <vt:lpstr> # Define the hyperparameter grid    param_grid = {        'max_depth': [None, 10, 20, 30],        'min_samples_split': [2, 5, 10],        'min_samples_leaf': [1, 2, 4]    }      # Create GridSearchCV instance    grid_search = GridSearchCV(estimator=model, param_grid=param_grid, scoring='neg_mean_squared_error', cv=5)     # Fit the model with different hyperparameter combinations    grid_search.fit(X_train, y_train)     # Get the best hyperparameters    best_params = grid_search.best_params_    ```</vt:lpstr>
      <vt:lpstr>6. Evaluate Performance:   *After hyperparameter tuning, evaluate the model's performance on the validation set using appropriate evaluation metrics (e.g., Mean Absolute Error, Mean Squared Error).  7. Retrain the Model:  *Once you've found the best hyperparameters, retrain your model using the entire training dataset (including the validation data if desired) with these optimal hyperparameters.  8. Final Evaluation:  * Assess the model's performance on a separate test dataset to ensure it generalizes well to new, unseen data.  9. Deploy and Monitor:   *If the model meets your performance criteria, deploy it in a production or research environment. Continuously monitor its performance and retrain as necessary with new data.</vt:lpstr>
      <vt:lpstr>SAMPLE PROGRAM:  import numpy as np   import pandas as pd   import matplotlib.pyplot as plt      import os   print(os.listdir("../input"))  data = pd.read_csv("../input/database.csv")   data.head()     data = data[['Date', 'Time', 'Latitude', 'Longitude', 'Depth', 'Magnitude']]   data.head()  </vt:lpstr>
      <vt:lpstr>PowerPoint 演示文稿</vt:lpstr>
      <vt:lpstr>CONCLUSION</vt:lpstr>
      <vt:lpstr> This project is not just about code and algorithms; it's about a commitment to understanding, mitigating, and ultimately preparing for one of nature's most formidable forces. Together, we will unlock the potential of data science to save lives and build a more resilient world.  Join us as we embark on this journey at the intersection of science, technology, and humanity, where innovation and compassion converge to protect our communities from the unpredictable power of earthquakes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
  <cp:lastModifiedBy>Dinesh</cp:lastModifiedBy>
  <cp:revision>9</cp:revision>
  <dcterms:created xsi:type="dcterms:W3CDTF">2023-09-28T10:41:00Z</dcterms:created>
  <dcterms:modified xsi:type="dcterms:W3CDTF">2023-10-08T20:28:14Z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D501B03460FC4F569512ECD2A0C26322_13</vt:lpwstr>
  </property>
  <property fmtid="{D5CDD505-2E9C-101B-9397-08002B2CF9AE}" pid="3" name="KSOProductBuildVer">
    <vt:lpwstr>1033-12.2.0.13215</vt:lpwstr>
  </property>
</Properties>
</file>