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C644E4-6AA9-4C35-AFD6-00B636CC9521}">
  <a:tblStyle styleId="{B5C644E4-6AA9-4C35-AFD6-00B636CC95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1426D2A-46C7-48E6-9BE3-A82ECA9D9EE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b4591f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b4591f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7a11812f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7a11812f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4591f5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b4591f5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7a11812f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7a11812f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f079a2d2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f079a2d2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18b47fc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18b47fc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b4591f8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b4591f8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18b47fc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18b47fc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a11812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7a11812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HAR and its application, Tell limitation and possible solutions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a11812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a11812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7a11812f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7a11812f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8b47fc4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8b47fc4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7a11812f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7a11812f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a11812f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7a11812f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7a11812f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7a11812f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7a11812f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7a11812f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81950" y="1980413"/>
            <a:ext cx="87801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A Seismic Sensor based Human Activity Recognition Framework using Deep Learning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42625" y="3429950"/>
            <a:ext cx="83181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Presenter</a:t>
            </a: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Priyankar Choudhary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Authors: </a:t>
            </a:r>
            <a:r>
              <a:rPr lang="en" sz="22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Priyankar Choudhary, Neeraj Goel, and </a:t>
            </a:r>
            <a:r>
              <a:rPr lang="en" sz="22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Mukesh Saini</a:t>
            </a:r>
            <a:endParaRPr sz="22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Indian Institute of Technology Ropar, India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00" y="417842"/>
            <a:ext cx="1101000" cy="1209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3604550" y="79150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chemeClr val="accent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230" y="508237"/>
            <a:ext cx="1617845" cy="10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Optimal Window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Cadence</a:t>
            </a:r>
            <a:r>
              <a:rPr baseline="30000" lang="en">
                <a:solidFill>
                  <a:srgbClr val="0000FF"/>
                </a:solidFill>
              </a:rPr>
              <a:t>[1]</a:t>
            </a:r>
            <a:endParaRPr baseline="30000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Walk 1.9 Hz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Run 2.79 Hz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 activities can give higher recognition rate at different window lengths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246800" y="4703625"/>
            <a:ext cx="830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</a:t>
            </a:r>
            <a:r>
              <a:rPr lang="en" sz="1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Damarla T, Mehmood A, Sabatier J. Detection of people and animals using non-imaging sensors.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Window Selection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0" y="1684050"/>
            <a:ext cx="3325025" cy="244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203" y="1599491"/>
            <a:ext cx="3325025" cy="261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>
            <a:off x="1815975" y="4343600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Inactivity (Noise)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5638538" y="4343600"/>
            <a:ext cx="16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Jumping Jacks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Window Selection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950" y="514225"/>
            <a:ext cx="2861999" cy="19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925" y="2784025"/>
            <a:ext cx="2739849" cy="19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0137" y="596075"/>
            <a:ext cx="2652626" cy="19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>
            <a:off x="1364067" y="2970413"/>
            <a:ext cx="6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Run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5527793" y="642575"/>
            <a:ext cx="6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Jog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1457017" y="764400"/>
            <a:ext cx="6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Walk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0950" y="2571750"/>
            <a:ext cx="2937639" cy="21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6785928" y="3618475"/>
            <a:ext cx="8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Jump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Window Selection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950" y="514225"/>
            <a:ext cx="2861999" cy="19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925" y="2786975"/>
            <a:ext cx="2739849" cy="19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0137" y="596075"/>
            <a:ext cx="2652626" cy="19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 txBox="1"/>
          <p:nvPr/>
        </p:nvSpPr>
        <p:spPr>
          <a:xfrm>
            <a:off x="1364067" y="2970413"/>
            <a:ext cx="6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Run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5527793" y="642575"/>
            <a:ext cx="6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Jog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1457017" y="764400"/>
            <a:ext cx="6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Walk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0950" y="2571750"/>
            <a:ext cx="2937639" cy="218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7"/>
          <p:cNvCxnSpPr/>
          <p:nvPr/>
        </p:nvCxnSpPr>
        <p:spPr>
          <a:xfrm flipH="1" rot="10800000">
            <a:off x="1466775" y="1217163"/>
            <a:ext cx="635700" cy="733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7"/>
          <p:cNvCxnSpPr/>
          <p:nvPr/>
        </p:nvCxnSpPr>
        <p:spPr>
          <a:xfrm>
            <a:off x="2112225" y="1227538"/>
            <a:ext cx="1255500" cy="385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7"/>
          <p:cNvCxnSpPr/>
          <p:nvPr/>
        </p:nvCxnSpPr>
        <p:spPr>
          <a:xfrm>
            <a:off x="6183000" y="1164588"/>
            <a:ext cx="1329900" cy="316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7"/>
          <p:cNvCxnSpPr/>
          <p:nvPr/>
        </p:nvCxnSpPr>
        <p:spPr>
          <a:xfrm flipH="1" rot="10800000">
            <a:off x="5537550" y="1135313"/>
            <a:ext cx="635700" cy="733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7"/>
          <p:cNvCxnSpPr/>
          <p:nvPr/>
        </p:nvCxnSpPr>
        <p:spPr>
          <a:xfrm flipH="1" rot="10800000">
            <a:off x="1313125" y="3652713"/>
            <a:ext cx="1392000" cy="750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7"/>
          <p:cNvCxnSpPr/>
          <p:nvPr/>
        </p:nvCxnSpPr>
        <p:spPr>
          <a:xfrm>
            <a:off x="2705125" y="3665188"/>
            <a:ext cx="760200" cy="392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7"/>
          <p:cNvCxnSpPr/>
          <p:nvPr/>
        </p:nvCxnSpPr>
        <p:spPr>
          <a:xfrm flipH="1" rot="10800000">
            <a:off x="5508775" y="3287600"/>
            <a:ext cx="710700" cy="1145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7"/>
          <p:cNvCxnSpPr/>
          <p:nvPr/>
        </p:nvCxnSpPr>
        <p:spPr>
          <a:xfrm>
            <a:off x="6327300" y="3287588"/>
            <a:ext cx="306900" cy="1204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7"/>
          <p:cNvSpPr txBox="1"/>
          <p:nvPr/>
        </p:nvSpPr>
        <p:spPr>
          <a:xfrm>
            <a:off x="6785928" y="3618475"/>
            <a:ext cx="8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Jump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580204"/>
            <a:ext cx="85206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136125"/>
            <a:ext cx="85206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window of length 1.5 or 2.0 seconds should be suffice for classifying targeted activities </a:t>
            </a:r>
            <a:r>
              <a:rPr lang="en">
                <a:solidFill>
                  <a:schemeClr val="dk1"/>
                </a:solidFill>
              </a:rPr>
              <a:t>using seismic sensor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ANN is a better classifiers than others for task of human activity </a:t>
            </a:r>
            <a:r>
              <a:rPr lang="en">
                <a:solidFill>
                  <a:schemeClr val="dk1"/>
                </a:solidFill>
              </a:rPr>
              <a:t>recognition</a:t>
            </a:r>
            <a:r>
              <a:rPr lang="en">
                <a:solidFill>
                  <a:schemeClr val="dk1"/>
                </a:solidFill>
              </a:rPr>
              <a:t> for targeted set  of activities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Autoencoder helps to learn the better representation of data than handcrafted features.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Damarla T, Mehmood A, Sabatier J. Detection of people and animals using non-imaging sensors. In14th International Conference on Information Fusion 2011 Jul 5 (pp. 1-8). IEEE.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Damarla R, Ufford D. Personnel detection using ground sensors. In Unattended Ground, Sea, and Air Sensor Technologies and Applications IX 2007 May 1 (Vol. 6562, p. 656205). International Society for Optics and Photonics.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Pucci L, Testi E, Favarelli E, Giorgetti A. Human activities classification using biaxial seismic sensors. IEEE Sensors Letters. 2020 Aug 31;4(10):1-4.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Zhu C, Sheng W. Wearable sensor-based hand gesture and daily activity recognition for robot-assisted living. IEEE Transactions on Systems, Man, and Cybernetics-Part A: Systems and Humans. 2011 Jan 10;41(3):569-73.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Abbas M, Elhamshary M, Rizk H, Torki M, Youssef M. WiDeep: WiFi-based accurate and robust indoor localization system using deep learning. In2019 IEEE International Conference on Pervasive Computing and Communications (PerCom 2019 Mar 11 (pp. 1-10). IEEE.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Literature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of human and animal [1,2]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Biometric systems [3,4]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of car, bicycle, run, and walk [5]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of home activities [6]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of vehicle types [7]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41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Human activity recognition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Elder care (Fall detection)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Health care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Security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Gaming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Challenges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Requirement of support from user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not be deployed in some scenarios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Possible solution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Device-free applications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225" y="1099525"/>
            <a:ext cx="2745425" cy="26146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/>
        </p:nvSpPr>
        <p:spPr>
          <a:xfrm>
            <a:off x="311700" y="4578125"/>
            <a:ext cx="732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</a:t>
            </a:r>
            <a:r>
              <a:rPr lang="en" sz="1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Zhu C, Sheng W. Wearable sensor-based hand gesture and daily activity recognition for robot-assisted living</a:t>
            </a:r>
            <a:endParaRPr sz="1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device-free sensing modalities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017725"/>
            <a:ext cx="85206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of the a</a:t>
            </a:r>
            <a:r>
              <a:rPr lang="en">
                <a:solidFill>
                  <a:schemeClr val="dk1"/>
                </a:solidFill>
              </a:rPr>
              <a:t>vailable sensing modalities are as follows: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Video (Line-of-sight, processing, storage, privacy)</a:t>
            </a:r>
            <a:r>
              <a:rPr baseline="30000" lang="en">
                <a:solidFill>
                  <a:srgbClr val="0000FF"/>
                </a:solidFill>
              </a:rPr>
              <a:t>[1]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Audio (too sensitive to surrounding noise)</a:t>
            </a:r>
            <a:r>
              <a:rPr baseline="30000" lang="en">
                <a:solidFill>
                  <a:srgbClr val="0000FF"/>
                </a:solidFill>
              </a:rPr>
              <a:t>[1]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WiFi/ZigBee/Bluetooth (dedicated hardwares are required)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Passive Infrared  (Temperature variations)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Seismic sensors are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Inexpensive, noninvasive, easy to install </a:t>
            </a:r>
            <a:r>
              <a:rPr baseline="30000" lang="en">
                <a:solidFill>
                  <a:schemeClr val="dk1"/>
                </a:solidFill>
              </a:rPr>
              <a:t>[1]</a:t>
            </a:r>
            <a:r>
              <a:rPr lang="en">
                <a:solidFill>
                  <a:schemeClr val="dk1"/>
                </a:solidFill>
              </a:rPr>
              <a:t>, low power consumption, storage, and processing requirements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11700" y="4578125"/>
            <a:ext cx="840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Iyengar SG, Varshney PK, Damarla T. On the detection of footsteps based on acoustic and seismic sensing</a:t>
            </a:r>
            <a:endParaRPr sz="1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15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182150" y="4631025"/>
            <a:ext cx="77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http://cdn.sparkfun.com/datasheets/Sensors/Accelerometers/SM-24%20Brochure.pdf</a:t>
            </a:r>
            <a:endParaRPr sz="1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4762500" y="1477075"/>
            <a:ext cx="4345200" cy="2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Duration: 4 Hours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Ground: Hard surface with grass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Activities: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Run, walk, jog, jumping jacks, jump, and no activity(noise)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1088775" y="3588450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Sample data collection path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28"/>
          <p:cNvCxnSpPr/>
          <p:nvPr/>
        </p:nvCxnSpPr>
        <p:spPr>
          <a:xfrm flipH="1" rot="10800000">
            <a:off x="832275" y="1584100"/>
            <a:ext cx="3198300" cy="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8"/>
          <p:cNvCxnSpPr/>
          <p:nvPr/>
        </p:nvCxnSpPr>
        <p:spPr>
          <a:xfrm flipH="1" rot="10800000">
            <a:off x="832275" y="2814325"/>
            <a:ext cx="3198300" cy="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08" y="1185950"/>
            <a:ext cx="418250" cy="4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" y="1654350"/>
            <a:ext cx="826250" cy="995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2">
            <a:off x="4082801" y="1810387"/>
            <a:ext cx="631575" cy="93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1704475" y="2917513"/>
            <a:ext cx="12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10-14 meters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" name="Google Shape;138;p28"/>
          <p:cNvCxnSpPr>
            <a:stCxn id="139" idx="1"/>
            <a:endCxn id="134" idx="3"/>
          </p:cNvCxnSpPr>
          <p:nvPr/>
        </p:nvCxnSpPr>
        <p:spPr>
          <a:xfrm flipH="1">
            <a:off x="2542200" y="1187675"/>
            <a:ext cx="6963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8"/>
          <p:cNvSpPr txBox="1"/>
          <p:nvPr/>
        </p:nvSpPr>
        <p:spPr>
          <a:xfrm>
            <a:off x="3238500" y="772025"/>
            <a:ext cx="103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SM-24 Geophone 1-Axis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25" y="1623125"/>
            <a:ext cx="2821425" cy="117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8"/>
          <p:cNvCxnSpPr/>
          <p:nvPr/>
        </p:nvCxnSpPr>
        <p:spPr>
          <a:xfrm flipH="1" rot="10800000">
            <a:off x="922425" y="1990288"/>
            <a:ext cx="3018000" cy="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8"/>
          <p:cNvCxnSpPr/>
          <p:nvPr/>
        </p:nvCxnSpPr>
        <p:spPr>
          <a:xfrm flipH="1">
            <a:off x="706038" y="2386275"/>
            <a:ext cx="3037800" cy="4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Annotation</a:t>
            </a:r>
            <a:endParaRPr/>
          </a:p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00" y="1802025"/>
            <a:ext cx="4445474" cy="1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59250" y="31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5" y="1017725"/>
            <a:ext cx="4157625" cy="3331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30"/>
          <p:cNvGraphicFramePr/>
          <p:nvPr/>
        </p:nvGraphicFramePr>
        <p:xfrm>
          <a:off x="5037050" y="900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{B5C644E4-6AA9-4C35-AFD6-00B636CC9521}</a:tableStyleId>
              </a:tblPr>
              <a:tblGrid>
                <a:gridCol w="954925"/>
                <a:gridCol w="2601475"/>
              </a:tblGrid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Features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Features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Kurtosis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Median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Skewness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Minimum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Absolute sum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Maximum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Interquartile range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Standard deviation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Cepstrum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Absolute variance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Mean absolute deviation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Energy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Ratio of first and second peak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30"/>
          <p:cNvSpPr txBox="1"/>
          <p:nvPr/>
        </p:nvSpPr>
        <p:spPr>
          <a:xfrm>
            <a:off x="94850" y="79150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136800" y="4569700"/>
            <a:ext cx="838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Abbas M, Elhamshary M, Rizk H, Torki M, Youssef M. WiDeep: WiFi-based accurate and robust indoor localization system using deep learning</a:t>
            </a:r>
            <a:endParaRPr sz="1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592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 (Contd.) 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50" y="1017725"/>
            <a:ext cx="4919875" cy="282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5518275" y="1017725"/>
            <a:ext cx="29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nodes in each layer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L1 =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400 L2 = 300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L3 = 200 L4 = 100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L5 = 200 L6 = 300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L7 = 400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704325" y="3738400"/>
            <a:ext cx="468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An end-to-end architecture of an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autoencoder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for feature extraction; black nodes indicate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dropout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regularization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136800" y="4569700"/>
            <a:ext cx="838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Abbas M, Elhamshary M, Rizk H, Torki M, Youssef M. WiDeep: WiFi-based accurate and robust indoor localization system using deep learning</a:t>
            </a:r>
            <a:endParaRPr sz="1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5593925" y="2450725"/>
            <a:ext cx="220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Optimizer = Adam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Learning rate = 10</a:t>
            </a:r>
            <a:r>
              <a:rPr baseline="30000" lang="en">
                <a:latin typeface="Helvetica Neue"/>
                <a:ea typeface="Helvetica Neue"/>
                <a:cs typeface="Helvetica Neue"/>
                <a:sym typeface="Helvetica Neue"/>
              </a:rPr>
              <a:t>-6</a:t>
            </a:r>
            <a:endParaRPr baseline="30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Activation = Relu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Dropout = 15%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Epochs = 100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Batch size = 16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Reconstruction Loss = Mean squared error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37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89450" y="23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{B1426D2A-46C7-48E6-9BE3-A82ECA9D9EE5}</a:tableStyleId>
              </a:tblPr>
              <a:tblGrid>
                <a:gridCol w="1446550"/>
                <a:gridCol w="729225"/>
                <a:gridCol w="736175"/>
                <a:gridCol w="683200"/>
                <a:gridCol w="758875"/>
                <a:gridCol w="956950"/>
                <a:gridCol w="681750"/>
                <a:gridCol w="893500"/>
              </a:tblGrid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Noise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Jog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Walk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J. Jumping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Jump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KNN (K=21)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0.861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0.539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0.530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0.565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0.361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0.624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SVM-Liner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0.795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0.662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0.540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0.474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0.892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0.736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0.683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SVM-RBF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0.782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0.643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0.483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0.492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0.871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0.000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0.545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0.866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0.486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0.396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0.375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0.834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0.178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0.522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0.799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0.595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0.458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0.478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0.812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0.156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0.549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ANN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0.883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0.668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0.635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0.634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0.910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0.620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0.725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S-SVM [5]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0.742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0.585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0.713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0.000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0.783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0.848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0.611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S-KNN [5]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0.838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0.439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0.598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0.533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0.813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0.713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0.655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32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2" name="Google Shape;182;p32"/>
          <p:cNvGraphicFramePr/>
          <p:nvPr/>
        </p:nvGraphicFramePr>
        <p:xfrm>
          <a:off x="4348125" y="2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{B1426D2A-46C7-48E6-9BE3-A82ECA9D9EE5}</a:tableStyleId>
              </a:tblPr>
              <a:tblGrid>
                <a:gridCol w="742300"/>
                <a:gridCol w="610450"/>
                <a:gridCol w="487425"/>
                <a:gridCol w="553100"/>
                <a:gridCol w="698675"/>
                <a:gridCol w="750950"/>
                <a:gridCol w="779975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Noise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Jog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Walk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J.Jacks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Jump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Noise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3287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Jog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Walk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J.Jacks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280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Jump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32"/>
          <p:cNvSpPr txBox="1"/>
          <p:nvPr/>
        </p:nvSpPr>
        <p:spPr>
          <a:xfrm>
            <a:off x="130350" y="2248175"/>
            <a:ext cx="19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Precision</a:t>
            </a:r>
            <a:endParaRPr b="1"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7564700" y="2202300"/>
            <a:ext cx="19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Confusion matrix</a:t>
            </a:r>
            <a:endParaRPr b="1"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2"/>
          <p:cNvSpPr txBox="1"/>
          <p:nvPr/>
        </p:nvSpPr>
        <p:spPr>
          <a:xfrm rot="-5400000">
            <a:off x="3425700" y="1202150"/>
            <a:ext cx="13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Labels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36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p33"/>
          <p:cNvGraphicFramePr/>
          <p:nvPr/>
        </p:nvGraphicFramePr>
        <p:xfrm>
          <a:off x="104175" y="23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{B1426D2A-46C7-48E6-9BE3-A82ECA9D9EE5}</a:tableStyleId>
              </a:tblPr>
              <a:tblGrid>
                <a:gridCol w="1276400"/>
                <a:gridCol w="769625"/>
                <a:gridCol w="769625"/>
                <a:gridCol w="769625"/>
                <a:gridCol w="769625"/>
                <a:gridCol w="978225"/>
                <a:gridCol w="748775"/>
                <a:gridCol w="748775"/>
              </a:tblGrid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Noise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Jog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Walk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J. Jumping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Jump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KNN (K=21)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0.962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0.288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0.518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0.386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0.888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0.256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0.549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SVM-Liner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0.981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0.181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0.543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0.028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0.918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0.094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0.457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SVM-RBF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0.984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0.121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0.437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0.054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0.877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0.000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0.412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0.944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0.246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0.333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0.412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0.797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0.165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0.482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0.156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0.403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0.076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0.874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0.037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0.422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ANN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0.956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0.306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0.648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0.603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0.930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0.645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0.681</a:t>
                      </a:r>
                      <a:endParaRPr b="1">
                        <a:solidFill>
                          <a:srgbClr val="00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S-SVM [5]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0.985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0.186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0.124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0.000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0.907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0.200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0.400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S-KNN [5]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0.929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0.322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0.465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0.354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0.888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0.358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0.552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33"/>
          <p:cNvSpPr txBox="1"/>
          <p:nvPr/>
        </p:nvSpPr>
        <p:spPr>
          <a:xfrm>
            <a:off x="8006750" y="4762625"/>
            <a:ext cx="11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Paper ID: 72</a:t>
            </a:r>
            <a:endParaRPr sz="1000">
              <a:solidFill>
                <a:srgbClr val="3C78D8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4" name="Google Shape;194;p33"/>
          <p:cNvGraphicFramePr/>
          <p:nvPr/>
        </p:nvGraphicFramePr>
        <p:xfrm>
          <a:off x="4209425" y="17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{B1426D2A-46C7-48E6-9BE3-A82ECA9D9EE5}</a:tableStyleId>
              </a:tblPr>
              <a:tblGrid>
                <a:gridCol w="742300"/>
                <a:gridCol w="610450"/>
                <a:gridCol w="487425"/>
                <a:gridCol w="553100"/>
                <a:gridCol w="698675"/>
                <a:gridCol w="750950"/>
                <a:gridCol w="779975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Noise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Jog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Walk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J.Jacks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Jump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Noise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3287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Jog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285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Walk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131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248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J.Jacks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280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Jump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33"/>
          <p:cNvSpPr txBox="1"/>
          <p:nvPr/>
        </p:nvSpPr>
        <p:spPr>
          <a:xfrm>
            <a:off x="104175" y="2258325"/>
            <a:ext cx="12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</a:t>
            </a:r>
            <a:endParaRPr b="1"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7564700" y="2202300"/>
            <a:ext cx="13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Confusion matrix</a:t>
            </a:r>
            <a:endParaRPr b="1"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>
          <a:xfrm rot="-5400000">
            <a:off x="3425700" y="1202150"/>
            <a:ext cx="13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 Labels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