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C99317-99D6-4185-8E51-AB0EF8931C67}">
  <a:tblStyle styleId="{40C99317-99D6-4185-8E51-AB0EF8931C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HelveticaNeue-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9b61611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9b61611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7fc396a1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7fc396a1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divide data into batch ? </a:t>
            </a:r>
            <a:endParaRPr/>
          </a:p>
          <a:p>
            <a:pPr indent="0" lvl="0" marL="0" rtl="0" algn="l">
              <a:spcBef>
                <a:spcPts val="0"/>
              </a:spcBef>
              <a:spcAft>
                <a:spcPts val="0"/>
              </a:spcAft>
              <a:buNone/>
            </a:pPr>
            <a:r>
              <a:rPr lang="en"/>
              <a:t>We assume in one batch at least one event happens.</a:t>
            </a:r>
            <a:endParaRPr/>
          </a:p>
          <a:p>
            <a:pPr indent="0" lvl="0" marL="0" rtl="0" algn="l">
              <a:spcBef>
                <a:spcPts val="0"/>
              </a:spcBef>
              <a:spcAft>
                <a:spcPts val="0"/>
              </a:spcAft>
              <a:buNone/>
            </a:pPr>
            <a:r>
              <a:rPr lang="en"/>
              <a:t>Why do we take maximum?</a:t>
            </a:r>
            <a:endParaRPr/>
          </a:p>
          <a:p>
            <a:pPr indent="0" lvl="0" marL="0" rtl="0" algn="l">
              <a:spcBef>
                <a:spcPts val="0"/>
              </a:spcBef>
              <a:spcAft>
                <a:spcPts val="0"/>
              </a:spcAft>
              <a:buNone/>
            </a:pPr>
            <a:r>
              <a:rPr lang="en"/>
              <a:t>We want to extract the maximum impact reading with respect to an event </a:t>
            </a:r>
            <a:r>
              <a:rPr lang="en"/>
              <a:t>within</a:t>
            </a:r>
            <a:r>
              <a:rPr lang="en"/>
              <a:t> a </a:t>
            </a:r>
            <a:r>
              <a:rPr lang="en"/>
              <a:t>batch</a:t>
            </a:r>
            <a:endParaRPr/>
          </a:p>
          <a:p>
            <a:pPr indent="0" lvl="0" marL="0" rtl="0" algn="l">
              <a:spcBef>
                <a:spcPts val="0"/>
              </a:spcBef>
              <a:spcAft>
                <a:spcPts val="0"/>
              </a:spcAft>
              <a:buNone/>
            </a:pPr>
            <a:r>
              <a:rPr lang="en"/>
              <a:t>What is the average of maximum impact of that event.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7cbf3b3f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7cbf3b3f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5fdc80a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5fdc80a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5e79d2ea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5e79d2ea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0ba820b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0ba820b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5e79d2ea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5e79d2ea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a:buChar char="●"/>
            </a:pPr>
            <a:r>
              <a:rPr lang="en" sz="1800">
                <a:solidFill>
                  <a:schemeClr val="dk1"/>
                </a:solidFill>
                <a:latin typeface="Helvetica Neue"/>
                <a:ea typeface="Helvetica Neue"/>
                <a:cs typeface="Helvetica Neue"/>
                <a:sym typeface="Helvetica Neue"/>
              </a:rPr>
              <a:t>The relation between seismic sensor reading and distance of an event from a sensor is as follows: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5e79d2ea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5e79d2ea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5916db7fa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5916db7fa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5916db7fa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5916db7f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5916db7fa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5916db7fa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 sz="1400">
                <a:solidFill>
                  <a:srgbClr val="0000FF"/>
                </a:solidFill>
              </a:rPr>
              <a:t>Midpoint of the line joining points p1 &amp; p2 i.e. effective points</a:t>
            </a:r>
            <a:endParaRPr sz="1400">
              <a:solidFill>
                <a:srgbClr val="0000FF"/>
              </a:solidFill>
            </a:endParaRPr>
          </a:p>
          <a:p>
            <a:pPr indent="-317500" lvl="0" marL="457200" rtl="0" algn="l">
              <a:spcBef>
                <a:spcPts val="0"/>
              </a:spcBef>
              <a:spcAft>
                <a:spcPts val="0"/>
              </a:spcAft>
              <a:buClr>
                <a:srgbClr val="0000FF"/>
              </a:buClr>
              <a:buSzPts val="1400"/>
              <a:buChar char="●"/>
            </a:pPr>
            <a:r>
              <a:rPr lang="en" sz="1400">
                <a:solidFill>
                  <a:srgbClr val="0000FF"/>
                </a:solidFill>
              </a:rPr>
              <a:t>Each pair of circle produce one effective point</a:t>
            </a:r>
            <a:endParaRPr sz="1400">
              <a:solidFill>
                <a:srgbClr val="0000FF"/>
              </a:solidFill>
            </a:endParaRPr>
          </a:p>
          <a:p>
            <a:pPr indent="-317500" lvl="0" marL="457200" rtl="0" algn="l">
              <a:spcBef>
                <a:spcPts val="0"/>
              </a:spcBef>
              <a:spcAft>
                <a:spcPts val="0"/>
              </a:spcAft>
              <a:buClr>
                <a:srgbClr val="0000FF"/>
              </a:buClr>
              <a:buSzPts val="1400"/>
              <a:buChar char="●"/>
            </a:pPr>
            <a:r>
              <a:rPr lang="en" sz="1400">
                <a:solidFill>
                  <a:srgbClr val="0000FF"/>
                </a:solidFill>
              </a:rPr>
              <a:t>Centroid of three effective points is estimated location of a target/event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f20d79e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f20d79e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It is a process of  continuous observing or monitoring the  a place, target, a group of targets, or ongoing activity in order to gather meaningful information: </a:t>
            </a:r>
            <a:endParaRPr/>
          </a:p>
          <a:p>
            <a:pPr indent="0" lvl="0" marL="0" rtl="0" algn="l">
              <a:spcBef>
                <a:spcPts val="0"/>
              </a:spcBef>
              <a:spcAft>
                <a:spcPts val="0"/>
              </a:spcAft>
              <a:buNone/>
            </a:pPr>
            <a:r>
              <a:rPr lang="en"/>
              <a:t>Why?  Surveillance help deter emergency situations (theft and crime), allow you to monitor </a:t>
            </a:r>
            <a:r>
              <a:rPr lang="en"/>
              <a:t>behaviour</a:t>
            </a:r>
            <a:r>
              <a:rPr lang="en"/>
              <a:t>/activity, </a:t>
            </a:r>
            <a:r>
              <a:rPr lang="en">
                <a:solidFill>
                  <a:schemeClr val="dk1"/>
                </a:solidFill>
              </a:rPr>
              <a:t>allows us to decide proactive/reactive response for a critical situations</a:t>
            </a:r>
            <a:endParaRPr>
              <a:solidFill>
                <a:schemeClr val="dk1"/>
              </a:solidFill>
            </a:endParaRPr>
          </a:p>
          <a:p>
            <a:pPr indent="0" lvl="0" marL="0" rtl="0" algn="l">
              <a:spcBef>
                <a:spcPts val="0"/>
              </a:spcBef>
              <a:spcAft>
                <a:spcPts val="0"/>
              </a:spcAft>
              <a:buNone/>
            </a:pPr>
            <a:r>
              <a:rPr lang="en">
                <a:solidFill>
                  <a:schemeClr val="dk1"/>
                </a:solidFill>
              </a:rPr>
              <a:t>Camera based surveillance</a:t>
            </a:r>
            <a:endParaRPr>
              <a:solidFill>
                <a:schemeClr val="dk1"/>
              </a:solidFill>
            </a:endParaRPr>
          </a:p>
          <a:p>
            <a:pPr indent="0" lvl="0" marL="0" rtl="0" algn="l">
              <a:spcBef>
                <a:spcPts val="0"/>
              </a:spcBef>
              <a:spcAft>
                <a:spcPts val="0"/>
              </a:spcAft>
              <a:buNone/>
            </a:pPr>
            <a:r>
              <a:rPr lang="en">
                <a:solidFill>
                  <a:schemeClr val="dk1"/>
                </a:solidFill>
              </a:rPr>
              <a:t>Non camera based surveillance</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5916db7fa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5916db7fa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 sz="1400">
                <a:solidFill>
                  <a:srgbClr val="0000FF"/>
                </a:solidFill>
              </a:rPr>
              <a:t>Identify which intersection point i.e. ip1 and ip2, is the closest to any point on circle-3</a:t>
            </a:r>
            <a:endParaRPr sz="1400">
              <a:solidFill>
                <a:srgbClr val="0000FF"/>
              </a:solidFill>
            </a:endParaRPr>
          </a:p>
          <a:p>
            <a:pPr indent="-317500" lvl="0" marL="457200" rtl="0" algn="l">
              <a:spcBef>
                <a:spcPts val="0"/>
              </a:spcBef>
              <a:spcAft>
                <a:spcPts val="0"/>
              </a:spcAft>
              <a:buClr>
                <a:srgbClr val="0000FF"/>
              </a:buClr>
              <a:buSzPts val="1400"/>
              <a:buChar char="●"/>
            </a:pPr>
            <a:r>
              <a:rPr lang="en" sz="1400">
                <a:solidFill>
                  <a:srgbClr val="0000FF"/>
                </a:solidFill>
              </a:rPr>
              <a:t>The midpoint of line joining ip1 and p3 is one of the effective point</a:t>
            </a:r>
            <a:endParaRPr sz="1400">
              <a:solidFill>
                <a:srgbClr val="0000FF"/>
              </a:solidFill>
            </a:endParaRPr>
          </a:p>
          <a:p>
            <a:pPr indent="-317500" lvl="0" marL="457200" rtl="0" algn="l">
              <a:spcBef>
                <a:spcPts val="0"/>
              </a:spcBef>
              <a:spcAft>
                <a:spcPts val="0"/>
              </a:spcAft>
              <a:buClr>
                <a:srgbClr val="0000FF"/>
              </a:buClr>
              <a:buSzPts val="1400"/>
              <a:buChar char="●"/>
            </a:pPr>
            <a:r>
              <a:rPr lang="en" sz="1400">
                <a:solidFill>
                  <a:srgbClr val="0000FF"/>
                </a:solidFill>
              </a:rPr>
              <a:t>Centroid of three effective points is estimated location of a target/event</a:t>
            </a:r>
            <a:endParaRPr sz="1400">
              <a:solidFill>
                <a:srgbClr val="0000FF"/>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89df824d7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89df824d7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Below 1 meter=== almost 40 % of points</a:t>
            </a:r>
            <a:endParaRPr/>
          </a:p>
          <a:p>
            <a:pPr indent="0" lvl="0" marL="0" rtl="0" algn="l">
              <a:spcBef>
                <a:spcPts val="0"/>
              </a:spcBef>
              <a:spcAft>
                <a:spcPts val="0"/>
              </a:spcAft>
              <a:buNone/>
            </a:pPr>
            <a:r>
              <a:rPr lang="en"/>
              <a:t>Below 1.25 meters == almost 50 % of points</a:t>
            </a:r>
            <a:endParaRPr/>
          </a:p>
          <a:p>
            <a:pPr indent="0" lvl="0" marL="0" rtl="0" algn="l">
              <a:spcBef>
                <a:spcPts val="0"/>
              </a:spcBef>
              <a:spcAft>
                <a:spcPts val="0"/>
              </a:spcAft>
              <a:buNone/>
            </a:pPr>
            <a:r>
              <a:rPr lang="en"/>
              <a:t>Below 1.5 meters == almost 62 % of points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7dc4344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7dc4344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7dc43444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7dc43444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 Localization Accuracy </a:t>
            </a:r>
            <a:endParaRPr/>
          </a:p>
          <a:p>
            <a:pPr indent="0" lvl="0" marL="0" rtl="0" algn="l">
              <a:spcBef>
                <a:spcPts val="0"/>
              </a:spcBef>
              <a:spcAft>
                <a:spcPts val="0"/>
              </a:spcAft>
              <a:buNone/>
            </a:pPr>
            <a:r>
              <a:rPr lang="en"/>
              <a:t>Cost: operational Cost &amp; Installation Cost</a:t>
            </a:r>
            <a:endParaRPr/>
          </a:p>
          <a:p>
            <a:pPr indent="0" lvl="0" marL="0" rtl="0" algn="l">
              <a:spcBef>
                <a:spcPts val="0"/>
              </a:spcBef>
              <a:spcAft>
                <a:spcPts val="0"/>
              </a:spcAft>
              <a:buNone/>
            </a:pPr>
            <a:r>
              <a:rPr lang="en"/>
              <a:t>Unified testbed environment: so that we can evaluate the performance of each modality in uniform settings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b60778a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b60778a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77ec1451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7ec1451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7ec14516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7ec14516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f20d79e1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f20d79e1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Active Surveillance : In active methodology of surveillance, a target supports the  surveillance </a:t>
            </a:r>
            <a:r>
              <a:rPr lang="en"/>
              <a:t>mechanism</a:t>
            </a:r>
            <a:r>
              <a:rPr lang="en"/>
              <a:t> by carrying a device with itself. The device collects the vital </a:t>
            </a:r>
            <a:r>
              <a:rPr lang="en"/>
              <a:t>parameters</a:t>
            </a:r>
            <a:r>
              <a:rPr lang="en"/>
              <a:t> required for surveillance from surrounding or target body. </a:t>
            </a:r>
            <a:endParaRPr/>
          </a:p>
          <a:p>
            <a:pPr indent="0" lvl="0" marL="0" rtl="0" algn="l">
              <a:spcBef>
                <a:spcPts val="0"/>
              </a:spcBef>
              <a:spcAft>
                <a:spcPts val="0"/>
              </a:spcAft>
              <a:buNone/>
            </a:pPr>
            <a:r>
              <a:rPr lang="en"/>
              <a:t>Passive Surveillance: Target does not want itself to be monitored, thus does not support surveillance system (Security Domain, In Agriculture, protection of crop field from stray animal</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f20d79e1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f20d79e1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Device free surveillance using non-visual sensors have various military and civil applications in outdoor </a:t>
            </a:r>
            <a:r>
              <a:rPr lang="en"/>
              <a:t>environment</a:t>
            </a:r>
            <a:endParaRPr/>
          </a:p>
          <a:p>
            <a:pPr indent="0" lvl="0" marL="0" rtl="0" algn="l">
              <a:spcBef>
                <a:spcPts val="0"/>
              </a:spcBef>
              <a:spcAft>
                <a:spcPts val="0"/>
              </a:spcAft>
              <a:buNone/>
            </a:pPr>
            <a:r>
              <a:rPr lang="en"/>
              <a:t>Military : Camp Protection, </a:t>
            </a:r>
            <a:r>
              <a:rPr lang="en"/>
              <a:t>Personnel</a:t>
            </a:r>
            <a:r>
              <a:rPr lang="en"/>
              <a:t> detection, perimeter protection Civil : Agricultural Application : Field protection from stray animal</a:t>
            </a:r>
            <a:endParaRPr/>
          </a:p>
          <a:p>
            <a:pPr indent="0" lvl="0" marL="0" rtl="0" algn="l">
              <a:spcBef>
                <a:spcPts val="0"/>
              </a:spcBef>
              <a:spcAft>
                <a:spcPts val="0"/>
              </a:spcAft>
              <a:buNone/>
            </a:pPr>
            <a:r>
              <a:rPr lang="en"/>
              <a:t>In some cases it is hard to attach device to target body...Wildlife monitoring</a:t>
            </a:r>
            <a:endParaRPr/>
          </a:p>
          <a:p>
            <a:pPr indent="0" lvl="0" marL="0" rtl="0" algn="l">
              <a:spcBef>
                <a:spcPts val="0"/>
              </a:spcBef>
              <a:spcAft>
                <a:spcPts val="0"/>
              </a:spcAft>
              <a:buNone/>
            </a:pPr>
            <a:r>
              <a:rPr lang="en"/>
              <a:t>Orientation of a target, speed, shape Mobility of a target: Moving speed, width of a target (width of man vs horse example)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f20d79e1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f20d79e1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lot of sensors are available to sense a target in the </a:t>
            </a:r>
            <a:r>
              <a:rPr lang="en"/>
              <a:t>monitored</a:t>
            </a:r>
            <a:r>
              <a:rPr lang="en"/>
              <a:t> area. But we will discuss only four methodologies which are </a:t>
            </a:r>
            <a:endParaRPr/>
          </a:p>
          <a:p>
            <a:pPr indent="0" lvl="0" marL="0" rtl="0" algn="l">
              <a:spcBef>
                <a:spcPts val="0"/>
              </a:spcBef>
              <a:spcAft>
                <a:spcPts val="0"/>
              </a:spcAft>
              <a:buNone/>
            </a:pPr>
            <a:r>
              <a:rPr lang="en"/>
              <a:t>ZigBee 802.15.4 Bluetooth 802.15.1 </a:t>
            </a:r>
            <a:r>
              <a:rPr lang="en">
                <a:solidFill>
                  <a:schemeClr val="dk1"/>
                </a:solidFill>
              </a:rPr>
              <a:t>WiFi 802.11 b/g/n</a:t>
            </a:r>
            <a:endParaRPr>
              <a:solidFill>
                <a:schemeClr val="dk1"/>
              </a:solidFill>
            </a:endParaRPr>
          </a:p>
          <a:p>
            <a:pPr indent="0" lvl="0" marL="0" rtl="0" algn="l">
              <a:spcBef>
                <a:spcPts val="0"/>
              </a:spcBef>
              <a:spcAft>
                <a:spcPts val="0"/>
              </a:spcAft>
              <a:buNone/>
            </a:pPr>
            <a:r>
              <a:rPr lang="en"/>
              <a:t>Now we will go </a:t>
            </a:r>
            <a:r>
              <a:rPr lang="en"/>
              <a:t>through</a:t>
            </a:r>
            <a:r>
              <a:rPr lang="en"/>
              <a:t> the related literature one by one for each sensing methodology. Then we will see the research gaps.</a:t>
            </a:r>
            <a:endParaRPr/>
          </a:p>
          <a:p>
            <a:pPr indent="0" lvl="0" marL="0" rtl="0" algn="l">
              <a:spcBef>
                <a:spcPts val="0"/>
              </a:spcBef>
              <a:spcAft>
                <a:spcPts val="0"/>
              </a:spcAft>
              <a:buNone/>
            </a:pPr>
            <a:r>
              <a:rPr lang="en"/>
              <a:t>Acoustic seismic rf detector, magnetic(B-field), chemical sensor,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9972edc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9972edc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Helvetica Neue"/>
              <a:buChar char="-"/>
            </a:pPr>
            <a:r>
              <a:rPr lang="en" sz="1200">
                <a:solidFill>
                  <a:schemeClr val="dk1"/>
                </a:solidFill>
                <a:latin typeface="Helvetica Neue"/>
                <a:ea typeface="Helvetica Neue"/>
                <a:cs typeface="Helvetica Neue"/>
                <a:sym typeface="Helvetica Neue"/>
              </a:rPr>
              <a:t>20.25 m</a:t>
            </a:r>
            <a:r>
              <a:rPr baseline="30000" lang="en" sz="1200">
                <a:solidFill>
                  <a:schemeClr val="dk1"/>
                </a:solidFill>
                <a:latin typeface="Helvetica Neue"/>
                <a:ea typeface="Helvetica Neue"/>
                <a:cs typeface="Helvetica Neue"/>
                <a:sym typeface="Helvetica Neue"/>
              </a:rPr>
              <a:t>2</a:t>
            </a:r>
            <a:endParaRPr baseline="30000"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 sz="1200">
                <a:solidFill>
                  <a:schemeClr val="dk1"/>
                </a:solidFill>
                <a:latin typeface="Helvetica Neue"/>
                <a:ea typeface="Helvetica Neue"/>
                <a:cs typeface="Helvetica Neue"/>
                <a:sym typeface="Helvetica Neue"/>
              </a:rPr>
              <a:t>The offline phase of fingerprinting is designed for learning the nature at each reference point</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 sz="1200">
                <a:solidFill>
                  <a:schemeClr val="dk1"/>
                </a:solidFill>
                <a:latin typeface="Helvetica Neue"/>
                <a:ea typeface="Helvetica Neue"/>
                <a:cs typeface="Helvetica Neue"/>
                <a:sym typeface="Helvetica Neue"/>
              </a:rPr>
              <a:t>Explore methods of collecting </a:t>
            </a:r>
            <a:r>
              <a:rPr i="1" lang="en" sz="1200">
                <a:solidFill>
                  <a:schemeClr val="dk1"/>
                </a:solidFill>
                <a:latin typeface="Helvetica Neue"/>
                <a:ea typeface="Helvetica Neue"/>
                <a:cs typeface="Helvetica Neue"/>
                <a:sym typeface="Helvetica Neue"/>
              </a:rPr>
              <a:t>FP</a:t>
            </a:r>
            <a:r>
              <a:rPr lang="en" sz="1200">
                <a:solidFill>
                  <a:schemeClr val="dk1"/>
                </a:solidFill>
                <a:latin typeface="Helvetica Neue"/>
                <a:ea typeface="Helvetica Neue"/>
                <a:cs typeface="Helvetica Neue"/>
                <a:sym typeface="Helvetica Neue"/>
              </a:rPr>
              <a:t>, fingerprint of Area</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 sz="1200">
                <a:solidFill>
                  <a:schemeClr val="dk1"/>
                </a:solidFill>
                <a:latin typeface="Helvetica Neue"/>
                <a:ea typeface="Helvetica Neue"/>
                <a:cs typeface="Helvetica Neue"/>
                <a:sym typeface="Helvetica Neue"/>
              </a:rPr>
              <a:t>Explore methods to extract features from fingerprints of Area</a:t>
            </a:r>
            <a:endParaRPr sz="1200">
              <a:solidFill>
                <a:schemeClr val="dk1"/>
              </a:solidFill>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 sz="1200">
                <a:solidFill>
                  <a:schemeClr val="dk1"/>
                </a:solidFill>
                <a:latin typeface="Helvetica Neue"/>
                <a:ea typeface="Helvetica Neue"/>
                <a:cs typeface="Helvetica Neue"/>
                <a:sym typeface="Helvetica Neue"/>
              </a:rPr>
              <a:t>Explore possibilities of mapping function </a:t>
            </a:r>
            <a:r>
              <a:rPr i="1" lang="en" sz="1200">
                <a:solidFill>
                  <a:schemeClr val="dk1"/>
                </a:solidFill>
                <a:latin typeface="Helvetica Neue"/>
                <a:ea typeface="Helvetica Neue"/>
                <a:cs typeface="Helvetica Neue"/>
                <a:sym typeface="Helvetica Neue"/>
              </a:rPr>
              <a:t>f</a:t>
            </a:r>
            <a:endParaRPr i="1"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5c7537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5c7537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Preprocessor module is used to transform sensor readings into required format for regression model and seismic model</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7fc396a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7fc396a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7fc396a1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7fc396a1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Helvetica Neue"/>
              <a:buNone/>
              <a:defRPr sz="3600">
                <a:latin typeface="Helvetica Neue"/>
                <a:ea typeface="Helvetica Neue"/>
                <a:cs typeface="Helvetica Neue"/>
                <a:sym typeface="Helvetica Neu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Helvetica Neue"/>
              <a:buNone/>
              <a:defRPr>
                <a:latin typeface="Helvetica Neue"/>
                <a:ea typeface="Helvetica Neue"/>
                <a:cs typeface="Helvetica Neue"/>
                <a:sym typeface="Helvetica Neu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Helvetica Neue"/>
              <a:buChar char="●"/>
              <a:defRPr>
                <a:latin typeface="Helvetica Neue"/>
                <a:ea typeface="Helvetica Neue"/>
                <a:cs typeface="Helvetica Neue"/>
                <a:sym typeface="Helvetica Neue"/>
              </a:defRPr>
            </a:lvl1pPr>
            <a:lvl2pPr indent="-317500" lvl="1" marL="914400">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a:spcBef>
                <a:spcPts val="1600"/>
              </a:spcBef>
              <a:spcAft>
                <a:spcPts val="0"/>
              </a:spcAft>
              <a:buSzPts val="1400"/>
              <a:buFont typeface="Helvetica Neue"/>
              <a:buChar char="■"/>
              <a:defRPr>
                <a:latin typeface="Helvetica Neue"/>
                <a:ea typeface="Helvetica Neue"/>
                <a:cs typeface="Helvetica Neue"/>
                <a:sym typeface="Helvetica Neue"/>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Font typeface="Helvetica Neue"/>
              <a:buChar char="■"/>
              <a:defRPr sz="1200">
                <a:latin typeface="Helvetica Neue"/>
                <a:ea typeface="Helvetica Neue"/>
                <a:cs typeface="Helvetica Neue"/>
                <a:sym typeface="Helvetica Neue"/>
              </a:defRPr>
            </a:lvl3pPr>
            <a:lvl4pPr indent="-304800" lvl="3" marL="1828800">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Helvetica Neue"/>
              <a:buNone/>
              <a:defRPr>
                <a:latin typeface="Helvetica Neue"/>
                <a:ea typeface="Helvetica Neue"/>
                <a:cs typeface="Helvetica Neue"/>
                <a:sym typeface="Helvetica Neu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Helvetica Neue"/>
              <a:buNone/>
              <a:defRPr sz="4800">
                <a:latin typeface="Helvetica Neue"/>
                <a:ea typeface="Helvetica Neue"/>
                <a:cs typeface="Helvetica Neue"/>
                <a:sym typeface="Helvetica Neu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Helvetica Neue"/>
              <a:buNone/>
              <a:defRPr sz="4200">
                <a:latin typeface="Helvetica Neue"/>
                <a:ea typeface="Helvetica Neue"/>
                <a:cs typeface="Helvetica Neue"/>
                <a:sym typeface="Helvetica Neu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Helvetica Neue"/>
              <a:buNone/>
              <a:defRPr sz="2100">
                <a:latin typeface="Helvetica Neue"/>
                <a:ea typeface="Helvetica Neue"/>
                <a:cs typeface="Helvetica Neue"/>
                <a:sym typeface="Helvetica Neu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 Id="rId11" Type="http://schemas.openxmlformats.org/officeDocument/2006/relationships/image" Target="../media/image20.png"/><Relationship Id="rId10" Type="http://schemas.openxmlformats.org/officeDocument/2006/relationships/image" Target="../media/image14.png"/><Relationship Id="rId12" Type="http://schemas.openxmlformats.org/officeDocument/2006/relationships/image" Target="../media/image18.png"/><Relationship Id="rId9"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26150" y="1632588"/>
            <a:ext cx="8891700" cy="13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000000"/>
                </a:solidFill>
              </a:rPr>
              <a:t>EVENT DETECTION AND LOCALIZATION FOR SPARSELY POPULATED OUTDOOR</a:t>
            </a:r>
            <a:endParaRPr b="1" sz="2000">
              <a:solidFill>
                <a:srgbClr val="000000"/>
              </a:solidFill>
            </a:endParaRPr>
          </a:p>
          <a:p>
            <a:pPr indent="0" lvl="0" marL="0" rtl="0" algn="ctr">
              <a:spcBef>
                <a:spcPts val="0"/>
              </a:spcBef>
              <a:spcAft>
                <a:spcPts val="0"/>
              </a:spcAft>
              <a:buNone/>
            </a:pPr>
            <a:r>
              <a:rPr b="1" lang="en" sz="2000">
                <a:solidFill>
                  <a:srgbClr val="000000"/>
                </a:solidFill>
              </a:rPr>
              <a:t>ENVIRONMENT USING SEISMIC SENSOR</a:t>
            </a:r>
            <a:endParaRPr b="1" sz="2000">
              <a:solidFill>
                <a:srgbClr val="000000"/>
              </a:solidFill>
            </a:endParaRPr>
          </a:p>
          <a:p>
            <a:pPr indent="0" lvl="0" marL="0" rtl="0" algn="ctr">
              <a:spcBef>
                <a:spcPts val="0"/>
              </a:spcBef>
              <a:spcAft>
                <a:spcPts val="0"/>
              </a:spcAft>
              <a:buNone/>
            </a:pPr>
            <a:r>
              <a:rPr b="1" lang="en" sz="2000">
                <a:solidFill>
                  <a:srgbClr val="000000"/>
                </a:solidFill>
              </a:rPr>
              <a:t>(Paper ID:7)</a:t>
            </a:r>
            <a:endParaRPr b="1" sz="2000">
              <a:solidFill>
                <a:srgbClr val="000000"/>
              </a:solidFill>
            </a:endParaRPr>
          </a:p>
        </p:txBody>
      </p:sp>
      <p:sp>
        <p:nvSpPr>
          <p:cNvPr id="55" name="Google Shape;55;p13"/>
          <p:cNvSpPr txBox="1"/>
          <p:nvPr>
            <p:ph idx="1" type="subTitle"/>
          </p:nvPr>
        </p:nvSpPr>
        <p:spPr>
          <a:xfrm>
            <a:off x="258475" y="3344600"/>
            <a:ext cx="8520600" cy="10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00000"/>
                </a:solidFill>
              </a:rPr>
              <a:t>Priyankar Choudhary, Neeraj Goel</a:t>
            </a:r>
            <a:r>
              <a:rPr lang="en" sz="2000">
                <a:solidFill>
                  <a:srgbClr val="000000"/>
                </a:solidFill>
              </a:rPr>
              <a:t>, Mukesh Saini</a:t>
            </a:r>
            <a:endParaRPr sz="2000">
              <a:solidFill>
                <a:srgbClr val="000000"/>
              </a:solidFill>
            </a:endParaRPr>
          </a:p>
          <a:p>
            <a:pPr indent="0" lvl="0" marL="0" rtl="0" algn="ctr">
              <a:spcBef>
                <a:spcPts val="0"/>
              </a:spcBef>
              <a:spcAft>
                <a:spcPts val="0"/>
              </a:spcAft>
              <a:buNone/>
            </a:pPr>
            <a:r>
              <a:rPr lang="en" sz="2000">
                <a:solidFill>
                  <a:srgbClr val="000000"/>
                </a:solidFill>
              </a:rPr>
              <a:t>Indian Institute of Technology Ropar, INDIA</a:t>
            </a:r>
            <a:endParaRPr sz="2000">
              <a:solidFill>
                <a:srgbClr val="000000"/>
              </a:solidFill>
            </a:endParaRPr>
          </a:p>
          <a:p>
            <a:pPr indent="0" lvl="0" marL="0" rtl="0" algn="ctr">
              <a:spcBef>
                <a:spcPts val="0"/>
              </a:spcBef>
              <a:spcAft>
                <a:spcPts val="0"/>
              </a:spcAft>
              <a:buNone/>
            </a:pPr>
            <a:r>
              <a:rPr lang="en" sz="2000">
                <a:solidFill>
                  <a:srgbClr val="000000"/>
                </a:solidFill>
              </a:rPr>
              <a:t>September 26, 2020</a:t>
            </a:r>
            <a:endParaRPr sz="2000">
              <a:solidFill>
                <a:srgbClr val="000000"/>
              </a:solidFill>
            </a:endParaRPr>
          </a:p>
        </p:txBody>
      </p:sp>
      <p:pic>
        <p:nvPicPr>
          <p:cNvPr id="56" name="Google Shape;56;p13"/>
          <p:cNvPicPr preferRelativeResize="0"/>
          <p:nvPr/>
        </p:nvPicPr>
        <p:blipFill>
          <a:blip r:embed="rId3">
            <a:alphaModFix/>
          </a:blip>
          <a:stretch>
            <a:fillRect/>
          </a:stretch>
        </p:blipFill>
        <p:spPr>
          <a:xfrm>
            <a:off x="258475" y="496950"/>
            <a:ext cx="1557491" cy="912600"/>
          </a:xfrm>
          <a:prstGeom prst="rect">
            <a:avLst/>
          </a:prstGeom>
          <a:noFill/>
          <a:ln>
            <a:noFill/>
          </a:ln>
        </p:spPr>
      </p:pic>
      <p:pic>
        <p:nvPicPr>
          <p:cNvPr id="57" name="Google Shape;57;p13"/>
          <p:cNvPicPr preferRelativeResize="0"/>
          <p:nvPr/>
        </p:nvPicPr>
        <p:blipFill>
          <a:blip r:embed="rId4">
            <a:alphaModFix/>
          </a:blip>
          <a:stretch>
            <a:fillRect/>
          </a:stretch>
        </p:blipFill>
        <p:spPr>
          <a:xfrm>
            <a:off x="7639625" y="443497"/>
            <a:ext cx="767525" cy="843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2"/>
          <p:cNvPicPr preferRelativeResize="0"/>
          <p:nvPr/>
        </p:nvPicPr>
        <p:blipFill rotWithShape="1">
          <a:blip r:embed="rId3">
            <a:alphaModFix/>
          </a:blip>
          <a:srcRect b="0" l="347" r="337" t="0"/>
          <a:stretch/>
        </p:blipFill>
        <p:spPr>
          <a:xfrm>
            <a:off x="895675" y="417525"/>
            <a:ext cx="6415476" cy="314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Input Matrix Construction</a:t>
            </a:r>
            <a:endParaRPr/>
          </a:p>
          <a:p>
            <a:pPr indent="0" lvl="0" marL="0" rtl="0" algn="l">
              <a:spcBef>
                <a:spcPts val="0"/>
              </a:spcBef>
              <a:spcAft>
                <a:spcPts val="0"/>
              </a:spcAft>
              <a:buNone/>
            </a:pPr>
            <a:r>
              <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At the end of above steps, we get a matrix of size M x L</a:t>
            </a:r>
            <a:endParaRPr sz="18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Each row of matrix is associated with i</a:t>
            </a:r>
            <a:r>
              <a:rPr baseline="30000" lang="en" sz="2000">
                <a:solidFill>
                  <a:srgbClr val="000000"/>
                </a:solidFill>
              </a:rPr>
              <a:t>th</a:t>
            </a:r>
            <a:r>
              <a:rPr lang="en" sz="2000">
                <a:solidFill>
                  <a:srgbClr val="000000"/>
                </a:solidFill>
              </a:rPr>
              <a:t> location</a:t>
            </a:r>
            <a:endParaRPr sz="2000">
              <a:solidFill>
                <a:srgbClr val="000000"/>
              </a:solidFill>
            </a:endParaRPr>
          </a:p>
          <a:p>
            <a:pPr indent="0" lvl="0" marL="457200" rtl="0" algn="l">
              <a:spcBef>
                <a:spcPts val="1600"/>
              </a:spcBef>
              <a:spcAft>
                <a:spcPts val="0"/>
              </a:spcAft>
              <a:buNone/>
            </a:pPr>
            <a:r>
              <a:t/>
            </a:r>
            <a:endParaRPr sz="2200">
              <a:solidFill>
                <a:srgbClr val="000000"/>
              </a:solidFill>
            </a:endParaRPr>
          </a:p>
          <a:p>
            <a:pPr indent="-368300" lvl="0" marL="457200" rtl="0" algn="l">
              <a:spcBef>
                <a:spcPts val="1600"/>
              </a:spcBef>
              <a:spcAft>
                <a:spcPts val="0"/>
              </a:spcAft>
              <a:buClr>
                <a:srgbClr val="000000"/>
              </a:buClr>
              <a:buSzPts val="2200"/>
              <a:buChar char="●"/>
            </a:pPr>
            <a:r>
              <a:rPr lang="en" sz="2200">
                <a:solidFill>
                  <a:srgbClr val="000000"/>
                </a:solidFill>
              </a:rPr>
              <a:t>Create tuple &lt;E, d&gt;</a:t>
            </a:r>
            <a:endParaRPr sz="22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E is the average energy at distance d</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d is distance of event from the sensor</a:t>
            </a:r>
            <a:endParaRPr sz="2000">
              <a:solidFill>
                <a:srgbClr val="000000"/>
              </a:solidFill>
            </a:endParaRPr>
          </a:p>
          <a:p>
            <a:pPr indent="0" lvl="0" marL="0" rtl="0" algn="l">
              <a:spcBef>
                <a:spcPts val="1600"/>
              </a:spcBef>
              <a:spcAft>
                <a:spcPts val="1600"/>
              </a:spcAft>
              <a:buNone/>
            </a:pPr>
            <a:r>
              <a:rPr lang="en">
                <a:solidFill>
                  <a:srgbClr val="000000"/>
                </a:solidFill>
              </a:rPr>
              <a:t>	</a:t>
            </a:r>
            <a:endParaRPr>
              <a:solidFill>
                <a:srgbClr val="000000"/>
              </a:solidFill>
            </a:endParaRPr>
          </a:p>
        </p:txBody>
      </p:sp>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Preprocessing &amp; Arrangement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graphicFrame>
        <p:nvGraphicFramePr>
          <p:cNvPr id="137" name="Google Shape;137;p24"/>
          <p:cNvGraphicFramePr/>
          <p:nvPr/>
        </p:nvGraphicFramePr>
        <p:xfrm>
          <a:off x="5908350" y="1608510"/>
          <a:ext cx="3000000" cy="3000000"/>
        </p:xfrm>
        <a:graphic>
          <a:graphicData uri="http://schemas.openxmlformats.org/drawingml/2006/table">
            <a:tbl>
              <a:tblPr>
                <a:noFill/>
                <a:tableStyleId>{40C99317-99D6-4185-8E51-AB0EF8931C67}</a:tableStyleId>
              </a:tblPr>
              <a:tblGrid>
                <a:gridCol w="1247975"/>
                <a:gridCol w="1247975"/>
              </a:tblGrid>
              <a:tr h="10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r h="210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descr="d_{1}" id="138" name="Google Shape;138;p24" title="MathEquation,#000000"/>
          <p:cNvPicPr preferRelativeResize="0"/>
          <p:nvPr/>
        </p:nvPicPr>
        <p:blipFill>
          <a:blip r:embed="rId3">
            <a:alphaModFix/>
          </a:blip>
          <a:stretch>
            <a:fillRect/>
          </a:stretch>
        </p:blipFill>
        <p:spPr>
          <a:xfrm>
            <a:off x="7584050" y="1674988"/>
            <a:ext cx="240758" cy="254000"/>
          </a:xfrm>
          <a:prstGeom prst="rect">
            <a:avLst/>
          </a:prstGeom>
          <a:noFill/>
          <a:ln>
            <a:noFill/>
          </a:ln>
        </p:spPr>
      </p:pic>
      <p:pic>
        <p:nvPicPr>
          <p:cNvPr descr="d_{2}" id="139" name="Google Shape;139;p24" title="MathEquation,#000000"/>
          <p:cNvPicPr preferRelativeResize="0"/>
          <p:nvPr/>
        </p:nvPicPr>
        <p:blipFill>
          <a:blip r:embed="rId4">
            <a:alphaModFix/>
          </a:blip>
          <a:stretch>
            <a:fillRect/>
          </a:stretch>
        </p:blipFill>
        <p:spPr>
          <a:xfrm>
            <a:off x="7612650" y="2076175"/>
            <a:ext cx="240758" cy="254000"/>
          </a:xfrm>
          <a:prstGeom prst="rect">
            <a:avLst/>
          </a:prstGeom>
          <a:noFill/>
          <a:ln>
            <a:noFill/>
          </a:ln>
        </p:spPr>
      </p:pic>
      <p:pic>
        <p:nvPicPr>
          <p:cNvPr descr="d_{3}" id="140" name="Google Shape;140;p24" title="MathEquation,#000000"/>
          <p:cNvPicPr preferRelativeResize="0"/>
          <p:nvPr/>
        </p:nvPicPr>
        <p:blipFill>
          <a:blip r:embed="rId5">
            <a:alphaModFix/>
          </a:blip>
          <a:stretch>
            <a:fillRect/>
          </a:stretch>
        </p:blipFill>
        <p:spPr>
          <a:xfrm>
            <a:off x="7584050" y="2477363"/>
            <a:ext cx="240758" cy="254000"/>
          </a:xfrm>
          <a:prstGeom prst="rect">
            <a:avLst/>
          </a:prstGeom>
          <a:noFill/>
          <a:ln>
            <a:noFill/>
          </a:ln>
        </p:spPr>
      </p:pic>
      <p:pic>
        <p:nvPicPr>
          <p:cNvPr descr="d_{D}" id="141" name="Google Shape;141;p24" title="MathEquation,#000000"/>
          <p:cNvPicPr preferRelativeResize="0"/>
          <p:nvPr/>
        </p:nvPicPr>
        <p:blipFill>
          <a:blip r:embed="rId6">
            <a:alphaModFix/>
          </a:blip>
          <a:stretch>
            <a:fillRect/>
          </a:stretch>
        </p:blipFill>
        <p:spPr>
          <a:xfrm>
            <a:off x="7555450" y="3253513"/>
            <a:ext cx="297948" cy="254001"/>
          </a:xfrm>
          <a:prstGeom prst="rect">
            <a:avLst/>
          </a:prstGeom>
          <a:noFill/>
          <a:ln>
            <a:noFill/>
          </a:ln>
        </p:spPr>
      </p:pic>
      <p:sp>
        <p:nvSpPr>
          <p:cNvPr id="142" name="Google Shape;142;p24"/>
          <p:cNvSpPr txBox="1"/>
          <p:nvPr/>
        </p:nvSpPr>
        <p:spPr>
          <a:xfrm>
            <a:off x="5779625" y="3741825"/>
            <a:ext cx="2753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Energy-Distance Tuple </a:t>
            </a:r>
            <a:endParaRPr b="1" sz="1800"/>
          </a:p>
        </p:txBody>
      </p:sp>
      <p:pic>
        <p:nvPicPr>
          <p:cNvPr id="143" name="Google Shape;143;p24"/>
          <p:cNvPicPr preferRelativeResize="0"/>
          <p:nvPr/>
        </p:nvPicPr>
        <p:blipFill>
          <a:blip r:embed="rId7">
            <a:alphaModFix/>
          </a:blip>
          <a:stretch>
            <a:fillRect/>
          </a:stretch>
        </p:blipFill>
        <p:spPr>
          <a:xfrm>
            <a:off x="1000995" y="1445784"/>
            <a:ext cx="2460627" cy="2317150"/>
          </a:xfrm>
          <a:prstGeom prst="rect">
            <a:avLst/>
          </a:prstGeom>
          <a:noFill/>
          <a:ln>
            <a:noFill/>
          </a:ln>
        </p:spPr>
      </p:pic>
      <p:pic>
        <p:nvPicPr>
          <p:cNvPr descr="E_{d_{1}} = \frac{E_{1}+E_{2}+E_{3}}{3}" id="144" name="Google Shape;144;p24" title="MathEquation,#000000"/>
          <p:cNvPicPr preferRelativeResize="0"/>
          <p:nvPr/>
        </p:nvPicPr>
        <p:blipFill>
          <a:blip r:embed="rId8">
            <a:alphaModFix/>
          </a:blip>
          <a:stretch>
            <a:fillRect/>
          </a:stretch>
        </p:blipFill>
        <p:spPr>
          <a:xfrm>
            <a:off x="3461613" y="2502113"/>
            <a:ext cx="2220766" cy="508000"/>
          </a:xfrm>
          <a:prstGeom prst="rect">
            <a:avLst/>
          </a:prstGeom>
          <a:noFill/>
          <a:ln>
            <a:noFill/>
          </a:ln>
        </p:spPr>
      </p:pic>
      <p:pic>
        <p:nvPicPr>
          <p:cNvPr descr="E_{d_{1}}" id="145" name="Google Shape;145;p24" title="MathEquation,#000000"/>
          <p:cNvPicPr preferRelativeResize="0"/>
          <p:nvPr/>
        </p:nvPicPr>
        <p:blipFill>
          <a:blip r:embed="rId9">
            <a:alphaModFix/>
          </a:blip>
          <a:stretch>
            <a:fillRect/>
          </a:stretch>
        </p:blipFill>
        <p:spPr>
          <a:xfrm>
            <a:off x="6281075" y="1750713"/>
            <a:ext cx="338104" cy="254001"/>
          </a:xfrm>
          <a:prstGeom prst="rect">
            <a:avLst/>
          </a:prstGeom>
          <a:noFill/>
          <a:ln>
            <a:noFill/>
          </a:ln>
        </p:spPr>
      </p:pic>
      <p:pic>
        <p:nvPicPr>
          <p:cNvPr descr="E_{d_{2}}" id="146" name="Google Shape;146;p24" title="MathEquation,#000000"/>
          <p:cNvPicPr preferRelativeResize="0"/>
          <p:nvPr/>
        </p:nvPicPr>
        <p:blipFill>
          <a:blip r:embed="rId10">
            <a:alphaModFix/>
          </a:blip>
          <a:stretch>
            <a:fillRect/>
          </a:stretch>
        </p:blipFill>
        <p:spPr>
          <a:xfrm>
            <a:off x="6281075" y="2076175"/>
            <a:ext cx="338104" cy="254001"/>
          </a:xfrm>
          <a:prstGeom prst="rect">
            <a:avLst/>
          </a:prstGeom>
          <a:noFill/>
          <a:ln>
            <a:noFill/>
          </a:ln>
        </p:spPr>
      </p:pic>
      <p:pic>
        <p:nvPicPr>
          <p:cNvPr descr="E_{d_{3}}" id="147" name="Google Shape;147;p24" title="MathEquation,#000000"/>
          <p:cNvPicPr preferRelativeResize="0"/>
          <p:nvPr/>
        </p:nvPicPr>
        <p:blipFill>
          <a:blip r:embed="rId11">
            <a:alphaModFix/>
          </a:blip>
          <a:stretch>
            <a:fillRect/>
          </a:stretch>
        </p:blipFill>
        <p:spPr>
          <a:xfrm>
            <a:off x="6281075" y="2502113"/>
            <a:ext cx="338104" cy="254001"/>
          </a:xfrm>
          <a:prstGeom prst="rect">
            <a:avLst/>
          </a:prstGeom>
          <a:noFill/>
          <a:ln>
            <a:noFill/>
          </a:ln>
        </p:spPr>
      </p:pic>
      <p:pic>
        <p:nvPicPr>
          <p:cNvPr descr="E_{d_{D}}" id="148" name="Google Shape;148;p24" title="MathEquation,#000000"/>
          <p:cNvPicPr preferRelativeResize="0"/>
          <p:nvPr/>
        </p:nvPicPr>
        <p:blipFill>
          <a:blip r:embed="rId12">
            <a:alphaModFix/>
          </a:blip>
          <a:stretch>
            <a:fillRect/>
          </a:stretch>
        </p:blipFill>
        <p:spPr>
          <a:xfrm>
            <a:off x="6311688" y="3253525"/>
            <a:ext cx="374218" cy="25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Circle Parameters </a:t>
            </a:r>
            <a:r>
              <a:rPr lang="en"/>
              <a:t>Estimation</a:t>
            </a:r>
            <a:r>
              <a:rPr lang="en"/>
              <a:t>: </a:t>
            </a:r>
            <a:r>
              <a:rPr lang="en"/>
              <a:t>Regression </a:t>
            </a:r>
            <a:endParaRPr/>
          </a:p>
        </p:txBody>
      </p:sp>
      <p:sp>
        <p:nvSpPr>
          <p:cNvPr id="154" name="Google Shape;154;p25"/>
          <p:cNvSpPr txBox="1"/>
          <p:nvPr>
            <p:ph idx="1" type="body"/>
          </p:nvPr>
        </p:nvSpPr>
        <p:spPr>
          <a:xfrm>
            <a:off x="311700" y="1152475"/>
            <a:ext cx="8520600" cy="308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AutoNum type="arabicPeriod"/>
            </a:pPr>
            <a:r>
              <a:rPr lang="en" sz="2200">
                <a:solidFill>
                  <a:schemeClr val="dk1"/>
                </a:solidFill>
              </a:rPr>
              <a:t>What are circle centers ?</a:t>
            </a:r>
            <a:endParaRPr sz="22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Location of sensors </a:t>
            </a:r>
            <a:r>
              <a:rPr lang="en" sz="2000">
                <a:solidFill>
                  <a:srgbClr val="0000FF"/>
                </a:solidFill>
              </a:rPr>
              <a:t>(Known) </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What are Radii ?</a:t>
            </a:r>
            <a:endParaRPr sz="22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Distance of an event from sensors. </a:t>
            </a:r>
            <a:r>
              <a:rPr lang="en" sz="2000">
                <a:solidFill>
                  <a:srgbClr val="0000FF"/>
                </a:solidFill>
              </a:rPr>
              <a:t>(Unknown)</a:t>
            </a:r>
            <a:endParaRPr sz="2000">
              <a:solidFill>
                <a:srgbClr val="0000FF"/>
              </a:solidFill>
            </a:endParaRPr>
          </a:p>
          <a:p>
            <a:pPr indent="0" lvl="0" marL="457200" rtl="0" algn="l">
              <a:spcBef>
                <a:spcPts val="1600"/>
              </a:spcBef>
              <a:spcAft>
                <a:spcPts val="0"/>
              </a:spcAft>
              <a:buNone/>
            </a:pPr>
            <a:r>
              <a:t/>
            </a:r>
            <a:endParaRPr sz="2000">
              <a:solidFill>
                <a:srgbClr val="0000FF"/>
              </a:solidFill>
            </a:endParaRPr>
          </a:p>
          <a:p>
            <a:pPr indent="0" lvl="0" marL="914400" rtl="0" algn="l">
              <a:spcBef>
                <a:spcPts val="1600"/>
              </a:spcBef>
              <a:spcAft>
                <a:spcPts val="1600"/>
              </a:spcAft>
              <a:buNone/>
            </a:pPr>
            <a:r>
              <a:t/>
            </a:r>
            <a:endParaRPr/>
          </a:p>
        </p:txBody>
      </p:sp>
      <p:sp>
        <p:nvSpPr>
          <p:cNvPr id="155" name="Google Shape;15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Circle Parameters Estimation: Regression </a:t>
            </a:r>
            <a:endParaRPr/>
          </a:p>
        </p:txBody>
      </p:sp>
      <p:sp>
        <p:nvSpPr>
          <p:cNvPr id="161" name="Google Shape;161;p26"/>
          <p:cNvSpPr txBox="1"/>
          <p:nvPr>
            <p:ph idx="1" type="body"/>
          </p:nvPr>
        </p:nvSpPr>
        <p:spPr>
          <a:xfrm>
            <a:off x="311700" y="1152475"/>
            <a:ext cx="8520600" cy="308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How Radii is Estimated?</a:t>
            </a:r>
            <a:endParaRPr sz="1800">
              <a:solidFill>
                <a:srgbClr val="000000"/>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We train a Decision Tree based </a:t>
            </a:r>
            <a:r>
              <a:rPr lang="en" sz="2000">
                <a:solidFill>
                  <a:schemeClr val="dk1"/>
                </a:solidFill>
              </a:rPr>
              <a:t>Regression</a:t>
            </a:r>
            <a:r>
              <a:rPr baseline="30000" lang="en" sz="2000">
                <a:solidFill>
                  <a:schemeClr val="dk1"/>
                </a:solidFill>
              </a:rPr>
              <a:t>1</a:t>
            </a:r>
            <a:r>
              <a:rPr lang="en" sz="2000">
                <a:solidFill>
                  <a:schemeClr val="dk1"/>
                </a:solidFill>
              </a:rPr>
              <a:t>. on &lt;Energy-Distance&gt; tuple</a:t>
            </a:r>
            <a:endParaRPr baseline="30000" sz="2000">
              <a:solidFill>
                <a:schemeClr val="dk1"/>
              </a:solidFill>
            </a:endParaRPr>
          </a:p>
          <a:p>
            <a:pPr indent="-355600" lvl="2" marL="1371600" rtl="0" algn="l">
              <a:spcBef>
                <a:spcPts val="0"/>
              </a:spcBef>
              <a:spcAft>
                <a:spcPts val="0"/>
              </a:spcAft>
              <a:buClr>
                <a:schemeClr val="dk1"/>
              </a:buClr>
              <a:buSzPts val="2000"/>
              <a:buAutoNum type="romanLcPeriod"/>
            </a:pPr>
            <a:r>
              <a:rPr lang="en" sz="2000">
                <a:solidFill>
                  <a:schemeClr val="dk1"/>
                </a:solidFill>
              </a:rPr>
              <a:t>Independent Variable = Energy values</a:t>
            </a:r>
            <a:endParaRPr sz="2000">
              <a:solidFill>
                <a:schemeClr val="dk1"/>
              </a:solidFill>
            </a:endParaRPr>
          </a:p>
          <a:p>
            <a:pPr indent="-355600" lvl="2" marL="1371600" rtl="0" algn="l">
              <a:spcBef>
                <a:spcPts val="0"/>
              </a:spcBef>
              <a:spcAft>
                <a:spcPts val="0"/>
              </a:spcAft>
              <a:buClr>
                <a:schemeClr val="dk1"/>
              </a:buClr>
              <a:buSzPts val="2000"/>
              <a:buAutoNum type="romanLcPeriod"/>
            </a:pPr>
            <a:r>
              <a:rPr lang="en" sz="2000">
                <a:solidFill>
                  <a:schemeClr val="dk1"/>
                </a:solidFill>
              </a:rPr>
              <a:t>Dependent Variable = Distance from an event</a:t>
            </a:r>
            <a:endParaRPr sz="2000">
              <a:solidFill>
                <a:schemeClr val="dk1"/>
              </a:solidFill>
            </a:endParaRPr>
          </a:p>
          <a:p>
            <a:pPr indent="0" lvl="0" marL="914400" rtl="0" algn="l">
              <a:spcBef>
                <a:spcPts val="1600"/>
              </a:spcBef>
              <a:spcAft>
                <a:spcPts val="1600"/>
              </a:spcAft>
              <a:buNone/>
            </a:pPr>
            <a:r>
              <a:t/>
            </a:r>
            <a:endParaRPr/>
          </a:p>
        </p:txBody>
      </p:sp>
      <p:sp>
        <p:nvSpPr>
          <p:cNvPr id="162" name="Google Shape;16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d_{i}" id="163" name="Google Shape;163;p26" title="MathEquation,#000000"/>
          <p:cNvPicPr preferRelativeResize="0"/>
          <p:nvPr/>
        </p:nvPicPr>
        <p:blipFill>
          <a:blip r:embed="rId3">
            <a:alphaModFix/>
          </a:blip>
          <a:stretch>
            <a:fillRect/>
          </a:stretch>
        </p:blipFill>
        <p:spPr>
          <a:xfrm>
            <a:off x="7006750" y="2653050"/>
            <a:ext cx="264738" cy="314700"/>
          </a:xfrm>
          <a:prstGeom prst="rect">
            <a:avLst/>
          </a:prstGeom>
          <a:noFill/>
          <a:ln>
            <a:noFill/>
          </a:ln>
        </p:spPr>
      </p:pic>
      <p:pic>
        <p:nvPicPr>
          <p:cNvPr descr="\bar{E}_{d_{i}}" id="164" name="Google Shape;164;p26" title="MathEquation,#000000"/>
          <p:cNvPicPr preferRelativeResize="0"/>
          <p:nvPr/>
        </p:nvPicPr>
        <p:blipFill>
          <a:blip r:embed="rId4">
            <a:alphaModFix/>
          </a:blip>
          <a:stretch>
            <a:fillRect/>
          </a:stretch>
        </p:blipFill>
        <p:spPr>
          <a:xfrm>
            <a:off x="6150450" y="2338353"/>
            <a:ext cx="365976" cy="314707"/>
          </a:xfrm>
          <a:prstGeom prst="rect">
            <a:avLst/>
          </a:prstGeom>
          <a:noFill/>
          <a:ln>
            <a:noFill/>
          </a:ln>
        </p:spPr>
      </p:pic>
      <p:sp>
        <p:nvSpPr>
          <p:cNvPr id="165" name="Google Shape;165;p26"/>
          <p:cNvSpPr txBox="1"/>
          <p:nvPr/>
        </p:nvSpPr>
        <p:spPr>
          <a:xfrm>
            <a:off x="311700" y="4410300"/>
            <a:ext cx="7906500" cy="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 sz="1200">
                <a:solidFill>
                  <a:srgbClr val="0000FF"/>
                </a:solidFill>
              </a:rPr>
              <a:t>1</a:t>
            </a:r>
            <a:r>
              <a:rPr lang="en" sz="1200">
                <a:solidFill>
                  <a:srgbClr val="0000FF"/>
                </a:solidFill>
              </a:rPr>
              <a:t>Cappelli C, Mola F, Siciliano R. Selecting Regression Tree Models: A Statistical Testing Procedure. In Advances in Classification and Data Analysis 2001 (pp. 249-256). Springer, Berlin, Heidelberg.</a:t>
            </a:r>
            <a:endParaRPr sz="120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Circle Parameters Estimation: Seismic Property</a:t>
            </a:r>
            <a:endParaRPr/>
          </a:p>
          <a:p>
            <a:pPr indent="0" lvl="0" marL="0" rtl="0" algn="l">
              <a:spcBef>
                <a:spcPts val="0"/>
              </a:spcBef>
              <a:spcAft>
                <a:spcPts val="0"/>
              </a:spcAft>
              <a:buNone/>
            </a:pPr>
            <a:r>
              <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7"/>
          <p:cNvSpPr txBox="1"/>
          <p:nvPr/>
        </p:nvSpPr>
        <p:spPr>
          <a:xfrm>
            <a:off x="424200" y="4353100"/>
            <a:ext cx="8295600" cy="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rPr>
              <a:t>Succi GP, Prado G, Gampert R, Pedersen TK, Dhaliwal H. Problems in seismic detection and tracking. In Unattended Ground Sensor Technologies and Applications II 2000 Jul 21 (Vol. 4040, pp. 165-173). International Society for Optics and Photonics.</a:t>
            </a:r>
            <a:endParaRPr sz="1200">
              <a:solidFill>
                <a:srgbClr val="0000FF"/>
              </a:solidFill>
            </a:endParaRPr>
          </a:p>
        </p:txBody>
      </p:sp>
      <p:pic>
        <p:nvPicPr>
          <p:cNvPr descr="\frac{d_{s_{1}}}{d_{s_{2}}} = \frac{E_{s_{2}}}{E_{s_{1}}} = \alpha" id="173" name="Google Shape;173;p27" title="MathEquation,#000000"/>
          <p:cNvPicPr preferRelativeResize="0"/>
          <p:nvPr/>
        </p:nvPicPr>
        <p:blipFill>
          <a:blip r:embed="rId3">
            <a:alphaModFix/>
          </a:blip>
          <a:stretch>
            <a:fillRect/>
          </a:stretch>
        </p:blipFill>
        <p:spPr>
          <a:xfrm>
            <a:off x="5464800" y="2655800"/>
            <a:ext cx="1984376" cy="635000"/>
          </a:xfrm>
          <a:prstGeom prst="rect">
            <a:avLst/>
          </a:prstGeom>
          <a:noFill/>
          <a:ln>
            <a:noFill/>
          </a:ln>
        </p:spPr>
      </p:pic>
      <p:pic>
        <p:nvPicPr>
          <p:cNvPr id="174" name="Google Shape;174;p27"/>
          <p:cNvPicPr preferRelativeResize="0"/>
          <p:nvPr/>
        </p:nvPicPr>
        <p:blipFill>
          <a:blip r:embed="rId4">
            <a:alphaModFix/>
          </a:blip>
          <a:stretch>
            <a:fillRect/>
          </a:stretch>
        </p:blipFill>
        <p:spPr>
          <a:xfrm>
            <a:off x="972350" y="1017725"/>
            <a:ext cx="3797651" cy="3205826"/>
          </a:xfrm>
          <a:prstGeom prst="rect">
            <a:avLst/>
          </a:prstGeom>
          <a:noFill/>
          <a:ln>
            <a:noFill/>
          </a:ln>
        </p:spPr>
      </p:pic>
      <p:sp>
        <p:nvSpPr>
          <p:cNvPr id="175" name="Google Shape;175;p27"/>
          <p:cNvSpPr txBox="1"/>
          <p:nvPr/>
        </p:nvSpPr>
        <p:spPr>
          <a:xfrm>
            <a:off x="2510500" y="2429800"/>
            <a:ext cx="4671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d</a:t>
            </a:r>
            <a:r>
              <a:rPr b="1" baseline="-25000" lang="en" sz="1600"/>
              <a:t>s1</a:t>
            </a:r>
            <a:endParaRPr b="1" baseline="-25000" sz="1600"/>
          </a:p>
        </p:txBody>
      </p:sp>
      <p:sp>
        <p:nvSpPr>
          <p:cNvPr id="176" name="Google Shape;176;p27"/>
          <p:cNvSpPr txBox="1"/>
          <p:nvPr/>
        </p:nvSpPr>
        <p:spPr>
          <a:xfrm>
            <a:off x="3488975" y="2488275"/>
            <a:ext cx="4671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d</a:t>
            </a:r>
            <a:r>
              <a:rPr b="1" baseline="-25000" lang="en" sz="1600"/>
              <a:t>s2</a:t>
            </a:r>
            <a:endParaRPr b="1" baseline="-25000" sz="1600"/>
          </a:p>
        </p:txBody>
      </p:sp>
      <p:sp>
        <p:nvSpPr>
          <p:cNvPr id="177" name="Google Shape;177;p27"/>
          <p:cNvSpPr txBox="1"/>
          <p:nvPr/>
        </p:nvSpPr>
        <p:spPr>
          <a:xfrm>
            <a:off x="1848750" y="1706850"/>
            <a:ext cx="27234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Event Location (x,y) = (4.3,5)</a:t>
            </a:r>
            <a:endParaRPr/>
          </a:p>
        </p:txBody>
      </p:sp>
      <p:sp>
        <p:nvSpPr>
          <p:cNvPr id="178" name="Google Shape;178;p27"/>
          <p:cNvSpPr txBox="1"/>
          <p:nvPr/>
        </p:nvSpPr>
        <p:spPr>
          <a:xfrm>
            <a:off x="2266450" y="3203675"/>
            <a:ext cx="4671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s</a:t>
            </a:r>
            <a:r>
              <a:rPr b="1" baseline="-25000" lang="en" sz="1600"/>
              <a:t>1</a:t>
            </a:r>
            <a:endParaRPr b="1" baseline="-25000" sz="1600"/>
          </a:p>
        </p:txBody>
      </p:sp>
      <p:sp>
        <p:nvSpPr>
          <p:cNvPr id="179" name="Google Shape;179;p27"/>
          <p:cNvSpPr txBox="1"/>
          <p:nvPr/>
        </p:nvSpPr>
        <p:spPr>
          <a:xfrm>
            <a:off x="3488975" y="3290788"/>
            <a:ext cx="4671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s</a:t>
            </a:r>
            <a:r>
              <a:rPr b="1" baseline="-25000" lang="en" sz="1600"/>
              <a:t>2</a:t>
            </a:r>
            <a:endParaRPr b="1" baseline="-25000" sz="1600"/>
          </a:p>
        </p:txBody>
      </p:sp>
      <p:pic>
        <p:nvPicPr>
          <p:cNvPr descr="E_{S_{i}} \propto \frac{1}{d_{s_{i}}}" id="180" name="Google Shape;180;p27" title="MathEquation,#000000"/>
          <p:cNvPicPr preferRelativeResize="0"/>
          <p:nvPr/>
        </p:nvPicPr>
        <p:blipFill>
          <a:blip r:embed="rId5">
            <a:alphaModFix/>
          </a:blip>
          <a:stretch>
            <a:fillRect/>
          </a:stretch>
        </p:blipFill>
        <p:spPr>
          <a:xfrm>
            <a:off x="5464800" y="1832050"/>
            <a:ext cx="1191788" cy="50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8"/>
          <p:cNvSpPr txBox="1"/>
          <p:nvPr>
            <p:ph type="title"/>
          </p:nvPr>
        </p:nvSpPr>
        <p:spPr>
          <a:xfrm>
            <a:off x="79650" y="416100"/>
            <a:ext cx="898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Circle Parameters Estimation: Seismic Property </a:t>
            </a:r>
            <a:endParaRPr/>
          </a:p>
          <a:p>
            <a:pPr indent="0" lvl="0" marL="0" rtl="0" algn="l">
              <a:spcBef>
                <a:spcPts val="0"/>
              </a:spcBef>
              <a:spcAft>
                <a:spcPts val="0"/>
              </a:spcAft>
              <a:buNone/>
            </a:pPr>
            <a:r>
              <a:t/>
            </a:r>
            <a:endParaRPr/>
          </a:p>
        </p:txBody>
      </p:sp>
      <p:pic>
        <p:nvPicPr>
          <p:cNvPr descr="d_{s_{1}}^{2} = \alpha^{2} \times {d_{s_{2}}^{2}} " id="187" name="Google Shape;187;p28" title="MathEquation,#000000"/>
          <p:cNvPicPr preferRelativeResize="0"/>
          <p:nvPr/>
        </p:nvPicPr>
        <p:blipFill>
          <a:blip r:embed="rId3">
            <a:alphaModFix/>
          </a:blip>
          <a:stretch>
            <a:fillRect/>
          </a:stretch>
        </p:blipFill>
        <p:spPr>
          <a:xfrm>
            <a:off x="2843025" y="1410925"/>
            <a:ext cx="2019378" cy="406400"/>
          </a:xfrm>
          <a:prstGeom prst="rect">
            <a:avLst/>
          </a:prstGeom>
          <a:noFill/>
          <a:ln>
            <a:noFill/>
          </a:ln>
        </p:spPr>
      </p:pic>
      <p:pic>
        <p:nvPicPr>
          <p:cNvPr descr="(x-x_{s1})^2 + (y-y_{s1})^2 = \alpha^2 \left[(x-x_{s2})^2 + (y-y_{s2})^2 \right]" id="188" name="Google Shape;188;p28" title="MathEquation,#000000"/>
          <p:cNvPicPr preferRelativeResize="0"/>
          <p:nvPr/>
        </p:nvPicPr>
        <p:blipFill>
          <a:blip r:embed="rId4">
            <a:alphaModFix/>
          </a:blip>
          <a:stretch>
            <a:fillRect/>
          </a:stretch>
        </p:blipFill>
        <p:spPr>
          <a:xfrm>
            <a:off x="1290675" y="2104975"/>
            <a:ext cx="6176450" cy="362866"/>
          </a:xfrm>
          <a:prstGeom prst="rect">
            <a:avLst/>
          </a:prstGeom>
          <a:noFill/>
          <a:ln>
            <a:noFill/>
          </a:ln>
        </p:spPr>
      </p:pic>
      <p:pic>
        <p:nvPicPr>
          <p:cNvPr descr="\begin{align}&#10;&amp;\left [ x - \left ( \frac{x_{s_{1}}-\alpha^{2}x_{s_{2}}}{1-\alpha^{2}} \right ) \right ]^2 +  \left [ y - \left ( \frac{y_{s_{1}}-\alpha^{2}y_{s_{2}}}{1-\alpha^{2}} \right ) \right ]^2 \nonumber\\ &amp;\ \ \ \ \ =\left [ &#10;\left \{ \left ( \frac{x_{s_{1}}-\alpha^{2}x_{s_{2}}}{1-\alpha^{2}} \right ) + \left ( \frac{y_{s_{1}}-\alpha^{2}y_{s_{2}}}{1-\alpha^{2}} \right )\right.\right.\nonumber\\ &amp;\ \ \ \ \ \ \ \ \ \  +\left.\left.\left ( \frac{\alpha^{2}(x_{s_{2}}^{2}+y_{s_{2}}^{2}-x_{s_{1}}^{2}-y_{s_{1}}^{2})}{1-\alpha^{2}} \right ) \right\}^{1/2} \right]^2&#10;&#10;\end{align}" id="189" name="Google Shape;189;p28" title="MathEquation,#000000"/>
          <p:cNvPicPr preferRelativeResize="0"/>
          <p:nvPr/>
        </p:nvPicPr>
        <p:blipFill>
          <a:blip r:embed="rId5">
            <a:alphaModFix/>
          </a:blip>
          <a:stretch>
            <a:fillRect/>
          </a:stretch>
        </p:blipFill>
        <p:spPr>
          <a:xfrm>
            <a:off x="1740788" y="2903350"/>
            <a:ext cx="445614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Estimation</a:t>
            </a:r>
            <a:endParaRPr/>
          </a:p>
        </p:txBody>
      </p:sp>
      <p:sp>
        <p:nvSpPr>
          <p:cNvPr id="195" name="Google Shape;19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b="1" lang="en" sz="2200">
                <a:solidFill>
                  <a:srgbClr val="000000"/>
                </a:solidFill>
              </a:rPr>
              <a:t>Idea</a:t>
            </a:r>
            <a:r>
              <a:rPr lang="en" sz="2200">
                <a:solidFill>
                  <a:srgbClr val="000000"/>
                </a:solidFill>
              </a:rPr>
              <a:t>: Intersection of three circle can be estimated location of a target.</a:t>
            </a:r>
            <a:endParaRPr sz="2200">
              <a:solidFill>
                <a:srgbClr val="000000"/>
              </a:solidFill>
            </a:endParaRPr>
          </a:p>
        </p:txBody>
      </p:sp>
      <p:sp>
        <p:nvSpPr>
          <p:cNvPr id="196" name="Google Shape;19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29"/>
          <p:cNvPicPr preferRelativeResize="0"/>
          <p:nvPr/>
        </p:nvPicPr>
        <p:blipFill>
          <a:blip r:embed="rId3">
            <a:alphaModFix/>
          </a:blip>
          <a:stretch>
            <a:fillRect/>
          </a:stretch>
        </p:blipFill>
        <p:spPr>
          <a:xfrm>
            <a:off x="2321175" y="1798200"/>
            <a:ext cx="3970700" cy="277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Location Estimation</a:t>
            </a:r>
            <a:endParaRPr/>
          </a:p>
          <a:p>
            <a:pPr indent="0" lvl="0" marL="0" rtl="0" algn="l">
              <a:spcBef>
                <a:spcPts val="0"/>
              </a:spcBef>
              <a:spcAft>
                <a:spcPts val="0"/>
              </a:spcAft>
              <a:buNone/>
            </a:pPr>
            <a:r>
              <a:t/>
            </a:r>
            <a:endParaRPr/>
          </a:p>
        </p:txBody>
      </p:sp>
      <p:sp>
        <p:nvSpPr>
          <p:cNvPr id="203" name="Google Shape;20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b="1" lang="en" sz="2200">
                <a:solidFill>
                  <a:srgbClr val="000000"/>
                </a:solidFill>
              </a:rPr>
              <a:t>Problem</a:t>
            </a:r>
            <a:r>
              <a:rPr lang="en" sz="2200">
                <a:solidFill>
                  <a:srgbClr val="000000"/>
                </a:solidFill>
              </a:rPr>
              <a:t> : Circle drawn with estimated radius may or may not intersect</a:t>
            </a:r>
            <a:endParaRPr sz="2200">
              <a:solidFill>
                <a:srgbClr val="000000"/>
              </a:solidFill>
            </a:endParaRPr>
          </a:p>
          <a:p>
            <a:pPr indent="-368300" lvl="0" marL="457200" rtl="0" algn="l">
              <a:spcBef>
                <a:spcPts val="0"/>
              </a:spcBef>
              <a:spcAft>
                <a:spcPts val="0"/>
              </a:spcAft>
              <a:buClr>
                <a:srgbClr val="000000"/>
              </a:buClr>
              <a:buSzPts val="2200"/>
              <a:buChar char="●"/>
            </a:pPr>
            <a:r>
              <a:rPr b="1" lang="en" sz="2200">
                <a:solidFill>
                  <a:srgbClr val="000000"/>
                </a:solidFill>
              </a:rPr>
              <a:t>Solution :  </a:t>
            </a:r>
            <a:r>
              <a:rPr lang="en" sz="2200">
                <a:solidFill>
                  <a:srgbClr val="000000"/>
                </a:solidFill>
              </a:rPr>
              <a:t>Proposed heuristic for location estimation</a:t>
            </a:r>
            <a:endParaRPr sz="22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When two circles do not intersect</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When any two circles intersect</a:t>
            </a:r>
            <a:endParaRPr sz="2000">
              <a:solidFill>
                <a:srgbClr val="000000"/>
              </a:solidFill>
            </a:endParaRPr>
          </a:p>
        </p:txBody>
      </p:sp>
      <p:sp>
        <p:nvSpPr>
          <p:cNvPr id="204" name="Google Shape;20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31"/>
          <p:cNvPicPr preferRelativeResize="0"/>
          <p:nvPr/>
        </p:nvPicPr>
        <p:blipFill>
          <a:blip r:embed="rId3">
            <a:alphaModFix/>
          </a:blip>
          <a:stretch>
            <a:fillRect/>
          </a:stretch>
        </p:blipFill>
        <p:spPr>
          <a:xfrm>
            <a:off x="1773150" y="152400"/>
            <a:ext cx="4838700" cy="4838700"/>
          </a:xfrm>
          <a:prstGeom prst="rect">
            <a:avLst/>
          </a:prstGeom>
          <a:noFill/>
          <a:ln>
            <a:noFill/>
          </a:ln>
        </p:spPr>
      </p:pic>
      <p:sp>
        <p:nvSpPr>
          <p:cNvPr id="211" name="Google Shape;211;p31"/>
          <p:cNvSpPr txBox="1"/>
          <p:nvPr/>
        </p:nvSpPr>
        <p:spPr>
          <a:xfrm>
            <a:off x="2504650" y="868975"/>
            <a:ext cx="10116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Circle-1</a:t>
            </a:r>
            <a:endParaRPr/>
          </a:p>
        </p:txBody>
      </p:sp>
      <p:sp>
        <p:nvSpPr>
          <p:cNvPr id="212" name="Google Shape;212;p31"/>
          <p:cNvSpPr txBox="1"/>
          <p:nvPr/>
        </p:nvSpPr>
        <p:spPr>
          <a:xfrm>
            <a:off x="4762275" y="879625"/>
            <a:ext cx="10968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Circle-2</a:t>
            </a:r>
            <a:endParaRPr/>
          </a:p>
        </p:txBody>
      </p:sp>
      <p:sp>
        <p:nvSpPr>
          <p:cNvPr id="213" name="Google Shape;213;p31"/>
          <p:cNvSpPr txBox="1"/>
          <p:nvPr/>
        </p:nvSpPr>
        <p:spPr>
          <a:xfrm>
            <a:off x="3750675" y="3967850"/>
            <a:ext cx="10116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Circle-3</a:t>
            </a:r>
            <a:endParaRPr/>
          </a:p>
        </p:txBody>
      </p:sp>
      <p:cxnSp>
        <p:nvCxnSpPr>
          <p:cNvPr id="214" name="Google Shape;214;p31"/>
          <p:cNvCxnSpPr/>
          <p:nvPr/>
        </p:nvCxnSpPr>
        <p:spPr>
          <a:xfrm flipH="1">
            <a:off x="3761500" y="879625"/>
            <a:ext cx="372600" cy="8625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31"/>
          <p:cNvCxnSpPr/>
          <p:nvPr/>
        </p:nvCxnSpPr>
        <p:spPr>
          <a:xfrm>
            <a:off x="4134100" y="852925"/>
            <a:ext cx="543000" cy="915900"/>
          </a:xfrm>
          <a:prstGeom prst="straightConnector1">
            <a:avLst/>
          </a:prstGeom>
          <a:noFill/>
          <a:ln cap="flat" cmpd="sng" w="9525">
            <a:solidFill>
              <a:schemeClr val="dk2"/>
            </a:solidFill>
            <a:prstDash val="solid"/>
            <a:round/>
            <a:headEnd len="med" w="med" type="none"/>
            <a:tailEnd len="med" w="med" type="triangle"/>
          </a:ln>
        </p:spPr>
      </p:cxnSp>
      <p:sp>
        <p:nvSpPr>
          <p:cNvPr id="216" name="Google Shape;216;p31"/>
          <p:cNvSpPr txBox="1"/>
          <p:nvPr/>
        </p:nvSpPr>
        <p:spPr>
          <a:xfrm>
            <a:off x="2532750" y="613375"/>
            <a:ext cx="40785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Closest pair of points on circle-1 &amp; circle-2</a:t>
            </a:r>
            <a:endParaRPr>
              <a:solidFill>
                <a:srgbClr val="0000FF"/>
              </a:solidFill>
            </a:endParaRPr>
          </a:p>
        </p:txBody>
      </p:sp>
      <p:sp>
        <p:nvSpPr>
          <p:cNvPr id="217" name="Google Shape;217;p31"/>
          <p:cNvSpPr txBox="1"/>
          <p:nvPr/>
        </p:nvSpPr>
        <p:spPr>
          <a:xfrm>
            <a:off x="3356925" y="1603750"/>
            <a:ext cx="479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p1</a:t>
            </a:r>
            <a:endParaRPr/>
          </a:p>
        </p:txBody>
      </p:sp>
      <p:sp>
        <p:nvSpPr>
          <p:cNvPr id="218" name="Google Shape;218;p31"/>
          <p:cNvSpPr txBox="1"/>
          <p:nvPr/>
        </p:nvSpPr>
        <p:spPr>
          <a:xfrm>
            <a:off x="4851100" y="1603750"/>
            <a:ext cx="479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p2</a:t>
            </a:r>
            <a:endParaRPr/>
          </a:p>
        </p:txBody>
      </p:sp>
      <p:cxnSp>
        <p:nvCxnSpPr>
          <p:cNvPr id="219" name="Google Shape;219;p31"/>
          <p:cNvCxnSpPr/>
          <p:nvPr/>
        </p:nvCxnSpPr>
        <p:spPr>
          <a:xfrm rot="10800000">
            <a:off x="4357700" y="1944475"/>
            <a:ext cx="670800" cy="6177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31"/>
          <p:cNvSpPr txBox="1"/>
          <p:nvPr/>
        </p:nvSpPr>
        <p:spPr>
          <a:xfrm>
            <a:off x="5028500" y="2466025"/>
            <a:ext cx="17001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Effective Point</a:t>
            </a:r>
            <a:endParaRPr>
              <a:solidFill>
                <a:srgbClr val="0000FF"/>
              </a:solidFill>
            </a:endParaRPr>
          </a:p>
        </p:txBody>
      </p:sp>
      <p:sp>
        <p:nvSpPr>
          <p:cNvPr id="221" name="Google Shape;221;p31"/>
          <p:cNvSpPr txBox="1"/>
          <p:nvPr>
            <p:ph idx="4294967295" type="title"/>
          </p:nvPr>
        </p:nvSpPr>
        <p:spPr>
          <a:xfrm>
            <a:off x="311700" y="104475"/>
            <a:ext cx="878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Estimation:When two circles do not intersect</a:t>
            </a:r>
            <a:endParaRPr/>
          </a:p>
          <a:p>
            <a:pPr indent="0" lvl="0" marL="0" rtl="0" algn="l">
              <a:spcBef>
                <a:spcPts val="0"/>
              </a:spcBef>
              <a:spcAft>
                <a:spcPts val="0"/>
              </a:spcAft>
              <a:buNone/>
            </a:pPr>
            <a:r>
              <a:t/>
            </a:r>
            <a:endParaRPr/>
          </a:p>
        </p:txBody>
      </p:sp>
      <p:sp>
        <p:nvSpPr>
          <p:cNvPr id="222" name="Google Shape;222;p31"/>
          <p:cNvSpPr/>
          <p:nvPr/>
        </p:nvSpPr>
        <p:spPr>
          <a:xfrm>
            <a:off x="4165875" y="1715350"/>
            <a:ext cx="181200" cy="1704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Introduction</a:t>
            </a:r>
            <a:endParaRPr>
              <a:latin typeface="Helvetica Neue"/>
              <a:ea typeface="Helvetica Neue"/>
              <a:cs typeface="Helvetica Neue"/>
              <a:sym typeface="Helvetica Neue"/>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Font typeface="Helvetica Neue"/>
              <a:buChar char="●"/>
            </a:pPr>
            <a:r>
              <a:rPr lang="en" sz="2200">
                <a:solidFill>
                  <a:srgbClr val="000000"/>
                </a:solidFill>
              </a:rPr>
              <a:t>Detection and Localization</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Sparsely populated</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Seismic sensor</a:t>
            </a:r>
            <a:endParaRPr sz="2200">
              <a:solidFill>
                <a:srgbClr val="000000"/>
              </a:solidFill>
            </a:endParaRPr>
          </a:p>
          <a:p>
            <a:pPr indent="-368300" lvl="0" marL="457200" rtl="0" algn="l">
              <a:spcBef>
                <a:spcPts val="0"/>
              </a:spcBef>
              <a:spcAft>
                <a:spcPts val="0"/>
              </a:spcAft>
              <a:buClr>
                <a:srgbClr val="000000"/>
              </a:buClr>
              <a:buSzPts val="2200"/>
              <a:buFont typeface="Helvetica Neue"/>
              <a:buChar char="●"/>
            </a:pPr>
            <a:r>
              <a:rPr lang="en" sz="2200">
                <a:solidFill>
                  <a:srgbClr val="000000"/>
                </a:solidFill>
              </a:rPr>
              <a:t>How detection/localization is performed ?</a:t>
            </a:r>
            <a:endParaRPr sz="2200">
              <a:solidFill>
                <a:srgbClr val="000000"/>
              </a:solidFill>
              <a:latin typeface="Helvetica Neue"/>
              <a:ea typeface="Helvetica Neue"/>
              <a:cs typeface="Helvetica Neue"/>
              <a:sym typeface="Helvetica Neue"/>
            </a:endParaRPr>
          </a:p>
          <a:p>
            <a:pPr indent="-355600" lvl="1" marL="914400" rtl="0" algn="l">
              <a:spcBef>
                <a:spcPts val="0"/>
              </a:spcBef>
              <a:spcAft>
                <a:spcPts val="0"/>
              </a:spcAft>
              <a:buClr>
                <a:srgbClr val="000000"/>
              </a:buClr>
              <a:buSzPts val="2000"/>
              <a:buFont typeface="Helvetica Neue"/>
              <a:buChar char="○"/>
            </a:pPr>
            <a:r>
              <a:rPr lang="en" sz="2000">
                <a:solidFill>
                  <a:srgbClr val="000000"/>
                </a:solidFill>
                <a:latin typeface="Helvetica Neue"/>
                <a:ea typeface="Helvetica Neue"/>
                <a:cs typeface="Helvetica Neue"/>
                <a:sym typeface="Helvetica Neue"/>
              </a:rPr>
              <a:t>Visual </a:t>
            </a:r>
            <a:r>
              <a:rPr lang="en" sz="2000">
                <a:solidFill>
                  <a:srgbClr val="000000"/>
                </a:solidFill>
              </a:rPr>
              <a:t>methods</a:t>
            </a:r>
            <a:r>
              <a:rPr lang="en" sz="2000">
                <a:solidFill>
                  <a:srgbClr val="000000"/>
                </a:solidFill>
                <a:latin typeface="Helvetica Neue"/>
                <a:ea typeface="Helvetica Neue"/>
                <a:cs typeface="Helvetica Neue"/>
                <a:sym typeface="Helvetica Neue"/>
              </a:rPr>
              <a:t> (e</a:t>
            </a:r>
            <a:r>
              <a:rPr lang="en" sz="2000">
                <a:solidFill>
                  <a:srgbClr val="000000"/>
                </a:solidFill>
              </a:rPr>
              <a:t>g. </a:t>
            </a:r>
            <a:r>
              <a:rPr lang="en" sz="2000">
                <a:solidFill>
                  <a:srgbClr val="000000"/>
                </a:solidFill>
                <a:latin typeface="Helvetica Neue"/>
                <a:ea typeface="Helvetica Neue"/>
                <a:cs typeface="Helvetica Neue"/>
                <a:sym typeface="Helvetica Neue"/>
              </a:rPr>
              <a:t>CCTV C</a:t>
            </a:r>
            <a:r>
              <a:rPr lang="en" sz="2000">
                <a:solidFill>
                  <a:srgbClr val="000000"/>
                </a:solidFill>
              </a:rPr>
              <a:t>amera</a:t>
            </a:r>
            <a:r>
              <a:rPr lang="en" sz="2000">
                <a:solidFill>
                  <a:srgbClr val="000000"/>
                </a:solidFill>
                <a:latin typeface="Helvetica Neue"/>
                <a:ea typeface="Helvetica Neue"/>
                <a:cs typeface="Helvetica Neue"/>
                <a:sym typeface="Helvetica Neue"/>
              </a:rPr>
              <a:t>)</a:t>
            </a:r>
            <a:endParaRPr sz="2000">
              <a:solidFill>
                <a:srgbClr val="000000"/>
              </a:solidFill>
              <a:latin typeface="Helvetica Neue"/>
              <a:ea typeface="Helvetica Neue"/>
              <a:cs typeface="Helvetica Neue"/>
              <a:sym typeface="Helvetica Neue"/>
            </a:endParaRPr>
          </a:p>
          <a:p>
            <a:pPr indent="-355600" lvl="1" marL="914400" rtl="0" algn="l">
              <a:spcBef>
                <a:spcPts val="0"/>
              </a:spcBef>
              <a:spcAft>
                <a:spcPts val="0"/>
              </a:spcAft>
              <a:buClr>
                <a:srgbClr val="0000FF"/>
              </a:buClr>
              <a:buSzPts val="2000"/>
              <a:buFont typeface="Helvetica Neue"/>
              <a:buChar char="○"/>
            </a:pPr>
            <a:r>
              <a:rPr lang="en" sz="2000">
                <a:solidFill>
                  <a:srgbClr val="0000FF"/>
                </a:solidFill>
                <a:latin typeface="Helvetica Neue"/>
                <a:ea typeface="Helvetica Neue"/>
                <a:cs typeface="Helvetica Neue"/>
                <a:sym typeface="Helvetica Neue"/>
              </a:rPr>
              <a:t>Non-visual </a:t>
            </a:r>
            <a:r>
              <a:rPr lang="en" sz="2000">
                <a:solidFill>
                  <a:srgbClr val="0000FF"/>
                </a:solidFill>
              </a:rPr>
              <a:t>methods</a:t>
            </a:r>
            <a:endParaRPr sz="2000">
              <a:solidFill>
                <a:srgbClr val="0000FF"/>
              </a:solidFill>
              <a:latin typeface="Helvetica Neue"/>
              <a:ea typeface="Helvetica Neue"/>
              <a:cs typeface="Helvetica Neue"/>
              <a:sym typeface="Helvetica Neue"/>
            </a:endParaRPr>
          </a:p>
          <a:p>
            <a:pPr indent="0" lvl="0" marL="457200" rtl="0" algn="l">
              <a:spcBef>
                <a:spcPts val="1600"/>
              </a:spcBef>
              <a:spcAft>
                <a:spcPts val="1600"/>
              </a:spcAft>
              <a:buNone/>
            </a:pPr>
            <a:r>
              <a:t/>
            </a:r>
            <a:endParaRPr b="1" sz="1600">
              <a:solidFill>
                <a:srgbClr val="000000"/>
              </a:solidFill>
              <a:latin typeface="Helvetica Neue"/>
              <a:ea typeface="Helvetica Neue"/>
              <a:cs typeface="Helvetica Neue"/>
              <a:sym typeface="Helvetica Neue"/>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2"/>
          <p:cNvSpPr txBox="1"/>
          <p:nvPr>
            <p:ph idx="4294967295" type="title"/>
          </p:nvPr>
        </p:nvSpPr>
        <p:spPr>
          <a:xfrm>
            <a:off x="311700" y="104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Estimation: When two circles intersect</a:t>
            </a:r>
            <a:endParaRPr/>
          </a:p>
          <a:p>
            <a:pPr indent="0" lvl="0" marL="0" rtl="0" algn="l">
              <a:spcBef>
                <a:spcPts val="0"/>
              </a:spcBef>
              <a:spcAft>
                <a:spcPts val="0"/>
              </a:spcAft>
              <a:buNone/>
            </a:pPr>
            <a:r>
              <a:t/>
            </a:r>
            <a:endParaRPr/>
          </a:p>
        </p:txBody>
      </p:sp>
      <p:pic>
        <p:nvPicPr>
          <p:cNvPr id="229" name="Google Shape;229;p32"/>
          <p:cNvPicPr preferRelativeResize="0"/>
          <p:nvPr/>
        </p:nvPicPr>
        <p:blipFill>
          <a:blip r:embed="rId3">
            <a:alphaModFix/>
          </a:blip>
          <a:stretch>
            <a:fillRect/>
          </a:stretch>
        </p:blipFill>
        <p:spPr>
          <a:xfrm>
            <a:off x="1717850" y="677175"/>
            <a:ext cx="4161525" cy="4161525"/>
          </a:xfrm>
          <a:prstGeom prst="rect">
            <a:avLst/>
          </a:prstGeom>
          <a:noFill/>
          <a:ln>
            <a:noFill/>
          </a:ln>
        </p:spPr>
      </p:pic>
      <p:sp>
        <p:nvSpPr>
          <p:cNvPr id="230" name="Google Shape;230;p32"/>
          <p:cNvSpPr txBox="1"/>
          <p:nvPr/>
        </p:nvSpPr>
        <p:spPr>
          <a:xfrm>
            <a:off x="2878800" y="815725"/>
            <a:ext cx="33864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ip2-Intersection Point-2</a:t>
            </a:r>
            <a:endParaRPr/>
          </a:p>
        </p:txBody>
      </p:sp>
      <p:cxnSp>
        <p:nvCxnSpPr>
          <p:cNvPr id="231" name="Google Shape;231;p32"/>
          <p:cNvCxnSpPr/>
          <p:nvPr/>
        </p:nvCxnSpPr>
        <p:spPr>
          <a:xfrm>
            <a:off x="3622825" y="1124675"/>
            <a:ext cx="0" cy="4047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32"/>
          <p:cNvSpPr txBox="1"/>
          <p:nvPr/>
        </p:nvSpPr>
        <p:spPr>
          <a:xfrm>
            <a:off x="5728275" y="2433300"/>
            <a:ext cx="25131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ip1-Intersection Point-1</a:t>
            </a:r>
            <a:endParaRPr/>
          </a:p>
        </p:txBody>
      </p:sp>
      <p:cxnSp>
        <p:nvCxnSpPr>
          <p:cNvPr id="233" name="Google Shape;233;p32"/>
          <p:cNvCxnSpPr>
            <a:stCxn id="232" idx="1"/>
          </p:cNvCxnSpPr>
          <p:nvPr/>
        </p:nvCxnSpPr>
        <p:spPr>
          <a:xfrm flipH="1">
            <a:off x="3747675" y="2571750"/>
            <a:ext cx="1980600" cy="114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32"/>
          <p:cNvSpPr txBox="1"/>
          <p:nvPr/>
        </p:nvSpPr>
        <p:spPr>
          <a:xfrm>
            <a:off x="3686825" y="3233075"/>
            <a:ext cx="3939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p3</a:t>
            </a:r>
            <a:endParaRPr/>
          </a:p>
        </p:txBody>
      </p:sp>
      <p:sp>
        <p:nvSpPr>
          <p:cNvPr id="235" name="Google Shape;235;p32"/>
          <p:cNvSpPr txBox="1"/>
          <p:nvPr/>
        </p:nvSpPr>
        <p:spPr>
          <a:xfrm>
            <a:off x="2494000" y="3872000"/>
            <a:ext cx="9690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Circle-3</a:t>
            </a:r>
            <a:endParaRPr/>
          </a:p>
        </p:txBody>
      </p:sp>
      <p:sp>
        <p:nvSpPr>
          <p:cNvPr id="236" name="Google Shape;236;p32"/>
          <p:cNvSpPr txBox="1"/>
          <p:nvPr/>
        </p:nvSpPr>
        <p:spPr>
          <a:xfrm>
            <a:off x="2440775" y="1241825"/>
            <a:ext cx="8733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Circle-1</a:t>
            </a:r>
            <a:endParaRPr/>
          </a:p>
        </p:txBody>
      </p:sp>
      <p:sp>
        <p:nvSpPr>
          <p:cNvPr id="237" name="Google Shape;237;p32"/>
          <p:cNvSpPr txBox="1"/>
          <p:nvPr/>
        </p:nvSpPr>
        <p:spPr>
          <a:xfrm>
            <a:off x="4681625" y="1305575"/>
            <a:ext cx="12261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Circle-2</a:t>
            </a:r>
            <a:endParaRPr/>
          </a:p>
        </p:txBody>
      </p:sp>
      <p:cxnSp>
        <p:nvCxnSpPr>
          <p:cNvPr id="238" name="Google Shape;238;p32"/>
          <p:cNvCxnSpPr/>
          <p:nvPr/>
        </p:nvCxnSpPr>
        <p:spPr>
          <a:xfrm rot="10800000">
            <a:off x="3846400" y="2945500"/>
            <a:ext cx="596400" cy="3195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32"/>
          <p:cNvSpPr/>
          <p:nvPr/>
        </p:nvSpPr>
        <p:spPr>
          <a:xfrm>
            <a:off x="3622825" y="2844375"/>
            <a:ext cx="181200" cy="1704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txBox="1"/>
          <p:nvPr/>
        </p:nvSpPr>
        <p:spPr>
          <a:xfrm>
            <a:off x="4572000" y="3057425"/>
            <a:ext cx="873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Effective Point</a:t>
            </a:r>
            <a:endParaRPr>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Localization Results</a:t>
            </a:r>
            <a:endParaRPr/>
          </a:p>
        </p:txBody>
      </p:sp>
      <p:sp>
        <p:nvSpPr>
          <p:cNvPr id="246" name="Google Shape;24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7" name="Google Shape;247;p33"/>
          <p:cNvPicPr preferRelativeResize="0"/>
          <p:nvPr/>
        </p:nvPicPr>
        <p:blipFill>
          <a:blip r:embed="rId3">
            <a:alphaModFix/>
          </a:blip>
          <a:stretch>
            <a:fillRect/>
          </a:stretch>
        </p:blipFill>
        <p:spPr>
          <a:xfrm>
            <a:off x="152400" y="1170125"/>
            <a:ext cx="3820974" cy="3820974"/>
          </a:xfrm>
          <a:prstGeom prst="rect">
            <a:avLst/>
          </a:prstGeom>
          <a:noFill/>
          <a:ln>
            <a:noFill/>
          </a:ln>
        </p:spPr>
      </p:pic>
      <p:pic>
        <p:nvPicPr>
          <p:cNvPr id="248" name="Google Shape;248;p33"/>
          <p:cNvPicPr preferRelativeResize="0"/>
          <p:nvPr/>
        </p:nvPicPr>
        <p:blipFill>
          <a:blip r:embed="rId4">
            <a:alphaModFix/>
          </a:blip>
          <a:stretch>
            <a:fillRect/>
          </a:stretch>
        </p:blipFill>
        <p:spPr>
          <a:xfrm>
            <a:off x="4125774" y="1170125"/>
            <a:ext cx="3820974" cy="3820974"/>
          </a:xfrm>
          <a:prstGeom prst="rect">
            <a:avLst/>
          </a:prstGeom>
          <a:noFill/>
          <a:ln>
            <a:noFill/>
          </a:ln>
        </p:spPr>
      </p:pic>
      <p:sp>
        <p:nvSpPr>
          <p:cNvPr id="249" name="Google Shape;249;p33"/>
          <p:cNvSpPr txBox="1"/>
          <p:nvPr/>
        </p:nvSpPr>
        <p:spPr>
          <a:xfrm>
            <a:off x="920175" y="920275"/>
            <a:ext cx="2608200" cy="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Batch </a:t>
            </a:r>
            <a:r>
              <a:rPr lang="en"/>
              <a:t>Size = 5 Samples</a:t>
            </a:r>
            <a:endParaRPr/>
          </a:p>
        </p:txBody>
      </p:sp>
      <p:sp>
        <p:nvSpPr>
          <p:cNvPr id="250" name="Google Shape;250;p33"/>
          <p:cNvSpPr txBox="1"/>
          <p:nvPr/>
        </p:nvSpPr>
        <p:spPr>
          <a:xfrm>
            <a:off x="4932800" y="920275"/>
            <a:ext cx="2608200" cy="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Batch Size = 10 Samples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Localization Results</a:t>
            </a:r>
            <a:endParaRPr/>
          </a:p>
          <a:p>
            <a:pPr indent="0" lvl="0" marL="0" rtl="0" algn="l">
              <a:spcBef>
                <a:spcPts val="0"/>
              </a:spcBef>
              <a:spcAft>
                <a:spcPts val="0"/>
              </a:spcAft>
              <a:buNone/>
            </a:pPr>
            <a:r>
              <a:t/>
            </a:r>
            <a:endParaRPr/>
          </a:p>
        </p:txBody>
      </p:sp>
      <p:sp>
        <p:nvSpPr>
          <p:cNvPr id="256" name="Google Shape;25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57" name="Google Shape;257;p34"/>
          <p:cNvGraphicFramePr/>
          <p:nvPr/>
        </p:nvGraphicFramePr>
        <p:xfrm>
          <a:off x="815750" y="1238250"/>
          <a:ext cx="3000000" cy="3000000"/>
        </p:xfrm>
        <a:graphic>
          <a:graphicData uri="http://schemas.openxmlformats.org/drawingml/2006/table">
            <a:tbl>
              <a:tblPr>
                <a:noFill/>
                <a:tableStyleId>{40C99317-99D6-4185-8E51-AB0EF8931C67}</a:tableStyleId>
              </a:tblPr>
              <a:tblGrid>
                <a:gridCol w="1447800"/>
                <a:gridCol w="1447800"/>
                <a:gridCol w="1447800"/>
                <a:gridCol w="1447800"/>
                <a:gridCol w="1447800"/>
              </a:tblGrid>
              <a:tr h="381000">
                <a:tc rowSpan="2">
                  <a:txBody>
                    <a:bodyPr/>
                    <a:lstStyle/>
                    <a:p>
                      <a:pPr indent="0" lvl="0" marL="0" rtl="0" algn="l">
                        <a:spcBef>
                          <a:spcPts val="0"/>
                        </a:spcBef>
                        <a:spcAft>
                          <a:spcPts val="0"/>
                        </a:spcAft>
                        <a:buNone/>
                      </a:pPr>
                      <a:r>
                        <a:rPr b="1" lang="en" sz="1700"/>
                        <a:t>Window Size</a:t>
                      </a:r>
                      <a:endParaRPr b="1" sz="1700"/>
                    </a:p>
                    <a:p>
                      <a:pPr indent="0" lvl="0" marL="0" rtl="0" algn="l">
                        <a:spcBef>
                          <a:spcPts val="0"/>
                        </a:spcBef>
                        <a:spcAft>
                          <a:spcPts val="0"/>
                        </a:spcAft>
                        <a:buNone/>
                      </a:pPr>
                      <a:r>
                        <a:rPr b="1" lang="en" sz="1700"/>
                        <a:t>(seconds)</a:t>
                      </a:r>
                      <a:endParaRPr b="1" sz="1700"/>
                    </a:p>
                  </a:txBody>
                  <a:tcPr marT="91425" marB="91425" marR="91425" marL="91425">
                    <a:lnB cap="flat" cmpd="sng" w="9525">
                      <a:solidFill>
                        <a:srgbClr val="9E9E9E"/>
                      </a:solidFill>
                      <a:prstDash val="solid"/>
                      <a:round/>
                      <a:headEnd len="sm" w="sm" type="none"/>
                      <a:tailEnd len="sm" w="sm" type="none"/>
                    </a:lnB>
                  </a:tcPr>
                </a:tc>
                <a:tc gridSpan="3">
                  <a:txBody>
                    <a:bodyPr/>
                    <a:lstStyle/>
                    <a:p>
                      <a:pPr indent="0" lvl="0" marL="0" rtl="0" algn="ctr">
                        <a:spcBef>
                          <a:spcPts val="0"/>
                        </a:spcBef>
                        <a:spcAft>
                          <a:spcPts val="0"/>
                        </a:spcAft>
                        <a:buNone/>
                      </a:pPr>
                      <a:r>
                        <a:rPr b="1" lang="en" sz="1700"/>
                        <a:t>NLRM (meters)</a:t>
                      </a:r>
                      <a:endParaRPr b="1" sz="1700"/>
                    </a:p>
                  </a:txBody>
                  <a:tcPr marT="91425" marB="91425" marR="91425" marL="91425"/>
                </a:tc>
                <a:tc hMerge="1"/>
                <a:tc hMerge="1"/>
                <a:tc rowSpan="2">
                  <a:txBody>
                    <a:bodyPr/>
                    <a:lstStyle/>
                    <a:p>
                      <a:pPr indent="0" lvl="0" marL="0" rtl="0" algn="l">
                        <a:spcBef>
                          <a:spcPts val="0"/>
                        </a:spcBef>
                        <a:spcAft>
                          <a:spcPts val="0"/>
                        </a:spcAft>
                        <a:buNone/>
                      </a:pPr>
                      <a:r>
                        <a:rPr b="1" lang="en" sz="1700"/>
                        <a:t>SPM</a:t>
                      </a:r>
                      <a:endParaRPr b="1" sz="1700"/>
                    </a:p>
                    <a:p>
                      <a:pPr indent="0" lvl="0" marL="0" rtl="0" algn="l">
                        <a:spcBef>
                          <a:spcPts val="0"/>
                        </a:spcBef>
                        <a:spcAft>
                          <a:spcPts val="0"/>
                        </a:spcAft>
                        <a:buNone/>
                      </a:pPr>
                      <a:r>
                        <a:rPr b="1" lang="en" sz="1700"/>
                        <a:t>(meters)</a:t>
                      </a:r>
                      <a:endParaRPr b="1" sz="1700"/>
                    </a:p>
                    <a:p>
                      <a:pPr indent="0" lvl="0" marL="0" rtl="0" algn="l">
                        <a:spcBef>
                          <a:spcPts val="0"/>
                        </a:spcBef>
                        <a:spcAft>
                          <a:spcPts val="0"/>
                        </a:spcAft>
                        <a:buNone/>
                      </a:pPr>
                      <a:r>
                        <a:t/>
                      </a:r>
                      <a:endParaRPr b="1"/>
                    </a:p>
                  </a:txBody>
                  <a:tcPr marT="91425" marB="91425" marR="91425" marL="91425"/>
                </a:tc>
              </a:tr>
              <a:tr h="381000">
                <a:tc vMerge="1"/>
                <a:tc>
                  <a:txBody>
                    <a:bodyPr/>
                    <a:lstStyle/>
                    <a:p>
                      <a:pPr indent="0" lvl="0" marL="0" rtl="0" algn="l">
                        <a:spcBef>
                          <a:spcPts val="0"/>
                        </a:spcBef>
                        <a:spcAft>
                          <a:spcPts val="0"/>
                        </a:spcAft>
                        <a:buNone/>
                      </a:pPr>
                      <a:r>
                        <a:rPr b="1" lang="en"/>
                        <a:t>Best </a:t>
                      </a:r>
                      <a:endParaRPr b="1"/>
                    </a:p>
                    <a:p>
                      <a:pPr indent="0" lvl="0" marL="0" rtl="0" algn="l">
                        <a:spcBef>
                          <a:spcPts val="0"/>
                        </a:spcBef>
                        <a:spcAft>
                          <a:spcPts val="0"/>
                        </a:spcAft>
                        <a:buNone/>
                      </a:pPr>
                      <a:r>
                        <a:rPr b="1" lang="en"/>
                        <a:t>Performance</a:t>
                      </a:r>
                      <a:endParaRPr b="1"/>
                    </a:p>
                  </a:txBody>
                  <a:tcPr marT="91425" marB="91425" marR="91425" marL="91425"/>
                </a:tc>
                <a:tc>
                  <a:txBody>
                    <a:bodyPr/>
                    <a:lstStyle/>
                    <a:p>
                      <a:pPr indent="0" lvl="0" marL="0" rtl="0" algn="l">
                        <a:spcBef>
                          <a:spcPts val="0"/>
                        </a:spcBef>
                        <a:spcAft>
                          <a:spcPts val="0"/>
                        </a:spcAft>
                        <a:buNone/>
                      </a:pPr>
                      <a:r>
                        <a:rPr b="1" lang="en"/>
                        <a:t>Worst</a:t>
                      </a:r>
                      <a:endParaRPr b="1"/>
                    </a:p>
                    <a:p>
                      <a:pPr indent="0" lvl="0" marL="0" rtl="0" algn="l">
                        <a:spcBef>
                          <a:spcPts val="0"/>
                        </a:spcBef>
                        <a:spcAft>
                          <a:spcPts val="0"/>
                        </a:spcAft>
                        <a:buNone/>
                      </a:pPr>
                      <a:r>
                        <a:rPr b="1" lang="en"/>
                        <a:t>Performance</a:t>
                      </a:r>
                      <a:endParaRPr b="1"/>
                    </a:p>
                  </a:txBody>
                  <a:tcPr marT="91425" marB="91425" marR="91425" marL="91425"/>
                </a:tc>
                <a:tc>
                  <a:txBody>
                    <a:bodyPr/>
                    <a:lstStyle/>
                    <a:p>
                      <a:pPr indent="0" lvl="0" marL="0" rtl="0" algn="l">
                        <a:spcBef>
                          <a:spcPts val="0"/>
                        </a:spcBef>
                        <a:spcAft>
                          <a:spcPts val="0"/>
                        </a:spcAft>
                        <a:buNone/>
                      </a:pPr>
                      <a:r>
                        <a:rPr b="1" lang="en"/>
                        <a:t>Average</a:t>
                      </a:r>
                      <a:endParaRPr b="1"/>
                    </a:p>
                    <a:p>
                      <a:pPr indent="0" lvl="0" marL="0" rtl="0" algn="l">
                        <a:spcBef>
                          <a:spcPts val="0"/>
                        </a:spcBef>
                        <a:spcAft>
                          <a:spcPts val="0"/>
                        </a:spcAft>
                        <a:buNone/>
                      </a:pPr>
                      <a:r>
                        <a:rPr b="1" lang="en"/>
                        <a:t>Performance</a:t>
                      </a:r>
                      <a:endParaRPr b="1"/>
                    </a:p>
                  </a:txBody>
                  <a:tcPr marT="91425" marB="91425" marR="91425" marL="91425"/>
                </a:tc>
                <a:tc vMerge="1"/>
              </a:tr>
              <a:tr h="381000">
                <a:tc>
                  <a:txBody>
                    <a:bodyPr/>
                    <a:lstStyle/>
                    <a:p>
                      <a:pPr indent="0" lvl="0" marL="0" rtl="0" algn="l">
                        <a:spcBef>
                          <a:spcPts val="0"/>
                        </a:spcBef>
                        <a:spcAft>
                          <a:spcPts val="0"/>
                        </a:spcAft>
                        <a:buNone/>
                      </a:pPr>
                      <a:r>
                        <a:rPr b="1" lang="en"/>
                        <a:t>0.5</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1.19</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1.9</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1.38</a:t>
                      </a:r>
                      <a:endParaRPr/>
                    </a:p>
                  </a:txBody>
                  <a:tcPr marT="91425" marB="91425" marR="91425" marL="91425"/>
                </a:tc>
              </a:tr>
              <a:tr h="381000">
                <a:tc>
                  <a:txBody>
                    <a:bodyPr/>
                    <a:lstStyle/>
                    <a:p>
                      <a:pPr indent="0" lvl="0" marL="0" rtl="0" algn="l">
                        <a:spcBef>
                          <a:spcPts val="0"/>
                        </a:spcBef>
                        <a:spcAft>
                          <a:spcPts val="0"/>
                        </a:spcAft>
                        <a:buNone/>
                      </a:pPr>
                      <a:r>
                        <a:rPr b="1" lang="en"/>
                        <a:t>1.0</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1.64</a:t>
                      </a:r>
                      <a:endParaRPr/>
                    </a:p>
                  </a:txBody>
                  <a:tcPr marT="91425" marB="91425" marR="91425" marL="91425"/>
                </a:tc>
                <a:tc>
                  <a:txBody>
                    <a:bodyPr/>
                    <a:lstStyle/>
                    <a:p>
                      <a:pPr indent="0" lvl="0" marL="0" rtl="0" algn="l">
                        <a:spcBef>
                          <a:spcPts val="0"/>
                        </a:spcBef>
                        <a:spcAft>
                          <a:spcPts val="0"/>
                        </a:spcAft>
                        <a:buNone/>
                      </a:pPr>
                      <a:r>
                        <a:rPr lang="en"/>
                        <a:t>1.39</a:t>
                      </a:r>
                      <a:endParaRPr/>
                    </a:p>
                  </a:txBody>
                  <a:tcPr marT="91425" marB="91425" marR="91425" marL="91425"/>
                </a:tc>
                <a:tc>
                  <a:txBody>
                    <a:bodyPr/>
                    <a:lstStyle/>
                    <a:p>
                      <a:pPr indent="0" lvl="0" marL="0" rtl="0" algn="l">
                        <a:spcBef>
                          <a:spcPts val="0"/>
                        </a:spcBef>
                        <a:spcAft>
                          <a:spcPts val="0"/>
                        </a:spcAft>
                        <a:buNone/>
                      </a:pPr>
                      <a:r>
                        <a:rPr lang="en"/>
                        <a:t>1.40</a:t>
                      </a:r>
                      <a:endParaRPr/>
                    </a:p>
                  </a:txBody>
                  <a:tcPr marT="91425" marB="91425" marR="91425" marL="91425"/>
                </a:tc>
              </a:tr>
              <a:tr h="381000">
                <a:tc>
                  <a:txBody>
                    <a:bodyPr/>
                    <a:lstStyle/>
                    <a:p>
                      <a:pPr indent="0" lvl="0" marL="0" rtl="0" algn="l">
                        <a:spcBef>
                          <a:spcPts val="0"/>
                        </a:spcBef>
                        <a:spcAft>
                          <a:spcPts val="0"/>
                        </a:spcAft>
                        <a:buNone/>
                      </a:pPr>
                      <a:r>
                        <a:rPr b="1" lang="en"/>
                        <a:t>1.5</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1.22</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1.75</a:t>
                      </a:r>
                      <a:endParaRPr/>
                    </a:p>
                  </a:txBody>
                  <a:tcPr marT="91425" marB="91425" marR="91425" marL="91425"/>
                </a:tc>
                <a:tc>
                  <a:txBody>
                    <a:bodyPr/>
                    <a:lstStyle/>
                    <a:p>
                      <a:pPr indent="0" lvl="0" marL="0" rtl="0" algn="l">
                        <a:spcBef>
                          <a:spcPts val="0"/>
                        </a:spcBef>
                        <a:spcAft>
                          <a:spcPts val="0"/>
                        </a:spcAft>
                        <a:buNone/>
                      </a:pPr>
                      <a:r>
                        <a:rPr lang="en"/>
                        <a:t>1.37</a:t>
                      </a:r>
                      <a:endParaRPr/>
                    </a:p>
                  </a:txBody>
                  <a:tcPr marT="91425" marB="91425" marR="91425" marL="91425"/>
                </a:tc>
                <a:tc>
                  <a:txBody>
                    <a:bodyPr/>
                    <a:lstStyle/>
                    <a:p>
                      <a:pPr indent="0" lvl="0" marL="0" rtl="0" algn="l">
                        <a:spcBef>
                          <a:spcPts val="0"/>
                        </a:spcBef>
                        <a:spcAft>
                          <a:spcPts val="0"/>
                        </a:spcAft>
                        <a:buNone/>
                      </a:pPr>
                      <a:r>
                        <a:rPr lang="en"/>
                        <a:t>1.26</a:t>
                      </a:r>
                      <a:endParaRPr/>
                    </a:p>
                  </a:txBody>
                  <a:tcPr marT="91425" marB="91425" marR="91425" marL="91425"/>
                </a:tc>
              </a:tr>
              <a:tr h="381000">
                <a:tc>
                  <a:txBody>
                    <a:bodyPr/>
                    <a:lstStyle/>
                    <a:p>
                      <a:pPr indent="0" lvl="0" marL="0" rtl="0" algn="l">
                        <a:spcBef>
                          <a:spcPts val="0"/>
                        </a:spcBef>
                        <a:spcAft>
                          <a:spcPts val="0"/>
                        </a:spcAft>
                        <a:buNone/>
                      </a:pPr>
                      <a:r>
                        <a:rPr b="1" lang="en"/>
                        <a:t>2.0</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1.13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1.73</a:t>
                      </a:r>
                      <a:endParaRPr/>
                    </a:p>
                  </a:txBody>
                  <a:tcPr marT="91425" marB="91425" marR="91425" marL="91425"/>
                </a:tc>
                <a:tc>
                  <a:txBody>
                    <a:bodyPr/>
                    <a:lstStyle/>
                    <a:p>
                      <a:pPr indent="0" lvl="0" marL="0" rtl="0" algn="l">
                        <a:spcBef>
                          <a:spcPts val="0"/>
                        </a:spcBef>
                        <a:spcAft>
                          <a:spcPts val="0"/>
                        </a:spcAft>
                        <a:buNone/>
                      </a:pPr>
                      <a:r>
                        <a:rPr lang="en"/>
                        <a:t>1.36</a:t>
                      </a:r>
                      <a:endParaRPr/>
                    </a:p>
                  </a:txBody>
                  <a:tcPr marT="91425" marB="91425" marR="91425" marL="91425"/>
                </a:tc>
                <a:tc>
                  <a:txBody>
                    <a:bodyPr/>
                    <a:lstStyle/>
                    <a:p>
                      <a:pPr indent="0" lvl="0" marL="0" rtl="0" algn="l">
                        <a:spcBef>
                          <a:spcPts val="0"/>
                        </a:spcBef>
                        <a:spcAft>
                          <a:spcPts val="0"/>
                        </a:spcAft>
                        <a:buNone/>
                      </a:pPr>
                      <a:r>
                        <a:rPr lang="en"/>
                        <a:t>1.32</a:t>
                      </a:r>
                      <a:endParaRPr/>
                    </a:p>
                  </a:txBody>
                  <a:tcPr marT="91425" marB="91425" marR="91425" marL="91425"/>
                </a:tc>
              </a:tr>
              <a:tr h="381000">
                <a:tc>
                  <a:txBody>
                    <a:bodyPr/>
                    <a:lstStyle/>
                    <a:p>
                      <a:pPr indent="0" lvl="0" marL="0" rtl="0" algn="l">
                        <a:spcBef>
                          <a:spcPts val="0"/>
                        </a:spcBef>
                        <a:spcAft>
                          <a:spcPts val="0"/>
                        </a:spcAft>
                        <a:buNone/>
                      </a:pPr>
                      <a:r>
                        <a:rPr b="1" lang="en"/>
                        <a:t>Average Performance</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1.19</a:t>
                      </a:r>
                      <a:endParaRPr b="1"/>
                    </a:p>
                  </a:txBody>
                  <a:tcPr marT="91425" marB="91425" marR="91425" marL="91425"/>
                </a:tc>
                <a:tc>
                  <a:txBody>
                    <a:bodyPr/>
                    <a:lstStyle/>
                    <a:p>
                      <a:pPr indent="0" lvl="0" marL="0" rtl="0" algn="l">
                        <a:spcBef>
                          <a:spcPts val="0"/>
                        </a:spcBef>
                        <a:spcAft>
                          <a:spcPts val="0"/>
                        </a:spcAft>
                        <a:buNone/>
                      </a:pPr>
                      <a:r>
                        <a:rPr b="1" lang="en"/>
                        <a:t>1.70</a:t>
                      </a:r>
                      <a:endParaRPr b="1"/>
                    </a:p>
                  </a:txBody>
                  <a:tcPr marT="91425" marB="91425" marR="91425" marL="91425"/>
                </a:tc>
                <a:tc>
                  <a:txBody>
                    <a:bodyPr/>
                    <a:lstStyle/>
                    <a:p>
                      <a:pPr indent="0" lvl="0" marL="0" rtl="0" algn="l">
                        <a:spcBef>
                          <a:spcPts val="0"/>
                        </a:spcBef>
                        <a:spcAft>
                          <a:spcPts val="0"/>
                        </a:spcAft>
                        <a:buNone/>
                      </a:pPr>
                      <a:r>
                        <a:rPr b="1" lang="en"/>
                        <a:t>1.40</a:t>
                      </a:r>
                      <a:endParaRPr b="1"/>
                    </a:p>
                  </a:txBody>
                  <a:tcPr marT="91425" marB="91425" marR="91425" marL="91425"/>
                </a:tc>
                <a:tc>
                  <a:txBody>
                    <a:bodyPr/>
                    <a:lstStyle/>
                    <a:p>
                      <a:pPr indent="0" lvl="0" marL="0" rtl="0" algn="l">
                        <a:spcBef>
                          <a:spcPts val="0"/>
                        </a:spcBef>
                        <a:spcAft>
                          <a:spcPts val="0"/>
                        </a:spcAft>
                        <a:buNone/>
                      </a:pPr>
                      <a:r>
                        <a:rPr b="1" lang="en"/>
                        <a:t>1.34</a:t>
                      </a:r>
                      <a:endParaRPr b="1"/>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directions</a:t>
            </a:r>
            <a:endParaRPr/>
          </a:p>
        </p:txBody>
      </p:sp>
      <p:sp>
        <p:nvSpPr>
          <p:cNvPr id="263" name="Google Shape;26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AutoNum type="arabicPeriod"/>
            </a:pPr>
            <a:r>
              <a:rPr lang="en" sz="2200">
                <a:solidFill>
                  <a:srgbClr val="000000"/>
                </a:solidFill>
              </a:rPr>
              <a:t>Exploring more on seismic sensors</a:t>
            </a:r>
            <a:endParaRPr sz="2200">
              <a:solidFill>
                <a:srgbClr val="000000"/>
              </a:solidFill>
            </a:endParaRPr>
          </a:p>
          <a:p>
            <a:pPr indent="-355600" lvl="1" marL="914400" rtl="0" algn="l">
              <a:spcBef>
                <a:spcPts val="0"/>
              </a:spcBef>
              <a:spcAft>
                <a:spcPts val="0"/>
              </a:spcAft>
              <a:buClr>
                <a:srgbClr val="000000"/>
              </a:buClr>
              <a:buSzPts val="2000"/>
              <a:buAutoNum type="alphaLcPeriod"/>
            </a:pPr>
            <a:r>
              <a:rPr lang="en" sz="2000">
                <a:solidFill>
                  <a:srgbClr val="000000"/>
                </a:solidFill>
              </a:rPr>
              <a:t>Cost-performance trade-off</a:t>
            </a:r>
            <a:endParaRPr sz="2000">
              <a:solidFill>
                <a:srgbClr val="000000"/>
              </a:solidFill>
            </a:endParaRPr>
          </a:p>
          <a:p>
            <a:pPr indent="-355600" lvl="1" marL="914400" rtl="0" algn="l">
              <a:spcBef>
                <a:spcPts val="0"/>
              </a:spcBef>
              <a:spcAft>
                <a:spcPts val="0"/>
              </a:spcAft>
              <a:buClr>
                <a:srgbClr val="000000"/>
              </a:buClr>
              <a:buSzPts val="2000"/>
              <a:buAutoNum type="alphaLcPeriod"/>
            </a:pPr>
            <a:r>
              <a:rPr lang="en" sz="2000">
                <a:solidFill>
                  <a:srgbClr val="000000"/>
                </a:solidFill>
              </a:rPr>
              <a:t>Activity recognition and tracking</a:t>
            </a:r>
            <a:endParaRPr sz="2000">
              <a:solidFill>
                <a:srgbClr val="000000"/>
              </a:solidFill>
            </a:endParaRPr>
          </a:p>
          <a:p>
            <a:pPr indent="-368300" lvl="0" marL="457200" rtl="0" algn="l">
              <a:spcBef>
                <a:spcPts val="0"/>
              </a:spcBef>
              <a:spcAft>
                <a:spcPts val="0"/>
              </a:spcAft>
              <a:buClr>
                <a:srgbClr val="000000"/>
              </a:buClr>
              <a:buSzPts val="2200"/>
              <a:buAutoNum type="arabicPeriod"/>
            </a:pPr>
            <a:r>
              <a:rPr lang="en" sz="2200">
                <a:solidFill>
                  <a:srgbClr val="000000"/>
                </a:solidFill>
              </a:rPr>
              <a:t>Using Audio and PIR sensors for localization</a:t>
            </a:r>
            <a:endParaRPr sz="2200">
              <a:solidFill>
                <a:srgbClr val="000000"/>
              </a:solidFill>
            </a:endParaRPr>
          </a:p>
          <a:p>
            <a:pPr indent="-355600" lvl="1" marL="914400" rtl="0" algn="l">
              <a:spcBef>
                <a:spcPts val="0"/>
              </a:spcBef>
              <a:spcAft>
                <a:spcPts val="0"/>
              </a:spcAft>
              <a:buClr>
                <a:srgbClr val="000000"/>
              </a:buClr>
              <a:buSzPts val="2000"/>
              <a:buAutoNum type="alphaLcPeriod"/>
            </a:pPr>
            <a:r>
              <a:rPr lang="en" sz="2000">
                <a:solidFill>
                  <a:srgbClr val="000000"/>
                </a:solidFill>
              </a:rPr>
              <a:t>Unified testbed </a:t>
            </a:r>
            <a:r>
              <a:rPr lang="en" sz="2000">
                <a:solidFill>
                  <a:srgbClr val="000000"/>
                </a:solidFill>
              </a:rPr>
              <a:t>environment</a:t>
            </a:r>
            <a:endParaRPr sz="2000">
              <a:solidFill>
                <a:srgbClr val="000000"/>
              </a:solidFill>
            </a:endParaRPr>
          </a:p>
          <a:p>
            <a:pPr indent="-368300" lvl="0" marL="457200" rtl="0" algn="l">
              <a:spcBef>
                <a:spcPts val="0"/>
              </a:spcBef>
              <a:spcAft>
                <a:spcPts val="0"/>
              </a:spcAft>
              <a:buClr>
                <a:srgbClr val="000000"/>
              </a:buClr>
              <a:buSzPts val="2200"/>
              <a:buAutoNum type="arabicPeriod"/>
            </a:pPr>
            <a:r>
              <a:rPr lang="en" sz="2200">
                <a:solidFill>
                  <a:srgbClr val="000000"/>
                </a:solidFill>
              </a:rPr>
              <a:t>Using Hybrid sensors and data fusion</a:t>
            </a:r>
            <a:endParaRPr sz="2200">
              <a:solidFill>
                <a:srgbClr val="000000"/>
              </a:solidFill>
            </a:endParaRPr>
          </a:p>
          <a:p>
            <a:pPr indent="0" lvl="0" marL="0" rtl="0" algn="l">
              <a:spcBef>
                <a:spcPts val="1600"/>
              </a:spcBef>
              <a:spcAft>
                <a:spcPts val="1600"/>
              </a:spcAft>
              <a:buNone/>
            </a:pPr>
            <a:r>
              <a:t/>
            </a:r>
            <a:endParaRPr sz="2000">
              <a:solidFill>
                <a:srgbClr val="000000"/>
              </a:solidFill>
            </a:endParaRPr>
          </a:p>
        </p:txBody>
      </p:sp>
      <p:sp>
        <p:nvSpPr>
          <p:cNvPr id="264" name="Google Shape;264;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270" name="Google Shape;270;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6" name="Google Shape;276;p37"/>
          <p:cNvSpPr txBox="1"/>
          <p:nvPr>
            <p:ph idx="1" type="body"/>
          </p:nvPr>
        </p:nvSpPr>
        <p:spPr>
          <a:xfrm>
            <a:off x="311700" y="1017725"/>
            <a:ext cx="8520600" cy="3768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AutoNum type="arabicPeriod"/>
            </a:pPr>
            <a:r>
              <a:rPr lang="en" sz="1100">
                <a:solidFill>
                  <a:srgbClr val="000000"/>
                </a:solidFill>
              </a:rPr>
              <a:t>Succi GP, Clapp D, Gampert R, Prado G. Footstep detection and tracking. In Unattended Ground Sensor Technologies and Applications III 2001 Sep 27 (Vol. 4393, pp. 22-29). International Society for Optics and Photonics.</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chemeClr val="dk1"/>
                </a:solidFill>
              </a:rPr>
              <a:t>Anghelescu P, Iana GV, Tramandan I. Human footstep detection using seismic sensors. In2015 7th International Conference on Electronics, Computers and Artificial Intelligence (ECAI) 2015 Jun 25 (pp. AE-1). IEEE.</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rgbClr val="000000"/>
                </a:solidFill>
              </a:rPr>
              <a:t>Koç G, Yegin K. Footstep and vehicle detection using seismic sensors in wireless sensor network: Field tests. International Journal of Distributed Sensor Networks. 2013 Oct 27;9(10):120386.</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rgbClr val="000000"/>
                </a:solidFill>
              </a:rPr>
              <a:t>Jin X, Gupta S, Ray A, Damarla T. Symbolic dynamic filtering of seismic sensors for target detection and classification. In Proceedings of the 2011 American Control Conference 2011 Jun 29 (pp. 5151-5156). IEEE.</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rgbClr val="000000"/>
                </a:solidFill>
              </a:rPr>
              <a:t>Damarla T, Mehmood A, Sabatier J. Detection of people and animals using non-imaging sensors. In14th International Conference on Information Fusion 2011 Jul 5 (pp. 1-8). IEEE.</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rgbClr val="000000"/>
                </a:solidFill>
              </a:rPr>
              <a:t>Sundaresan A, Subramanian A, Varshney PK, Damarla T. A copula-based semi-parametric approach for footstep detection using seismic sensor networks. In Multisensor, Multisource Information Fusion: Architectures, Algorithms, and Applications 2010 2010 Apr 28 (Vol. 7710, p. 77100C). International Society for Optics and Photonics.</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rgbClr val="000000"/>
                </a:solidFill>
              </a:rPr>
              <a:t>Pan S, Bonde A, Jing J, Zhang L, Zhang P, Noh HY. Boes: building occupancy estimation system using sparse ambient vibration monitoring. In Sensors and Smart Structures Technologies for Civil, Mechanical, and Aerospace Systems 2014 2014 Apr 10 (Vol. 9061, p. 90611O). International Society for Optics and Photonics.</a:t>
            </a:r>
            <a:endParaRPr sz="1100">
              <a:solidFill>
                <a:srgbClr val="000000"/>
              </a:solidFill>
            </a:endParaRPr>
          </a:p>
          <a:p>
            <a:pPr indent="-298450" lvl="0" marL="457200" rtl="0" algn="l">
              <a:spcBef>
                <a:spcPts val="0"/>
              </a:spcBef>
              <a:spcAft>
                <a:spcPts val="0"/>
              </a:spcAft>
              <a:buClr>
                <a:srgbClr val="000000"/>
              </a:buClr>
              <a:buSzPts val="1100"/>
              <a:buAutoNum type="arabicPeriod"/>
            </a:pPr>
            <a:r>
              <a:rPr lang="en" sz="1100">
                <a:solidFill>
                  <a:schemeClr val="dk1"/>
                </a:solidFill>
              </a:rPr>
              <a:t>Pan S, Wang N, Qian Y, Velibeyoglu I, Noh HY, Zhang P. Indoor person identification through footstep induced structural vibration. InProceedings of the 16th International Workshop on Mobile Computing Systems and Applications 2015 Feb 12 (pp. 81-86).</a:t>
            </a:r>
            <a:endParaRPr sz="1100">
              <a:solidFill>
                <a:srgbClr val="000000"/>
              </a:solidFill>
            </a:endParaRPr>
          </a:p>
          <a:p>
            <a:pPr indent="0" lvl="0" marL="457200" rtl="0" algn="l">
              <a:spcBef>
                <a:spcPts val="1600"/>
              </a:spcBef>
              <a:spcAft>
                <a:spcPts val="0"/>
              </a:spcAft>
              <a:buNone/>
            </a:pPr>
            <a:r>
              <a:t/>
            </a:r>
            <a:endParaRPr sz="1100">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77" name="Google Shape;27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idx="1" type="body"/>
          </p:nvPr>
        </p:nvSpPr>
        <p:spPr>
          <a:xfrm>
            <a:off x="311700" y="680250"/>
            <a:ext cx="8520600" cy="3783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AutoNum type="arabicPeriod" startAt="9"/>
            </a:pPr>
            <a:r>
              <a:rPr lang="en" sz="1100">
                <a:solidFill>
                  <a:schemeClr val="dk1"/>
                </a:solidFill>
              </a:rPr>
              <a:t>Xu T, Wang N, Xu X. Seismic Target Recognition Based on Parallel Recurrent Neural Network for Unattended Ground Sensor Systems. IEEE Access. 2019 Aug 14;7:137823-34.</a:t>
            </a:r>
            <a:endParaRPr sz="1100">
              <a:solidFill>
                <a:schemeClr val="dk1"/>
              </a:solidFill>
            </a:endParaRPr>
          </a:p>
          <a:p>
            <a:pPr indent="-298450" lvl="0" marL="457200" rtl="0" algn="l">
              <a:spcBef>
                <a:spcPts val="0"/>
              </a:spcBef>
              <a:spcAft>
                <a:spcPts val="0"/>
              </a:spcAft>
              <a:buClr>
                <a:schemeClr val="dk1"/>
              </a:buClr>
              <a:buSzPts val="1100"/>
              <a:buAutoNum type="arabicPeriod" startAt="9"/>
            </a:pPr>
            <a:r>
              <a:rPr lang="en" sz="1100">
                <a:solidFill>
                  <a:schemeClr val="dk1"/>
                </a:solidFill>
              </a:rPr>
              <a:t>Damarla R, Ufford D. Personnel detection using ground sensors. In Unattended Ground, Sea, and Air Sensor Technologies and Applications IX 2007 May 1 (Vol. 6562, p. 656205). International Society for Optics and Photonics.</a:t>
            </a:r>
            <a:endParaRPr sz="1100">
              <a:solidFill>
                <a:schemeClr val="dk1"/>
              </a:solidFill>
            </a:endParaRPr>
          </a:p>
          <a:p>
            <a:pPr indent="-298450" lvl="0" marL="457200" rtl="0" algn="l">
              <a:lnSpc>
                <a:spcPct val="100000"/>
              </a:lnSpc>
              <a:spcBef>
                <a:spcPts val="0"/>
              </a:spcBef>
              <a:spcAft>
                <a:spcPts val="0"/>
              </a:spcAft>
              <a:buClr>
                <a:schemeClr val="dk1"/>
              </a:buClr>
              <a:buSzPts val="1100"/>
              <a:buAutoNum type="arabicPeriod" startAt="9"/>
            </a:pPr>
            <a:r>
              <a:rPr lang="en" sz="1100">
                <a:solidFill>
                  <a:schemeClr val="dk1"/>
                </a:solidFill>
              </a:rPr>
              <a:t>Mukhopadhyay B, Anchal S, Kar S. Person Identification using Seismic Signals generated from Footfalls. arXiv preprint arXiv:1809.08783. 2018 Sep 24.</a:t>
            </a:r>
            <a:endParaRPr sz="1100">
              <a:solidFill>
                <a:schemeClr val="dk1"/>
              </a:solidFill>
            </a:endParaRPr>
          </a:p>
          <a:p>
            <a:pPr indent="0" lvl="0" marL="457200" rtl="0" algn="l">
              <a:spcBef>
                <a:spcPts val="0"/>
              </a:spcBef>
              <a:spcAft>
                <a:spcPts val="0"/>
              </a:spcAft>
              <a:buNone/>
            </a:pPr>
            <a:r>
              <a:t/>
            </a:r>
            <a:endParaRPr sz="1100">
              <a:solidFill>
                <a:srgbClr val="000000"/>
              </a:solidFill>
            </a:endParaRPr>
          </a:p>
          <a:p>
            <a:pPr indent="0" lvl="0" marL="457200" rtl="0" algn="l">
              <a:spcBef>
                <a:spcPts val="1600"/>
              </a:spcBef>
              <a:spcAft>
                <a:spcPts val="1600"/>
              </a:spcAft>
              <a:buNone/>
            </a:pPr>
            <a:r>
              <a:t/>
            </a:r>
            <a:endParaRPr sz="1100">
              <a:solidFill>
                <a:srgbClr val="000000"/>
              </a:solidFill>
            </a:endParaRPr>
          </a:p>
        </p:txBody>
      </p:sp>
      <p:sp>
        <p:nvSpPr>
          <p:cNvPr id="283" name="Google Shape;283;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230275" y="3312700"/>
            <a:ext cx="8520600" cy="869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Helvetica Neue"/>
              <a:buChar char="●"/>
            </a:pPr>
            <a:r>
              <a:rPr lang="en" sz="2200">
                <a:solidFill>
                  <a:srgbClr val="000000"/>
                </a:solidFill>
                <a:latin typeface="Helvetica Neue"/>
                <a:ea typeface="Helvetica Neue"/>
                <a:cs typeface="Helvetica Neue"/>
                <a:sym typeface="Helvetica Neue"/>
              </a:rPr>
              <a:t>We focus on</a:t>
            </a:r>
            <a:r>
              <a:rPr lang="en" sz="2200">
                <a:latin typeface="Helvetica Neue"/>
                <a:ea typeface="Helvetica Neue"/>
                <a:cs typeface="Helvetica Neue"/>
                <a:sym typeface="Helvetica Neue"/>
              </a:rPr>
              <a:t> </a:t>
            </a:r>
            <a:r>
              <a:rPr lang="en" sz="2200">
                <a:solidFill>
                  <a:srgbClr val="0000FF"/>
                </a:solidFill>
                <a:latin typeface="Helvetica Neue"/>
                <a:ea typeface="Helvetica Neue"/>
                <a:cs typeface="Helvetica Neue"/>
                <a:sym typeface="Helvetica Neue"/>
              </a:rPr>
              <a:t>Passive/Device-free Methods </a:t>
            </a:r>
            <a:r>
              <a:rPr lang="en" sz="2200">
                <a:solidFill>
                  <a:srgbClr val="000000"/>
                </a:solidFill>
              </a:rPr>
              <a:t>for detection and localization</a:t>
            </a:r>
            <a:r>
              <a:rPr lang="en" sz="2200">
                <a:latin typeface="Helvetica Neue"/>
                <a:ea typeface="Helvetica Neue"/>
                <a:cs typeface="Helvetica Neue"/>
                <a:sym typeface="Helvetica Neue"/>
              </a:rPr>
              <a:t>.</a:t>
            </a:r>
            <a:endParaRPr sz="2200">
              <a:latin typeface="Helvetica Neue"/>
              <a:ea typeface="Helvetica Neue"/>
              <a:cs typeface="Helvetica Neue"/>
              <a:sym typeface="Helvetica Neue"/>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 name="Google Shape;71;p15"/>
          <p:cNvSpPr txBox="1"/>
          <p:nvPr/>
        </p:nvSpPr>
        <p:spPr>
          <a:xfrm>
            <a:off x="230263" y="4440275"/>
            <a:ext cx="844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Helvetica Neue"/>
                <a:ea typeface="Helvetica Neue"/>
                <a:cs typeface="Helvetica Neue"/>
                <a:sym typeface="Helvetica Neue"/>
              </a:rPr>
              <a:t>Schultheiss PM, Wagner K. Active and passive localization: Similarities and differences. In Underwater Acoustic Data Processing 1989 (pp. 215-232). Springer, Dordrecht</a:t>
            </a: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457200" rtl="0" algn="l">
              <a:spcBef>
                <a:spcPts val="0"/>
              </a:spcBef>
              <a:spcAft>
                <a:spcPts val="0"/>
              </a:spcAft>
              <a:buNone/>
            </a:pPr>
            <a:r>
              <a:t/>
            </a:r>
            <a:endParaRPr sz="1200">
              <a:latin typeface="Helvetica Neue"/>
              <a:ea typeface="Helvetica Neue"/>
              <a:cs typeface="Helvetica Neue"/>
              <a:sym typeface="Helvetica Neue"/>
            </a:endParaRPr>
          </a:p>
        </p:txBody>
      </p:sp>
      <p:pic>
        <p:nvPicPr>
          <p:cNvPr id="72" name="Google Shape;72;p15"/>
          <p:cNvPicPr preferRelativeResize="0"/>
          <p:nvPr/>
        </p:nvPicPr>
        <p:blipFill>
          <a:blip r:embed="rId3">
            <a:alphaModFix/>
          </a:blip>
          <a:stretch>
            <a:fillRect/>
          </a:stretch>
        </p:blipFill>
        <p:spPr>
          <a:xfrm>
            <a:off x="2562825" y="1015450"/>
            <a:ext cx="3252575" cy="202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Motivation</a:t>
            </a:r>
            <a:endParaRPr>
              <a:latin typeface="Helvetica Neue"/>
              <a:ea typeface="Helvetica Neue"/>
              <a:cs typeface="Helvetica Neue"/>
              <a:sym typeface="Helvetica Neue"/>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Helvetica Neue"/>
              <a:buChar char="●"/>
            </a:pPr>
            <a:r>
              <a:rPr lang="en" sz="2200">
                <a:solidFill>
                  <a:srgbClr val="000000"/>
                </a:solidFill>
                <a:latin typeface="Helvetica Neue"/>
                <a:ea typeface="Helvetica Neue"/>
                <a:cs typeface="Helvetica Neue"/>
                <a:sym typeface="Helvetica Neue"/>
              </a:rPr>
              <a:t>Military and civil applications</a:t>
            </a:r>
            <a:r>
              <a:rPr lang="en" sz="2200">
                <a:solidFill>
                  <a:srgbClr val="000000"/>
                </a:solidFill>
              </a:rPr>
              <a:t> </a:t>
            </a:r>
            <a:r>
              <a:rPr lang="en" sz="2200">
                <a:solidFill>
                  <a:srgbClr val="0000FF"/>
                </a:solidFill>
                <a:latin typeface="Helvetica Neue"/>
                <a:ea typeface="Helvetica Neue"/>
                <a:cs typeface="Helvetica Neue"/>
                <a:sym typeface="Helvetica Neue"/>
              </a:rPr>
              <a:t>(Outdoor Environment)</a:t>
            </a:r>
            <a:endParaRPr sz="2200">
              <a:solidFill>
                <a:srgbClr val="0000FF"/>
              </a:solidFill>
              <a:latin typeface="Helvetica Neue"/>
              <a:ea typeface="Helvetica Neue"/>
              <a:cs typeface="Helvetica Neue"/>
              <a:sym typeface="Helvetica Neue"/>
            </a:endParaRPr>
          </a:p>
          <a:p>
            <a:pPr indent="-368300" lvl="0" marL="457200" rtl="0" algn="l">
              <a:spcBef>
                <a:spcPts val="0"/>
              </a:spcBef>
              <a:spcAft>
                <a:spcPts val="0"/>
              </a:spcAft>
              <a:buSzPts val="2200"/>
              <a:buFont typeface="Helvetica Neue"/>
              <a:buChar char="●"/>
            </a:pPr>
            <a:r>
              <a:rPr lang="en" sz="2200">
                <a:solidFill>
                  <a:srgbClr val="000000"/>
                </a:solidFill>
                <a:latin typeface="Helvetica Neue"/>
                <a:ea typeface="Helvetica Neue"/>
                <a:cs typeface="Helvetica Neue"/>
                <a:sym typeface="Helvetica Neue"/>
              </a:rPr>
              <a:t>No need to associate a dev</a:t>
            </a:r>
            <a:r>
              <a:rPr lang="en" sz="2200">
                <a:solidFill>
                  <a:srgbClr val="000000"/>
                </a:solidFill>
              </a:rPr>
              <a:t>ice/</a:t>
            </a:r>
            <a:r>
              <a:rPr lang="en" sz="2200">
                <a:solidFill>
                  <a:srgbClr val="000000"/>
                </a:solidFill>
                <a:latin typeface="Helvetica Neue"/>
                <a:ea typeface="Helvetica Neue"/>
                <a:cs typeface="Helvetica Neue"/>
                <a:sym typeface="Helvetica Neue"/>
              </a:rPr>
              <a:t>tag with target body</a:t>
            </a:r>
            <a:r>
              <a:rPr lang="en" sz="2200">
                <a:solidFill>
                  <a:srgbClr val="000000"/>
                </a:solidFill>
              </a:rPr>
              <a:t> </a:t>
            </a:r>
            <a:r>
              <a:rPr lang="en" sz="2200">
                <a:solidFill>
                  <a:srgbClr val="0000FF"/>
                </a:solidFill>
                <a:latin typeface="Helvetica Neue"/>
                <a:ea typeface="Helvetica Neue"/>
                <a:cs typeface="Helvetica Neue"/>
                <a:sym typeface="Helvetica Neue"/>
              </a:rPr>
              <a:t>(Passive)</a:t>
            </a:r>
            <a:endParaRPr sz="2200">
              <a:solidFill>
                <a:srgbClr val="000000"/>
              </a:solidFill>
              <a:latin typeface="Helvetica Neue"/>
              <a:ea typeface="Helvetica Neue"/>
              <a:cs typeface="Helvetica Neue"/>
              <a:sym typeface="Helvetica Neue"/>
            </a:endParaRPr>
          </a:p>
          <a:p>
            <a:pPr indent="-368300" lvl="0" marL="457200" rtl="0" algn="l">
              <a:spcBef>
                <a:spcPts val="0"/>
              </a:spcBef>
              <a:spcAft>
                <a:spcPts val="0"/>
              </a:spcAft>
              <a:buClr>
                <a:srgbClr val="000000"/>
              </a:buClr>
              <a:buSzPts val="2200"/>
              <a:buFont typeface="Helvetica Neue"/>
              <a:buChar char="●"/>
            </a:pPr>
            <a:r>
              <a:rPr lang="en" sz="2200">
                <a:solidFill>
                  <a:srgbClr val="000000"/>
                </a:solidFill>
              </a:rPr>
              <a:t>To analyze and u</a:t>
            </a:r>
            <a:r>
              <a:rPr lang="en" sz="2200">
                <a:solidFill>
                  <a:srgbClr val="000000"/>
                </a:solidFill>
                <a:latin typeface="Helvetica Neue"/>
                <a:ea typeface="Helvetica Neue"/>
                <a:cs typeface="Helvetica Neue"/>
                <a:sym typeface="Helvetica Neue"/>
              </a:rPr>
              <a:t>nderstand the effect of a target</a:t>
            </a:r>
            <a:endParaRPr sz="2200">
              <a:solidFill>
                <a:srgbClr val="000000"/>
              </a:solidFill>
              <a:latin typeface="Helvetica Neue"/>
              <a:ea typeface="Helvetica Neue"/>
              <a:cs typeface="Helvetica Neue"/>
              <a:sym typeface="Helvetica Neue"/>
            </a:endParaRPr>
          </a:p>
          <a:p>
            <a:pPr indent="-368300" lvl="0" marL="457200" rtl="0" algn="l">
              <a:spcBef>
                <a:spcPts val="0"/>
              </a:spcBef>
              <a:spcAft>
                <a:spcPts val="0"/>
              </a:spcAft>
              <a:buClr>
                <a:srgbClr val="000000"/>
              </a:buClr>
              <a:buSzPts val="2200"/>
              <a:buFont typeface="Helvetica Neue"/>
              <a:buChar char="●"/>
            </a:pPr>
            <a:r>
              <a:rPr lang="en" sz="2200">
                <a:solidFill>
                  <a:srgbClr val="000000"/>
                </a:solidFill>
                <a:latin typeface="Helvetica Neue"/>
                <a:ea typeface="Helvetica Neue"/>
                <a:cs typeface="Helvetica Neue"/>
                <a:sym typeface="Helvetica Neue"/>
              </a:rPr>
              <a:t>Privacy preservation</a:t>
            </a:r>
            <a:endParaRPr sz="2200">
              <a:solidFill>
                <a:srgbClr val="000000"/>
              </a:solidFill>
              <a:latin typeface="Helvetica Neue"/>
              <a:ea typeface="Helvetica Neue"/>
              <a:cs typeface="Helvetica Neue"/>
              <a:sym typeface="Helvetica Neue"/>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Available Techniques</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7"/>
          <p:cNvPicPr preferRelativeResize="0"/>
          <p:nvPr/>
        </p:nvPicPr>
        <p:blipFill>
          <a:blip r:embed="rId3">
            <a:alphaModFix/>
          </a:blip>
          <a:stretch>
            <a:fillRect/>
          </a:stretch>
        </p:blipFill>
        <p:spPr>
          <a:xfrm>
            <a:off x="1592075" y="1506713"/>
            <a:ext cx="4966626" cy="213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 name="Google Shape;93;p18"/>
          <p:cNvPicPr preferRelativeResize="0"/>
          <p:nvPr/>
        </p:nvPicPr>
        <p:blipFill>
          <a:blip r:embed="rId3">
            <a:alphaModFix/>
          </a:blip>
          <a:stretch>
            <a:fillRect/>
          </a:stretch>
        </p:blipFill>
        <p:spPr>
          <a:xfrm>
            <a:off x="596525" y="1185200"/>
            <a:ext cx="3735207" cy="3820976"/>
          </a:xfrm>
          <a:prstGeom prst="rect">
            <a:avLst/>
          </a:prstGeom>
          <a:noFill/>
          <a:ln>
            <a:noFill/>
          </a:ln>
        </p:spPr>
      </p:pic>
      <p:sp>
        <p:nvSpPr>
          <p:cNvPr id="94" name="Google Shape;94;p18"/>
          <p:cNvSpPr txBox="1"/>
          <p:nvPr/>
        </p:nvSpPr>
        <p:spPr>
          <a:xfrm>
            <a:off x="5039050" y="1017725"/>
            <a:ext cx="2631300" cy="1272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a:buChar char="●"/>
            </a:pPr>
            <a:r>
              <a:rPr lang="en" sz="2000">
                <a:solidFill>
                  <a:schemeClr val="dk1"/>
                </a:solidFill>
                <a:latin typeface="Helvetica Neue"/>
                <a:ea typeface="Helvetica Neue"/>
                <a:cs typeface="Helvetica Neue"/>
                <a:sym typeface="Helvetica Neue"/>
              </a:rPr>
              <a:t>Area A</a:t>
            </a:r>
            <a:endParaRPr sz="20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lang="en" sz="2000">
                <a:solidFill>
                  <a:schemeClr val="dk1"/>
                </a:solidFill>
                <a:latin typeface="Helvetica Neue"/>
                <a:ea typeface="Helvetica Neue"/>
                <a:cs typeface="Helvetica Neue"/>
                <a:sym typeface="Helvetica Neue"/>
              </a:rPr>
              <a:t>Sensors M = 3</a:t>
            </a:r>
            <a:endParaRPr sz="20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lang="en" sz="2000">
                <a:solidFill>
                  <a:schemeClr val="dk1"/>
                </a:solidFill>
                <a:latin typeface="Helvetica Neue"/>
                <a:ea typeface="Helvetica Neue"/>
                <a:cs typeface="Helvetica Neue"/>
                <a:sym typeface="Helvetica Neue"/>
              </a:rPr>
              <a:t>Locations L = 45</a:t>
            </a:r>
            <a:endParaRPr sz="2000">
              <a:solidFill>
                <a:schemeClr val="dk1"/>
              </a:solidFill>
              <a:latin typeface="Helvetica Neue"/>
              <a:ea typeface="Helvetica Neue"/>
              <a:cs typeface="Helvetica Neue"/>
              <a:sym typeface="Helvetica Neue"/>
            </a:endParaRPr>
          </a:p>
          <a:p>
            <a:pPr indent="0" lvl="0" marL="457200" rtl="0" algn="l">
              <a:lnSpc>
                <a:spcPct val="115000"/>
              </a:lnSpc>
              <a:spcBef>
                <a:spcPts val="1600"/>
              </a:spcBef>
              <a:spcAft>
                <a:spcPts val="1600"/>
              </a:spcAft>
              <a:buNone/>
            </a:pPr>
            <a:r>
              <a:t/>
            </a:r>
            <a:endParaRPr sz="2000">
              <a:solidFill>
                <a:schemeClr val="dk1"/>
              </a:solidFill>
              <a:latin typeface="Helvetica Neue"/>
              <a:ea typeface="Helvetica Neue"/>
              <a:cs typeface="Helvetica Neue"/>
              <a:sym typeface="Helvetica Neue"/>
            </a:endParaRPr>
          </a:p>
        </p:txBody>
      </p:sp>
      <p:pic>
        <p:nvPicPr>
          <p:cNvPr descr="\hat{p} =  f(x,FP)" id="95" name="Google Shape;95;p18" title="MathEquation,#000000"/>
          <p:cNvPicPr preferRelativeResize="0"/>
          <p:nvPr/>
        </p:nvPicPr>
        <p:blipFill>
          <a:blip r:embed="rId4">
            <a:alphaModFix/>
          </a:blip>
          <a:stretch>
            <a:fillRect/>
          </a:stretch>
        </p:blipFill>
        <p:spPr>
          <a:xfrm>
            <a:off x="5312900" y="2497375"/>
            <a:ext cx="1836144" cy="381000"/>
          </a:xfrm>
          <a:prstGeom prst="rect">
            <a:avLst/>
          </a:prstGeom>
          <a:noFill/>
          <a:ln>
            <a:noFill/>
          </a:ln>
        </p:spPr>
      </p:pic>
      <p:sp>
        <p:nvSpPr>
          <p:cNvPr id="96" name="Google Shape;96;p18"/>
          <p:cNvSpPr txBox="1"/>
          <p:nvPr/>
        </p:nvSpPr>
        <p:spPr>
          <a:xfrm>
            <a:off x="4634375" y="3239725"/>
            <a:ext cx="4324200" cy="1218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Helvetica Neue"/>
              <a:buChar char="-"/>
            </a:pPr>
            <a:r>
              <a:rPr lang="en" sz="1900">
                <a:latin typeface="Helvetica Neue"/>
                <a:ea typeface="Helvetica Neue"/>
                <a:cs typeface="Helvetica Neue"/>
                <a:sym typeface="Helvetica Neue"/>
              </a:rPr>
              <a:t>Explore </a:t>
            </a:r>
            <a:r>
              <a:rPr lang="en" sz="1900">
                <a:latin typeface="Helvetica Neue"/>
                <a:ea typeface="Helvetica Neue"/>
                <a:cs typeface="Helvetica Neue"/>
                <a:sym typeface="Helvetica Neue"/>
              </a:rPr>
              <a:t>methods </a:t>
            </a:r>
            <a:r>
              <a:rPr lang="en" sz="1900">
                <a:latin typeface="Helvetica Neue"/>
                <a:ea typeface="Helvetica Neue"/>
                <a:cs typeface="Helvetica Neue"/>
                <a:sym typeface="Helvetica Neue"/>
              </a:rPr>
              <a:t>of representing </a:t>
            </a:r>
            <a:r>
              <a:rPr i="1" lang="en" sz="1900">
                <a:latin typeface="Helvetica Neue"/>
                <a:ea typeface="Helvetica Neue"/>
                <a:cs typeface="Helvetica Neue"/>
                <a:sym typeface="Helvetica Neue"/>
              </a:rPr>
              <a:t>FP</a:t>
            </a:r>
            <a:r>
              <a:rPr lang="en" sz="1900">
                <a:latin typeface="Helvetica Neue"/>
                <a:ea typeface="Helvetica Neue"/>
                <a:cs typeface="Helvetica Neue"/>
                <a:sym typeface="Helvetica Neue"/>
              </a:rPr>
              <a:t>, fingerprint of Area</a:t>
            </a:r>
            <a:endParaRPr sz="1900">
              <a:latin typeface="Helvetica Neue"/>
              <a:ea typeface="Helvetica Neue"/>
              <a:cs typeface="Helvetica Neue"/>
              <a:sym typeface="Helvetica Neue"/>
            </a:endParaRPr>
          </a:p>
          <a:p>
            <a:pPr indent="-349250" lvl="0" marL="457200" rtl="0" algn="l">
              <a:spcBef>
                <a:spcPts val="0"/>
              </a:spcBef>
              <a:spcAft>
                <a:spcPts val="0"/>
              </a:spcAft>
              <a:buSzPts val="1900"/>
              <a:buFont typeface="Helvetica Neue"/>
              <a:buChar char="-"/>
            </a:pPr>
            <a:r>
              <a:rPr lang="en" sz="1900">
                <a:latin typeface="Helvetica Neue"/>
                <a:ea typeface="Helvetica Neue"/>
                <a:cs typeface="Helvetica Neue"/>
                <a:sym typeface="Helvetica Neue"/>
              </a:rPr>
              <a:t>Explore possibilities of mapping function </a:t>
            </a:r>
            <a:r>
              <a:rPr i="1" lang="en" sz="1900">
                <a:latin typeface="Helvetica Neue"/>
                <a:ea typeface="Helvetica Neue"/>
                <a:cs typeface="Helvetica Neue"/>
                <a:sym typeface="Helvetica Neue"/>
              </a:rPr>
              <a:t>f</a:t>
            </a:r>
            <a:endParaRPr i="1" sz="19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9"/>
          <p:cNvSpPr txBox="1"/>
          <p:nvPr/>
        </p:nvSpPr>
        <p:spPr>
          <a:xfrm>
            <a:off x="6062700" y="303975"/>
            <a:ext cx="19872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t>Approach 1</a:t>
            </a:r>
            <a:endParaRPr b="1" sz="2100"/>
          </a:p>
        </p:txBody>
      </p:sp>
      <p:sp>
        <p:nvSpPr>
          <p:cNvPr id="103" name="Google Shape;103;p19"/>
          <p:cNvSpPr txBox="1"/>
          <p:nvPr/>
        </p:nvSpPr>
        <p:spPr>
          <a:xfrm>
            <a:off x="5948925" y="997400"/>
            <a:ext cx="2759100" cy="2201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Helvetica Neue"/>
              <a:buAutoNum type="arabicPeriod"/>
            </a:pPr>
            <a:r>
              <a:rPr b="1" lang="en" sz="1600">
                <a:latin typeface="Helvetica Neue"/>
                <a:ea typeface="Helvetica Neue"/>
                <a:cs typeface="Helvetica Neue"/>
                <a:sym typeface="Helvetica Neue"/>
              </a:rPr>
              <a:t>Data Preprocessing (Offline)</a:t>
            </a:r>
            <a:endParaRPr b="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AutoNum type="arabicPeriod"/>
            </a:pPr>
            <a:r>
              <a:rPr b="1" lang="en" sz="1600">
                <a:latin typeface="Helvetica Neue"/>
                <a:ea typeface="Helvetica Neue"/>
                <a:cs typeface="Helvetica Neue"/>
                <a:sym typeface="Helvetica Neue"/>
              </a:rPr>
              <a:t>Circle Parameter Estimation</a:t>
            </a:r>
            <a:endParaRPr b="1"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AutoNum type="alphaLcPeriod"/>
            </a:pPr>
            <a:r>
              <a:rPr b="1" lang="en" sz="1600">
                <a:latin typeface="Helvetica Neue"/>
                <a:ea typeface="Helvetica Neue"/>
                <a:cs typeface="Helvetica Neue"/>
                <a:sym typeface="Helvetica Neue"/>
              </a:rPr>
              <a:t>Regression</a:t>
            </a:r>
            <a:endParaRPr b="1"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AutoNum type="alphaLcPeriod"/>
            </a:pPr>
            <a:r>
              <a:rPr b="1" lang="en" sz="1600">
                <a:latin typeface="Helvetica Neue"/>
                <a:ea typeface="Helvetica Neue"/>
                <a:cs typeface="Helvetica Neue"/>
                <a:sym typeface="Helvetica Neue"/>
              </a:rPr>
              <a:t>Seismic </a:t>
            </a:r>
            <a:r>
              <a:rPr b="1" lang="en" sz="1600">
                <a:latin typeface="Helvetica Neue"/>
                <a:ea typeface="Helvetica Neue"/>
                <a:cs typeface="Helvetica Neue"/>
                <a:sym typeface="Helvetica Neue"/>
              </a:rPr>
              <a:t>Property</a:t>
            </a:r>
            <a:endParaRPr b="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AutoNum type="arabicPeriod"/>
            </a:pPr>
            <a:r>
              <a:rPr b="1" lang="en" sz="1600">
                <a:latin typeface="Helvetica Neue"/>
                <a:ea typeface="Helvetica Neue"/>
                <a:cs typeface="Helvetica Neue"/>
                <a:sym typeface="Helvetica Neue"/>
              </a:rPr>
              <a:t>Location Estimation</a:t>
            </a:r>
            <a:endParaRPr b="1" sz="1600">
              <a:latin typeface="Helvetica Neue"/>
              <a:ea typeface="Helvetica Neue"/>
              <a:cs typeface="Helvetica Neue"/>
              <a:sym typeface="Helvetica Neue"/>
            </a:endParaRPr>
          </a:p>
        </p:txBody>
      </p:sp>
      <p:pic>
        <p:nvPicPr>
          <p:cNvPr id="104" name="Google Shape;104;p19"/>
          <p:cNvPicPr preferRelativeResize="0"/>
          <p:nvPr/>
        </p:nvPicPr>
        <p:blipFill>
          <a:blip r:embed="rId3">
            <a:alphaModFix/>
          </a:blip>
          <a:stretch>
            <a:fillRect/>
          </a:stretch>
        </p:blipFill>
        <p:spPr>
          <a:xfrm>
            <a:off x="826525" y="336450"/>
            <a:ext cx="4470600" cy="4271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Offline Data Preprocessing</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Data preprocessing involves the following steps:</a:t>
            </a:r>
            <a:endParaRPr sz="2200">
              <a:solidFill>
                <a:srgbClr val="000000"/>
              </a:solidFill>
            </a:endParaRPr>
          </a:p>
          <a:p>
            <a:pPr indent="-368300" lvl="1" marL="914400" rtl="0" algn="l">
              <a:spcBef>
                <a:spcPts val="0"/>
              </a:spcBef>
              <a:spcAft>
                <a:spcPts val="0"/>
              </a:spcAft>
              <a:buClr>
                <a:srgbClr val="000000"/>
              </a:buClr>
              <a:buSzPts val="2200"/>
              <a:buAutoNum type="alphaLcPeriod"/>
            </a:pPr>
            <a:r>
              <a:rPr lang="en" sz="2200">
                <a:solidFill>
                  <a:srgbClr val="000000"/>
                </a:solidFill>
              </a:rPr>
              <a:t>Average Noise Computation </a:t>
            </a:r>
            <a:endParaRPr sz="2200">
              <a:solidFill>
                <a:srgbClr val="000000"/>
              </a:solidFill>
            </a:endParaRPr>
          </a:p>
          <a:p>
            <a:pPr indent="-368300" lvl="1" marL="914400" rtl="0" algn="l">
              <a:spcBef>
                <a:spcPts val="0"/>
              </a:spcBef>
              <a:spcAft>
                <a:spcPts val="0"/>
              </a:spcAft>
              <a:buClr>
                <a:srgbClr val="000000"/>
              </a:buClr>
              <a:buSzPts val="2200"/>
              <a:buAutoNum type="alphaLcPeriod"/>
            </a:pPr>
            <a:r>
              <a:rPr lang="en" sz="2200">
                <a:solidFill>
                  <a:srgbClr val="000000"/>
                </a:solidFill>
              </a:rPr>
              <a:t>Data collection for some activity </a:t>
            </a:r>
            <a:endParaRPr sz="2200">
              <a:solidFill>
                <a:srgbClr val="000000"/>
              </a:solidFill>
            </a:endParaRPr>
          </a:p>
          <a:p>
            <a:pPr indent="-368300" lvl="1" marL="914400" rtl="0" algn="l">
              <a:spcBef>
                <a:spcPts val="0"/>
              </a:spcBef>
              <a:spcAft>
                <a:spcPts val="0"/>
              </a:spcAft>
              <a:buClr>
                <a:srgbClr val="000000"/>
              </a:buClr>
              <a:buSzPts val="2200"/>
              <a:buAutoNum type="alphaLcPeriod"/>
            </a:pPr>
            <a:r>
              <a:rPr lang="en" sz="2200">
                <a:solidFill>
                  <a:srgbClr val="000000"/>
                </a:solidFill>
              </a:rPr>
              <a:t>Signal denoising</a:t>
            </a:r>
            <a:endParaRPr sz="2200">
              <a:solidFill>
                <a:srgbClr val="000000"/>
              </a:solidFill>
            </a:endParaRPr>
          </a:p>
          <a:p>
            <a:pPr indent="-368300" lvl="1" marL="914400" rtl="0" algn="l">
              <a:spcBef>
                <a:spcPts val="0"/>
              </a:spcBef>
              <a:spcAft>
                <a:spcPts val="0"/>
              </a:spcAft>
              <a:buClr>
                <a:srgbClr val="000000"/>
              </a:buClr>
              <a:buSzPts val="2200"/>
              <a:buAutoNum type="alphaLcPeriod"/>
            </a:pPr>
            <a:r>
              <a:rPr lang="en" sz="2200">
                <a:solidFill>
                  <a:srgbClr val="000000"/>
                </a:solidFill>
              </a:rPr>
              <a:t>Batch construction</a:t>
            </a:r>
            <a:endParaRPr sz="2200">
              <a:solidFill>
                <a:srgbClr val="000000"/>
              </a:solidFill>
            </a:endParaRPr>
          </a:p>
          <a:p>
            <a:pPr indent="-368300" lvl="1" marL="914400" rtl="0" algn="l">
              <a:spcBef>
                <a:spcPts val="0"/>
              </a:spcBef>
              <a:spcAft>
                <a:spcPts val="0"/>
              </a:spcAft>
              <a:buClr>
                <a:srgbClr val="000000"/>
              </a:buClr>
              <a:buSzPts val="2200"/>
              <a:buAutoNum type="alphaLcPeriod"/>
            </a:pPr>
            <a:r>
              <a:rPr lang="en" sz="2200">
                <a:solidFill>
                  <a:srgbClr val="000000"/>
                </a:solidFill>
              </a:rPr>
              <a:t>Mean value computation</a:t>
            </a:r>
            <a:endParaRPr sz="2200">
              <a:solidFill>
                <a:srgbClr val="000000"/>
              </a:solidFill>
            </a:endParaRPr>
          </a:p>
          <a:p>
            <a:pPr indent="0" lvl="0" marL="0" rtl="0" algn="l">
              <a:spcBef>
                <a:spcPts val="1600"/>
              </a:spcBef>
              <a:spcAft>
                <a:spcPts val="1600"/>
              </a:spcAft>
              <a:buNone/>
            </a:pPr>
            <a:r>
              <a:t/>
            </a:r>
            <a:endParaRPr sz="2200">
              <a:solidFill>
                <a:srgbClr val="000000"/>
              </a:solidFill>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21"/>
          <p:cNvPicPr preferRelativeResize="0"/>
          <p:nvPr/>
        </p:nvPicPr>
        <p:blipFill>
          <a:blip r:embed="rId3">
            <a:alphaModFix/>
          </a:blip>
          <a:stretch>
            <a:fillRect/>
          </a:stretch>
        </p:blipFill>
        <p:spPr>
          <a:xfrm>
            <a:off x="384425" y="215700"/>
            <a:ext cx="6893776" cy="2781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