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2EF8CD-6D3D-4CFE-A8AB-E5CBC769DABD}">
  <a:tblStyle styleId="{C02EF8CD-6D3D-4CFE-A8AB-E5CBC769D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aaf5ad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aaf5ad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aaf5ad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aaf5ad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aaf5ad2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aaf5ad2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make a histogram of shot length where each bin represent the duration of 1 second and bin frequency represents the percentage of shots of that duration.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 represents the shots of duration (i−1,i] seconds.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movies directed by Michel Bay has shots of shorter duration than Steven Spielberg so the pace of movies directed by Michel bay is faster than Steven Spielberg.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It is a well-known fact that the duration of shot-length in drama films is longer than action film.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aaf5ad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aaaf5ad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see that James Cameron has a higher dominance of red and blue color than any other director.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dominance of green color is the highest in the movies of Michel Bay whereas Christopher Nolan has the lowest dominance of green color.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aaf5ad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aaf5ad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Only dominant bins has been shown, Other bins had very small values, so we removed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T1 indicates percentage portion of tempo </a:t>
            </a:r>
            <a:r>
              <a:rPr lang="en"/>
              <a:t>values</a:t>
            </a:r>
            <a:r>
              <a:rPr lang="en"/>
              <a:t> below 90 beats per minutes with respect to each director. [T2; T3; T4; T5] are 4 equi-width bins of </a:t>
            </a:r>
            <a:r>
              <a:rPr lang="en"/>
              <a:t>histogram</a:t>
            </a:r>
            <a:r>
              <a:rPr lang="en"/>
              <a:t> of tempo values in range of [90-130] beats per minutes. [B1,B2,B3] are three equi-width bins histogram out of beat values in range of [1-150].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Highest tempo rate is achieved by Michel Bay (MB) followed by Christopher Nolan (CN). James Cameron (JC) and Steven Spielberg (SS) have lower tempo values respectively.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average values of tempo are 129 (MB), 128(CN), 127.6(JC) and 126.6(SS) beats per minutes, respectively.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 the analysis of bin histogram, we find that the number of lower beat components are higher. We find distorted bell shape pattern in the distribution of tempo.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aaf5ad2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aaf5ad2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also find that the movies directed by Michel Bay have the highest RMS energy, whereas the movies directed by Steven Spielberg has the lowest RMS energy.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also observe that Christopher Nolan and Michel Bay have the highest and the lowest ZCR respectively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e4546f0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e4546f0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see that James Cameron has a higher dominance of red and blue color than any other director.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dominance of green color is the highest in the movies of Michel Bay whereas Christopher Nolan has the lowest dominance of green color.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aaf5ad2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aaf5ad2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also find that the movies directed by Michel Bay have the highest RMS energy, whereas the movies directed by Steven Spielberg has the lowest RMS energy.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also observe that Christopher Nolan and Michel Bay have the highest and the lowest ZCR respectively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aaaf5ad2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aaaf5ad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aaaf5ad2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aaaf5ad2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are trying to find out which feature contributes more in accuracy,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 we are removing features one by one and analyze how much decrease in </a:t>
            </a:r>
            <a:r>
              <a:rPr lang="en"/>
              <a:t>accuracy</a:t>
            </a:r>
            <a:r>
              <a:rPr lang="en"/>
              <a:t> take place.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07ddf85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07ddf85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aaf5ad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aaf5ad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see that James Cameron has a higher dominance of red and blue color than any other director.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dominance of green color is the highest in the movies of Michel Bay whereas Christopher Nolan has the lowest dominance of green color.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aaf5ad2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aaf5ad2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9b4f46f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9b4f46f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07ddf853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07ddf853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aaf5ad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aaf5ad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aaf5ad2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aaf5ad2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9b4f46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9b4f46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order to develop an alternative to genres, we need to list some potential attributes, which will be utilized as input in our style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Then we have to prove the utility of those attributes.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proposed attributes are not only visuals but auditory and textual also.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aaf5ad2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aaf5ad2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aaf5ad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aaf5ad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Polarity</a:t>
            </a:r>
            <a:r>
              <a:rPr lang="en">
                <a:solidFill>
                  <a:schemeClr val="dk1"/>
                </a:solidFill>
              </a:rPr>
              <a:t>, also known as orientation is he emotion expressed in the sentence. It can be positive, </a:t>
            </a:r>
            <a:r>
              <a:rPr lang="en">
                <a:solidFill>
                  <a:schemeClr val="dk1"/>
                </a:solidFill>
              </a:rPr>
              <a:t>negative</a:t>
            </a:r>
            <a:r>
              <a:rPr lang="en">
                <a:solidFill>
                  <a:schemeClr val="dk1"/>
                </a:solidFill>
              </a:rPr>
              <a:t> or neutral.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Subjectivity</a:t>
            </a:r>
            <a:r>
              <a:rPr lang="en">
                <a:solidFill>
                  <a:schemeClr val="dk1"/>
                </a:solidFill>
              </a:rPr>
              <a:t> is when text is an explanatory article which must be analysed in context.  </a:t>
            </a:r>
            <a:r>
              <a:rPr b="1" lang="en">
                <a:solidFill>
                  <a:schemeClr val="dk1"/>
                </a:solidFill>
              </a:rPr>
              <a:t>Subjective</a:t>
            </a:r>
            <a:r>
              <a:rPr lang="en">
                <a:solidFill>
                  <a:schemeClr val="dk1"/>
                </a:solidFill>
              </a:rPr>
              <a:t> expressions are opinions that describe people's feelings towards a specific subject or topic.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aaf5ad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aaf5ad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ibrosa.github.io/librosa/" TargetMode="External"/><Relationship Id="rId4" Type="http://schemas.openxmlformats.org/officeDocument/2006/relationships/hyperlink" Target="https://textblob.readthedocs.io/en/de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9100"/>
            <a:ext cx="8520600" cy="8748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Multimedia based Movie Style Model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36225"/>
            <a:ext cx="85206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Presentation by: Dr. Mukesh Saini</a:t>
            </a:r>
            <a:endParaRPr sz="1800">
              <a:solidFill>
                <a:srgbClr val="FF9900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Authors: Priyankar Choudhary, Neeraj Goel and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Mukesh Saini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Indian Institute of Technology, Ropar, India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IEEE International Conference on Multimedia and Expo-2019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Shanghai China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775" y="2839127"/>
            <a:ext cx="729399" cy="8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126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We used standard libraries to compute the features from a movie.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Pace of Movie: </a:t>
            </a:r>
            <a:r>
              <a:rPr lang="en">
                <a:solidFill>
                  <a:srgbClr val="0000FF"/>
                </a:solidFill>
              </a:rPr>
              <a:t>PySceneDetect (to detect shots)[2]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Rhythm and Sound-score: </a:t>
            </a:r>
            <a:r>
              <a:rPr lang="en">
                <a:solidFill>
                  <a:srgbClr val="0000FF"/>
                </a:solidFill>
              </a:rPr>
              <a:t>Librosa [3]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Mood: </a:t>
            </a:r>
            <a:r>
              <a:rPr lang="en">
                <a:solidFill>
                  <a:srgbClr val="0000FF"/>
                </a:solidFill>
              </a:rPr>
              <a:t>Textblob [4]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Color of a movie: Average of R, B and G component with respect to each shot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Libraries are supported in python.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126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It is very hard to assess the style of a movie as there is lack of ground truth.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e take a case study for four Hollywood directors who are known to create movies in a specific style.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>
                <a:solidFill>
                  <a:srgbClr val="0000FF"/>
                </a:solidFill>
              </a:rPr>
              <a:t>Christopher Nolan, James Cameron, Steven Spielberg, Michel Bay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>
                <a:solidFill>
                  <a:srgbClr val="0000FF"/>
                </a:solidFill>
              </a:rPr>
              <a:t>Used 20 movies in experiment, 5 movies with respect to each director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Movies collected concerning each director irrespective of the box-office performance.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This case study is taken to validate the style attributes and use of the overall model as movie style.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115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Compositional Attributes (Pace)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950" y="916025"/>
            <a:ext cx="4778225" cy="350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175413" y="4421500"/>
            <a:ext cx="381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3. </a:t>
            </a:r>
            <a:r>
              <a:rPr lang="en"/>
              <a:t>Histogram of shot length distribution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1155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</a:t>
            </a:r>
            <a:r>
              <a:rPr lang="en"/>
              <a:t>Compositional Attributes (Pace)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1193600" y="18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{C02EF8CD-6D3D-4CFE-A8AB-E5CBC769DABD}</a:tableStyleId>
              </a:tblPr>
              <a:tblGrid>
                <a:gridCol w="2116050"/>
                <a:gridCol w="1575125"/>
                <a:gridCol w="1558425"/>
              </a:tblGrid>
              <a:tr h="36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Pace of Movies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</a:tr>
              <a:tr h="7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Director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Dominance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of Red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Dominance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of Green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James Cameron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Christopher Nolan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Michel Bay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Steven Spielberg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5"/>
          <p:cNvSpPr txBox="1"/>
          <p:nvPr/>
        </p:nvSpPr>
        <p:spPr>
          <a:xfrm>
            <a:off x="1826975" y="1405200"/>
            <a:ext cx="5804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1:</a:t>
            </a:r>
            <a:r>
              <a:rPr lang="en"/>
              <a:t> </a:t>
            </a:r>
            <a:r>
              <a:rPr lang="en"/>
              <a:t>Estimated average color intensity</a:t>
            </a:r>
            <a:r>
              <a:rPr lang="en"/>
              <a:t> with respect to each director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126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Auditory Attributes (Rhythm)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75" y="883175"/>
            <a:ext cx="4720701" cy="34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1496300" y="4122000"/>
            <a:ext cx="6246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4. </a:t>
            </a:r>
            <a:r>
              <a:rPr lang="en"/>
              <a:t>Histogram of beat and tempo values with respect to each director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1317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Auditory Attributes (</a:t>
            </a:r>
            <a:r>
              <a:rPr lang="en"/>
              <a:t>Sound-Score</a:t>
            </a:r>
            <a:r>
              <a:rPr lang="en"/>
              <a:t>)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525" y="906600"/>
            <a:ext cx="4709249" cy="34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1389675" y="4118050"/>
            <a:ext cx="6246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5. </a:t>
            </a:r>
            <a:r>
              <a:rPr lang="en"/>
              <a:t>Average value of RMSE and ZCR with respect to each director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1155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Visual Attributes (Color)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8" name="Google Shape;168;p28"/>
          <p:cNvGraphicFramePr/>
          <p:nvPr/>
        </p:nvGraphicFramePr>
        <p:xfrm>
          <a:off x="1193600" y="184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{C02EF8CD-6D3D-4CFE-A8AB-E5CBC769DABD}</a:tableStyleId>
              </a:tblPr>
              <a:tblGrid>
                <a:gridCol w="2116050"/>
                <a:gridCol w="1575125"/>
                <a:gridCol w="1558425"/>
                <a:gridCol w="1590350"/>
              </a:tblGrid>
              <a:tr h="36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Color of Movies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7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Director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Dominance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of Red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Dominance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of Green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Dominance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of Blue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James Cameron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Christopher Nolan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Michel Bay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Steven Spielberg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8"/>
          <p:cNvSpPr txBox="1"/>
          <p:nvPr/>
        </p:nvSpPr>
        <p:spPr>
          <a:xfrm>
            <a:off x="1826975" y="1405200"/>
            <a:ext cx="5804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1: Estimated average color intensity with respect to each director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1126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Emotional Attributes (Mood)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325" y="907850"/>
            <a:ext cx="4654049" cy="34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1373250" y="4282075"/>
            <a:ext cx="6795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6. Average value of Polarity and Subjectivity with respect to each director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1088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To validate our movie-style model, we predicted the director associated with each movie with the help of the features discussed above.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Since the directors are known to have a particular movie making style, a good accuracy of classifier reflects the effectiveness of our style model.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To assess the importance of an individual attribute, we removed one of the attributes and calculated the accuracy.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We used leave-one-out cross-validation.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1088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Validation (Contd.)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9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Different frameworks to validate the movie style models are as follows: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FMH: Framework based on the work of Saini et al.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0000FF"/>
                </a:solidFill>
              </a:rPr>
              <a:t>Base approach for comparison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FMA: Framework which consists of all the features (</a:t>
            </a:r>
            <a:r>
              <a:rPr lang="en">
                <a:solidFill>
                  <a:srgbClr val="0000FF"/>
                </a:solidFill>
              </a:rPr>
              <a:t>Proposed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FMS: Framework without Sound-Score Features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FMR: Framework without Rhythmic Features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FMM: Framework without Mood Features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FMC: Framework without Color Features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FMP: Framework without Pace Features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We evaluated our model by using Random Forest, Decision Tree and Extra Trees, AdaBoost and Stochastic Gradient Boosting.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99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Motivation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Target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Key Features of the proposed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Proposed Approach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Experiment &amp;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 Validation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1088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 [Criteria: Accuracy(%)]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8" name="Google Shape;198;p32"/>
          <p:cNvGraphicFramePr/>
          <p:nvPr/>
        </p:nvGraphicFramePr>
        <p:xfrm>
          <a:off x="1137763" y="157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{C02EF8CD-6D3D-4CFE-A8AB-E5CBC769DABD}</a:tableStyleId>
              </a:tblPr>
              <a:tblGrid>
                <a:gridCol w="2080900"/>
                <a:gridCol w="646525"/>
                <a:gridCol w="622075"/>
                <a:gridCol w="622075"/>
                <a:gridCol w="622075"/>
                <a:gridCol w="622075"/>
                <a:gridCol w="622075"/>
                <a:gridCol w="622075"/>
              </a:tblGrid>
              <a:tr h="33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Director </a:t>
                      </a:r>
                      <a:r>
                        <a:rPr lang="en"/>
                        <a:t>N</a:t>
                      </a:r>
                      <a:r>
                        <a:rPr lang="en"/>
                        <a:t>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[1]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FMA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3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58.5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80.0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Extra Trees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83.0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84.0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76.5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 Accuracy (%)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76.4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32"/>
          <p:cNvSpPr txBox="1"/>
          <p:nvPr/>
        </p:nvSpPr>
        <p:spPr>
          <a:xfrm>
            <a:off x="1065750" y="959175"/>
            <a:ext cx="7012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2: </a:t>
            </a:r>
            <a:r>
              <a:rPr lang="en"/>
              <a:t>Accuracy (in %) of the proposed framework for director label prediction task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088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Work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We presented a framework to model the style of a movie.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We also validated our model with a case study of four directors.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The attributes of the model capture various aspects of the movie style.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We achieved an accuracy of 76.4% over various combinations of attributes.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FF"/>
                </a:solidFill>
              </a:rPr>
              <a:t>Rhythm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FF"/>
                </a:solidFill>
              </a:rPr>
              <a:t>colors</a:t>
            </a:r>
            <a:r>
              <a:rPr lang="en">
                <a:solidFill>
                  <a:srgbClr val="000000"/>
                </a:solidFill>
              </a:rPr>
              <a:t> are most important features as removal of these features decrease the accuracy.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We intend to incorporate more complex features, namely, motion intensity, camera motion develop a method for movie automatic movie style transfer.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088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Saini MK, Gadde R, Yan S, Ooi WT. MoViMash: online mobile video mashup. InProceedings of the 20th ACM international conference on Multimedia 2012 Oct 29 (pp. 139-148). ACM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Breakthrough, “Breakthrough/pyscenedetect: A python based library for video scene cut detection and analysis tool,” Jul 2018.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Librosa, A python based library for music and audio analysis,”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https://librosa.github.io/librosa/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Textblob: A python based library for simplified text processing,”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https://textblob.readthedocs.io/en/dev/</a:t>
            </a:r>
            <a:r>
              <a:rPr lang="en" sz="1200">
                <a:solidFill>
                  <a:srgbClr val="000000"/>
                </a:solidFill>
              </a:rPr>
              <a:t> 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115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6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Genres are coarse measure of movie style.</a:t>
            </a:r>
            <a:endParaRPr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Genres completely ignore the compositional aspects of a movie, thus less informative.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Our aim is to define a more informative and descriptive attribute to define the style of a movie. 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The newly proposed attribute can be utilized in a number of applications.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Video Recommendations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Video Authoring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Video Summarization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Video Cataloging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		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126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Features of proposed</a:t>
            </a:r>
            <a:r>
              <a:rPr lang="en"/>
              <a:t> Style Model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Model is hybrid as it utilizes visual, auditory and textual features.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Model is developed for full length of movie.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No manual efforts are required in the process of tagging the style.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The model does not require the user generated meta-data.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126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Input: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n-dimensional feature vector with respect to each movie.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Let vf, af,cf and ef be the visual, auditory, color and emotional features.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sm be the style model. f(.) be the corresponding class label (i.e. director name).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Output : Style model of movies.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m = &#10;\begin{bmatrix}&#10;&amp; vf_{11} &amp; \cup  &amp; af_{12} &amp; \cup  &amp; cf_{13} &amp; \cup &amp; ef_{14}\\ &#10;&amp; vf_{21} &amp;\cup  &amp;af_{22} &amp;\cup  &amp;cf_{23} &amp;\cup &amp;ef_{24}\\ &#10;&amp; ... &amp; ... &amp; ... &amp; ... &amp; ... &amp; ... &amp; ...\\&#10;&amp;vf_{k1} &amp;\cup  &amp;af_{k2} &amp;\cup  &amp;cf_{k3} &amp;\cup &amp;ef_{k4}\\ &#10;\end{bmatrix} &#10;\begin{bmatrix}&#10;f(x_{1})\\ &#10;f(x_{2})\\ &#10;....\\ &#10;f(x_{k})&#10;\end{bmatrix}" id="85" name="Google Shape;85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25" y="2538925"/>
            <a:ext cx="4860300" cy="12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12050"/>
            <a:ext cx="86622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Approach:Feature selection for Style Model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To define the style of a movie: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Need to define the list of features.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Need to validate the utility of features.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must be hybrid of visual, auditory and textual information of a mov</a:t>
            </a:r>
            <a:r>
              <a:rPr lang="en">
                <a:solidFill>
                  <a:schemeClr val="dk1"/>
                </a:solidFill>
              </a:rPr>
              <a:t>ie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Based on above requirements, we propose an architecture of style attributes.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We also map these real world attributes to mathematical form.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1207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Approach: Architecture of Style Model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00" y="916475"/>
            <a:ext cx="4724574" cy="26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239525" y="3667850"/>
            <a:ext cx="3879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1. Proposed Architecture of Style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12100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Approach: Framework for </a:t>
            </a:r>
            <a:r>
              <a:rPr lang="en"/>
              <a:t>Computing </a:t>
            </a:r>
            <a:r>
              <a:rPr lang="en"/>
              <a:t>Style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The attributes of movies are extracted from audio, video and text.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Shots are extracted from videos to compute visual and compositional attributes. 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Visual</a:t>
            </a:r>
            <a:r>
              <a:rPr lang="en">
                <a:solidFill>
                  <a:srgbClr val="0000FF"/>
                </a:solidFill>
              </a:rPr>
              <a:t>: Color components of a movie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Compositional</a:t>
            </a:r>
            <a:r>
              <a:rPr lang="en">
                <a:solidFill>
                  <a:srgbClr val="0000FF"/>
                </a:solidFill>
              </a:rPr>
              <a:t>: Pace of a movie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Audio helps to determine rhythm and sound-score: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Rhythm: </a:t>
            </a:r>
            <a:r>
              <a:rPr lang="en">
                <a:solidFill>
                  <a:srgbClr val="0000FF"/>
                </a:solidFill>
              </a:rPr>
              <a:t>Tempo and Beats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Sound-score: </a:t>
            </a:r>
            <a:r>
              <a:rPr lang="en">
                <a:solidFill>
                  <a:srgbClr val="0000FF"/>
                </a:solidFill>
              </a:rPr>
              <a:t>Energy and Zero Crossing Rate (ZCR)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Movie subtitles help to determine the mood of a movie.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Mood: </a:t>
            </a:r>
            <a:r>
              <a:rPr lang="en">
                <a:solidFill>
                  <a:srgbClr val="0000FF"/>
                </a:solidFill>
              </a:rPr>
              <a:t>Subjectivity and Polarity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12625"/>
            <a:ext cx="8520600" cy="5727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r>
              <a:rPr lang="en"/>
              <a:t>Approach</a:t>
            </a:r>
            <a:r>
              <a:rPr lang="en"/>
              <a:t>:</a:t>
            </a:r>
            <a:r>
              <a:rPr lang="en"/>
              <a:t>Framework for Computing Style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25" y="869800"/>
            <a:ext cx="4940699" cy="34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907550" y="4364925"/>
            <a:ext cx="4940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2. </a:t>
            </a:r>
            <a:r>
              <a:rPr lang="en"/>
              <a:t>Proposed Framework for Computing Style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