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1"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BEC0E5-B8D8-40D5-B5E6-AC32260097B9}" type="datetimeFigureOut">
              <a:rPr lang="en-US" smtClean="0"/>
              <a:t>3/21/2016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CA1231-EC3D-47C3-8678-9416E25F4BA1}" type="slidenum">
              <a:rPr lang="en-US" smtClean="0"/>
              <a:t>‹#›</a:t>
            </a:fld>
            <a:endParaRPr lang="en-US"/>
          </a:p>
        </p:txBody>
      </p:sp>
    </p:spTree>
    <p:extLst>
      <p:ext uri="{BB962C8B-B14F-4D97-AF65-F5344CB8AC3E}">
        <p14:creationId xmlns:p14="http://schemas.microsoft.com/office/powerpoint/2010/main" val="3165547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BEC0E5-B8D8-40D5-B5E6-AC32260097B9}" type="datetimeFigureOut">
              <a:rPr lang="en-US" smtClean="0"/>
              <a:t>3/21/2016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CA1231-EC3D-47C3-8678-9416E25F4BA1}" type="slidenum">
              <a:rPr lang="en-US" smtClean="0"/>
              <a:t>‹#›</a:t>
            </a:fld>
            <a:endParaRPr lang="en-US"/>
          </a:p>
        </p:txBody>
      </p:sp>
    </p:spTree>
    <p:extLst>
      <p:ext uri="{BB962C8B-B14F-4D97-AF65-F5344CB8AC3E}">
        <p14:creationId xmlns:p14="http://schemas.microsoft.com/office/powerpoint/2010/main" val="3159764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BEC0E5-B8D8-40D5-B5E6-AC32260097B9}" type="datetimeFigureOut">
              <a:rPr lang="en-US" smtClean="0"/>
              <a:t>3/21/2016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CA1231-EC3D-47C3-8678-9416E25F4BA1}" type="slidenum">
              <a:rPr lang="en-US" smtClean="0"/>
              <a:t>‹#›</a:t>
            </a:fld>
            <a:endParaRPr lang="en-US"/>
          </a:p>
        </p:txBody>
      </p:sp>
    </p:spTree>
    <p:extLst>
      <p:ext uri="{BB962C8B-B14F-4D97-AF65-F5344CB8AC3E}">
        <p14:creationId xmlns:p14="http://schemas.microsoft.com/office/powerpoint/2010/main" val="2253745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BEC0E5-B8D8-40D5-B5E6-AC32260097B9}" type="datetimeFigureOut">
              <a:rPr lang="en-US" smtClean="0"/>
              <a:t>3/21/2016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CA1231-EC3D-47C3-8678-9416E25F4BA1}" type="slidenum">
              <a:rPr lang="en-US" smtClean="0"/>
              <a:t>‹#›</a:t>
            </a:fld>
            <a:endParaRPr lang="en-US"/>
          </a:p>
        </p:txBody>
      </p:sp>
    </p:spTree>
    <p:extLst>
      <p:ext uri="{BB962C8B-B14F-4D97-AF65-F5344CB8AC3E}">
        <p14:creationId xmlns:p14="http://schemas.microsoft.com/office/powerpoint/2010/main" val="2426990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BEC0E5-B8D8-40D5-B5E6-AC32260097B9}" type="datetimeFigureOut">
              <a:rPr lang="en-US" smtClean="0"/>
              <a:t>3/21/2016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CA1231-EC3D-47C3-8678-9416E25F4BA1}" type="slidenum">
              <a:rPr lang="en-US" smtClean="0"/>
              <a:t>‹#›</a:t>
            </a:fld>
            <a:endParaRPr lang="en-US"/>
          </a:p>
        </p:txBody>
      </p:sp>
    </p:spTree>
    <p:extLst>
      <p:ext uri="{BB962C8B-B14F-4D97-AF65-F5344CB8AC3E}">
        <p14:creationId xmlns:p14="http://schemas.microsoft.com/office/powerpoint/2010/main" val="3834968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BEC0E5-B8D8-40D5-B5E6-AC32260097B9}" type="datetimeFigureOut">
              <a:rPr lang="en-US" smtClean="0"/>
              <a:t>3/21/2016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CA1231-EC3D-47C3-8678-9416E25F4BA1}" type="slidenum">
              <a:rPr lang="en-US" smtClean="0"/>
              <a:t>‹#›</a:t>
            </a:fld>
            <a:endParaRPr lang="en-US"/>
          </a:p>
        </p:txBody>
      </p:sp>
    </p:spTree>
    <p:extLst>
      <p:ext uri="{BB962C8B-B14F-4D97-AF65-F5344CB8AC3E}">
        <p14:creationId xmlns:p14="http://schemas.microsoft.com/office/powerpoint/2010/main" val="342073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BEC0E5-B8D8-40D5-B5E6-AC32260097B9}" type="datetimeFigureOut">
              <a:rPr lang="en-US" smtClean="0"/>
              <a:t>3/21/2016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CA1231-EC3D-47C3-8678-9416E25F4BA1}" type="slidenum">
              <a:rPr lang="en-US" smtClean="0"/>
              <a:t>‹#›</a:t>
            </a:fld>
            <a:endParaRPr lang="en-US"/>
          </a:p>
        </p:txBody>
      </p:sp>
    </p:spTree>
    <p:extLst>
      <p:ext uri="{BB962C8B-B14F-4D97-AF65-F5344CB8AC3E}">
        <p14:creationId xmlns:p14="http://schemas.microsoft.com/office/powerpoint/2010/main" val="1501883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BEC0E5-B8D8-40D5-B5E6-AC32260097B9}" type="datetimeFigureOut">
              <a:rPr lang="en-US" smtClean="0"/>
              <a:t>3/21/2016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CA1231-EC3D-47C3-8678-9416E25F4BA1}" type="slidenum">
              <a:rPr lang="en-US" smtClean="0"/>
              <a:t>‹#›</a:t>
            </a:fld>
            <a:endParaRPr lang="en-US"/>
          </a:p>
        </p:txBody>
      </p:sp>
    </p:spTree>
    <p:extLst>
      <p:ext uri="{BB962C8B-B14F-4D97-AF65-F5344CB8AC3E}">
        <p14:creationId xmlns:p14="http://schemas.microsoft.com/office/powerpoint/2010/main" val="921771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BEC0E5-B8D8-40D5-B5E6-AC32260097B9}" type="datetimeFigureOut">
              <a:rPr lang="en-US" smtClean="0"/>
              <a:t>3/21/2016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CA1231-EC3D-47C3-8678-9416E25F4BA1}" type="slidenum">
              <a:rPr lang="en-US" smtClean="0"/>
              <a:t>‹#›</a:t>
            </a:fld>
            <a:endParaRPr lang="en-US"/>
          </a:p>
        </p:txBody>
      </p:sp>
    </p:spTree>
    <p:extLst>
      <p:ext uri="{BB962C8B-B14F-4D97-AF65-F5344CB8AC3E}">
        <p14:creationId xmlns:p14="http://schemas.microsoft.com/office/powerpoint/2010/main" val="3920517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BEC0E5-B8D8-40D5-B5E6-AC32260097B9}" type="datetimeFigureOut">
              <a:rPr lang="en-US" smtClean="0"/>
              <a:t>3/21/2016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CA1231-EC3D-47C3-8678-9416E25F4BA1}" type="slidenum">
              <a:rPr lang="en-US" smtClean="0"/>
              <a:t>‹#›</a:t>
            </a:fld>
            <a:endParaRPr lang="en-US"/>
          </a:p>
        </p:txBody>
      </p:sp>
    </p:spTree>
    <p:extLst>
      <p:ext uri="{BB962C8B-B14F-4D97-AF65-F5344CB8AC3E}">
        <p14:creationId xmlns:p14="http://schemas.microsoft.com/office/powerpoint/2010/main" val="2459716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BEC0E5-B8D8-40D5-B5E6-AC32260097B9}" type="datetimeFigureOut">
              <a:rPr lang="en-US" smtClean="0"/>
              <a:t>3/21/2016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CA1231-EC3D-47C3-8678-9416E25F4BA1}" type="slidenum">
              <a:rPr lang="en-US" smtClean="0"/>
              <a:t>‹#›</a:t>
            </a:fld>
            <a:endParaRPr lang="en-US"/>
          </a:p>
        </p:txBody>
      </p:sp>
    </p:spTree>
    <p:extLst>
      <p:ext uri="{BB962C8B-B14F-4D97-AF65-F5344CB8AC3E}">
        <p14:creationId xmlns:p14="http://schemas.microsoft.com/office/powerpoint/2010/main" val="383069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BEC0E5-B8D8-40D5-B5E6-AC32260097B9}" type="datetimeFigureOut">
              <a:rPr lang="en-US" smtClean="0"/>
              <a:t>3/21/2016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CA1231-EC3D-47C3-8678-9416E25F4BA1}" type="slidenum">
              <a:rPr lang="en-US" smtClean="0"/>
              <a:t>‹#›</a:t>
            </a:fld>
            <a:endParaRPr lang="en-US"/>
          </a:p>
        </p:txBody>
      </p:sp>
    </p:spTree>
    <p:extLst>
      <p:ext uri="{BB962C8B-B14F-4D97-AF65-F5344CB8AC3E}">
        <p14:creationId xmlns:p14="http://schemas.microsoft.com/office/powerpoint/2010/main" val="3679132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PSI Build Monitor using Raspberry PI</a:t>
            </a:r>
            <a:endParaRPr lang="en-US" dirty="0"/>
          </a:p>
        </p:txBody>
      </p:sp>
      <p:sp>
        <p:nvSpPr>
          <p:cNvPr id="3" name="Subtitle 2"/>
          <p:cNvSpPr>
            <a:spLocks noGrp="1"/>
          </p:cNvSpPr>
          <p:nvPr>
            <p:ph type="subTitle" idx="1"/>
          </p:nvPr>
        </p:nvSpPr>
        <p:spPr/>
        <p:txBody>
          <a:bodyPr/>
          <a:lstStyle/>
          <a:p>
            <a:r>
              <a:rPr lang="en-US" dirty="0" smtClean="0"/>
              <a:t>Priyanka Raghavan</a:t>
            </a:r>
            <a:endParaRPr lang="en-US" dirty="0"/>
          </a:p>
        </p:txBody>
      </p:sp>
    </p:spTree>
    <p:extLst>
      <p:ext uri="{BB962C8B-B14F-4D97-AF65-F5344CB8AC3E}">
        <p14:creationId xmlns:p14="http://schemas.microsoft.com/office/powerpoint/2010/main" val="983366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788" y="457200"/>
            <a:ext cx="5326120" cy="1600200"/>
          </a:xfrm>
        </p:spPr>
        <p:txBody>
          <a:bodyPr>
            <a:normAutofit/>
          </a:bodyPr>
          <a:lstStyle/>
          <a:p>
            <a:r>
              <a:rPr lang="en-US" sz="4400" dirty="0" smtClean="0"/>
              <a:t>I want to know “Build Quality”</a:t>
            </a:r>
            <a:endParaRPr lang="en-US" sz="4400" dirty="0"/>
          </a:p>
        </p:txBody>
      </p:sp>
      <p:sp>
        <p:nvSpPr>
          <p:cNvPr id="6" name="Text Placeholder 5"/>
          <p:cNvSpPr>
            <a:spLocks noGrp="1"/>
          </p:cNvSpPr>
          <p:nvPr>
            <p:ph type="body" sz="half" idx="2"/>
          </p:nvPr>
        </p:nvSpPr>
        <p:spPr>
          <a:xfrm>
            <a:off x="839788" y="2057399"/>
            <a:ext cx="5653291" cy="4569903"/>
          </a:xfrm>
        </p:spPr>
        <p:txBody>
          <a:bodyPr>
            <a:normAutofit/>
          </a:bodyPr>
          <a:lstStyle/>
          <a:p>
            <a:r>
              <a:rPr lang="en-US" sz="2400" dirty="0" smtClean="0"/>
              <a:t>Typical scenario of the manager walking into your office to find out build quality.</a:t>
            </a:r>
          </a:p>
          <a:p>
            <a:r>
              <a:rPr lang="en-US" sz="2400" dirty="0" smtClean="0"/>
              <a:t>You immediately scramble to open up your TFS build notification toolbox and show the status.</a:t>
            </a:r>
          </a:p>
          <a:p>
            <a:endParaRPr lang="en-US" sz="2400" dirty="0"/>
          </a:p>
          <a:p>
            <a:r>
              <a:rPr lang="en-US" sz="2400" dirty="0" smtClean="0"/>
              <a:t>Imagine a scenario where he enters your office and sees the wall with a bulb or an LED strip glowing that tell him the status instantly. Another idea is that possibly he could have this strip in his office so he only visits you when it’s red</a:t>
            </a:r>
            <a:r>
              <a:rPr lang="en-US" sz="2400" dirty="0" smtClean="0">
                <a:sym typeface="Wingdings" panose="05000000000000000000" pitchFamily="2" charset="2"/>
              </a:rPr>
              <a:t></a:t>
            </a:r>
            <a:endParaRPr lang="en-US" sz="2400" dirty="0"/>
          </a:p>
        </p:txBody>
      </p:sp>
      <p:pic>
        <p:nvPicPr>
          <p:cNvPr id="1028" name="Picture 4" descr="http://itmanagement.earthweb.com/img/2010/10/tests-crash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9773" y="314426"/>
            <a:ext cx="3810000" cy="6057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80342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idea</a:t>
            </a:r>
            <a:endParaRPr lang="en-US" dirty="0"/>
          </a:p>
        </p:txBody>
      </p:sp>
      <p:sp>
        <p:nvSpPr>
          <p:cNvPr id="6" name="Content Placeholder 5"/>
          <p:cNvSpPr>
            <a:spLocks noGrp="1"/>
          </p:cNvSpPr>
          <p:nvPr>
            <p:ph idx="1"/>
          </p:nvPr>
        </p:nvSpPr>
        <p:spPr/>
        <p:txBody>
          <a:bodyPr/>
          <a:lstStyle/>
          <a:p>
            <a:r>
              <a:rPr lang="en-US" dirty="0" smtClean="0"/>
              <a:t>Have a service that monitor latest TFS builds for PSI or any WG project</a:t>
            </a:r>
          </a:p>
          <a:p>
            <a:r>
              <a:rPr lang="en-US" dirty="0" smtClean="0"/>
              <a:t>Transmit this build status information to Raspberry PI</a:t>
            </a:r>
          </a:p>
          <a:p>
            <a:r>
              <a:rPr lang="en-US" dirty="0" smtClean="0"/>
              <a:t>Raspberry PI uses build status to light an LED. </a:t>
            </a:r>
          </a:p>
          <a:p>
            <a:pPr lvl="1"/>
            <a:r>
              <a:rPr lang="en-US" dirty="0" smtClean="0"/>
              <a:t>Red light is failure</a:t>
            </a:r>
          </a:p>
          <a:p>
            <a:pPr lvl="1"/>
            <a:r>
              <a:rPr lang="en-US" dirty="0" smtClean="0"/>
              <a:t>Green light is success</a:t>
            </a:r>
          </a:p>
          <a:p>
            <a:pPr lvl="1"/>
            <a:endParaRPr lang="en-US" dirty="0"/>
          </a:p>
        </p:txBody>
      </p:sp>
      <p:pic>
        <p:nvPicPr>
          <p:cNvPr id="2" name="Picture 1"/>
          <p:cNvPicPr>
            <a:picLocks noChangeAspect="1"/>
          </p:cNvPicPr>
          <p:nvPr/>
        </p:nvPicPr>
        <p:blipFill>
          <a:blip r:embed="rId2"/>
          <a:stretch>
            <a:fillRect/>
          </a:stretch>
        </p:blipFill>
        <p:spPr>
          <a:xfrm>
            <a:off x="1609474" y="4338178"/>
            <a:ext cx="3895725" cy="1371600"/>
          </a:xfrm>
          <a:prstGeom prst="rect">
            <a:avLst/>
          </a:prstGeom>
        </p:spPr>
      </p:pic>
      <p:sp>
        <p:nvSpPr>
          <p:cNvPr id="3" name="TextBox 2"/>
          <p:cNvSpPr txBox="1"/>
          <p:nvPr/>
        </p:nvSpPr>
        <p:spPr>
          <a:xfrm>
            <a:off x="1792705" y="5632907"/>
            <a:ext cx="413331" cy="276999"/>
          </a:xfrm>
          <a:prstGeom prst="rect">
            <a:avLst/>
          </a:prstGeom>
          <a:noFill/>
        </p:spPr>
        <p:txBody>
          <a:bodyPr wrap="square" rtlCol="0">
            <a:spAutoFit/>
          </a:bodyPr>
          <a:lstStyle/>
          <a:p>
            <a:r>
              <a:rPr lang="en-US" sz="1200" dirty="0" smtClean="0"/>
              <a:t>PSI</a:t>
            </a:r>
            <a:endParaRPr lang="en-US" sz="1200" dirty="0"/>
          </a:p>
        </p:txBody>
      </p:sp>
      <p:sp>
        <p:nvSpPr>
          <p:cNvPr id="7" name="TextBox 6"/>
          <p:cNvSpPr txBox="1"/>
          <p:nvPr/>
        </p:nvSpPr>
        <p:spPr>
          <a:xfrm>
            <a:off x="2438391" y="5640923"/>
            <a:ext cx="413331" cy="276999"/>
          </a:xfrm>
          <a:prstGeom prst="rect">
            <a:avLst/>
          </a:prstGeom>
          <a:noFill/>
        </p:spPr>
        <p:txBody>
          <a:bodyPr wrap="square" rtlCol="0">
            <a:spAutoFit/>
          </a:bodyPr>
          <a:lstStyle/>
          <a:p>
            <a:r>
              <a:rPr lang="en-US" sz="1200" dirty="0" smtClean="0"/>
              <a:t>PSI</a:t>
            </a:r>
            <a:endParaRPr lang="en-US" sz="1200" dirty="0"/>
          </a:p>
        </p:txBody>
      </p:sp>
      <p:sp>
        <p:nvSpPr>
          <p:cNvPr id="8" name="TextBox 7"/>
          <p:cNvSpPr txBox="1"/>
          <p:nvPr/>
        </p:nvSpPr>
        <p:spPr>
          <a:xfrm>
            <a:off x="3084078" y="5698599"/>
            <a:ext cx="538918" cy="276999"/>
          </a:xfrm>
          <a:prstGeom prst="rect">
            <a:avLst/>
          </a:prstGeom>
          <a:noFill/>
        </p:spPr>
        <p:txBody>
          <a:bodyPr wrap="square" rtlCol="0">
            <a:spAutoFit/>
          </a:bodyPr>
          <a:lstStyle/>
          <a:p>
            <a:r>
              <a:rPr lang="en-US" sz="1200" dirty="0" smtClean="0"/>
              <a:t>SDM</a:t>
            </a:r>
            <a:endParaRPr lang="en-US" sz="1200" dirty="0"/>
          </a:p>
        </p:txBody>
      </p:sp>
      <p:sp>
        <p:nvSpPr>
          <p:cNvPr id="9" name="TextBox 8"/>
          <p:cNvSpPr txBox="1"/>
          <p:nvPr/>
        </p:nvSpPr>
        <p:spPr>
          <a:xfrm>
            <a:off x="3622997" y="5663129"/>
            <a:ext cx="496286" cy="461665"/>
          </a:xfrm>
          <a:prstGeom prst="rect">
            <a:avLst/>
          </a:prstGeom>
          <a:noFill/>
        </p:spPr>
        <p:txBody>
          <a:bodyPr wrap="square" rtlCol="0">
            <a:spAutoFit/>
          </a:bodyPr>
          <a:lstStyle/>
          <a:p>
            <a:r>
              <a:rPr lang="en-US" sz="1200" dirty="0" smtClean="0"/>
              <a:t>FWIQC</a:t>
            </a:r>
            <a:endParaRPr lang="en-US" sz="1200" dirty="0"/>
          </a:p>
        </p:txBody>
      </p:sp>
      <p:sp>
        <p:nvSpPr>
          <p:cNvPr id="10" name="TextBox 9"/>
          <p:cNvSpPr txBox="1"/>
          <p:nvPr/>
        </p:nvSpPr>
        <p:spPr>
          <a:xfrm>
            <a:off x="4219560" y="5709778"/>
            <a:ext cx="551674" cy="276999"/>
          </a:xfrm>
          <a:prstGeom prst="rect">
            <a:avLst/>
          </a:prstGeom>
          <a:noFill/>
        </p:spPr>
        <p:txBody>
          <a:bodyPr wrap="square" rtlCol="0">
            <a:spAutoFit/>
          </a:bodyPr>
          <a:lstStyle/>
          <a:p>
            <a:r>
              <a:rPr lang="en-US" sz="1200" dirty="0" smtClean="0"/>
              <a:t>SVM</a:t>
            </a:r>
            <a:endParaRPr lang="en-US" sz="1200" dirty="0"/>
          </a:p>
        </p:txBody>
      </p:sp>
      <p:sp>
        <p:nvSpPr>
          <p:cNvPr id="11" name="TextBox 10"/>
          <p:cNvSpPr txBox="1"/>
          <p:nvPr/>
        </p:nvSpPr>
        <p:spPr>
          <a:xfrm>
            <a:off x="5142006" y="5666371"/>
            <a:ext cx="413331" cy="276999"/>
          </a:xfrm>
          <a:prstGeom prst="rect">
            <a:avLst/>
          </a:prstGeom>
          <a:noFill/>
        </p:spPr>
        <p:txBody>
          <a:bodyPr wrap="square" rtlCol="0">
            <a:spAutoFit/>
          </a:bodyPr>
          <a:lstStyle/>
          <a:p>
            <a:r>
              <a:rPr lang="en-US" sz="1200" dirty="0" smtClean="0"/>
              <a:t>OC</a:t>
            </a:r>
            <a:endParaRPr lang="en-US" sz="1200" dirty="0"/>
          </a:p>
        </p:txBody>
      </p:sp>
    </p:spTree>
    <p:extLst>
      <p:ext uri="{BB962C8B-B14F-4D97-AF65-F5344CB8AC3E}">
        <p14:creationId xmlns:p14="http://schemas.microsoft.com/office/powerpoint/2010/main" val="40389266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a:xfrm>
            <a:off x="763659" y="1436230"/>
            <a:ext cx="4773075" cy="5098793"/>
          </a:xfrm>
        </p:spPr>
        <p:txBody>
          <a:bodyPr>
            <a:normAutofit lnSpcReduction="10000"/>
          </a:bodyPr>
          <a:lstStyle/>
          <a:p>
            <a:r>
              <a:rPr lang="en-US" dirty="0" smtClean="0"/>
              <a:t>Create a TFS build monitor that uses TFS API to query PSI builds (</a:t>
            </a:r>
            <a:r>
              <a:rPr lang="en-US" dirty="0" err="1" smtClean="0"/>
              <a:t>Microsoft.TeamFoundation.Build.Client</a:t>
            </a:r>
            <a:r>
              <a:rPr lang="en-US" dirty="0" smtClean="0"/>
              <a:t>)</a:t>
            </a:r>
          </a:p>
          <a:p>
            <a:r>
              <a:rPr lang="en-US" dirty="0" smtClean="0"/>
              <a:t>Use simple TCP server socket to transmit status to Raspberry PI (</a:t>
            </a:r>
            <a:r>
              <a:rPr lang="en-US" dirty="0" err="1" smtClean="0"/>
              <a:t>TcpListener</a:t>
            </a:r>
            <a:r>
              <a:rPr lang="en-US" dirty="0" smtClean="0"/>
              <a:t>)</a:t>
            </a:r>
          </a:p>
          <a:p>
            <a:r>
              <a:rPr lang="en-US" dirty="0" smtClean="0"/>
              <a:t>Raspberry PI socket client receives message from TCP server</a:t>
            </a:r>
          </a:p>
          <a:p>
            <a:r>
              <a:rPr lang="en-US" dirty="0" smtClean="0"/>
              <a:t>LEDs are turned on based on status </a:t>
            </a:r>
            <a:endParaRPr lang="en-US" dirty="0"/>
          </a:p>
        </p:txBody>
      </p:sp>
      <p:pic>
        <p:nvPicPr>
          <p:cNvPr id="5" name="Picture 4"/>
          <p:cNvPicPr>
            <a:picLocks noChangeAspect="1"/>
          </p:cNvPicPr>
          <p:nvPr/>
        </p:nvPicPr>
        <p:blipFill>
          <a:blip r:embed="rId2"/>
          <a:stretch>
            <a:fillRect/>
          </a:stretch>
        </p:blipFill>
        <p:spPr>
          <a:xfrm>
            <a:off x="5742963" y="2496744"/>
            <a:ext cx="2419350" cy="1885950"/>
          </a:xfrm>
          <a:prstGeom prst="rect">
            <a:avLst/>
          </a:prstGeom>
        </p:spPr>
      </p:pic>
      <p:pic>
        <p:nvPicPr>
          <p:cNvPr id="6" name="Picture 5"/>
          <p:cNvPicPr>
            <a:picLocks noChangeAspect="1"/>
          </p:cNvPicPr>
          <p:nvPr/>
        </p:nvPicPr>
        <p:blipFill>
          <a:blip r:embed="rId3"/>
          <a:stretch>
            <a:fillRect/>
          </a:stretch>
        </p:blipFill>
        <p:spPr>
          <a:xfrm>
            <a:off x="8551483" y="68554"/>
            <a:ext cx="1800225" cy="2543175"/>
          </a:xfrm>
          <a:prstGeom prst="rect">
            <a:avLst/>
          </a:prstGeom>
        </p:spPr>
      </p:pic>
      <p:pic>
        <p:nvPicPr>
          <p:cNvPr id="7" name="Picture 6"/>
          <p:cNvPicPr>
            <a:picLocks noChangeAspect="1"/>
          </p:cNvPicPr>
          <p:nvPr/>
        </p:nvPicPr>
        <p:blipFill>
          <a:blip r:embed="rId4"/>
          <a:stretch>
            <a:fillRect/>
          </a:stretch>
        </p:blipFill>
        <p:spPr>
          <a:xfrm>
            <a:off x="8734425" y="4117815"/>
            <a:ext cx="2619375" cy="1743075"/>
          </a:xfrm>
          <a:prstGeom prst="rect">
            <a:avLst/>
          </a:prstGeom>
        </p:spPr>
      </p:pic>
      <p:cxnSp>
        <p:nvCxnSpPr>
          <p:cNvPr id="9" name="Straight Arrow Connector 8"/>
          <p:cNvCxnSpPr/>
          <p:nvPr/>
        </p:nvCxnSpPr>
        <p:spPr>
          <a:xfrm flipV="1">
            <a:off x="7826928" y="1825624"/>
            <a:ext cx="1124125" cy="1043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rot="19098935">
            <a:off x="7249227" y="1838018"/>
            <a:ext cx="1454397" cy="646331"/>
          </a:xfrm>
          <a:prstGeom prst="rect">
            <a:avLst/>
          </a:prstGeom>
          <a:noFill/>
        </p:spPr>
        <p:txBody>
          <a:bodyPr wrap="square" rtlCol="0">
            <a:spAutoFit/>
          </a:bodyPr>
          <a:lstStyle/>
          <a:p>
            <a:r>
              <a:rPr lang="en-US" dirty="0" smtClean="0"/>
              <a:t>Monitor and get results</a:t>
            </a:r>
            <a:endParaRPr lang="en-US" dirty="0"/>
          </a:p>
        </p:txBody>
      </p:sp>
      <p:cxnSp>
        <p:nvCxnSpPr>
          <p:cNvPr id="12" name="Straight Arrow Connector 11"/>
          <p:cNvCxnSpPr/>
          <p:nvPr/>
        </p:nvCxnSpPr>
        <p:spPr>
          <a:xfrm>
            <a:off x="7977930" y="3860509"/>
            <a:ext cx="1996580" cy="635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1102728">
            <a:off x="8271544" y="3417785"/>
            <a:ext cx="1568741" cy="646331"/>
          </a:xfrm>
          <a:prstGeom prst="rect">
            <a:avLst/>
          </a:prstGeom>
          <a:noFill/>
        </p:spPr>
        <p:txBody>
          <a:bodyPr wrap="square" rtlCol="0">
            <a:spAutoFit/>
          </a:bodyPr>
          <a:lstStyle/>
          <a:p>
            <a:r>
              <a:rPr lang="en-US" dirty="0" smtClean="0"/>
              <a:t>Pass build status</a:t>
            </a:r>
            <a:endParaRPr lang="en-US" dirty="0"/>
          </a:p>
        </p:txBody>
      </p:sp>
      <p:pic>
        <p:nvPicPr>
          <p:cNvPr id="14" name="Picture 13"/>
          <p:cNvPicPr>
            <a:picLocks noChangeAspect="1"/>
          </p:cNvPicPr>
          <p:nvPr/>
        </p:nvPicPr>
        <p:blipFill>
          <a:blip r:embed="rId5"/>
          <a:stretch>
            <a:fillRect/>
          </a:stretch>
        </p:blipFill>
        <p:spPr>
          <a:xfrm>
            <a:off x="10308975" y="5506455"/>
            <a:ext cx="658536" cy="658536"/>
          </a:xfrm>
          <a:prstGeom prst="rect">
            <a:avLst/>
          </a:prstGeom>
        </p:spPr>
      </p:pic>
      <p:pic>
        <p:nvPicPr>
          <p:cNvPr id="15" name="Picture 14"/>
          <p:cNvPicPr>
            <a:picLocks noChangeAspect="1"/>
          </p:cNvPicPr>
          <p:nvPr/>
        </p:nvPicPr>
        <p:blipFill>
          <a:blip r:embed="rId6"/>
          <a:stretch>
            <a:fillRect/>
          </a:stretch>
        </p:blipFill>
        <p:spPr>
          <a:xfrm>
            <a:off x="10846967" y="5467089"/>
            <a:ext cx="581374" cy="581374"/>
          </a:xfrm>
          <a:prstGeom prst="rect">
            <a:avLst/>
          </a:prstGeom>
        </p:spPr>
      </p:pic>
      <p:cxnSp>
        <p:nvCxnSpPr>
          <p:cNvPr id="17" name="Straight Arrow Connector 16"/>
          <p:cNvCxnSpPr/>
          <p:nvPr/>
        </p:nvCxnSpPr>
        <p:spPr>
          <a:xfrm>
            <a:off x="9554667" y="5774903"/>
            <a:ext cx="906011" cy="310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rot="998371">
            <a:off x="9535064" y="5900412"/>
            <a:ext cx="1468367" cy="646331"/>
          </a:xfrm>
          <a:prstGeom prst="rect">
            <a:avLst/>
          </a:prstGeom>
          <a:noFill/>
        </p:spPr>
        <p:txBody>
          <a:bodyPr wrap="square" rtlCol="0">
            <a:spAutoFit/>
          </a:bodyPr>
          <a:lstStyle/>
          <a:p>
            <a:r>
              <a:rPr lang="en-US" dirty="0" smtClean="0"/>
              <a:t>Turn on/off LEDs</a:t>
            </a:r>
            <a:endParaRPr lang="en-US" dirty="0"/>
          </a:p>
        </p:txBody>
      </p:sp>
      <p:sp>
        <p:nvSpPr>
          <p:cNvPr id="19" name="TextBox 18"/>
          <p:cNvSpPr txBox="1"/>
          <p:nvPr/>
        </p:nvSpPr>
        <p:spPr>
          <a:xfrm>
            <a:off x="10226180" y="637563"/>
            <a:ext cx="1202161" cy="646331"/>
          </a:xfrm>
          <a:prstGeom prst="rect">
            <a:avLst/>
          </a:prstGeom>
          <a:noFill/>
        </p:spPr>
        <p:txBody>
          <a:bodyPr wrap="square" rtlCol="0">
            <a:spAutoFit/>
          </a:bodyPr>
          <a:lstStyle/>
          <a:p>
            <a:r>
              <a:rPr lang="en-US" dirty="0" smtClean="0"/>
              <a:t>TFS build server</a:t>
            </a:r>
            <a:endParaRPr lang="en-US" dirty="0"/>
          </a:p>
        </p:txBody>
      </p:sp>
      <p:sp>
        <p:nvSpPr>
          <p:cNvPr id="20" name="TextBox 19"/>
          <p:cNvSpPr txBox="1"/>
          <p:nvPr/>
        </p:nvSpPr>
        <p:spPr>
          <a:xfrm>
            <a:off x="6086215" y="4059528"/>
            <a:ext cx="1202161" cy="369332"/>
          </a:xfrm>
          <a:prstGeom prst="rect">
            <a:avLst/>
          </a:prstGeom>
          <a:noFill/>
        </p:spPr>
        <p:txBody>
          <a:bodyPr wrap="square" rtlCol="0">
            <a:spAutoFit/>
          </a:bodyPr>
          <a:lstStyle/>
          <a:p>
            <a:r>
              <a:rPr lang="en-US" dirty="0" smtClean="0"/>
              <a:t>Laptop</a:t>
            </a:r>
            <a:endParaRPr lang="en-US" dirty="0"/>
          </a:p>
        </p:txBody>
      </p:sp>
      <p:sp>
        <p:nvSpPr>
          <p:cNvPr id="21" name="TextBox 20"/>
          <p:cNvSpPr txBox="1"/>
          <p:nvPr/>
        </p:nvSpPr>
        <p:spPr>
          <a:xfrm>
            <a:off x="10546622" y="3520651"/>
            <a:ext cx="1202161" cy="646331"/>
          </a:xfrm>
          <a:prstGeom prst="rect">
            <a:avLst/>
          </a:prstGeom>
          <a:noFill/>
        </p:spPr>
        <p:txBody>
          <a:bodyPr wrap="square" rtlCol="0">
            <a:spAutoFit/>
          </a:bodyPr>
          <a:lstStyle/>
          <a:p>
            <a:r>
              <a:rPr lang="en-US" dirty="0" smtClean="0"/>
              <a:t>Raspberry PI 2</a:t>
            </a:r>
            <a:endParaRPr lang="en-US" dirty="0"/>
          </a:p>
        </p:txBody>
      </p:sp>
    </p:spTree>
    <p:extLst>
      <p:ext uri="{BB962C8B-B14F-4D97-AF65-F5344CB8AC3E}">
        <p14:creationId xmlns:p14="http://schemas.microsoft.com/office/powerpoint/2010/main" val="37052516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4589" y="1411872"/>
            <a:ext cx="4243137" cy="1325563"/>
          </a:xfrm>
        </p:spPr>
        <p:txBody>
          <a:bodyPr>
            <a:normAutofit fontScale="90000"/>
          </a:bodyPr>
          <a:lstStyle/>
          <a:p>
            <a:r>
              <a:rPr lang="en-US" dirty="0" smtClean="0"/>
              <a:t>Circuit breadboard diagram</a:t>
            </a:r>
            <a:endParaRPr lang="en-US" dirty="0"/>
          </a:p>
        </p:txBody>
      </p:sp>
      <p:pic>
        <p:nvPicPr>
          <p:cNvPr id="6" name="Picture 5"/>
          <p:cNvPicPr>
            <a:picLocks noChangeAspect="1"/>
          </p:cNvPicPr>
          <p:nvPr/>
        </p:nvPicPr>
        <p:blipFill>
          <a:blip r:embed="rId2"/>
          <a:stretch>
            <a:fillRect/>
          </a:stretch>
        </p:blipFill>
        <p:spPr>
          <a:xfrm>
            <a:off x="132347" y="417714"/>
            <a:ext cx="7712242" cy="5739696"/>
          </a:xfrm>
          <a:prstGeom prst="rect">
            <a:avLst/>
          </a:prstGeom>
        </p:spPr>
      </p:pic>
    </p:spTree>
    <p:extLst>
      <p:ext uri="{BB962C8B-B14F-4D97-AF65-F5344CB8AC3E}">
        <p14:creationId xmlns:p14="http://schemas.microsoft.com/office/powerpoint/2010/main" val="10465398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a:t>
            </a:r>
            <a:endParaRPr lang="en-US" dirty="0"/>
          </a:p>
        </p:txBody>
      </p:sp>
      <p:sp>
        <p:nvSpPr>
          <p:cNvPr id="3" name="Content Placeholder 2"/>
          <p:cNvSpPr>
            <a:spLocks noGrp="1"/>
          </p:cNvSpPr>
          <p:nvPr>
            <p:ph idx="1"/>
          </p:nvPr>
        </p:nvSpPr>
        <p:spPr/>
        <p:txBody>
          <a:bodyPr/>
          <a:lstStyle/>
          <a:p>
            <a:r>
              <a:rPr lang="en-US" dirty="0" smtClean="0"/>
              <a:t>Replace LEDs with a LED strip</a:t>
            </a:r>
          </a:p>
          <a:p>
            <a:pPr lvl="1"/>
            <a:r>
              <a:rPr lang="en-US" dirty="0" smtClean="0"/>
              <a:t>Non addressable LEDs fixed color. So each strip is for one build definition</a:t>
            </a:r>
          </a:p>
          <a:p>
            <a:pPr lvl="1"/>
            <a:r>
              <a:rPr lang="en-US" dirty="0" smtClean="0"/>
              <a:t>Addressable LED strips </a:t>
            </a:r>
          </a:p>
          <a:p>
            <a:pPr lvl="2"/>
            <a:r>
              <a:rPr lang="en-US" dirty="0" smtClean="0"/>
              <a:t>Each individual LED can be programmed to emit light </a:t>
            </a:r>
            <a:r>
              <a:rPr lang="en-US" dirty="0" err="1" smtClean="0"/>
              <a:t>red,green</a:t>
            </a:r>
            <a:r>
              <a:rPr lang="en-US" dirty="0" smtClean="0"/>
              <a:t> </a:t>
            </a:r>
            <a:r>
              <a:rPr lang="en-US" dirty="0" err="1" smtClean="0"/>
              <a:t>etc</a:t>
            </a:r>
            <a:endParaRPr lang="en-US" dirty="0" smtClean="0"/>
          </a:p>
          <a:p>
            <a:pPr lvl="2"/>
            <a:r>
              <a:rPr lang="en-US" dirty="0" smtClean="0"/>
              <a:t>We can monitor many build definitions</a:t>
            </a:r>
          </a:p>
          <a:p>
            <a:r>
              <a:rPr lang="en-US" dirty="0" smtClean="0"/>
              <a:t>Modify post build event to send message to Raspberry PI </a:t>
            </a:r>
          </a:p>
          <a:p>
            <a:r>
              <a:rPr lang="en-US" dirty="0" smtClean="0"/>
              <a:t>Move to publish/subscribe model by using some messaging queue like zero MQ for publishing build </a:t>
            </a:r>
            <a:r>
              <a:rPr lang="en-US" dirty="0" smtClean="0"/>
              <a:t>status. Possibly use google cloud platform like </a:t>
            </a:r>
            <a:r>
              <a:rPr lang="en-US" dirty="0" err="1" smtClean="0"/>
              <a:t>gprc</a:t>
            </a:r>
            <a:endParaRPr lang="en-US" dirty="0" smtClean="0"/>
          </a:p>
          <a:p>
            <a:pPr lvl="1"/>
            <a:r>
              <a:rPr lang="en-US" dirty="0" smtClean="0"/>
              <a:t>Good if we have many PI in the office</a:t>
            </a:r>
          </a:p>
          <a:p>
            <a:pPr marL="0" indent="0">
              <a:buNone/>
            </a:pPr>
            <a:endParaRPr lang="en-US" dirty="0" smtClean="0"/>
          </a:p>
        </p:txBody>
      </p:sp>
    </p:spTree>
    <p:extLst>
      <p:ext uri="{BB962C8B-B14F-4D97-AF65-F5344CB8AC3E}">
        <p14:creationId xmlns:p14="http://schemas.microsoft.com/office/powerpoint/2010/main" val="40740150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 hours and maintenance cost</a:t>
            </a:r>
            <a:endParaRPr lang="en-US" dirty="0"/>
          </a:p>
        </p:txBody>
      </p:sp>
      <p:sp>
        <p:nvSpPr>
          <p:cNvPr id="3" name="Content Placeholder 2"/>
          <p:cNvSpPr>
            <a:spLocks noGrp="1"/>
          </p:cNvSpPr>
          <p:nvPr>
            <p:ph idx="1"/>
          </p:nvPr>
        </p:nvSpPr>
        <p:spPr/>
        <p:txBody>
          <a:bodyPr/>
          <a:lstStyle/>
          <a:p>
            <a:r>
              <a:rPr lang="en-US" dirty="0" smtClean="0"/>
              <a:t>Modify post build events to publish build messages using messaging platform like </a:t>
            </a:r>
            <a:r>
              <a:rPr lang="en-US" dirty="0" err="1" smtClean="0"/>
              <a:t>gprc</a:t>
            </a:r>
            <a:endParaRPr lang="en-US" dirty="0" smtClean="0"/>
          </a:p>
          <a:p>
            <a:pPr lvl="1"/>
            <a:r>
              <a:rPr lang="en-US" dirty="0" smtClean="0"/>
              <a:t>Learning about GPRC – 1 week (40 hours)</a:t>
            </a:r>
          </a:p>
          <a:p>
            <a:pPr lvl="1"/>
            <a:r>
              <a:rPr lang="en-US" dirty="0" smtClean="0"/>
              <a:t>Trying to modify build script and publishing results- 3 days (24 hours)</a:t>
            </a:r>
          </a:p>
          <a:p>
            <a:pPr lvl="1"/>
            <a:r>
              <a:rPr lang="en-US" dirty="0" smtClean="0"/>
              <a:t>Reading message on PI and lighting LED day 2 days (16 hours)</a:t>
            </a:r>
          </a:p>
          <a:p>
            <a:r>
              <a:rPr lang="en-US" dirty="0" smtClean="0"/>
              <a:t>Changing from LED to LED strip- 2 weeks (80 hours)</a:t>
            </a:r>
          </a:p>
          <a:p>
            <a:r>
              <a:rPr lang="en-US" dirty="0" smtClean="0"/>
              <a:t>Maintenance of project – </a:t>
            </a:r>
            <a:r>
              <a:rPr lang="en-US" smtClean="0"/>
              <a:t>Maybe 1/2 day a week (4 </a:t>
            </a:r>
            <a:r>
              <a:rPr lang="en-US" dirty="0" smtClean="0"/>
              <a:t>hours)</a:t>
            </a:r>
            <a:endParaRPr lang="en-US" dirty="0"/>
          </a:p>
        </p:txBody>
      </p:sp>
    </p:spTree>
    <p:extLst>
      <p:ext uri="{BB962C8B-B14F-4D97-AF65-F5344CB8AC3E}">
        <p14:creationId xmlns:p14="http://schemas.microsoft.com/office/powerpoint/2010/main" val="3906792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376</Words>
  <Application>Microsoft Office PowerPoint</Application>
  <PresentationFormat>Widescreen</PresentationFormat>
  <Paragraphs>47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PSI Build Monitor using Raspberry PI</vt:lpstr>
      <vt:lpstr>I want to know “Build Quality”</vt:lpstr>
      <vt:lpstr>The idea</vt:lpstr>
      <vt:lpstr>Implementation</vt:lpstr>
      <vt:lpstr>Circuit breadboard diagram</vt:lpstr>
      <vt:lpstr>Future</vt:lpstr>
      <vt:lpstr>Man hours and maintenance cost</vt:lpstr>
    </vt:vector>
  </TitlesOfParts>
  <Company>Schlumberger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PSI Build Monitor using Raspberry PI</dc:title>
  <dc:creator>Priyanka Raghavan</dc:creator>
  <cp:lastModifiedBy>Priyanka Raghavan</cp:lastModifiedBy>
  <cp:revision>19</cp:revision>
  <dcterms:created xsi:type="dcterms:W3CDTF">2016-03-07T05:27:15Z</dcterms:created>
  <dcterms:modified xsi:type="dcterms:W3CDTF">2016-03-21T18:00:22Z</dcterms:modified>
</cp:coreProperties>
</file>