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8" r:id="rId4"/>
    <p:sldId id="279" r:id="rId5"/>
    <p:sldId id="258" r:id="rId6"/>
    <p:sldId id="259" r:id="rId7"/>
    <p:sldId id="260" r:id="rId8"/>
    <p:sldId id="261" r:id="rId9"/>
    <p:sldId id="264" r:id="rId10"/>
    <p:sldId id="265" r:id="rId11"/>
    <p:sldId id="266" r:id="rId12"/>
    <p:sldId id="262" r:id="rId13"/>
    <p:sldId id="285" r:id="rId14"/>
    <p:sldId id="267" r:id="rId15"/>
    <p:sldId id="268" r:id="rId16"/>
    <p:sldId id="269" r:id="rId17"/>
    <p:sldId id="270" r:id="rId18"/>
    <p:sldId id="271" r:id="rId19"/>
    <p:sldId id="272" r:id="rId20"/>
    <p:sldId id="277" r:id="rId21"/>
    <p:sldId id="273" r:id="rId22"/>
    <p:sldId id="274" r:id="rId23"/>
    <p:sldId id="275" r:id="rId24"/>
    <p:sldId id="276" r:id="rId25"/>
    <p:sldId id="280" r:id="rId26"/>
    <p:sldId id="281" r:id="rId27"/>
    <p:sldId id="284" r:id="rId28"/>
    <p:sldId id="282"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9D93C-47C4-520D-E117-FF414D1E2E4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91D74D-B85C-AB86-F392-3D320F90D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9B579B-CBD7-F06C-F579-33B33C0C806E}"/>
              </a:ext>
            </a:extLst>
          </p:cNvPr>
          <p:cNvSpPr>
            <a:spLocks noGrp="1"/>
          </p:cNvSpPr>
          <p:nvPr>
            <p:ph type="dt" sz="half" idx="10"/>
          </p:nvPr>
        </p:nvSpPr>
        <p:spPr/>
        <p:txBody>
          <a:bodyPr/>
          <a:lstStyle/>
          <a:p>
            <a:fld id="{B078957F-D93E-41B3-9781-14BEFD163FEF}" type="datetimeFigureOut">
              <a:rPr lang="en-IN" smtClean="0"/>
              <a:t>15-12-2024</a:t>
            </a:fld>
            <a:endParaRPr lang="en-IN"/>
          </a:p>
        </p:txBody>
      </p:sp>
      <p:sp>
        <p:nvSpPr>
          <p:cNvPr id="5" name="Footer Placeholder 4">
            <a:extLst>
              <a:ext uri="{FF2B5EF4-FFF2-40B4-BE49-F238E27FC236}">
                <a16:creationId xmlns:a16="http://schemas.microsoft.com/office/drawing/2014/main" id="{255470DD-6577-0B54-3566-6A48FF12FB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8164B8-CCAA-6606-D546-E7FAD4B3CBCF}"/>
              </a:ext>
            </a:extLst>
          </p:cNvPr>
          <p:cNvSpPr>
            <a:spLocks noGrp="1"/>
          </p:cNvSpPr>
          <p:nvPr>
            <p:ph type="sldNum" sz="quarter" idx="12"/>
          </p:nvPr>
        </p:nvSpPr>
        <p:spPr/>
        <p:txBody>
          <a:bodyPr/>
          <a:lstStyle/>
          <a:p>
            <a:fld id="{72A05063-9054-4A10-B4F6-5D9B681B2EA8}" type="slidenum">
              <a:rPr lang="en-IN" smtClean="0"/>
              <a:t>‹#›</a:t>
            </a:fld>
            <a:endParaRPr lang="en-IN"/>
          </a:p>
        </p:txBody>
      </p:sp>
    </p:spTree>
    <p:extLst>
      <p:ext uri="{BB962C8B-B14F-4D97-AF65-F5344CB8AC3E}">
        <p14:creationId xmlns:p14="http://schemas.microsoft.com/office/powerpoint/2010/main" val="380166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974C4-AB3F-6E3F-7E35-734105B6C37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7195881-385F-A6D5-3CB8-72678A3B4BA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C2C5E3-365E-FB15-3213-52D050361E4D}"/>
              </a:ext>
            </a:extLst>
          </p:cNvPr>
          <p:cNvSpPr>
            <a:spLocks noGrp="1"/>
          </p:cNvSpPr>
          <p:nvPr>
            <p:ph type="dt" sz="half" idx="10"/>
          </p:nvPr>
        </p:nvSpPr>
        <p:spPr/>
        <p:txBody>
          <a:bodyPr/>
          <a:lstStyle/>
          <a:p>
            <a:fld id="{B078957F-D93E-41B3-9781-14BEFD163FEF}" type="datetimeFigureOut">
              <a:rPr lang="en-IN" smtClean="0"/>
              <a:t>15-12-2024</a:t>
            </a:fld>
            <a:endParaRPr lang="en-IN"/>
          </a:p>
        </p:txBody>
      </p:sp>
      <p:sp>
        <p:nvSpPr>
          <p:cNvPr id="5" name="Footer Placeholder 4">
            <a:extLst>
              <a:ext uri="{FF2B5EF4-FFF2-40B4-BE49-F238E27FC236}">
                <a16:creationId xmlns:a16="http://schemas.microsoft.com/office/drawing/2014/main" id="{6F75E1AC-82D4-D7EC-AE87-E308E69B4E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8ACFAB-DF41-EC8B-DFDD-AD779BD5258C}"/>
              </a:ext>
            </a:extLst>
          </p:cNvPr>
          <p:cNvSpPr>
            <a:spLocks noGrp="1"/>
          </p:cNvSpPr>
          <p:nvPr>
            <p:ph type="sldNum" sz="quarter" idx="12"/>
          </p:nvPr>
        </p:nvSpPr>
        <p:spPr/>
        <p:txBody>
          <a:bodyPr/>
          <a:lstStyle/>
          <a:p>
            <a:fld id="{72A05063-9054-4A10-B4F6-5D9B681B2EA8}" type="slidenum">
              <a:rPr lang="en-IN" smtClean="0"/>
              <a:t>‹#›</a:t>
            </a:fld>
            <a:endParaRPr lang="en-IN"/>
          </a:p>
        </p:txBody>
      </p:sp>
    </p:spTree>
    <p:extLst>
      <p:ext uri="{BB962C8B-B14F-4D97-AF65-F5344CB8AC3E}">
        <p14:creationId xmlns:p14="http://schemas.microsoft.com/office/powerpoint/2010/main" val="275482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BF81B3-496B-6F5A-2769-E39F2B51A2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C8FC4C-7F4B-C649-F151-F6FF800313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7F4D0C-14F8-C244-D1F6-C2A0B8D2C8E3}"/>
              </a:ext>
            </a:extLst>
          </p:cNvPr>
          <p:cNvSpPr>
            <a:spLocks noGrp="1"/>
          </p:cNvSpPr>
          <p:nvPr>
            <p:ph type="dt" sz="half" idx="10"/>
          </p:nvPr>
        </p:nvSpPr>
        <p:spPr/>
        <p:txBody>
          <a:bodyPr/>
          <a:lstStyle/>
          <a:p>
            <a:fld id="{B078957F-D93E-41B3-9781-14BEFD163FEF}" type="datetimeFigureOut">
              <a:rPr lang="en-IN" smtClean="0"/>
              <a:t>15-12-2024</a:t>
            </a:fld>
            <a:endParaRPr lang="en-IN"/>
          </a:p>
        </p:txBody>
      </p:sp>
      <p:sp>
        <p:nvSpPr>
          <p:cNvPr id="5" name="Footer Placeholder 4">
            <a:extLst>
              <a:ext uri="{FF2B5EF4-FFF2-40B4-BE49-F238E27FC236}">
                <a16:creationId xmlns:a16="http://schemas.microsoft.com/office/drawing/2014/main" id="{F649E46E-6503-668B-FE79-57CD13E0B9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4592BB-FE0F-F811-A9D2-CF2BF23686E0}"/>
              </a:ext>
            </a:extLst>
          </p:cNvPr>
          <p:cNvSpPr>
            <a:spLocks noGrp="1"/>
          </p:cNvSpPr>
          <p:nvPr>
            <p:ph type="sldNum" sz="quarter" idx="12"/>
          </p:nvPr>
        </p:nvSpPr>
        <p:spPr/>
        <p:txBody>
          <a:bodyPr/>
          <a:lstStyle/>
          <a:p>
            <a:fld id="{72A05063-9054-4A10-B4F6-5D9B681B2EA8}" type="slidenum">
              <a:rPr lang="en-IN" smtClean="0"/>
              <a:t>‹#›</a:t>
            </a:fld>
            <a:endParaRPr lang="en-IN"/>
          </a:p>
        </p:txBody>
      </p:sp>
    </p:spTree>
    <p:extLst>
      <p:ext uri="{BB962C8B-B14F-4D97-AF65-F5344CB8AC3E}">
        <p14:creationId xmlns:p14="http://schemas.microsoft.com/office/powerpoint/2010/main" val="282139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5232-7DAD-EC11-99AD-CFDB695B3C5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797372-72E3-02ED-B315-81078C214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1E5F4-B271-80C8-D244-2178568FAE10}"/>
              </a:ext>
            </a:extLst>
          </p:cNvPr>
          <p:cNvSpPr>
            <a:spLocks noGrp="1"/>
          </p:cNvSpPr>
          <p:nvPr>
            <p:ph type="dt" sz="half" idx="10"/>
          </p:nvPr>
        </p:nvSpPr>
        <p:spPr/>
        <p:txBody>
          <a:bodyPr/>
          <a:lstStyle/>
          <a:p>
            <a:fld id="{B078957F-D93E-41B3-9781-14BEFD163FEF}" type="datetimeFigureOut">
              <a:rPr lang="en-IN" smtClean="0"/>
              <a:t>15-12-2024</a:t>
            </a:fld>
            <a:endParaRPr lang="en-IN"/>
          </a:p>
        </p:txBody>
      </p:sp>
      <p:sp>
        <p:nvSpPr>
          <p:cNvPr id="5" name="Footer Placeholder 4">
            <a:extLst>
              <a:ext uri="{FF2B5EF4-FFF2-40B4-BE49-F238E27FC236}">
                <a16:creationId xmlns:a16="http://schemas.microsoft.com/office/drawing/2014/main" id="{41F5BE19-2020-0907-C08F-1D178254E5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8C0865-FAB9-A25A-BE0A-21073CAAF27A}"/>
              </a:ext>
            </a:extLst>
          </p:cNvPr>
          <p:cNvSpPr>
            <a:spLocks noGrp="1"/>
          </p:cNvSpPr>
          <p:nvPr>
            <p:ph type="sldNum" sz="quarter" idx="12"/>
          </p:nvPr>
        </p:nvSpPr>
        <p:spPr/>
        <p:txBody>
          <a:bodyPr/>
          <a:lstStyle/>
          <a:p>
            <a:fld id="{72A05063-9054-4A10-B4F6-5D9B681B2EA8}" type="slidenum">
              <a:rPr lang="en-IN" smtClean="0"/>
              <a:t>‹#›</a:t>
            </a:fld>
            <a:endParaRPr lang="en-IN"/>
          </a:p>
        </p:txBody>
      </p:sp>
    </p:spTree>
    <p:extLst>
      <p:ext uri="{BB962C8B-B14F-4D97-AF65-F5344CB8AC3E}">
        <p14:creationId xmlns:p14="http://schemas.microsoft.com/office/powerpoint/2010/main" val="457356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58007-CBD7-671E-FCC7-9C0398F9B61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F7CE927-F944-A321-7B41-2763772AAA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B152FD-9359-D095-95EE-06AFF26CB62B}"/>
              </a:ext>
            </a:extLst>
          </p:cNvPr>
          <p:cNvSpPr>
            <a:spLocks noGrp="1"/>
          </p:cNvSpPr>
          <p:nvPr>
            <p:ph type="dt" sz="half" idx="10"/>
          </p:nvPr>
        </p:nvSpPr>
        <p:spPr/>
        <p:txBody>
          <a:bodyPr/>
          <a:lstStyle/>
          <a:p>
            <a:fld id="{B078957F-D93E-41B3-9781-14BEFD163FEF}" type="datetimeFigureOut">
              <a:rPr lang="en-IN" smtClean="0"/>
              <a:t>15-12-2024</a:t>
            </a:fld>
            <a:endParaRPr lang="en-IN"/>
          </a:p>
        </p:txBody>
      </p:sp>
      <p:sp>
        <p:nvSpPr>
          <p:cNvPr id="5" name="Footer Placeholder 4">
            <a:extLst>
              <a:ext uri="{FF2B5EF4-FFF2-40B4-BE49-F238E27FC236}">
                <a16:creationId xmlns:a16="http://schemas.microsoft.com/office/drawing/2014/main" id="{B2BCE048-E0C0-54E9-3027-E4BD84FD4F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A942D-7835-867D-2C55-B61819F4FD98}"/>
              </a:ext>
            </a:extLst>
          </p:cNvPr>
          <p:cNvSpPr>
            <a:spLocks noGrp="1"/>
          </p:cNvSpPr>
          <p:nvPr>
            <p:ph type="sldNum" sz="quarter" idx="12"/>
          </p:nvPr>
        </p:nvSpPr>
        <p:spPr/>
        <p:txBody>
          <a:bodyPr/>
          <a:lstStyle/>
          <a:p>
            <a:fld id="{72A05063-9054-4A10-B4F6-5D9B681B2EA8}" type="slidenum">
              <a:rPr lang="en-IN" smtClean="0"/>
              <a:t>‹#›</a:t>
            </a:fld>
            <a:endParaRPr lang="en-IN"/>
          </a:p>
        </p:txBody>
      </p:sp>
    </p:spTree>
    <p:extLst>
      <p:ext uri="{BB962C8B-B14F-4D97-AF65-F5344CB8AC3E}">
        <p14:creationId xmlns:p14="http://schemas.microsoft.com/office/powerpoint/2010/main" val="421504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90E4-602F-D847-0BA7-D1A6A490FA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106B2D2-0089-FEF4-6F28-FA5B1AF1D5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C91CD0-4611-4555-E49D-2A19159CA15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7523DF-7A64-6EC0-7027-B9B873BD645F}"/>
              </a:ext>
            </a:extLst>
          </p:cNvPr>
          <p:cNvSpPr>
            <a:spLocks noGrp="1"/>
          </p:cNvSpPr>
          <p:nvPr>
            <p:ph type="dt" sz="half" idx="10"/>
          </p:nvPr>
        </p:nvSpPr>
        <p:spPr/>
        <p:txBody>
          <a:bodyPr/>
          <a:lstStyle/>
          <a:p>
            <a:fld id="{B078957F-D93E-41B3-9781-14BEFD163FEF}" type="datetimeFigureOut">
              <a:rPr lang="en-IN" smtClean="0"/>
              <a:t>15-12-2024</a:t>
            </a:fld>
            <a:endParaRPr lang="en-IN"/>
          </a:p>
        </p:txBody>
      </p:sp>
      <p:sp>
        <p:nvSpPr>
          <p:cNvPr id="6" name="Footer Placeholder 5">
            <a:extLst>
              <a:ext uri="{FF2B5EF4-FFF2-40B4-BE49-F238E27FC236}">
                <a16:creationId xmlns:a16="http://schemas.microsoft.com/office/drawing/2014/main" id="{EF363925-E2AF-7AF3-4BCA-497A7776B43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7BB7AD-46C2-0BF8-9056-58FE70750854}"/>
              </a:ext>
            </a:extLst>
          </p:cNvPr>
          <p:cNvSpPr>
            <a:spLocks noGrp="1"/>
          </p:cNvSpPr>
          <p:nvPr>
            <p:ph type="sldNum" sz="quarter" idx="12"/>
          </p:nvPr>
        </p:nvSpPr>
        <p:spPr/>
        <p:txBody>
          <a:bodyPr/>
          <a:lstStyle/>
          <a:p>
            <a:fld id="{72A05063-9054-4A10-B4F6-5D9B681B2EA8}" type="slidenum">
              <a:rPr lang="en-IN" smtClean="0"/>
              <a:t>‹#›</a:t>
            </a:fld>
            <a:endParaRPr lang="en-IN"/>
          </a:p>
        </p:txBody>
      </p:sp>
    </p:spTree>
    <p:extLst>
      <p:ext uri="{BB962C8B-B14F-4D97-AF65-F5344CB8AC3E}">
        <p14:creationId xmlns:p14="http://schemas.microsoft.com/office/powerpoint/2010/main" val="1475142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AAF3C-4CD2-78B9-20E7-D954E68442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59D10C-68A8-073E-20BC-AE64494A72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B9C204-9E45-B6A9-AE78-042FB302B6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51B1459-6D7F-A595-561B-F965749291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E33ED56-B146-EE53-B1FE-3DB703C0AD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4E3C03-793D-2035-2913-553572D30910}"/>
              </a:ext>
            </a:extLst>
          </p:cNvPr>
          <p:cNvSpPr>
            <a:spLocks noGrp="1"/>
          </p:cNvSpPr>
          <p:nvPr>
            <p:ph type="dt" sz="half" idx="10"/>
          </p:nvPr>
        </p:nvSpPr>
        <p:spPr/>
        <p:txBody>
          <a:bodyPr/>
          <a:lstStyle/>
          <a:p>
            <a:fld id="{B078957F-D93E-41B3-9781-14BEFD163FEF}" type="datetimeFigureOut">
              <a:rPr lang="en-IN" smtClean="0"/>
              <a:t>15-12-2024</a:t>
            </a:fld>
            <a:endParaRPr lang="en-IN"/>
          </a:p>
        </p:txBody>
      </p:sp>
      <p:sp>
        <p:nvSpPr>
          <p:cNvPr id="8" name="Footer Placeholder 7">
            <a:extLst>
              <a:ext uri="{FF2B5EF4-FFF2-40B4-BE49-F238E27FC236}">
                <a16:creationId xmlns:a16="http://schemas.microsoft.com/office/drawing/2014/main" id="{723E2127-9E5A-C372-64B9-B9F78ED3B9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6DC471C-FE69-3946-FD9B-AADCCEA5FE00}"/>
              </a:ext>
            </a:extLst>
          </p:cNvPr>
          <p:cNvSpPr>
            <a:spLocks noGrp="1"/>
          </p:cNvSpPr>
          <p:nvPr>
            <p:ph type="sldNum" sz="quarter" idx="12"/>
          </p:nvPr>
        </p:nvSpPr>
        <p:spPr/>
        <p:txBody>
          <a:bodyPr/>
          <a:lstStyle/>
          <a:p>
            <a:fld id="{72A05063-9054-4A10-B4F6-5D9B681B2EA8}" type="slidenum">
              <a:rPr lang="en-IN" smtClean="0"/>
              <a:t>‹#›</a:t>
            </a:fld>
            <a:endParaRPr lang="en-IN"/>
          </a:p>
        </p:txBody>
      </p:sp>
    </p:spTree>
    <p:extLst>
      <p:ext uri="{BB962C8B-B14F-4D97-AF65-F5344CB8AC3E}">
        <p14:creationId xmlns:p14="http://schemas.microsoft.com/office/powerpoint/2010/main" val="240169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DD6CF-98A9-F32A-8BCB-759AD611E31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4404C64-939C-817C-B16F-2D859AACEDA2}"/>
              </a:ext>
            </a:extLst>
          </p:cNvPr>
          <p:cNvSpPr>
            <a:spLocks noGrp="1"/>
          </p:cNvSpPr>
          <p:nvPr>
            <p:ph type="dt" sz="half" idx="10"/>
          </p:nvPr>
        </p:nvSpPr>
        <p:spPr/>
        <p:txBody>
          <a:bodyPr/>
          <a:lstStyle/>
          <a:p>
            <a:fld id="{B078957F-D93E-41B3-9781-14BEFD163FEF}" type="datetimeFigureOut">
              <a:rPr lang="en-IN" smtClean="0"/>
              <a:t>15-12-2024</a:t>
            </a:fld>
            <a:endParaRPr lang="en-IN"/>
          </a:p>
        </p:txBody>
      </p:sp>
      <p:sp>
        <p:nvSpPr>
          <p:cNvPr id="4" name="Footer Placeholder 3">
            <a:extLst>
              <a:ext uri="{FF2B5EF4-FFF2-40B4-BE49-F238E27FC236}">
                <a16:creationId xmlns:a16="http://schemas.microsoft.com/office/drawing/2014/main" id="{9B605A29-E8FB-D340-382A-9C0EA8FDDB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568D613-4FF2-BFB2-CBE6-9D34998496ED}"/>
              </a:ext>
            </a:extLst>
          </p:cNvPr>
          <p:cNvSpPr>
            <a:spLocks noGrp="1"/>
          </p:cNvSpPr>
          <p:nvPr>
            <p:ph type="sldNum" sz="quarter" idx="12"/>
          </p:nvPr>
        </p:nvSpPr>
        <p:spPr/>
        <p:txBody>
          <a:bodyPr/>
          <a:lstStyle/>
          <a:p>
            <a:fld id="{72A05063-9054-4A10-B4F6-5D9B681B2EA8}" type="slidenum">
              <a:rPr lang="en-IN" smtClean="0"/>
              <a:t>‹#›</a:t>
            </a:fld>
            <a:endParaRPr lang="en-IN"/>
          </a:p>
        </p:txBody>
      </p:sp>
    </p:spTree>
    <p:extLst>
      <p:ext uri="{BB962C8B-B14F-4D97-AF65-F5344CB8AC3E}">
        <p14:creationId xmlns:p14="http://schemas.microsoft.com/office/powerpoint/2010/main" val="4279002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C65FE8-276A-75AB-D65F-0F57F13870B6}"/>
              </a:ext>
            </a:extLst>
          </p:cNvPr>
          <p:cNvSpPr>
            <a:spLocks noGrp="1"/>
          </p:cNvSpPr>
          <p:nvPr>
            <p:ph type="dt" sz="half" idx="10"/>
          </p:nvPr>
        </p:nvSpPr>
        <p:spPr/>
        <p:txBody>
          <a:bodyPr/>
          <a:lstStyle/>
          <a:p>
            <a:fld id="{B078957F-D93E-41B3-9781-14BEFD163FEF}" type="datetimeFigureOut">
              <a:rPr lang="en-IN" smtClean="0"/>
              <a:t>15-12-2024</a:t>
            </a:fld>
            <a:endParaRPr lang="en-IN"/>
          </a:p>
        </p:txBody>
      </p:sp>
      <p:sp>
        <p:nvSpPr>
          <p:cNvPr id="3" name="Footer Placeholder 2">
            <a:extLst>
              <a:ext uri="{FF2B5EF4-FFF2-40B4-BE49-F238E27FC236}">
                <a16:creationId xmlns:a16="http://schemas.microsoft.com/office/drawing/2014/main" id="{AD16DAD5-161E-F58B-BDF5-28766A1C14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CC1320-2C40-B2CD-DFA8-8CB4BCAF1E25}"/>
              </a:ext>
            </a:extLst>
          </p:cNvPr>
          <p:cNvSpPr>
            <a:spLocks noGrp="1"/>
          </p:cNvSpPr>
          <p:nvPr>
            <p:ph type="sldNum" sz="quarter" idx="12"/>
          </p:nvPr>
        </p:nvSpPr>
        <p:spPr/>
        <p:txBody>
          <a:bodyPr/>
          <a:lstStyle/>
          <a:p>
            <a:fld id="{72A05063-9054-4A10-B4F6-5D9B681B2EA8}" type="slidenum">
              <a:rPr lang="en-IN" smtClean="0"/>
              <a:t>‹#›</a:t>
            </a:fld>
            <a:endParaRPr lang="en-IN"/>
          </a:p>
        </p:txBody>
      </p:sp>
    </p:spTree>
    <p:extLst>
      <p:ext uri="{BB962C8B-B14F-4D97-AF65-F5344CB8AC3E}">
        <p14:creationId xmlns:p14="http://schemas.microsoft.com/office/powerpoint/2010/main" val="1672880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D2E8-B120-F06C-F6FC-81E85746B5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A5C8B3-48D3-E771-3062-50DE3837B8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01C714-B986-F6FF-27D3-90C47D1104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9ABFF2-B369-6D89-9565-F46D84A33656}"/>
              </a:ext>
            </a:extLst>
          </p:cNvPr>
          <p:cNvSpPr>
            <a:spLocks noGrp="1"/>
          </p:cNvSpPr>
          <p:nvPr>
            <p:ph type="dt" sz="half" idx="10"/>
          </p:nvPr>
        </p:nvSpPr>
        <p:spPr/>
        <p:txBody>
          <a:bodyPr/>
          <a:lstStyle/>
          <a:p>
            <a:fld id="{B078957F-D93E-41B3-9781-14BEFD163FEF}" type="datetimeFigureOut">
              <a:rPr lang="en-IN" smtClean="0"/>
              <a:t>15-12-2024</a:t>
            </a:fld>
            <a:endParaRPr lang="en-IN"/>
          </a:p>
        </p:txBody>
      </p:sp>
      <p:sp>
        <p:nvSpPr>
          <p:cNvPr id="6" name="Footer Placeholder 5">
            <a:extLst>
              <a:ext uri="{FF2B5EF4-FFF2-40B4-BE49-F238E27FC236}">
                <a16:creationId xmlns:a16="http://schemas.microsoft.com/office/drawing/2014/main" id="{D7AA65FD-458C-6E39-EDFC-D3284F3430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284771-2E4C-0C9B-A98B-5510ADE97B0E}"/>
              </a:ext>
            </a:extLst>
          </p:cNvPr>
          <p:cNvSpPr>
            <a:spLocks noGrp="1"/>
          </p:cNvSpPr>
          <p:nvPr>
            <p:ph type="sldNum" sz="quarter" idx="12"/>
          </p:nvPr>
        </p:nvSpPr>
        <p:spPr/>
        <p:txBody>
          <a:bodyPr/>
          <a:lstStyle/>
          <a:p>
            <a:fld id="{72A05063-9054-4A10-B4F6-5D9B681B2EA8}" type="slidenum">
              <a:rPr lang="en-IN" smtClean="0"/>
              <a:t>‹#›</a:t>
            </a:fld>
            <a:endParaRPr lang="en-IN"/>
          </a:p>
        </p:txBody>
      </p:sp>
    </p:spTree>
    <p:extLst>
      <p:ext uri="{BB962C8B-B14F-4D97-AF65-F5344CB8AC3E}">
        <p14:creationId xmlns:p14="http://schemas.microsoft.com/office/powerpoint/2010/main" val="3086280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011C9-0E88-5440-730F-254DD1F839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B683658-2391-292E-DA06-D2F78014A1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DBEDED5-C1D2-AC21-5465-2FDDECCB30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EB34C9-A2F9-1A12-3D17-8D0CD3979134}"/>
              </a:ext>
            </a:extLst>
          </p:cNvPr>
          <p:cNvSpPr>
            <a:spLocks noGrp="1"/>
          </p:cNvSpPr>
          <p:nvPr>
            <p:ph type="dt" sz="half" idx="10"/>
          </p:nvPr>
        </p:nvSpPr>
        <p:spPr/>
        <p:txBody>
          <a:bodyPr/>
          <a:lstStyle/>
          <a:p>
            <a:fld id="{B078957F-D93E-41B3-9781-14BEFD163FEF}" type="datetimeFigureOut">
              <a:rPr lang="en-IN" smtClean="0"/>
              <a:t>15-12-2024</a:t>
            </a:fld>
            <a:endParaRPr lang="en-IN"/>
          </a:p>
        </p:txBody>
      </p:sp>
      <p:sp>
        <p:nvSpPr>
          <p:cNvPr id="6" name="Footer Placeholder 5">
            <a:extLst>
              <a:ext uri="{FF2B5EF4-FFF2-40B4-BE49-F238E27FC236}">
                <a16:creationId xmlns:a16="http://schemas.microsoft.com/office/drawing/2014/main" id="{5E5C09D6-8BD4-4F04-5961-FA0C7A93A3E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63E809-64EB-BF2A-2A72-99700F504197}"/>
              </a:ext>
            </a:extLst>
          </p:cNvPr>
          <p:cNvSpPr>
            <a:spLocks noGrp="1"/>
          </p:cNvSpPr>
          <p:nvPr>
            <p:ph type="sldNum" sz="quarter" idx="12"/>
          </p:nvPr>
        </p:nvSpPr>
        <p:spPr/>
        <p:txBody>
          <a:bodyPr/>
          <a:lstStyle/>
          <a:p>
            <a:fld id="{72A05063-9054-4A10-B4F6-5D9B681B2EA8}" type="slidenum">
              <a:rPr lang="en-IN" smtClean="0"/>
              <a:t>‹#›</a:t>
            </a:fld>
            <a:endParaRPr lang="en-IN"/>
          </a:p>
        </p:txBody>
      </p:sp>
    </p:spTree>
    <p:extLst>
      <p:ext uri="{BB962C8B-B14F-4D97-AF65-F5344CB8AC3E}">
        <p14:creationId xmlns:p14="http://schemas.microsoft.com/office/powerpoint/2010/main" val="2816993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F04EE3-3F32-A34D-8FC1-B3BC8FC32E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5C3A7D-411A-EFFB-9F2B-389B91BFD0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BD97E4-5EB7-950E-83AF-9C6B1291DD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78957F-D93E-41B3-9781-14BEFD163FEF}" type="datetimeFigureOut">
              <a:rPr lang="en-IN" smtClean="0"/>
              <a:t>15-12-2024</a:t>
            </a:fld>
            <a:endParaRPr lang="en-IN"/>
          </a:p>
        </p:txBody>
      </p:sp>
      <p:sp>
        <p:nvSpPr>
          <p:cNvPr id="5" name="Footer Placeholder 4">
            <a:extLst>
              <a:ext uri="{FF2B5EF4-FFF2-40B4-BE49-F238E27FC236}">
                <a16:creationId xmlns:a16="http://schemas.microsoft.com/office/drawing/2014/main" id="{BAD76C51-6E91-1660-8EE9-D4175BC4B0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3B6988-4481-EF23-541E-6087CB55BC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A05063-9054-4A10-B4F6-5D9B681B2EA8}" type="slidenum">
              <a:rPr lang="en-IN" smtClean="0"/>
              <a:t>‹#›</a:t>
            </a:fld>
            <a:endParaRPr lang="en-IN"/>
          </a:p>
        </p:txBody>
      </p:sp>
    </p:spTree>
    <p:extLst>
      <p:ext uri="{BB962C8B-B14F-4D97-AF65-F5344CB8AC3E}">
        <p14:creationId xmlns:p14="http://schemas.microsoft.com/office/powerpoint/2010/main" val="802336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crum.org/resources/what-is-sprint-planning" TargetMode="External"/><Relationship Id="rId7" Type="http://schemas.openxmlformats.org/officeDocument/2006/relationships/hyperlink" Target="https://www.scrum.org/resources/what-is-a-sprint-retrospective" TargetMode="External"/><Relationship Id="rId2" Type="http://schemas.openxmlformats.org/officeDocument/2006/relationships/hyperlink" Target="https://www.scrum.org/resources/what-is-a-sprint-in-scrum" TargetMode="External"/><Relationship Id="rId1" Type="http://schemas.openxmlformats.org/officeDocument/2006/relationships/slideLayout" Target="../slideLayouts/slideLayout2.xml"/><Relationship Id="rId6" Type="http://schemas.openxmlformats.org/officeDocument/2006/relationships/hyperlink" Target="https://www.scrum.org/resources/what-is-a-sprint-review" TargetMode="External"/><Relationship Id="rId5" Type="http://schemas.openxmlformats.org/officeDocument/2006/relationships/hyperlink" Target="https://www.scrum.org/resources/what-sprint-goal" TargetMode="External"/><Relationship Id="rId4" Type="http://schemas.openxmlformats.org/officeDocument/2006/relationships/hyperlink" Target="https://www.scrum.org/resources/what-is-a-daily-scru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scrum.org/resources/what-product-goal" TargetMode="External"/><Relationship Id="rId7" Type="http://schemas.openxmlformats.org/officeDocument/2006/relationships/hyperlink" Target="https://www.scrum.org/resources/what-definition-done" TargetMode="External"/><Relationship Id="rId2" Type="http://schemas.openxmlformats.org/officeDocument/2006/relationships/hyperlink" Target="https://www.scrum.org/resources/what-is-a-product-backlog" TargetMode="External"/><Relationship Id="rId1" Type="http://schemas.openxmlformats.org/officeDocument/2006/relationships/slideLayout" Target="../slideLayouts/slideLayout2.xml"/><Relationship Id="rId6" Type="http://schemas.openxmlformats.org/officeDocument/2006/relationships/hyperlink" Target="https://www.scrum.org/resources/what-is-an-increment" TargetMode="External"/><Relationship Id="rId5" Type="http://schemas.openxmlformats.org/officeDocument/2006/relationships/hyperlink" Target="https://www.scrum.org/resources/what-sprint-goal" TargetMode="External"/><Relationship Id="rId4" Type="http://schemas.openxmlformats.org/officeDocument/2006/relationships/hyperlink" Target="https://www.scrum.org/resources/what-is-a-sprint-backlo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uru99.com/agile-scrum-extreme-testing.html#extreme-programming" TargetMode="External"/><Relationship Id="rId2" Type="http://schemas.openxmlformats.org/officeDocument/2006/relationships/hyperlink" Target="https://www.guru99.com/agile-scrum-extreme-testing.html#scru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crum.org/resources/what-is-a-product-owner" TargetMode="External"/><Relationship Id="rId2" Type="http://schemas.openxmlformats.org/officeDocument/2006/relationships/hyperlink" Target="https://www.scrum.org/resources/what-is-a-scrum-master" TargetMode="External"/><Relationship Id="rId1" Type="http://schemas.openxmlformats.org/officeDocument/2006/relationships/slideLayout" Target="../slideLayouts/slideLayout2.xml"/><Relationship Id="rId4" Type="http://schemas.openxmlformats.org/officeDocument/2006/relationships/hyperlink" Target="https://www.scrum.org/resources/what-is-a-scrum-develop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CBAFE-3B8C-7B22-5C27-5FB05D277FEA}"/>
              </a:ext>
            </a:extLst>
          </p:cNvPr>
          <p:cNvSpPr>
            <a:spLocks noGrp="1"/>
          </p:cNvSpPr>
          <p:nvPr>
            <p:ph type="ctrTitle"/>
          </p:nvPr>
        </p:nvSpPr>
        <p:spPr/>
        <p:txBody>
          <a:bodyPr/>
          <a:lstStyle/>
          <a:p>
            <a:r>
              <a:rPr lang="en-IN" dirty="0"/>
              <a:t>Agile methodology</a:t>
            </a:r>
          </a:p>
        </p:txBody>
      </p:sp>
      <p:sp>
        <p:nvSpPr>
          <p:cNvPr id="3" name="Subtitle 2">
            <a:extLst>
              <a:ext uri="{FF2B5EF4-FFF2-40B4-BE49-F238E27FC236}">
                <a16:creationId xmlns:a16="http://schemas.microsoft.com/office/drawing/2014/main" id="{F06BADB7-81A9-D459-4333-A8A4C561956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13166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0F7D8-481C-A1F2-7F22-731E2D664AF8}"/>
              </a:ext>
            </a:extLst>
          </p:cNvPr>
          <p:cNvSpPr>
            <a:spLocks noGrp="1"/>
          </p:cNvSpPr>
          <p:nvPr>
            <p:ph type="title"/>
          </p:nvPr>
        </p:nvSpPr>
        <p:spPr/>
        <p:txBody>
          <a:bodyPr/>
          <a:lstStyle/>
          <a:p>
            <a:r>
              <a:rPr lang="en-IN" dirty="0"/>
              <a:t>Agile Ceremonies</a:t>
            </a:r>
          </a:p>
        </p:txBody>
      </p:sp>
      <p:sp>
        <p:nvSpPr>
          <p:cNvPr id="3" name="Content Placeholder 2">
            <a:extLst>
              <a:ext uri="{FF2B5EF4-FFF2-40B4-BE49-F238E27FC236}">
                <a16:creationId xmlns:a16="http://schemas.microsoft.com/office/drawing/2014/main" id="{BF2814E8-4DA9-846B-CBC0-A3800F7F7904}"/>
              </a:ext>
            </a:extLst>
          </p:cNvPr>
          <p:cNvSpPr>
            <a:spLocks noGrp="1"/>
          </p:cNvSpPr>
          <p:nvPr>
            <p:ph idx="1"/>
          </p:nvPr>
        </p:nvSpPr>
        <p:spPr/>
        <p:txBody>
          <a:bodyPr>
            <a:normAutofit fontScale="77500" lnSpcReduction="20000"/>
          </a:bodyPr>
          <a:lstStyle/>
          <a:p>
            <a:pPr algn="l"/>
            <a:r>
              <a:rPr lang="en-US" b="1" i="0" u="sng" dirty="0">
                <a:solidFill>
                  <a:srgbClr val="137B92"/>
                </a:solidFill>
                <a:effectLst/>
                <a:latin typeface="Verdana" panose="020B0604030504040204" pitchFamily="34" charset="0"/>
                <a:hlinkClick r:id="rId2" tooltip="What is a Sprint in Scrum?"/>
              </a:rPr>
              <a:t>Sprint</a:t>
            </a:r>
            <a:r>
              <a:rPr lang="en-US" b="0" i="0" dirty="0">
                <a:solidFill>
                  <a:srgbClr val="474747"/>
                </a:solidFill>
                <a:effectLst/>
                <a:latin typeface="Verdana" panose="020B0604030504040204" pitchFamily="34" charset="0"/>
              </a:rPr>
              <a:t> - short cycles of one month or less, during which the work is done; the Sprint contains all of the other Scrum events; a new Sprint starts immediately after the conclusion of the previous Sprint</a:t>
            </a:r>
          </a:p>
          <a:p>
            <a:pPr algn="l"/>
            <a:r>
              <a:rPr lang="en-US" b="1" i="0" u="sng" dirty="0">
                <a:solidFill>
                  <a:srgbClr val="137B92"/>
                </a:solidFill>
                <a:effectLst/>
                <a:latin typeface="Verdana" panose="020B0604030504040204" pitchFamily="34" charset="0"/>
                <a:hlinkClick r:id="rId3" tooltip="What is Sprint Planning?"/>
              </a:rPr>
              <a:t>Sprint Planning</a:t>
            </a:r>
            <a:r>
              <a:rPr lang="en-US" b="0" i="0" dirty="0">
                <a:solidFill>
                  <a:srgbClr val="474747"/>
                </a:solidFill>
                <a:effectLst/>
                <a:latin typeface="Verdana" panose="020B0604030504040204" pitchFamily="34" charset="0"/>
              </a:rPr>
              <a:t> - event dedicated to planning out the work that will take place during the Sprint</a:t>
            </a:r>
          </a:p>
          <a:p>
            <a:pPr algn="l"/>
            <a:r>
              <a:rPr lang="en-US" b="1" i="0" u="sng" dirty="0">
                <a:solidFill>
                  <a:srgbClr val="137B92"/>
                </a:solidFill>
                <a:effectLst/>
                <a:latin typeface="Verdana" panose="020B0604030504040204" pitchFamily="34" charset="0"/>
                <a:hlinkClick r:id="rId4" tooltip="What is a Daily Scrum?"/>
              </a:rPr>
              <a:t>Daily Scrum</a:t>
            </a:r>
            <a:r>
              <a:rPr lang="en-US" b="0" i="0" dirty="0">
                <a:solidFill>
                  <a:srgbClr val="474747"/>
                </a:solidFill>
                <a:effectLst/>
                <a:latin typeface="Verdana" panose="020B0604030504040204" pitchFamily="34" charset="0"/>
              </a:rPr>
              <a:t> - event held every day where the Developers inspect the progress toward the </a:t>
            </a:r>
            <a:r>
              <a:rPr lang="en-US" b="0" i="0" u="sng" dirty="0">
                <a:solidFill>
                  <a:srgbClr val="137B92"/>
                </a:solidFill>
                <a:effectLst/>
                <a:latin typeface="Verdana" panose="020B0604030504040204" pitchFamily="34" charset="0"/>
                <a:hlinkClick r:id="rId5" tooltip="What is a Sprint Goal?"/>
              </a:rPr>
              <a:t>Sprint Goal</a:t>
            </a:r>
            <a:r>
              <a:rPr lang="en-US" b="0" i="0" dirty="0">
                <a:solidFill>
                  <a:srgbClr val="474747"/>
                </a:solidFill>
                <a:effectLst/>
                <a:latin typeface="Verdana" panose="020B0604030504040204" pitchFamily="34" charset="0"/>
              </a:rPr>
              <a:t>, uncover anything that may be getting in their way and adapt accordingly</a:t>
            </a:r>
          </a:p>
          <a:p>
            <a:pPr algn="l"/>
            <a:r>
              <a:rPr lang="en-US" b="1" i="0" u="sng" dirty="0">
                <a:solidFill>
                  <a:srgbClr val="137B92"/>
                </a:solidFill>
                <a:effectLst/>
                <a:latin typeface="Verdana" panose="020B0604030504040204" pitchFamily="34" charset="0"/>
                <a:hlinkClick r:id="rId6" tooltip="What is a Sprint Review?"/>
              </a:rPr>
              <a:t>Sprint Review</a:t>
            </a:r>
            <a:r>
              <a:rPr lang="en-US" b="0" i="0" dirty="0">
                <a:solidFill>
                  <a:srgbClr val="474747"/>
                </a:solidFill>
                <a:effectLst/>
                <a:latin typeface="Verdana" panose="020B0604030504040204" pitchFamily="34" charset="0"/>
              </a:rPr>
              <a:t> - event held at the end of the Sprint where the Scrum Team and key stakeholders review what was accomplished in the Sprint and what has changed in their environment; next, attendees collaborate on what to do next</a:t>
            </a:r>
          </a:p>
          <a:p>
            <a:pPr algn="l"/>
            <a:r>
              <a:rPr lang="en-US" b="1" i="0" u="sng" dirty="0">
                <a:solidFill>
                  <a:srgbClr val="137B92"/>
                </a:solidFill>
                <a:effectLst/>
                <a:latin typeface="Verdana" panose="020B0604030504040204" pitchFamily="34" charset="0"/>
                <a:hlinkClick r:id="rId7" tooltip="What is a Sprint Retrospective?"/>
              </a:rPr>
              <a:t>Sprint Retrospective</a:t>
            </a:r>
            <a:r>
              <a:rPr lang="en-US" b="0" i="0" dirty="0">
                <a:solidFill>
                  <a:srgbClr val="474747"/>
                </a:solidFill>
                <a:effectLst/>
                <a:latin typeface="Verdana" panose="020B0604030504040204" pitchFamily="34" charset="0"/>
              </a:rPr>
              <a:t> - the Scrum Team gets together during this event to talk about how the last Sprint went and identify the most helpful changes to improve their effectiveness</a:t>
            </a:r>
          </a:p>
          <a:p>
            <a:endParaRPr lang="en-IN" dirty="0"/>
          </a:p>
        </p:txBody>
      </p:sp>
    </p:spTree>
    <p:extLst>
      <p:ext uri="{BB962C8B-B14F-4D97-AF65-F5344CB8AC3E}">
        <p14:creationId xmlns:p14="http://schemas.microsoft.com/office/powerpoint/2010/main" val="403397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14CB8-43DD-A067-345B-2615D5415037}"/>
              </a:ext>
            </a:extLst>
          </p:cNvPr>
          <p:cNvSpPr>
            <a:spLocks noGrp="1"/>
          </p:cNvSpPr>
          <p:nvPr>
            <p:ph type="title"/>
          </p:nvPr>
        </p:nvSpPr>
        <p:spPr/>
        <p:txBody>
          <a:bodyPr/>
          <a:lstStyle/>
          <a:p>
            <a:r>
              <a:rPr lang="en-US" dirty="0"/>
              <a:t>SCRUM ARTIFACTS</a:t>
            </a:r>
            <a:endParaRPr lang="en-IN" dirty="0"/>
          </a:p>
        </p:txBody>
      </p:sp>
      <p:sp>
        <p:nvSpPr>
          <p:cNvPr id="3" name="Content Placeholder 2">
            <a:extLst>
              <a:ext uri="{FF2B5EF4-FFF2-40B4-BE49-F238E27FC236}">
                <a16:creationId xmlns:a16="http://schemas.microsoft.com/office/drawing/2014/main" id="{182C39D9-7B3C-1300-2FB8-8FECA3F19B53}"/>
              </a:ext>
            </a:extLst>
          </p:cNvPr>
          <p:cNvSpPr>
            <a:spLocks noGrp="1"/>
          </p:cNvSpPr>
          <p:nvPr>
            <p:ph idx="1"/>
          </p:nvPr>
        </p:nvSpPr>
        <p:spPr/>
        <p:txBody>
          <a:bodyPr>
            <a:normAutofit fontScale="85000" lnSpcReduction="20000"/>
          </a:bodyPr>
          <a:lstStyle/>
          <a:p>
            <a:pPr algn="l"/>
            <a:r>
              <a:rPr lang="en-US" b="1" i="0" u="sng" dirty="0">
                <a:solidFill>
                  <a:srgbClr val="137B92"/>
                </a:solidFill>
                <a:effectLst/>
                <a:latin typeface="Verdana" panose="020B0604030504040204" pitchFamily="34" charset="0"/>
                <a:hlinkClick r:id="rId2" tooltip="What is a Product Backlog?"/>
              </a:rPr>
              <a:t>Product Backlog</a:t>
            </a:r>
            <a:r>
              <a:rPr lang="en-US" b="0" i="0" dirty="0">
                <a:solidFill>
                  <a:srgbClr val="474747"/>
                </a:solidFill>
                <a:effectLst/>
                <a:latin typeface="Verdana" panose="020B0604030504040204" pitchFamily="34" charset="0"/>
              </a:rPr>
              <a:t> - an evolving, ordered list of what is needed to improve the product; it is the single source of work undertaken by the Scrum Team</a:t>
            </a:r>
          </a:p>
          <a:p>
            <a:pPr algn="l"/>
            <a:r>
              <a:rPr lang="en-US" b="1" i="0" dirty="0">
                <a:solidFill>
                  <a:srgbClr val="474747"/>
                </a:solidFill>
                <a:effectLst/>
                <a:latin typeface="Verdana" panose="020B0604030504040204" pitchFamily="34" charset="0"/>
              </a:rPr>
              <a:t>     </a:t>
            </a:r>
            <a:r>
              <a:rPr lang="en-US" b="0" i="0" dirty="0">
                <a:solidFill>
                  <a:srgbClr val="474747"/>
                </a:solidFill>
                <a:effectLst/>
                <a:latin typeface="Verdana" panose="020B0604030504040204" pitchFamily="34" charset="0"/>
              </a:rPr>
              <a:t>Commitment: </a:t>
            </a:r>
            <a:r>
              <a:rPr lang="en-US" b="0" i="1" u="sng" dirty="0">
                <a:solidFill>
                  <a:srgbClr val="137B92"/>
                </a:solidFill>
                <a:effectLst/>
                <a:latin typeface="Verdana" panose="020B0604030504040204" pitchFamily="34" charset="0"/>
                <a:hlinkClick r:id="rId3" tooltip="What is a Product Goal?"/>
              </a:rPr>
              <a:t>Product Goal</a:t>
            </a:r>
            <a:r>
              <a:rPr lang="en-US" b="0" i="0" dirty="0">
                <a:solidFill>
                  <a:srgbClr val="474747"/>
                </a:solidFill>
                <a:effectLst/>
                <a:latin typeface="Verdana" panose="020B0604030504040204" pitchFamily="34" charset="0"/>
              </a:rPr>
              <a:t> -  the target the team plans against </a:t>
            </a:r>
          </a:p>
          <a:p>
            <a:pPr algn="l"/>
            <a:r>
              <a:rPr lang="en-US" b="1" i="0" u="sng" dirty="0">
                <a:solidFill>
                  <a:srgbClr val="137B92"/>
                </a:solidFill>
                <a:effectLst/>
                <a:latin typeface="Verdana" panose="020B0604030504040204" pitchFamily="34" charset="0"/>
                <a:hlinkClick r:id="rId4" tooltip="What is a Sprint Backlog?"/>
              </a:rPr>
              <a:t>Sprint Backlog</a:t>
            </a:r>
            <a:r>
              <a:rPr lang="en-US" b="0" i="0" dirty="0">
                <a:solidFill>
                  <a:srgbClr val="474747"/>
                </a:solidFill>
                <a:effectLst/>
                <a:latin typeface="Verdana" panose="020B0604030504040204" pitchFamily="34" charset="0"/>
              </a:rPr>
              <a:t> - a highly visible list of work that is the Developer’s plan for the Sprint, which may evolve as they learn</a:t>
            </a:r>
          </a:p>
          <a:p>
            <a:pPr algn="l"/>
            <a:r>
              <a:rPr lang="en-US" b="1" i="0" dirty="0">
                <a:solidFill>
                  <a:srgbClr val="474747"/>
                </a:solidFill>
                <a:effectLst/>
                <a:latin typeface="Verdana" panose="020B0604030504040204" pitchFamily="34" charset="0"/>
              </a:rPr>
              <a:t>     </a:t>
            </a:r>
            <a:r>
              <a:rPr lang="en-US" b="0" i="0" dirty="0">
                <a:solidFill>
                  <a:srgbClr val="474747"/>
                </a:solidFill>
                <a:effectLst/>
                <a:latin typeface="Verdana" panose="020B0604030504040204" pitchFamily="34" charset="0"/>
              </a:rPr>
              <a:t>Commitment: </a:t>
            </a:r>
            <a:r>
              <a:rPr lang="en-US" b="0" i="1" u="sng" dirty="0">
                <a:solidFill>
                  <a:srgbClr val="137B92"/>
                </a:solidFill>
                <a:effectLst/>
                <a:latin typeface="Verdana" panose="020B0604030504040204" pitchFamily="34" charset="0"/>
                <a:hlinkClick r:id="rId5" tooltip="What is a Sprint Goal?"/>
              </a:rPr>
              <a:t>Sprint Goal</a:t>
            </a:r>
            <a:r>
              <a:rPr lang="en-US" b="0" i="0" dirty="0">
                <a:solidFill>
                  <a:srgbClr val="474747"/>
                </a:solidFill>
                <a:effectLst/>
                <a:latin typeface="Verdana" panose="020B0604030504040204" pitchFamily="34" charset="0"/>
              </a:rPr>
              <a:t> - the single objective of the Sprint</a:t>
            </a:r>
          </a:p>
          <a:p>
            <a:pPr algn="l"/>
            <a:r>
              <a:rPr lang="en-US" b="1" i="0" u="sng" dirty="0">
                <a:solidFill>
                  <a:srgbClr val="137B92"/>
                </a:solidFill>
                <a:effectLst/>
                <a:latin typeface="Verdana" panose="020B0604030504040204" pitchFamily="34" charset="0"/>
                <a:hlinkClick r:id="rId6" tooltip="What is an Increment in Scrum?"/>
              </a:rPr>
              <a:t>Increments</a:t>
            </a:r>
            <a:r>
              <a:rPr lang="en-US" b="0" i="0" dirty="0">
                <a:solidFill>
                  <a:srgbClr val="474747"/>
                </a:solidFill>
                <a:effectLst/>
                <a:latin typeface="Verdana" panose="020B0604030504040204" pitchFamily="34" charset="0"/>
              </a:rPr>
              <a:t> - small pieces of work that serve as concrete stepping stones toward the Product Goal. You can deliver as often as needed during the Sprint and are not limited to only one release per Sprint.</a:t>
            </a:r>
          </a:p>
          <a:p>
            <a:pPr algn="l"/>
            <a:r>
              <a:rPr lang="en-US" b="1" i="0" dirty="0">
                <a:solidFill>
                  <a:srgbClr val="474747"/>
                </a:solidFill>
                <a:effectLst/>
                <a:latin typeface="Verdana" panose="020B0604030504040204" pitchFamily="34" charset="0"/>
              </a:rPr>
              <a:t>     </a:t>
            </a:r>
            <a:r>
              <a:rPr lang="en-US" b="0" i="0" dirty="0">
                <a:solidFill>
                  <a:srgbClr val="474747"/>
                </a:solidFill>
                <a:effectLst/>
                <a:latin typeface="Verdana" panose="020B0604030504040204" pitchFamily="34" charset="0"/>
              </a:rPr>
              <a:t>Commitment: </a:t>
            </a:r>
            <a:r>
              <a:rPr lang="en-US" b="0" i="1" u="sng" dirty="0">
                <a:solidFill>
                  <a:srgbClr val="137B92"/>
                </a:solidFill>
                <a:effectLst/>
                <a:latin typeface="Verdana" panose="020B0604030504040204" pitchFamily="34" charset="0"/>
                <a:hlinkClick r:id="rId7" tooltip="What is a Definition of Done?"/>
              </a:rPr>
              <a:t>Definition of Done</a:t>
            </a:r>
            <a:r>
              <a:rPr lang="en-US" b="0" i="0" dirty="0">
                <a:solidFill>
                  <a:srgbClr val="474747"/>
                </a:solidFill>
                <a:effectLst/>
                <a:latin typeface="Verdana" panose="020B0604030504040204" pitchFamily="34" charset="0"/>
              </a:rPr>
              <a:t> -  the description of what it takes for an Increment to be considered complete</a:t>
            </a:r>
          </a:p>
          <a:p>
            <a:endParaRPr lang="en-IN" dirty="0"/>
          </a:p>
        </p:txBody>
      </p:sp>
    </p:spTree>
    <p:extLst>
      <p:ext uri="{BB962C8B-B14F-4D97-AF65-F5344CB8AC3E}">
        <p14:creationId xmlns:p14="http://schemas.microsoft.com/office/powerpoint/2010/main" val="3457316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42E5-7C5E-4CEA-B187-D2A328A55FD3}"/>
              </a:ext>
            </a:extLst>
          </p:cNvPr>
          <p:cNvSpPr>
            <a:spLocks noGrp="1"/>
          </p:cNvSpPr>
          <p:nvPr>
            <p:ph type="title"/>
          </p:nvPr>
        </p:nvSpPr>
        <p:spPr/>
        <p:txBody>
          <a:bodyPr/>
          <a:lstStyle/>
          <a:p>
            <a:r>
              <a:rPr lang="en-IN" sz="1800" i="0" dirty="0">
                <a:solidFill>
                  <a:srgbClr val="000000"/>
                </a:solidFill>
                <a:effectLst/>
                <a:latin typeface="calibri" panose="020F0502020204030204" pitchFamily="34" charset="0"/>
              </a:rPr>
              <a:t>Ceremonies &amp; Artifacts</a:t>
            </a:r>
            <a:endParaRPr lang="en-IN" dirty="0"/>
          </a:p>
        </p:txBody>
      </p:sp>
      <p:sp>
        <p:nvSpPr>
          <p:cNvPr id="3" name="Content Placeholder 2">
            <a:extLst>
              <a:ext uri="{FF2B5EF4-FFF2-40B4-BE49-F238E27FC236}">
                <a16:creationId xmlns:a16="http://schemas.microsoft.com/office/drawing/2014/main" id="{5462843C-2DC1-0EB6-DE27-651B42EDAA65}"/>
              </a:ext>
            </a:extLst>
          </p:cNvPr>
          <p:cNvSpPr>
            <a:spLocks noGrp="1"/>
          </p:cNvSpPr>
          <p:nvPr>
            <p:ph idx="1"/>
          </p:nvPr>
        </p:nvSpPr>
        <p:spPr/>
        <p:txBody>
          <a:bodyPr/>
          <a:lstStyle/>
          <a:p>
            <a:pPr algn="l"/>
            <a:r>
              <a:rPr lang="en-US" b="0" i="0" dirty="0">
                <a:solidFill>
                  <a:srgbClr val="000000"/>
                </a:solidFill>
                <a:effectLst/>
                <a:latin typeface="avenir"/>
              </a:rPr>
              <a:t>The </a:t>
            </a:r>
            <a:r>
              <a:rPr lang="en-US" b="1" i="0" dirty="0">
                <a:solidFill>
                  <a:srgbClr val="000000"/>
                </a:solidFill>
                <a:effectLst/>
                <a:latin typeface="inherit"/>
              </a:rPr>
              <a:t>agile ceremonies list</a:t>
            </a:r>
            <a:r>
              <a:rPr lang="en-US" b="0" i="0" dirty="0">
                <a:solidFill>
                  <a:srgbClr val="000000"/>
                </a:solidFill>
                <a:effectLst/>
                <a:latin typeface="avenir"/>
              </a:rPr>
              <a:t> includes:</a:t>
            </a:r>
          </a:p>
          <a:p>
            <a:pPr algn="l">
              <a:buFont typeface="+mj-lt"/>
              <a:buAutoNum type="arabicPeriod"/>
            </a:pPr>
            <a:r>
              <a:rPr lang="en-US" b="0" i="0" dirty="0">
                <a:solidFill>
                  <a:srgbClr val="000000"/>
                </a:solidFill>
                <a:effectLst/>
                <a:latin typeface="inherit"/>
              </a:rPr>
              <a:t>Sprint Planning</a:t>
            </a:r>
          </a:p>
          <a:p>
            <a:pPr algn="l">
              <a:buFont typeface="+mj-lt"/>
              <a:buAutoNum type="arabicPeriod"/>
            </a:pPr>
            <a:r>
              <a:rPr lang="en-US" b="0" i="0" dirty="0">
                <a:solidFill>
                  <a:srgbClr val="000000"/>
                </a:solidFill>
                <a:effectLst/>
                <a:latin typeface="inherit"/>
              </a:rPr>
              <a:t>Daily Stand-Up</a:t>
            </a:r>
          </a:p>
          <a:p>
            <a:pPr algn="l">
              <a:buFont typeface="+mj-lt"/>
              <a:buAutoNum type="arabicPeriod"/>
            </a:pPr>
            <a:r>
              <a:rPr lang="en-US" b="0" i="0" dirty="0">
                <a:solidFill>
                  <a:srgbClr val="000000"/>
                </a:solidFill>
                <a:effectLst/>
                <a:latin typeface="inherit"/>
              </a:rPr>
              <a:t>Sprint Review</a:t>
            </a:r>
          </a:p>
          <a:p>
            <a:pPr algn="l">
              <a:buFont typeface="+mj-lt"/>
              <a:buAutoNum type="arabicPeriod"/>
            </a:pPr>
            <a:r>
              <a:rPr lang="en-US" b="0" i="0" dirty="0">
                <a:solidFill>
                  <a:srgbClr val="000000"/>
                </a:solidFill>
                <a:effectLst/>
                <a:latin typeface="inherit"/>
              </a:rPr>
              <a:t>Sprint Retrospective</a:t>
            </a:r>
          </a:p>
          <a:p>
            <a:endParaRPr lang="en-IN" dirty="0"/>
          </a:p>
        </p:txBody>
      </p:sp>
    </p:spTree>
    <p:extLst>
      <p:ext uri="{BB962C8B-B14F-4D97-AF65-F5344CB8AC3E}">
        <p14:creationId xmlns:p14="http://schemas.microsoft.com/office/powerpoint/2010/main" val="142081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65C81-60A2-B8B2-58A5-293E5128A224}"/>
              </a:ext>
            </a:extLst>
          </p:cNvPr>
          <p:cNvSpPr>
            <a:spLocks noGrp="1"/>
          </p:cNvSpPr>
          <p:nvPr>
            <p:ph type="title"/>
          </p:nvPr>
        </p:nvSpPr>
        <p:spPr/>
        <p:txBody>
          <a:bodyPr/>
          <a:lstStyle/>
          <a:p>
            <a:r>
              <a:rPr lang="en-US" dirty="0"/>
              <a:t>12 </a:t>
            </a:r>
            <a:r>
              <a:rPr lang="en-US"/>
              <a:t>agile principles</a:t>
            </a:r>
            <a:endParaRPr lang="en-IN"/>
          </a:p>
        </p:txBody>
      </p:sp>
      <p:pic>
        <p:nvPicPr>
          <p:cNvPr id="5" name="Content Placeholder 4">
            <a:extLst>
              <a:ext uri="{FF2B5EF4-FFF2-40B4-BE49-F238E27FC236}">
                <a16:creationId xmlns:a16="http://schemas.microsoft.com/office/drawing/2014/main" id="{1CCFB647-5D72-0108-19DF-2BF437C6B4A5}"/>
              </a:ext>
            </a:extLst>
          </p:cNvPr>
          <p:cNvPicPr>
            <a:picLocks noGrp="1" noChangeAspect="1"/>
          </p:cNvPicPr>
          <p:nvPr>
            <p:ph idx="1"/>
          </p:nvPr>
        </p:nvPicPr>
        <p:blipFill>
          <a:blip r:embed="rId2"/>
          <a:stretch>
            <a:fillRect/>
          </a:stretch>
        </p:blipFill>
        <p:spPr>
          <a:xfrm>
            <a:off x="1963309" y="1825625"/>
            <a:ext cx="8265382" cy="4351338"/>
          </a:xfrm>
        </p:spPr>
      </p:pic>
    </p:spTree>
    <p:extLst>
      <p:ext uri="{BB962C8B-B14F-4D97-AF65-F5344CB8AC3E}">
        <p14:creationId xmlns:p14="http://schemas.microsoft.com/office/powerpoint/2010/main" val="1643191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2917-0856-DC99-3396-8DF2BBECC15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69B18B1-3AC5-F630-1836-2C48A28F5ECE}"/>
              </a:ext>
            </a:extLst>
          </p:cNvPr>
          <p:cNvPicPr>
            <a:picLocks noGrp="1" noChangeAspect="1"/>
          </p:cNvPicPr>
          <p:nvPr>
            <p:ph idx="1"/>
          </p:nvPr>
        </p:nvPicPr>
        <p:blipFill>
          <a:blip r:embed="rId2"/>
          <a:stretch>
            <a:fillRect/>
          </a:stretch>
        </p:blipFill>
        <p:spPr>
          <a:xfrm>
            <a:off x="3105782" y="1825625"/>
            <a:ext cx="5980436" cy="4351338"/>
          </a:xfrm>
        </p:spPr>
      </p:pic>
    </p:spTree>
    <p:extLst>
      <p:ext uri="{BB962C8B-B14F-4D97-AF65-F5344CB8AC3E}">
        <p14:creationId xmlns:p14="http://schemas.microsoft.com/office/powerpoint/2010/main" val="2938179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5F49-2330-4E4B-DA44-CCADD59C34D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4ED2081-A1B1-2FF0-A288-3C926A10B694}"/>
              </a:ext>
            </a:extLst>
          </p:cNvPr>
          <p:cNvPicPr>
            <a:picLocks noGrp="1" noChangeAspect="1"/>
          </p:cNvPicPr>
          <p:nvPr>
            <p:ph idx="1"/>
          </p:nvPr>
        </p:nvPicPr>
        <p:blipFill>
          <a:blip r:embed="rId2"/>
          <a:stretch>
            <a:fillRect/>
          </a:stretch>
        </p:blipFill>
        <p:spPr>
          <a:xfrm>
            <a:off x="2951825" y="1825625"/>
            <a:ext cx="6288349" cy="4351338"/>
          </a:xfrm>
        </p:spPr>
      </p:pic>
    </p:spTree>
    <p:extLst>
      <p:ext uri="{BB962C8B-B14F-4D97-AF65-F5344CB8AC3E}">
        <p14:creationId xmlns:p14="http://schemas.microsoft.com/office/powerpoint/2010/main" val="3225973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A6DE-F7AC-8B55-916B-DAD6552DD82E}"/>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60579FE-9764-A694-B13E-634197873B33}"/>
              </a:ext>
            </a:extLst>
          </p:cNvPr>
          <p:cNvPicPr>
            <a:picLocks noGrp="1" noChangeAspect="1"/>
          </p:cNvPicPr>
          <p:nvPr>
            <p:ph idx="1"/>
          </p:nvPr>
        </p:nvPicPr>
        <p:blipFill>
          <a:blip r:embed="rId2"/>
          <a:stretch>
            <a:fillRect/>
          </a:stretch>
        </p:blipFill>
        <p:spPr>
          <a:xfrm>
            <a:off x="2926973" y="1825625"/>
            <a:ext cx="6338053" cy="4351338"/>
          </a:xfrm>
        </p:spPr>
      </p:pic>
    </p:spTree>
    <p:extLst>
      <p:ext uri="{BB962C8B-B14F-4D97-AF65-F5344CB8AC3E}">
        <p14:creationId xmlns:p14="http://schemas.microsoft.com/office/powerpoint/2010/main" val="42551008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E7BC5-8089-AE58-6032-1115DEE93A8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A3A88CB-6F0F-B3F6-2B16-4D1C8689ED18}"/>
              </a:ext>
            </a:extLst>
          </p:cNvPr>
          <p:cNvPicPr>
            <a:picLocks noGrp="1" noChangeAspect="1"/>
          </p:cNvPicPr>
          <p:nvPr>
            <p:ph idx="1"/>
          </p:nvPr>
        </p:nvPicPr>
        <p:blipFill>
          <a:blip r:embed="rId2"/>
          <a:stretch>
            <a:fillRect/>
          </a:stretch>
        </p:blipFill>
        <p:spPr>
          <a:xfrm>
            <a:off x="2633316" y="1825625"/>
            <a:ext cx="6925368" cy="4351338"/>
          </a:xfrm>
        </p:spPr>
      </p:pic>
    </p:spTree>
    <p:extLst>
      <p:ext uri="{BB962C8B-B14F-4D97-AF65-F5344CB8AC3E}">
        <p14:creationId xmlns:p14="http://schemas.microsoft.com/office/powerpoint/2010/main" val="180383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866C5-7164-5754-5A7B-CC4069BE52A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AEEB85BF-EA47-235A-6297-AA99A83FA55F}"/>
              </a:ext>
            </a:extLst>
          </p:cNvPr>
          <p:cNvPicPr>
            <a:picLocks noGrp="1" noChangeAspect="1"/>
          </p:cNvPicPr>
          <p:nvPr>
            <p:ph idx="1"/>
          </p:nvPr>
        </p:nvPicPr>
        <p:blipFill>
          <a:blip r:embed="rId2"/>
          <a:stretch>
            <a:fillRect/>
          </a:stretch>
        </p:blipFill>
        <p:spPr>
          <a:xfrm>
            <a:off x="838200" y="2402102"/>
            <a:ext cx="10515600" cy="3198384"/>
          </a:xfrm>
        </p:spPr>
      </p:pic>
    </p:spTree>
    <p:extLst>
      <p:ext uri="{BB962C8B-B14F-4D97-AF65-F5344CB8AC3E}">
        <p14:creationId xmlns:p14="http://schemas.microsoft.com/office/powerpoint/2010/main" val="313521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FC5B-7BCD-FD6B-347B-9DEB377C9B18}"/>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7F4535C-EABF-1A54-E593-C817621A119B}"/>
              </a:ext>
            </a:extLst>
          </p:cNvPr>
          <p:cNvPicPr>
            <a:picLocks noGrp="1" noChangeAspect="1"/>
          </p:cNvPicPr>
          <p:nvPr>
            <p:ph idx="1"/>
          </p:nvPr>
        </p:nvPicPr>
        <p:blipFill>
          <a:blip r:embed="rId2"/>
          <a:stretch>
            <a:fillRect/>
          </a:stretch>
        </p:blipFill>
        <p:spPr>
          <a:xfrm>
            <a:off x="1028365" y="1825625"/>
            <a:ext cx="10135270" cy="4351338"/>
          </a:xfrm>
        </p:spPr>
      </p:pic>
    </p:spTree>
    <p:extLst>
      <p:ext uri="{BB962C8B-B14F-4D97-AF65-F5344CB8AC3E}">
        <p14:creationId xmlns:p14="http://schemas.microsoft.com/office/powerpoint/2010/main" val="32814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F62067-07F7-F541-48D8-89516D1443D5}"/>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B00EC6E4-6EFE-5E21-E9F1-54EBDB96EA2E}"/>
              </a:ext>
            </a:extLst>
          </p:cNvPr>
          <p:cNvSpPr>
            <a:spLocks noGrp="1"/>
          </p:cNvSpPr>
          <p:nvPr>
            <p:ph idx="1"/>
          </p:nvPr>
        </p:nvSpPr>
        <p:spPr/>
        <p:txBody>
          <a:bodyPr/>
          <a:lstStyle/>
          <a:p>
            <a:pPr algn="l"/>
            <a:r>
              <a:rPr lang="en-US" b="0" i="0" dirty="0">
                <a:solidFill>
                  <a:srgbClr val="222222"/>
                </a:solidFill>
                <a:effectLst/>
                <a:latin typeface="Source Sans Pro" panose="020B0503030403020204" pitchFamily="34" charset="0"/>
              </a:rPr>
              <a:t>The Agile Model is an </a:t>
            </a:r>
            <a:r>
              <a:rPr lang="en-US" b="0" i="0" dirty="0">
                <a:solidFill>
                  <a:srgbClr val="222222"/>
                </a:solidFill>
                <a:effectLst/>
                <a:highlight>
                  <a:srgbClr val="FFFF00"/>
                </a:highlight>
                <a:latin typeface="Source Sans Pro" panose="020B0503030403020204" pitchFamily="34" charset="0"/>
              </a:rPr>
              <a:t>incremental and iterative process </a:t>
            </a:r>
            <a:r>
              <a:rPr lang="en-US" b="0" i="0" dirty="0">
                <a:solidFill>
                  <a:srgbClr val="222222"/>
                </a:solidFill>
                <a:effectLst/>
                <a:latin typeface="Source Sans Pro" panose="020B0503030403020204" pitchFamily="34" charset="0"/>
              </a:rPr>
              <a:t>of software development. It defines each iteration’s number, duration, and scope in advance. Every iteration is considered a short “frame” in the Agile process model, which mostly lasts from two to four weeks.</a:t>
            </a:r>
          </a:p>
          <a:p>
            <a:pPr algn="l"/>
            <a:r>
              <a:rPr lang="en-US" b="0" i="0" dirty="0">
                <a:solidFill>
                  <a:srgbClr val="222222"/>
                </a:solidFill>
                <a:effectLst/>
                <a:latin typeface="Source Sans Pro" panose="020B0503030403020204" pitchFamily="34" charset="0"/>
              </a:rPr>
              <a:t>Agile Model divides tasks into time boxes to provide specific functionality for the release. Each build is incremental in terms of functionality, with the final build containing all the attributes. The division of the entire project into small parts helps minimize the project risk and the overall project delivery time.</a:t>
            </a:r>
          </a:p>
          <a:p>
            <a:endParaRPr lang="en-IN" dirty="0"/>
          </a:p>
        </p:txBody>
      </p:sp>
    </p:spTree>
    <p:extLst>
      <p:ext uri="{BB962C8B-B14F-4D97-AF65-F5344CB8AC3E}">
        <p14:creationId xmlns:p14="http://schemas.microsoft.com/office/powerpoint/2010/main" val="2827015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3D88-3DE7-C678-951E-84B19A1A0B4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63BFE511-1AF4-56CE-95F7-28E39CE7145B}"/>
              </a:ext>
            </a:extLst>
          </p:cNvPr>
          <p:cNvPicPr>
            <a:picLocks noGrp="1" noChangeAspect="1"/>
          </p:cNvPicPr>
          <p:nvPr>
            <p:ph idx="1"/>
          </p:nvPr>
        </p:nvPicPr>
        <p:blipFill>
          <a:blip r:embed="rId2"/>
          <a:stretch>
            <a:fillRect/>
          </a:stretch>
        </p:blipFill>
        <p:spPr>
          <a:xfrm>
            <a:off x="838200" y="3195170"/>
            <a:ext cx="10515600" cy="1612248"/>
          </a:xfrm>
        </p:spPr>
      </p:pic>
    </p:spTree>
    <p:extLst>
      <p:ext uri="{BB962C8B-B14F-4D97-AF65-F5344CB8AC3E}">
        <p14:creationId xmlns:p14="http://schemas.microsoft.com/office/powerpoint/2010/main" val="3171020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518B-C353-6425-92AB-5890A5CE2BCB}"/>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4F11A8A-6794-3938-96E3-AE7A3B3DEC35}"/>
              </a:ext>
            </a:extLst>
          </p:cNvPr>
          <p:cNvPicPr>
            <a:picLocks noGrp="1" noChangeAspect="1"/>
          </p:cNvPicPr>
          <p:nvPr>
            <p:ph idx="1"/>
          </p:nvPr>
        </p:nvPicPr>
        <p:blipFill>
          <a:blip r:embed="rId2"/>
          <a:stretch>
            <a:fillRect/>
          </a:stretch>
        </p:blipFill>
        <p:spPr>
          <a:xfrm>
            <a:off x="1170930" y="1825625"/>
            <a:ext cx="9850139" cy="4351338"/>
          </a:xfrm>
        </p:spPr>
      </p:pic>
    </p:spTree>
    <p:extLst>
      <p:ext uri="{BB962C8B-B14F-4D97-AF65-F5344CB8AC3E}">
        <p14:creationId xmlns:p14="http://schemas.microsoft.com/office/powerpoint/2010/main" val="2851507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F652-47FF-20C2-845E-4A57C2E5946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5CE3B1F8-3AE2-01E7-ABF1-86B585018E5E}"/>
              </a:ext>
            </a:extLst>
          </p:cNvPr>
          <p:cNvPicPr>
            <a:picLocks noGrp="1" noChangeAspect="1"/>
          </p:cNvPicPr>
          <p:nvPr>
            <p:ph idx="1"/>
          </p:nvPr>
        </p:nvPicPr>
        <p:blipFill>
          <a:blip r:embed="rId2"/>
          <a:stretch>
            <a:fillRect/>
          </a:stretch>
        </p:blipFill>
        <p:spPr>
          <a:xfrm>
            <a:off x="838200" y="2865059"/>
            <a:ext cx="10515600" cy="2272469"/>
          </a:xfrm>
        </p:spPr>
      </p:pic>
    </p:spTree>
    <p:extLst>
      <p:ext uri="{BB962C8B-B14F-4D97-AF65-F5344CB8AC3E}">
        <p14:creationId xmlns:p14="http://schemas.microsoft.com/office/powerpoint/2010/main" val="4028955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CFE94-5DB2-FD8A-2B98-B7158C9952A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2E352A65-DFE5-1713-A7B9-0DA0D71DAC02}"/>
              </a:ext>
            </a:extLst>
          </p:cNvPr>
          <p:cNvPicPr>
            <a:picLocks noGrp="1" noChangeAspect="1"/>
          </p:cNvPicPr>
          <p:nvPr>
            <p:ph idx="1"/>
          </p:nvPr>
        </p:nvPicPr>
        <p:blipFill>
          <a:blip r:embed="rId2"/>
          <a:stretch>
            <a:fillRect/>
          </a:stretch>
        </p:blipFill>
        <p:spPr>
          <a:xfrm>
            <a:off x="838200" y="2091046"/>
            <a:ext cx="10515600" cy="3820495"/>
          </a:xfrm>
        </p:spPr>
      </p:pic>
    </p:spTree>
    <p:extLst>
      <p:ext uri="{BB962C8B-B14F-4D97-AF65-F5344CB8AC3E}">
        <p14:creationId xmlns:p14="http://schemas.microsoft.com/office/powerpoint/2010/main" val="1560917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43E32-ACF0-84AA-ED5A-8ED7D63C55FC}"/>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4562AD95-B680-7C7B-348F-4A61239B4675}"/>
              </a:ext>
            </a:extLst>
          </p:cNvPr>
          <p:cNvPicPr>
            <a:picLocks noGrp="1" noChangeAspect="1"/>
          </p:cNvPicPr>
          <p:nvPr>
            <p:ph idx="1"/>
          </p:nvPr>
        </p:nvPicPr>
        <p:blipFill>
          <a:blip r:embed="rId2"/>
          <a:stretch>
            <a:fillRect/>
          </a:stretch>
        </p:blipFill>
        <p:spPr>
          <a:xfrm>
            <a:off x="838200" y="2479000"/>
            <a:ext cx="10515600" cy="3044588"/>
          </a:xfrm>
        </p:spPr>
      </p:pic>
    </p:spTree>
    <p:extLst>
      <p:ext uri="{BB962C8B-B14F-4D97-AF65-F5344CB8AC3E}">
        <p14:creationId xmlns:p14="http://schemas.microsoft.com/office/powerpoint/2010/main" val="553319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73A4D-FA44-3F8D-819C-E0BE34B95821}"/>
              </a:ext>
            </a:extLst>
          </p:cNvPr>
          <p:cNvSpPr>
            <a:spLocks noGrp="1"/>
          </p:cNvSpPr>
          <p:nvPr>
            <p:ph type="title"/>
          </p:nvPr>
        </p:nvSpPr>
        <p:spPr/>
        <p:txBody>
          <a:bodyPr/>
          <a:lstStyle/>
          <a:p>
            <a:r>
              <a:rPr lang="en-US" dirty="0"/>
              <a:t>QA Vs QC vs QE</a:t>
            </a:r>
            <a:endParaRPr lang="en-IN" dirty="0"/>
          </a:p>
        </p:txBody>
      </p:sp>
      <p:sp>
        <p:nvSpPr>
          <p:cNvPr id="3" name="Content Placeholder 2">
            <a:extLst>
              <a:ext uri="{FF2B5EF4-FFF2-40B4-BE49-F238E27FC236}">
                <a16:creationId xmlns:a16="http://schemas.microsoft.com/office/drawing/2014/main" id="{BC685799-DD08-9284-8E87-A345DC0690B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9104678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CC4C-39BB-E15C-3545-9391FEF3A865}"/>
              </a:ext>
            </a:extLst>
          </p:cNvPr>
          <p:cNvSpPr>
            <a:spLocks noGrp="1"/>
          </p:cNvSpPr>
          <p:nvPr>
            <p:ph type="title"/>
          </p:nvPr>
        </p:nvSpPr>
        <p:spPr/>
        <p:txBody>
          <a:bodyPr/>
          <a:lstStyle/>
          <a:p>
            <a:r>
              <a:rPr lang="en-US" dirty="0"/>
              <a:t>White box testing is done by the developer or ?</a:t>
            </a:r>
            <a:endParaRPr lang="en-IN" dirty="0"/>
          </a:p>
        </p:txBody>
      </p:sp>
      <p:sp>
        <p:nvSpPr>
          <p:cNvPr id="3" name="Content Placeholder 2">
            <a:extLst>
              <a:ext uri="{FF2B5EF4-FFF2-40B4-BE49-F238E27FC236}">
                <a16:creationId xmlns:a16="http://schemas.microsoft.com/office/drawing/2014/main" id="{0952B43D-0339-C2F0-EAD8-1EB9B684F4BA}"/>
              </a:ext>
            </a:extLst>
          </p:cNvPr>
          <p:cNvSpPr>
            <a:spLocks noGrp="1"/>
          </p:cNvSpPr>
          <p:nvPr>
            <p:ph idx="1"/>
          </p:nvPr>
        </p:nvSpPr>
        <p:spPr/>
        <p:txBody>
          <a:bodyPr/>
          <a:lstStyle/>
          <a:p>
            <a:r>
              <a:rPr lang="en-US" dirty="0"/>
              <a:t>Unit is done by developer.</a:t>
            </a:r>
          </a:p>
          <a:p>
            <a:r>
              <a:rPr lang="en-US" dirty="0"/>
              <a:t>Signup </a:t>
            </a:r>
          </a:p>
          <a:p>
            <a:r>
              <a:rPr lang="en-US" dirty="0"/>
              <a:t>-username </a:t>
            </a:r>
            <a:r>
              <a:rPr lang="en-US" dirty="0" err="1"/>
              <a:t>pwd</a:t>
            </a:r>
            <a:endParaRPr lang="en-US" dirty="0"/>
          </a:p>
          <a:p>
            <a:r>
              <a:rPr lang="en-US" dirty="0"/>
              <a:t>-</a:t>
            </a:r>
            <a:r>
              <a:rPr lang="en-US" dirty="0" err="1"/>
              <a:t>gmail</a:t>
            </a:r>
            <a:endParaRPr lang="en-US" dirty="0"/>
          </a:p>
          <a:p>
            <a:r>
              <a:rPr lang="en-US" dirty="0"/>
              <a:t>-</a:t>
            </a:r>
            <a:r>
              <a:rPr lang="en-US" dirty="0" err="1"/>
              <a:t>facebook</a:t>
            </a:r>
            <a:r>
              <a:rPr lang="en-US" dirty="0"/>
              <a:t> </a:t>
            </a:r>
          </a:p>
          <a:p>
            <a:r>
              <a:rPr lang="en-US" dirty="0"/>
              <a:t>-forget password</a:t>
            </a:r>
          </a:p>
          <a:p>
            <a:r>
              <a:rPr lang="en-US" dirty="0"/>
              <a:t>White box testing when developer is developing the code, is done by the developer</a:t>
            </a:r>
          </a:p>
          <a:p>
            <a:endParaRPr lang="en-IN" dirty="0"/>
          </a:p>
        </p:txBody>
      </p:sp>
    </p:spTree>
    <p:extLst>
      <p:ext uri="{BB962C8B-B14F-4D97-AF65-F5344CB8AC3E}">
        <p14:creationId xmlns:p14="http://schemas.microsoft.com/office/powerpoint/2010/main" val="1354159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2E11C-3182-93E9-6014-6304554F55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D1CAF1E-C099-6786-B054-FD867EBA3659}"/>
              </a:ext>
            </a:extLst>
          </p:cNvPr>
          <p:cNvSpPr>
            <a:spLocks noGrp="1"/>
          </p:cNvSpPr>
          <p:nvPr>
            <p:ph idx="1"/>
          </p:nvPr>
        </p:nvSpPr>
        <p:spPr/>
        <p:txBody>
          <a:bodyPr/>
          <a:lstStyle/>
          <a:p>
            <a:r>
              <a:rPr lang="en-US" dirty="0"/>
              <a:t>tester integration testing and system testing</a:t>
            </a:r>
          </a:p>
          <a:p>
            <a:r>
              <a:rPr lang="en-US" dirty="0"/>
              <a:t>white box testing technique</a:t>
            </a:r>
          </a:p>
          <a:p>
            <a:endParaRPr lang="en-US" dirty="0"/>
          </a:p>
          <a:p>
            <a:r>
              <a:rPr lang="en-US" dirty="0"/>
              <a:t>……………………………………………………..</a:t>
            </a:r>
          </a:p>
          <a:p>
            <a:endParaRPr lang="en-US" dirty="0"/>
          </a:p>
          <a:p>
            <a:endParaRPr lang="en-IN" dirty="0"/>
          </a:p>
        </p:txBody>
      </p:sp>
    </p:spTree>
    <p:extLst>
      <p:ext uri="{BB962C8B-B14F-4D97-AF65-F5344CB8AC3E}">
        <p14:creationId xmlns:p14="http://schemas.microsoft.com/office/powerpoint/2010/main" val="642134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7B1CA-96B9-5328-19E6-9DEB9E10370E}"/>
              </a:ext>
            </a:extLst>
          </p:cNvPr>
          <p:cNvSpPr>
            <a:spLocks noGrp="1"/>
          </p:cNvSpPr>
          <p:nvPr>
            <p:ph type="title"/>
          </p:nvPr>
        </p:nvSpPr>
        <p:spPr/>
        <p:txBody>
          <a:bodyPr/>
          <a:lstStyle/>
          <a:p>
            <a:r>
              <a:rPr lang="en-US" dirty="0"/>
              <a:t>verification vs </a:t>
            </a:r>
            <a:r>
              <a:rPr lang="en-US" dirty="0" err="1"/>
              <a:t>validation?who</a:t>
            </a:r>
            <a:endParaRPr lang="en-IN" dirty="0"/>
          </a:p>
        </p:txBody>
      </p:sp>
      <p:sp>
        <p:nvSpPr>
          <p:cNvPr id="3" name="Content Placeholder 2">
            <a:extLst>
              <a:ext uri="{FF2B5EF4-FFF2-40B4-BE49-F238E27FC236}">
                <a16:creationId xmlns:a16="http://schemas.microsoft.com/office/drawing/2014/main" id="{36C8C1F1-F7F0-015B-596C-D249EFC79625}"/>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370851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67DE2-2B90-2D57-A7D8-A1D836E58D01}"/>
              </a:ext>
            </a:extLst>
          </p:cNvPr>
          <p:cNvSpPr>
            <a:spLocks noGrp="1"/>
          </p:cNvSpPr>
          <p:nvPr>
            <p:ph type="title"/>
          </p:nvPr>
        </p:nvSpPr>
        <p:spPr/>
        <p:txBody>
          <a:bodyPr/>
          <a:lstStyle/>
          <a:p>
            <a:r>
              <a:rPr lang="en-US" dirty="0"/>
              <a:t>smoke and </a:t>
            </a:r>
            <a:r>
              <a:rPr lang="en-US" dirty="0" err="1"/>
              <a:t>sanity?Who</a:t>
            </a:r>
            <a:endParaRPr lang="en-IN" dirty="0"/>
          </a:p>
        </p:txBody>
      </p:sp>
      <p:sp>
        <p:nvSpPr>
          <p:cNvPr id="3" name="Content Placeholder 2">
            <a:extLst>
              <a:ext uri="{FF2B5EF4-FFF2-40B4-BE49-F238E27FC236}">
                <a16:creationId xmlns:a16="http://schemas.microsoft.com/office/drawing/2014/main" id="{38CFEA5B-B7EC-E5EB-2AD6-7BFC4A88B34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105411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2FBD-F4AB-1A33-B8C7-0D46FBED1C1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FCB9196-CD6B-5216-1F9D-549DA1490D40}"/>
              </a:ext>
            </a:extLst>
          </p:cNvPr>
          <p:cNvSpPr>
            <a:spLocks noGrp="1"/>
          </p:cNvSpPr>
          <p:nvPr>
            <p:ph idx="1"/>
          </p:nvPr>
        </p:nvSpPr>
        <p:spPr/>
        <p:txBody>
          <a:bodyPr/>
          <a:lstStyle/>
          <a:p>
            <a:r>
              <a:rPr lang="en-US" dirty="0"/>
              <a:t>Iterative phases:  </a:t>
            </a:r>
          </a:p>
          <a:p>
            <a:r>
              <a:rPr lang="en-US" dirty="0"/>
              <a:t>Phase 1: login module</a:t>
            </a:r>
          </a:p>
          <a:p>
            <a:r>
              <a:rPr lang="en-US" dirty="0"/>
              <a:t>Phase 2: Admin panel and Student panel</a:t>
            </a:r>
          </a:p>
          <a:p>
            <a:endParaRPr lang="en-IN" dirty="0"/>
          </a:p>
        </p:txBody>
      </p:sp>
      <p:pic>
        <p:nvPicPr>
          <p:cNvPr id="4" name="Picture 2" descr="SDLC - Iterative Model">
            <a:extLst>
              <a:ext uri="{FF2B5EF4-FFF2-40B4-BE49-F238E27FC236}">
                <a16:creationId xmlns:a16="http://schemas.microsoft.com/office/drawing/2014/main" id="{388176D2-21A9-E04E-EF52-4C9192F9C2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6042" y="3429000"/>
            <a:ext cx="5715000" cy="3081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791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EA485-D98C-243E-B405-72A321943B70}"/>
              </a:ext>
            </a:extLst>
          </p:cNvPr>
          <p:cNvSpPr>
            <a:spLocks noGrp="1"/>
          </p:cNvSpPr>
          <p:nvPr>
            <p:ph type="title"/>
          </p:nvPr>
        </p:nvSpPr>
        <p:spPr/>
        <p:txBody>
          <a:bodyPr>
            <a:normAutofit fontScale="90000"/>
          </a:bodyPr>
          <a:lstStyle/>
          <a:p>
            <a:r>
              <a:rPr lang="en-US" dirty="0"/>
              <a:t>Incremental:</a:t>
            </a:r>
            <a:br>
              <a:rPr lang="en-US" dirty="0"/>
            </a:br>
            <a:r>
              <a:rPr lang="en-US" dirty="0"/>
              <a:t>Phase 1: Basic features</a:t>
            </a:r>
            <a:br>
              <a:rPr lang="en-US" dirty="0"/>
            </a:br>
            <a:r>
              <a:rPr lang="en-US" dirty="0"/>
              <a:t>Phase2: intermediate. Phase 3: Advanced features</a:t>
            </a:r>
            <a:endParaRPr lang="en-IN" dirty="0"/>
          </a:p>
        </p:txBody>
      </p:sp>
      <p:sp>
        <p:nvSpPr>
          <p:cNvPr id="3" name="Content Placeholder 2">
            <a:extLst>
              <a:ext uri="{FF2B5EF4-FFF2-40B4-BE49-F238E27FC236}">
                <a16:creationId xmlns:a16="http://schemas.microsoft.com/office/drawing/2014/main" id="{F20E4B36-FAD9-032B-E011-CBCD5547A6DD}"/>
              </a:ext>
            </a:extLst>
          </p:cNvPr>
          <p:cNvSpPr>
            <a:spLocks noGrp="1"/>
          </p:cNvSpPr>
          <p:nvPr>
            <p:ph idx="1"/>
          </p:nvPr>
        </p:nvSpPr>
        <p:spPr>
          <a:xfrm>
            <a:off x="838200" y="2420429"/>
            <a:ext cx="10515600" cy="4351338"/>
          </a:xfrm>
        </p:spPr>
        <p:txBody>
          <a:bodyPr/>
          <a:lstStyle/>
          <a:p>
            <a:r>
              <a:rPr lang="en-US" dirty="0"/>
              <a:t>Incremental approach</a:t>
            </a:r>
          </a:p>
          <a:p>
            <a:endParaRPr lang="en-US" dirty="0"/>
          </a:p>
          <a:p>
            <a:endParaRPr lang="en-IN" dirty="0"/>
          </a:p>
        </p:txBody>
      </p:sp>
      <p:pic>
        <p:nvPicPr>
          <p:cNvPr id="1026" name="Picture 2" descr="Incremental Model (Software Engineering) - javatpoint">
            <a:extLst>
              <a:ext uri="{FF2B5EF4-FFF2-40B4-BE49-F238E27FC236}">
                <a16:creationId xmlns:a16="http://schemas.microsoft.com/office/drawing/2014/main" id="{CE5BE19C-09E2-C7E3-F7E0-9DC3BF2BE3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966404"/>
            <a:ext cx="71628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04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77606-BC6B-83E2-11ED-A49147FE0C46}"/>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753E24C4-0789-BE01-5116-DEB445FD03B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14850" y="2048669"/>
            <a:ext cx="31623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366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D4FBA-9EF7-2599-43BF-EA9FCB9BCB2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EB070FF-C0B6-4FC4-F35A-7E1B36D86C4C}"/>
              </a:ext>
            </a:extLst>
          </p:cNvPr>
          <p:cNvSpPr>
            <a:spLocks noGrp="1"/>
          </p:cNvSpPr>
          <p:nvPr>
            <p:ph idx="1"/>
          </p:nvPr>
        </p:nvSpPr>
        <p:spPr/>
        <p:txBody>
          <a:bodyPr>
            <a:normAutofit fontScale="62500" lnSpcReduction="20000"/>
          </a:bodyPr>
          <a:lstStyle/>
          <a:p>
            <a:pPr algn="l"/>
            <a:r>
              <a:rPr lang="en-US" b="0" i="0" dirty="0">
                <a:solidFill>
                  <a:srgbClr val="222222"/>
                </a:solidFill>
                <a:effectLst/>
                <a:latin typeface="Source Sans Pro" panose="020B0503030403020204" pitchFamily="34" charset="0"/>
              </a:rPr>
              <a:t>Here are the important stages involved in the Agile Model process in the SDLC life cycle: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Requirements Gathering:</a:t>
            </a:r>
            <a:r>
              <a:rPr lang="en-US" b="0" i="0" dirty="0">
                <a:solidFill>
                  <a:srgbClr val="222222"/>
                </a:solidFill>
                <a:effectLst/>
                <a:latin typeface="Source Sans Pro" panose="020B0503030403020204" pitchFamily="34" charset="0"/>
              </a:rPr>
              <a:t> In this Agile model phase, you must define the requirements. The business opportunities and the time and effort required for the project should also be discussed. By analyzing this information, you can determine a system’s economic and technical feasibility.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Design the Requirements:</a:t>
            </a:r>
            <a:r>
              <a:rPr lang="en-US" b="0" i="0" dirty="0">
                <a:solidFill>
                  <a:srgbClr val="222222"/>
                </a:solidFill>
                <a:effectLst/>
                <a:latin typeface="Source Sans Pro" panose="020B0503030403020204" pitchFamily="34" charset="0"/>
              </a:rPr>
              <a:t> Following the feasibility study, you can work with stakeholders to define requirements. Using the UFD diagram or high-level UML diagram, you can determine how the new system will be incorporated into your existing software system.</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Develop/Iteration: </a:t>
            </a:r>
            <a:r>
              <a:rPr lang="en-US" b="0" i="0" dirty="0">
                <a:solidFill>
                  <a:srgbClr val="222222"/>
                </a:solidFill>
                <a:effectLst/>
                <a:latin typeface="Source Sans Pro" panose="020B0503030403020204" pitchFamily="34" charset="0"/>
              </a:rPr>
              <a:t>The real work begins at this stage after the software development team defines and designs the requirements. Product, design, and development teams start working, and the product will undergo different stages of improvement using simple and minimal functionality.</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Test:</a:t>
            </a:r>
            <a:r>
              <a:rPr lang="en-US" b="0" i="0" dirty="0">
                <a:solidFill>
                  <a:srgbClr val="222222"/>
                </a:solidFill>
                <a:effectLst/>
                <a:latin typeface="Source Sans Pro" panose="020B0503030403020204" pitchFamily="34" charset="0"/>
              </a:rPr>
              <a:t> This phase of the Agile Model involves the testing team. For example, the Quality Assurance team checks the system’s performance and reports bugs during this phase.</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Deployment:</a:t>
            </a:r>
            <a:r>
              <a:rPr lang="en-US" b="0" i="0" dirty="0">
                <a:solidFill>
                  <a:srgbClr val="222222"/>
                </a:solidFill>
                <a:effectLst/>
                <a:latin typeface="Source Sans Pro" panose="020B0503030403020204" pitchFamily="34" charset="0"/>
              </a:rPr>
              <a:t> In this phase, the initial product is released to the user.</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Feedback:</a:t>
            </a:r>
            <a:r>
              <a:rPr lang="en-US" b="0" i="0" dirty="0">
                <a:solidFill>
                  <a:srgbClr val="222222"/>
                </a:solidFill>
                <a:effectLst/>
                <a:latin typeface="Source Sans Pro" panose="020B0503030403020204" pitchFamily="34" charset="0"/>
              </a:rPr>
              <a:t> After releasing the product, the last step of the Agile Model is feedback. In this phase, the team receives feedback about the product and works on correcting bugs based on the received feedback.</a:t>
            </a:r>
          </a:p>
          <a:p>
            <a:pPr algn="l"/>
            <a:r>
              <a:rPr lang="en-US" b="0" i="0" dirty="0">
                <a:solidFill>
                  <a:srgbClr val="222222"/>
                </a:solidFill>
                <a:effectLst/>
                <a:latin typeface="Source Sans Pro" panose="020B0503030403020204" pitchFamily="34" charset="0"/>
              </a:rPr>
              <a:t>Compared to Waterfall, Agile cycles are short. There may be many such cycles in a project. The phases are repeated until the product is delivered.</a:t>
            </a:r>
          </a:p>
          <a:p>
            <a:endParaRPr lang="en-IN" dirty="0"/>
          </a:p>
        </p:txBody>
      </p:sp>
    </p:spTree>
    <p:extLst>
      <p:ext uri="{BB962C8B-B14F-4D97-AF65-F5344CB8AC3E}">
        <p14:creationId xmlns:p14="http://schemas.microsoft.com/office/powerpoint/2010/main" val="1488203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3FE09-15B1-06F6-4F66-98CCB24582DB}"/>
              </a:ext>
            </a:extLst>
          </p:cNvPr>
          <p:cNvSpPr>
            <a:spLocks noGrp="1"/>
          </p:cNvSpPr>
          <p:nvPr>
            <p:ph type="title"/>
          </p:nvPr>
        </p:nvSpPr>
        <p:spPr/>
        <p:txBody>
          <a:bodyPr/>
          <a:lstStyle/>
          <a:p>
            <a:r>
              <a:rPr lang="en-IN" dirty="0"/>
              <a:t>types of agile</a:t>
            </a:r>
          </a:p>
        </p:txBody>
      </p:sp>
      <p:sp>
        <p:nvSpPr>
          <p:cNvPr id="3" name="Content Placeholder 2">
            <a:extLst>
              <a:ext uri="{FF2B5EF4-FFF2-40B4-BE49-F238E27FC236}">
                <a16:creationId xmlns:a16="http://schemas.microsoft.com/office/drawing/2014/main" id="{56FF4CF1-83C1-6BDA-C3A9-D52777A94B01}"/>
              </a:ext>
            </a:extLst>
          </p:cNvPr>
          <p:cNvSpPr>
            <a:spLocks noGrp="1"/>
          </p:cNvSpPr>
          <p:nvPr>
            <p:ph idx="1"/>
          </p:nvPr>
        </p:nvSpPr>
        <p:spPr>
          <a:xfrm>
            <a:off x="390617" y="1825625"/>
            <a:ext cx="10963183" cy="4965792"/>
          </a:xfrm>
        </p:spPr>
        <p:txBody>
          <a:bodyPr>
            <a:normAutofit fontScale="55000" lnSpcReduction="20000"/>
          </a:bodyPr>
          <a:lstStyle/>
          <a:p>
            <a:pPr algn="l"/>
            <a:r>
              <a:rPr lang="en-US" b="1" i="0" dirty="0">
                <a:solidFill>
                  <a:srgbClr val="222222"/>
                </a:solidFill>
                <a:effectLst/>
                <a:latin typeface="Source Sans Pro" panose="020B0503030403020204" pitchFamily="34" charset="0"/>
              </a:rPr>
              <a:t>Types of Agile</a:t>
            </a:r>
          </a:p>
          <a:p>
            <a:pPr algn="l"/>
            <a:r>
              <a:rPr lang="en-US" b="0" i="0" dirty="0">
                <a:solidFill>
                  <a:srgbClr val="222222"/>
                </a:solidFill>
                <a:effectLst/>
                <a:latin typeface="Source Sans Pro" panose="020B0503030403020204" pitchFamily="34" charset="0"/>
              </a:rPr>
              <a:t>Here are some important Agile Types:</a:t>
            </a:r>
          </a:p>
          <a:p>
            <a:pPr algn="l"/>
            <a:r>
              <a:rPr lang="en-US" b="1" i="0" dirty="0">
                <a:solidFill>
                  <a:srgbClr val="222222"/>
                </a:solidFill>
                <a:effectLst/>
                <a:latin typeface="Source Sans Pro" panose="020B0503030403020204" pitchFamily="34" charset="0"/>
              </a:rPr>
              <a:t>Scrum: </a:t>
            </a:r>
            <a:r>
              <a:rPr lang="en-US" b="0" i="0" dirty="0">
                <a:solidFill>
                  <a:srgbClr val="222222"/>
                </a:solidFill>
                <a:effectLst/>
                <a:latin typeface="Source Sans Pro" panose="020B0503030403020204" pitchFamily="34" charset="0"/>
              </a:rPr>
              <a:t>This agile method focuses primarily on managing tasks in team-based development conditions. In the</a:t>
            </a:r>
            <a:r>
              <a:rPr lang="en-US" b="0" i="0" u="none" strike="noStrike" dirty="0">
                <a:solidFill>
                  <a:srgbClr val="222222"/>
                </a:solidFill>
                <a:effectLst/>
                <a:latin typeface="Source Sans Pro" panose="020B0503030403020204" pitchFamily="34" charset="0"/>
                <a:hlinkClick r:id="rId2"/>
              </a:rPr>
              <a:t> Scrum Agile model</a:t>
            </a:r>
            <a:r>
              <a:rPr lang="en-US" b="0" i="0" dirty="0">
                <a:solidFill>
                  <a:srgbClr val="222222"/>
                </a:solidFill>
                <a:effectLst/>
                <a:latin typeface="Source Sans Pro" panose="020B0503030403020204" pitchFamily="34" charset="0"/>
              </a:rPr>
              <a:t>, the team should strictly follow a work plan for each Sprint. Moreover, people involved in this type of project have predefined roles.</a:t>
            </a:r>
          </a:p>
          <a:p>
            <a:pPr algn="l"/>
            <a:r>
              <a:rPr lang="en-US" b="1" i="0" dirty="0">
                <a:solidFill>
                  <a:srgbClr val="222222"/>
                </a:solidFill>
                <a:effectLst/>
                <a:latin typeface="Source Sans Pro" panose="020B0503030403020204" pitchFamily="34" charset="0"/>
              </a:rPr>
              <a:t>Crystal: </a:t>
            </a:r>
            <a:r>
              <a:rPr lang="en-US" b="0" i="0" dirty="0">
                <a:solidFill>
                  <a:srgbClr val="222222"/>
                </a:solidFill>
                <a:effectLst/>
                <a:latin typeface="Source Sans Pro" panose="020B0503030403020204" pitchFamily="34" charset="0"/>
              </a:rPr>
              <a:t>Using Crystal methodology is one of the most straightforward and most flexible approaches to developing software, recognizing that each project has unique characteristics. Therefore, policies and practices need to be tailored to suit them.</a:t>
            </a:r>
          </a:p>
          <a:p>
            <a:pPr algn="l"/>
            <a:r>
              <a:rPr lang="en-US" b="0" i="0" dirty="0">
                <a:solidFill>
                  <a:srgbClr val="222222"/>
                </a:solidFill>
                <a:effectLst/>
                <a:latin typeface="Source Sans Pro" panose="020B0503030403020204" pitchFamily="34" charset="0"/>
              </a:rPr>
              <a:t>Crystal methodologies are categorized as below:</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CLEAR: </a:t>
            </a:r>
            <a:r>
              <a:rPr lang="en-US" b="0" i="0" dirty="0">
                <a:solidFill>
                  <a:srgbClr val="222222"/>
                </a:solidFill>
                <a:effectLst/>
                <a:latin typeface="Source Sans Pro" panose="020B0503030403020204" pitchFamily="34" charset="0"/>
              </a:rPr>
              <a:t>User for small and low critical efforts.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ORANGE: </a:t>
            </a:r>
            <a:r>
              <a:rPr lang="en-US" b="0" i="0" dirty="0">
                <a:solidFill>
                  <a:srgbClr val="222222"/>
                </a:solidFill>
                <a:effectLst/>
                <a:latin typeface="Source Sans Pro" panose="020B0503030403020204" pitchFamily="34" charset="0"/>
              </a:rPr>
              <a:t>User for moderately larger and critical projects.</a:t>
            </a:r>
          </a:p>
          <a:p>
            <a:pPr algn="l">
              <a:buFont typeface="Arial" panose="020B0604020202020204" pitchFamily="34" charset="0"/>
              <a:buChar char="•"/>
            </a:pPr>
            <a:r>
              <a:rPr lang="en-US" b="1" i="0" dirty="0">
                <a:solidFill>
                  <a:srgbClr val="222222"/>
                </a:solidFill>
                <a:effectLst/>
                <a:latin typeface="Source Sans Pro" panose="020B0503030403020204" pitchFamily="34" charset="0"/>
              </a:rPr>
              <a:t>ORANGE WEB: </a:t>
            </a:r>
            <a:r>
              <a:rPr lang="en-US" b="0" i="0" dirty="0">
                <a:solidFill>
                  <a:srgbClr val="222222"/>
                </a:solidFill>
                <a:effectLst/>
                <a:latin typeface="Source Sans Pro" panose="020B0503030403020204" pitchFamily="34" charset="0"/>
              </a:rPr>
              <a:t>Typically, electronic business</a:t>
            </a:r>
          </a:p>
          <a:p>
            <a:pPr algn="l"/>
            <a:r>
              <a:rPr lang="en-US" b="1" i="0" dirty="0">
                <a:solidFill>
                  <a:srgbClr val="222222"/>
                </a:solidFill>
                <a:effectLst/>
                <a:latin typeface="Source Sans Pro" panose="020B0503030403020204" pitchFamily="34" charset="0"/>
              </a:rPr>
              <a:t>Dynamic Software Development Method (DSDM)</a:t>
            </a:r>
            <a:r>
              <a:rPr lang="en-US" b="0" i="0" dirty="0">
                <a:solidFill>
                  <a:srgbClr val="222222"/>
                </a:solidFill>
                <a:effectLst/>
                <a:latin typeface="Source Sans Pro" panose="020B0503030403020204" pitchFamily="34" charset="0"/>
              </a:rPr>
              <a:t>: This Rapid Application Development (RAD) approach involves active user involvement, and the teams are empowered to make decisions with the goal of frequent product delivery.</a:t>
            </a:r>
          </a:p>
          <a:p>
            <a:pPr algn="l"/>
            <a:r>
              <a:rPr lang="en-US" b="1" i="0" dirty="0">
                <a:solidFill>
                  <a:srgbClr val="222222"/>
                </a:solidFill>
                <a:effectLst/>
                <a:latin typeface="Source Sans Pro" panose="020B0503030403020204" pitchFamily="34" charset="0"/>
              </a:rPr>
              <a:t>Feature Driven Development (FDD): </a:t>
            </a:r>
            <a:r>
              <a:rPr lang="en-US" b="0" i="0" dirty="0">
                <a:solidFill>
                  <a:srgbClr val="222222"/>
                </a:solidFill>
                <a:effectLst/>
                <a:latin typeface="Source Sans Pro" panose="020B0503030403020204" pitchFamily="34" charset="0"/>
              </a:rPr>
              <a:t>This Agile method focuses on “designing &amp; building” features. It is divided into several short phases of work that must be completed for each feature separately. It includes domain walkthrough, design inspection, code inspection, etc.</a:t>
            </a:r>
          </a:p>
          <a:p>
            <a:pPr algn="l"/>
            <a:r>
              <a:rPr lang="en-US" b="1" i="0" dirty="0">
                <a:solidFill>
                  <a:srgbClr val="222222"/>
                </a:solidFill>
                <a:effectLst/>
                <a:latin typeface="Source Sans Pro" panose="020B0503030403020204" pitchFamily="34" charset="0"/>
              </a:rPr>
              <a:t>Lean Software Development: </a:t>
            </a:r>
            <a:r>
              <a:rPr lang="en-US" b="0" i="0" dirty="0">
                <a:solidFill>
                  <a:srgbClr val="222222"/>
                </a:solidFill>
                <a:effectLst/>
                <a:latin typeface="Source Sans Pro" panose="020B0503030403020204" pitchFamily="34" charset="0"/>
              </a:rPr>
              <a:t>This methodology is based on the principle of “Just-In-Time Production.” It helps to increase the speed of software development and decrease costs.</a:t>
            </a:r>
          </a:p>
          <a:p>
            <a:pPr algn="l"/>
            <a:r>
              <a:rPr lang="en-US" b="0" i="0" dirty="0">
                <a:solidFill>
                  <a:srgbClr val="222222"/>
                </a:solidFill>
                <a:effectLst/>
                <a:latin typeface="Source Sans Pro" panose="020B0503030403020204" pitchFamily="34" charset="0"/>
              </a:rPr>
              <a:t>As a result of a lean development model, waste is eliminated, learning is amplified, early delivery is achieved, and integrity is built.</a:t>
            </a:r>
          </a:p>
          <a:p>
            <a:pPr algn="l"/>
            <a:r>
              <a:rPr lang="en-US" b="1" i="0" dirty="0">
                <a:solidFill>
                  <a:srgbClr val="222222"/>
                </a:solidFill>
                <a:effectLst/>
                <a:latin typeface="Source Sans Pro" panose="020B0503030403020204" pitchFamily="34" charset="0"/>
              </a:rPr>
              <a:t>Extreme Programming (XP): </a:t>
            </a:r>
            <a:r>
              <a:rPr lang="en-US" b="0" i="0" u="none" strike="noStrike" dirty="0">
                <a:solidFill>
                  <a:srgbClr val="222222"/>
                </a:solidFill>
                <a:effectLst/>
                <a:latin typeface="Source Sans Pro" panose="020B0503030403020204" pitchFamily="34" charset="0"/>
                <a:hlinkClick r:id="rId3"/>
              </a:rPr>
              <a:t>Extreme Programming</a:t>
            </a:r>
            <a:r>
              <a:rPr lang="en-US" b="0" i="0" dirty="0">
                <a:solidFill>
                  <a:srgbClr val="222222"/>
                </a:solidFill>
                <a:effectLst/>
                <a:latin typeface="Source Sans Pro" panose="020B0503030403020204" pitchFamily="34" charset="0"/>
              </a:rPr>
              <a:t> is a useful Agile model when there are constantly changing requirements or demands from clients. It is also used when there is no sure about the system’s functionality.</a:t>
            </a:r>
          </a:p>
          <a:p>
            <a:endParaRPr lang="en-IN" dirty="0"/>
          </a:p>
        </p:txBody>
      </p:sp>
    </p:spTree>
    <p:extLst>
      <p:ext uri="{BB962C8B-B14F-4D97-AF65-F5344CB8AC3E}">
        <p14:creationId xmlns:p14="http://schemas.microsoft.com/office/powerpoint/2010/main" val="3992908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F09A4-BE6D-2E60-165B-C543493831B1}"/>
              </a:ext>
            </a:extLst>
          </p:cNvPr>
          <p:cNvSpPr>
            <a:spLocks noGrp="1"/>
          </p:cNvSpPr>
          <p:nvPr>
            <p:ph type="title"/>
          </p:nvPr>
        </p:nvSpPr>
        <p:spPr/>
        <p:txBody>
          <a:bodyPr/>
          <a:lstStyle/>
          <a:p>
            <a:r>
              <a:rPr lang="en-IN" sz="1800" i="0" dirty="0">
                <a:solidFill>
                  <a:srgbClr val="000000"/>
                </a:solidFill>
                <a:effectLst/>
                <a:latin typeface="calibri" panose="020F0502020204030204" pitchFamily="34" charset="0"/>
              </a:rPr>
              <a:t>Scrum framework and Roles</a:t>
            </a:r>
            <a:endParaRPr lang="en-IN" dirty="0"/>
          </a:p>
        </p:txBody>
      </p:sp>
      <p:pic>
        <p:nvPicPr>
          <p:cNvPr id="2050" name="Picture 2" descr="The Scrum Framework">
            <a:extLst>
              <a:ext uri="{FF2B5EF4-FFF2-40B4-BE49-F238E27FC236}">
                <a16:creationId xmlns:a16="http://schemas.microsoft.com/office/drawing/2014/main" id="{77E2F5C4-D009-E503-369B-CC1A3E645FC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1740" y="1825625"/>
            <a:ext cx="1036852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58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2E813-8794-6A15-6738-2D0406F43170}"/>
              </a:ext>
            </a:extLst>
          </p:cNvPr>
          <p:cNvSpPr>
            <a:spLocks noGrp="1"/>
          </p:cNvSpPr>
          <p:nvPr>
            <p:ph type="title"/>
          </p:nvPr>
        </p:nvSpPr>
        <p:spPr/>
        <p:txBody>
          <a:bodyPr/>
          <a:lstStyle/>
          <a:p>
            <a:r>
              <a:rPr lang="en-US" dirty="0"/>
              <a:t>Scrum Roles</a:t>
            </a:r>
            <a:endParaRPr lang="en-IN" dirty="0"/>
          </a:p>
        </p:txBody>
      </p:sp>
      <p:sp>
        <p:nvSpPr>
          <p:cNvPr id="3" name="Content Placeholder 2">
            <a:extLst>
              <a:ext uri="{FF2B5EF4-FFF2-40B4-BE49-F238E27FC236}">
                <a16:creationId xmlns:a16="http://schemas.microsoft.com/office/drawing/2014/main" id="{2DDCB877-87C4-B3E4-C4E4-0F3AD484BAE5}"/>
              </a:ext>
            </a:extLst>
          </p:cNvPr>
          <p:cNvSpPr>
            <a:spLocks noGrp="1"/>
          </p:cNvSpPr>
          <p:nvPr>
            <p:ph idx="1"/>
          </p:nvPr>
        </p:nvSpPr>
        <p:spPr/>
        <p:txBody>
          <a:bodyPr>
            <a:normAutofit lnSpcReduction="10000"/>
          </a:bodyPr>
          <a:lstStyle/>
          <a:p>
            <a:pPr algn="l"/>
            <a:r>
              <a:rPr lang="en-US" b="0" i="1" dirty="0">
                <a:solidFill>
                  <a:srgbClr val="474747"/>
                </a:solidFill>
                <a:effectLst/>
                <a:latin typeface="Verdana" panose="020B0604030504040204" pitchFamily="34" charset="0"/>
              </a:rPr>
              <a:t>The people on the Scrum Team</a:t>
            </a:r>
            <a:endParaRPr lang="en-US" b="0" i="0" dirty="0">
              <a:solidFill>
                <a:srgbClr val="474747"/>
              </a:solidFill>
              <a:effectLst/>
              <a:latin typeface="Verdana" panose="020B0604030504040204" pitchFamily="34" charset="0"/>
            </a:endParaRPr>
          </a:p>
          <a:p>
            <a:pPr algn="l"/>
            <a:r>
              <a:rPr lang="en-US" b="1" i="0" u="sng" dirty="0">
                <a:solidFill>
                  <a:srgbClr val="137B92"/>
                </a:solidFill>
                <a:effectLst/>
                <a:latin typeface="Verdana" panose="020B0604030504040204" pitchFamily="34" charset="0"/>
                <a:hlinkClick r:id="rId2" tooltip="What is a Scrum Master?"/>
              </a:rPr>
              <a:t>Scrum Master</a:t>
            </a:r>
            <a:r>
              <a:rPr lang="en-US" b="0" i="0" dirty="0">
                <a:solidFill>
                  <a:srgbClr val="474747"/>
                </a:solidFill>
                <a:effectLst/>
                <a:latin typeface="Verdana" panose="020B0604030504040204" pitchFamily="34" charset="0"/>
              </a:rPr>
              <a:t> - the person on the Scrum Team who uses their knowledge of Scrum to help the team and organization to be as effective as they can be; they do so by taking approaches like coaching, teaching, facilitating and mentoring</a:t>
            </a:r>
          </a:p>
          <a:p>
            <a:pPr algn="l"/>
            <a:r>
              <a:rPr lang="en-US" b="1" i="0" u="sng" dirty="0">
                <a:solidFill>
                  <a:srgbClr val="137B92"/>
                </a:solidFill>
                <a:effectLst/>
                <a:latin typeface="Verdana" panose="020B0604030504040204" pitchFamily="34" charset="0"/>
                <a:hlinkClick r:id="rId3" tooltip="What is a Product Owner?"/>
              </a:rPr>
              <a:t>Product Owner</a:t>
            </a:r>
            <a:r>
              <a:rPr lang="en-US" b="0" i="0" dirty="0">
                <a:solidFill>
                  <a:srgbClr val="474747"/>
                </a:solidFill>
                <a:effectLst/>
                <a:latin typeface="Verdana" panose="020B0604030504040204" pitchFamily="34" charset="0"/>
              </a:rPr>
              <a:t> - the person on the Scrum Team who makes sure that the team is creating the most valuable product they can create</a:t>
            </a:r>
          </a:p>
          <a:p>
            <a:pPr algn="l"/>
            <a:r>
              <a:rPr lang="en-US" b="1" i="0" u="sng" dirty="0">
                <a:solidFill>
                  <a:srgbClr val="137B92"/>
                </a:solidFill>
                <a:effectLst/>
                <a:latin typeface="Verdana" panose="020B0604030504040204" pitchFamily="34" charset="0"/>
                <a:hlinkClick r:id="rId4" tooltip="What is a Developer in Scrum?"/>
              </a:rPr>
              <a:t>Developers</a:t>
            </a:r>
            <a:r>
              <a:rPr lang="en-US" b="0" i="0" dirty="0">
                <a:solidFill>
                  <a:srgbClr val="474747"/>
                </a:solidFill>
                <a:effectLst/>
                <a:latin typeface="Verdana" panose="020B0604030504040204" pitchFamily="34" charset="0"/>
              </a:rPr>
              <a:t> - the people on the Scrum Team who work together to create the product</a:t>
            </a:r>
          </a:p>
          <a:p>
            <a:endParaRPr lang="en-IN" dirty="0"/>
          </a:p>
        </p:txBody>
      </p:sp>
    </p:spTree>
    <p:extLst>
      <p:ext uri="{BB962C8B-B14F-4D97-AF65-F5344CB8AC3E}">
        <p14:creationId xmlns:p14="http://schemas.microsoft.com/office/powerpoint/2010/main" val="12586370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438</TotalTime>
  <Words>1200</Words>
  <Application>Microsoft Office PowerPoint</Application>
  <PresentationFormat>Widescreen</PresentationFormat>
  <Paragraphs>71</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avenir</vt:lpstr>
      <vt:lpstr>calibri</vt:lpstr>
      <vt:lpstr>calibri</vt:lpstr>
      <vt:lpstr>Calibri Light</vt:lpstr>
      <vt:lpstr>inherit</vt:lpstr>
      <vt:lpstr>Source Sans Pro</vt:lpstr>
      <vt:lpstr>Verdana</vt:lpstr>
      <vt:lpstr>Office Theme</vt:lpstr>
      <vt:lpstr>Agile methodology</vt:lpstr>
      <vt:lpstr>PowerPoint Presentation</vt:lpstr>
      <vt:lpstr>PowerPoint Presentation</vt:lpstr>
      <vt:lpstr>Incremental: Phase 1: Basic features Phase2: intermediate. Phase 3: Advanced features</vt:lpstr>
      <vt:lpstr>PowerPoint Presentation</vt:lpstr>
      <vt:lpstr>PowerPoint Presentation</vt:lpstr>
      <vt:lpstr>types of agile</vt:lpstr>
      <vt:lpstr>Scrum framework and Roles</vt:lpstr>
      <vt:lpstr>Scrum Roles</vt:lpstr>
      <vt:lpstr>Agile Ceremonies</vt:lpstr>
      <vt:lpstr>SCRUM ARTIFACTS</vt:lpstr>
      <vt:lpstr>Ceremonies &amp; Artifacts</vt:lpstr>
      <vt:lpstr>12 agile principles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QA Vs QC vs QE</vt:lpstr>
      <vt:lpstr>White box testing is done by the developer or ?</vt:lpstr>
      <vt:lpstr>PowerPoint Presentation</vt:lpstr>
      <vt:lpstr>verification vs validation?who</vt:lpstr>
      <vt:lpstr>smoke and sanity?Who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Agile methodology</dc:title>
  <dc:creator>Priyanka Arora</dc:creator>
  <cp:lastModifiedBy>Priyanka Arora</cp:lastModifiedBy>
  <cp:revision>10</cp:revision>
  <dcterms:created xsi:type="dcterms:W3CDTF">2023-02-10T10:44:15Z</dcterms:created>
  <dcterms:modified xsi:type="dcterms:W3CDTF">2024-12-15T06:19:06Z</dcterms:modified>
</cp:coreProperties>
</file>