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59" r:id="rId6"/>
    <p:sldId id="263" r:id="rId7"/>
    <p:sldId id="264" r:id="rId8"/>
    <p:sldId id="265" r:id="rId9"/>
    <p:sldId id="266" r:id="rId10"/>
    <p:sldId id="267" r:id="rId11"/>
    <p:sldId id="268" r:id="rId12"/>
    <p:sldId id="269" r:id="rId13"/>
    <p:sldId id="270" r:id="rId14"/>
    <p:sldId id="271" r:id="rId15"/>
    <p:sldId id="260" r:id="rId16"/>
    <p:sldId id="261" r:id="rId17"/>
    <p:sldId id="262" r:id="rId18"/>
    <p:sldId id="272" r:id="rId19"/>
    <p:sldId id="273" r:id="rId20"/>
    <p:sldId id="274" r:id="rId21"/>
    <p:sldId id="275" r:id="rId22"/>
    <p:sldId id="276" r:id="rId23"/>
    <p:sldId id="277" r:id="rId24"/>
    <p:sldId id="279" r:id="rId25"/>
    <p:sldId id="280" r:id="rId26"/>
    <p:sldId id="281"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B76B-852C-C0B4-DA30-50A290DB75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8327BC-C3F0-FE31-1D86-E01B22E05D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DA908C-51F5-693D-E821-2B9FB89968D8}"/>
              </a:ext>
            </a:extLst>
          </p:cNvPr>
          <p:cNvSpPr>
            <a:spLocks noGrp="1"/>
          </p:cNvSpPr>
          <p:nvPr>
            <p:ph type="dt" sz="half" idx="10"/>
          </p:nvPr>
        </p:nvSpPr>
        <p:spPr/>
        <p:txBody>
          <a:bodyPr/>
          <a:lstStyle/>
          <a:p>
            <a:fld id="{18BAD4C5-9A4C-46B1-A71E-B175283E452C}" type="datetimeFigureOut">
              <a:rPr lang="en-IN" smtClean="0"/>
              <a:t>15-12-2024</a:t>
            </a:fld>
            <a:endParaRPr lang="en-IN"/>
          </a:p>
        </p:txBody>
      </p:sp>
      <p:sp>
        <p:nvSpPr>
          <p:cNvPr id="5" name="Footer Placeholder 4">
            <a:extLst>
              <a:ext uri="{FF2B5EF4-FFF2-40B4-BE49-F238E27FC236}">
                <a16:creationId xmlns:a16="http://schemas.microsoft.com/office/drawing/2014/main" id="{2A39D228-9EF1-A413-584F-830BA683B0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6866EC-06CD-E68F-286A-5C836B9BC18A}"/>
              </a:ext>
            </a:extLst>
          </p:cNvPr>
          <p:cNvSpPr>
            <a:spLocks noGrp="1"/>
          </p:cNvSpPr>
          <p:nvPr>
            <p:ph type="sldNum" sz="quarter" idx="12"/>
          </p:nvPr>
        </p:nvSpPr>
        <p:spPr/>
        <p:txBody>
          <a:bodyPr/>
          <a:lstStyle/>
          <a:p>
            <a:fld id="{46533173-0442-45B4-904A-C1A39558490A}" type="slidenum">
              <a:rPr lang="en-IN" smtClean="0"/>
              <a:t>‹#›</a:t>
            </a:fld>
            <a:endParaRPr lang="en-IN"/>
          </a:p>
        </p:txBody>
      </p:sp>
    </p:spTree>
    <p:extLst>
      <p:ext uri="{BB962C8B-B14F-4D97-AF65-F5344CB8AC3E}">
        <p14:creationId xmlns:p14="http://schemas.microsoft.com/office/powerpoint/2010/main" val="446515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ACAC-1677-E316-5946-6940EBA69D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D8E0FE-D841-8776-53CF-E4343A8A2C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5E5C9D-9C9A-6D9F-CFD3-1C16D5E5C7EE}"/>
              </a:ext>
            </a:extLst>
          </p:cNvPr>
          <p:cNvSpPr>
            <a:spLocks noGrp="1"/>
          </p:cNvSpPr>
          <p:nvPr>
            <p:ph type="dt" sz="half" idx="10"/>
          </p:nvPr>
        </p:nvSpPr>
        <p:spPr/>
        <p:txBody>
          <a:bodyPr/>
          <a:lstStyle/>
          <a:p>
            <a:fld id="{18BAD4C5-9A4C-46B1-A71E-B175283E452C}" type="datetimeFigureOut">
              <a:rPr lang="en-IN" smtClean="0"/>
              <a:t>15-12-2024</a:t>
            </a:fld>
            <a:endParaRPr lang="en-IN"/>
          </a:p>
        </p:txBody>
      </p:sp>
      <p:sp>
        <p:nvSpPr>
          <p:cNvPr id="5" name="Footer Placeholder 4">
            <a:extLst>
              <a:ext uri="{FF2B5EF4-FFF2-40B4-BE49-F238E27FC236}">
                <a16:creationId xmlns:a16="http://schemas.microsoft.com/office/drawing/2014/main" id="{1A768066-88DF-2C63-72D4-ACEE893109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8B480D-EDD7-5A1D-A128-6E4E6972565E}"/>
              </a:ext>
            </a:extLst>
          </p:cNvPr>
          <p:cNvSpPr>
            <a:spLocks noGrp="1"/>
          </p:cNvSpPr>
          <p:nvPr>
            <p:ph type="sldNum" sz="quarter" idx="12"/>
          </p:nvPr>
        </p:nvSpPr>
        <p:spPr/>
        <p:txBody>
          <a:bodyPr/>
          <a:lstStyle/>
          <a:p>
            <a:fld id="{46533173-0442-45B4-904A-C1A39558490A}" type="slidenum">
              <a:rPr lang="en-IN" smtClean="0"/>
              <a:t>‹#›</a:t>
            </a:fld>
            <a:endParaRPr lang="en-IN"/>
          </a:p>
        </p:txBody>
      </p:sp>
    </p:spTree>
    <p:extLst>
      <p:ext uri="{BB962C8B-B14F-4D97-AF65-F5344CB8AC3E}">
        <p14:creationId xmlns:p14="http://schemas.microsoft.com/office/powerpoint/2010/main" val="385176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511E57-0D84-4EC5-F45E-185E42622B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152F41-1B3D-C178-552C-C9C229F933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88989E-375B-C1C9-CEBB-DE68850A45C3}"/>
              </a:ext>
            </a:extLst>
          </p:cNvPr>
          <p:cNvSpPr>
            <a:spLocks noGrp="1"/>
          </p:cNvSpPr>
          <p:nvPr>
            <p:ph type="dt" sz="half" idx="10"/>
          </p:nvPr>
        </p:nvSpPr>
        <p:spPr/>
        <p:txBody>
          <a:bodyPr/>
          <a:lstStyle/>
          <a:p>
            <a:fld id="{18BAD4C5-9A4C-46B1-A71E-B175283E452C}" type="datetimeFigureOut">
              <a:rPr lang="en-IN" smtClean="0"/>
              <a:t>15-12-2024</a:t>
            </a:fld>
            <a:endParaRPr lang="en-IN"/>
          </a:p>
        </p:txBody>
      </p:sp>
      <p:sp>
        <p:nvSpPr>
          <p:cNvPr id="5" name="Footer Placeholder 4">
            <a:extLst>
              <a:ext uri="{FF2B5EF4-FFF2-40B4-BE49-F238E27FC236}">
                <a16:creationId xmlns:a16="http://schemas.microsoft.com/office/drawing/2014/main" id="{8F3B987B-E166-08E0-85E2-0D878893CB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EE5321-83EF-854B-0DE2-1B50C875F5D8}"/>
              </a:ext>
            </a:extLst>
          </p:cNvPr>
          <p:cNvSpPr>
            <a:spLocks noGrp="1"/>
          </p:cNvSpPr>
          <p:nvPr>
            <p:ph type="sldNum" sz="quarter" idx="12"/>
          </p:nvPr>
        </p:nvSpPr>
        <p:spPr/>
        <p:txBody>
          <a:bodyPr/>
          <a:lstStyle/>
          <a:p>
            <a:fld id="{46533173-0442-45B4-904A-C1A39558490A}" type="slidenum">
              <a:rPr lang="en-IN" smtClean="0"/>
              <a:t>‹#›</a:t>
            </a:fld>
            <a:endParaRPr lang="en-IN"/>
          </a:p>
        </p:txBody>
      </p:sp>
    </p:spTree>
    <p:extLst>
      <p:ext uri="{BB962C8B-B14F-4D97-AF65-F5344CB8AC3E}">
        <p14:creationId xmlns:p14="http://schemas.microsoft.com/office/powerpoint/2010/main" val="1395467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71B1-BCE8-056F-5FD5-A672F76B9E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952168-BEC3-BC69-257E-B7AE80BD78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D0451B-25B3-A80C-CA76-DFD318D460D6}"/>
              </a:ext>
            </a:extLst>
          </p:cNvPr>
          <p:cNvSpPr>
            <a:spLocks noGrp="1"/>
          </p:cNvSpPr>
          <p:nvPr>
            <p:ph type="dt" sz="half" idx="10"/>
          </p:nvPr>
        </p:nvSpPr>
        <p:spPr/>
        <p:txBody>
          <a:bodyPr/>
          <a:lstStyle/>
          <a:p>
            <a:fld id="{18BAD4C5-9A4C-46B1-A71E-B175283E452C}" type="datetimeFigureOut">
              <a:rPr lang="en-IN" smtClean="0"/>
              <a:t>15-12-2024</a:t>
            </a:fld>
            <a:endParaRPr lang="en-IN"/>
          </a:p>
        </p:txBody>
      </p:sp>
      <p:sp>
        <p:nvSpPr>
          <p:cNvPr id="5" name="Footer Placeholder 4">
            <a:extLst>
              <a:ext uri="{FF2B5EF4-FFF2-40B4-BE49-F238E27FC236}">
                <a16:creationId xmlns:a16="http://schemas.microsoft.com/office/drawing/2014/main" id="{F71CEEB7-0FB9-0D77-D571-091E390F5D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6CE66A-9623-51E6-8219-A10E28A5F8A4}"/>
              </a:ext>
            </a:extLst>
          </p:cNvPr>
          <p:cNvSpPr>
            <a:spLocks noGrp="1"/>
          </p:cNvSpPr>
          <p:nvPr>
            <p:ph type="sldNum" sz="quarter" idx="12"/>
          </p:nvPr>
        </p:nvSpPr>
        <p:spPr/>
        <p:txBody>
          <a:bodyPr/>
          <a:lstStyle/>
          <a:p>
            <a:fld id="{46533173-0442-45B4-904A-C1A39558490A}" type="slidenum">
              <a:rPr lang="en-IN" smtClean="0"/>
              <a:t>‹#›</a:t>
            </a:fld>
            <a:endParaRPr lang="en-IN"/>
          </a:p>
        </p:txBody>
      </p:sp>
    </p:spTree>
    <p:extLst>
      <p:ext uri="{BB962C8B-B14F-4D97-AF65-F5344CB8AC3E}">
        <p14:creationId xmlns:p14="http://schemas.microsoft.com/office/powerpoint/2010/main" val="180865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2AC8-08FC-D094-3F29-84DDBEFA8A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4C2FE7-2245-83C1-B10F-D8552FD54C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D2506E-71F0-9494-707B-864E930902EA}"/>
              </a:ext>
            </a:extLst>
          </p:cNvPr>
          <p:cNvSpPr>
            <a:spLocks noGrp="1"/>
          </p:cNvSpPr>
          <p:nvPr>
            <p:ph type="dt" sz="half" idx="10"/>
          </p:nvPr>
        </p:nvSpPr>
        <p:spPr/>
        <p:txBody>
          <a:bodyPr/>
          <a:lstStyle/>
          <a:p>
            <a:fld id="{18BAD4C5-9A4C-46B1-A71E-B175283E452C}" type="datetimeFigureOut">
              <a:rPr lang="en-IN" smtClean="0"/>
              <a:t>15-12-2024</a:t>
            </a:fld>
            <a:endParaRPr lang="en-IN"/>
          </a:p>
        </p:txBody>
      </p:sp>
      <p:sp>
        <p:nvSpPr>
          <p:cNvPr id="5" name="Footer Placeholder 4">
            <a:extLst>
              <a:ext uri="{FF2B5EF4-FFF2-40B4-BE49-F238E27FC236}">
                <a16:creationId xmlns:a16="http://schemas.microsoft.com/office/drawing/2014/main" id="{E5A6F38B-3E56-62EE-7C18-63C9F7B08C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BCCB2A-909C-8A4C-15FC-45D21DF42B0A}"/>
              </a:ext>
            </a:extLst>
          </p:cNvPr>
          <p:cNvSpPr>
            <a:spLocks noGrp="1"/>
          </p:cNvSpPr>
          <p:nvPr>
            <p:ph type="sldNum" sz="quarter" idx="12"/>
          </p:nvPr>
        </p:nvSpPr>
        <p:spPr/>
        <p:txBody>
          <a:bodyPr/>
          <a:lstStyle/>
          <a:p>
            <a:fld id="{46533173-0442-45B4-904A-C1A39558490A}" type="slidenum">
              <a:rPr lang="en-IN" smtClean="0"/>
              <a:t>‹#›</a:t>
            </a:fld>
            <a:endParaRPr lang="en-IN"/>
          </a:p>
        </p:txBody>
      </p:sp>
    </p:spTree>
    <p:extLst>
      <p:ext uri="{BB962C8B-B14F-4D97-AF65-F5344CB8AC3E}">
        <p14:creationId xmlns:p14="http://schemas.microsoft.com/office/powerpoint/2010/main" val="1929996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9DBD-91E7-633C-75F4-F01BBF2ABB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316F85-303E-34FE-1C3D-062949FEAE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180BBA-627E-1B85-F255-3583677B6B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1FE814-3093-0E31-B354-32FF8625164E}"/>
              </a:ext>
            </a:extLst>
          </p:cNvPr>
          <p:cNvSpPr>
            <a:spLocks noGrp="1"/>
          </p:cNvSpPr>
          <p:nvPr>
            <p:ph type="dt" sz="half" idx="10"/>
          </p:nvPr>
        </p:nvSpPr>
        <p:spPr/>
        <p:txBody>
          <a:bodyPr/>
          <a:lstStyle/>
          <a:p>
            <a:fld id="{18BAD4C5-9A4C-46B1-A71E-B175283E452C}" type="datetimeFigureOut">
              <a:rPr lang="en-IN" smtClean="0"/>
              <a:t>15-12-2024</a:t>
            </a:fld>
            <a:endParaRPr lang="en-IN"/>
          </a:p>
        </p:txBody>
      </p:sp>
      <p:sp>
        <p:nvSpPr>
          <p:cNvPr id="6" name="Footer Placeholder 5">
            <a:extLst>
              <a:ext uri="{FF2B5EF4-FFF2-40B4-BE49-F238E27FC236}">
                <a16:creationId xmlns:a16="http://schemas.microsoft.com/office/drawing/2014/main" id="{68E20E0A-50C0-A966-5D9F-1845DCDDE2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B7830F-08AA-3B46-61CA-B969B2E37C17}"/>
              </a:ext>
            </a:extLst>
          </p:cNvPr>
          <p:cNvSpPr>
            <a:spLocks noGrp="1"/>
          </p:cNvSpPr>
          <p:nvPr>
            <p:ph type="sldNum" sz="quarter" idx="12"/>
          </p:nvPr>
        </p:nvSpPr>
        <p:spPr/>
        <p:txBody>
          <a:bodyPr/>
          <a:lstStyle/>
          <a:p>
            <a:fld id="{46533173-0442-45B4-904A-C1A39558490A}" type="slidenum">
              <a:rPr lang="en-IN" smtClean="0"/>
              <a:t>‹#›</a:t>
            </a:fld>
            <a:endParaRPr lang="en-IN"/>
          </a:p>
        </p:txBody>
      </p:sp>
    </p:spTree>
    <p:extLst>
      <p:ext uri="{BB962C8B-B14F-4D97-AF65-F5344CB8AC3E}">
        <p14:creationId xmlns:p14="http://schemas.microsoft.com/office/powerpoint/2010/main" val="2352762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5247C-7C91-1D1C-31A3-572A1E4539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6D5596-C4A5-3C8F-0611-51A42F6994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747428-6061-B396-F923-EE3B30C39B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E318D9-DA30-9F88-2A05-C82DE5F354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97F76B-3857-F833-2BE2-E5C7D33DE1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712F0E-A9A5-67E1-E011-7AEA13E1605B}"/>
              </a:ext>
            </a:extLst>
          </p:cNvPr>
          <p:cNvSpPr>
            <a:spLocks noGrp="1"/>
          </p:cNvSpPr>
          <p:nvPr>
            <p:ph type="dt" sz="half" idx="10"/>
          </p:nvPr>
        </p:nvSpPr>
        <p:spPr/>
        <p:txBody>
          <a:bodyPr/>
          <a:lstStyle/>
          <a:p>
            <a:fld id="{18BAD4C5-9A4C-46B1-A71E-B175283E452C}" type="datetimeFigureOut">
              <a:rPr lang="en-IN" smtClean="0"/>
              <a:t>15-12-2024</a:t>
            </a:fld>
            <a:endParaRPr lang="en-IN"/>
          </a:p>
        </p:txBody>
      </p:sp>
      <p:sp>
        <p:nvSpPr>
          <p:cNvPr id="8" name="Footer Placeholder 7">
            <a:extLst>
              <a:ext uri="{FF2B5EF4-FFF2-40B4-BE49-F238E27FC236}">
                <a16:creationId xmlns:a16="http://schemas.microsoft.com/office/drawing/2014/main" id="{94D8A6C7-5B4D-7578-7A70-EFC714508D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8AB5D4-2633-832C-0277-0CDEF244093E}"/>
              </a:ext>
            </a:extLst>
          </p:cNvPr>
          <p:cNvSpPr>
            <a:spLocks noGrp="1"/>
          </p:cNvSpPr>
          <p:nvPr>
            <p:ph type="sldNum" sz="quarter" idx="12"/>
          </p:nvPr>
        </p:nvSpPr>
        <p:spPr/>
        <p:txBody>
          <a:bodyPr/>
          <a:lstStyle/>
          <a:p>
            <a:fld id="{46533173-0442-45B4-904A-C1A39558490A}" type="slidenum">
              <a:rPr lang="en-IN" smtClean="0"/>
              <a:t>‹#›</a:t>
            </a:fld>
            <a:endParaRPr lang="en-IN"/>
          </a:p>
        </p:txBody>
      </p:sp>
    </p:spTree>
    <p:extLst>
      <p:ext uri="{BB962C8B-B14F-4D97-AF65-F5344CB8AC3E}">
        <p14:creationId xmlns:p14="http://schemas.microsoft.com/office/powerpoint/2010/main" val="306062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B21C0-36D5-27FF-210F-FAC2514270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FDFF82-8C9D-D87F-CCE1-FEBBC628E2EA}"/>
              </a:ext>
            </a:extLst>
          </p:cNvPr>
          <p:cNvSpPr>
            <a:spLocks noGrp="1"/>
          </p:cNvSpPr>
          <p:nvPr>
            <p:ph type="dt" sz="half" idx="10"/>
          </p:nvPr>
        </p:nvSpPr>
        <p:spPr/>
        <p:txBody>
          <a:bodyPr/>
          <a:lstStyle/>
          <a:p>
            <a:fld id="{18BAD4C5-9A4C-46B1-A71E-B175283E452C}" type="datetimeFigureOut">
              <a:rPr lang="en-IN" smtClean="0"/>
              <a:t>15-12-2024</a:t>
            </a:fld>
            <a:endParaRPr lang="en-IN"/>
          </a:p>
        </p:txBody>
      </p:sp>
      <p:sp>
        <p:nvSpPr>
          <p:cNvPr id="4" name="Footer Placeholder 3">
            <a:extLst>
              <a:ext uri="{FF2B5EF4-FFF2-40B4-BE49-F238E27FC236}">
                <a16:creationId xmlns:a16="http://schemas.microsoft.com/office/drawing/2014/main" id="{7517C12B-6427-256D-6D34-7C65FE2DAE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CD50DEB-699B-26D5-2518-07502A18BC28}"/>
              </a:ext>
            </a:extLst>
          </p:cNvPr>
          <p:cNvSpPr>
            <a:spLocks noGrp="1"/>
          </p:cNvSpPr>
          <p:nvPr>
            <p:ph type="sldNum" sz="quarter" idx="12"/>
          </p:nvPr>
        </p:nvSpPr>
        <p:spPr/>
        <p:txBody>
          <a:bodyPr/>
          <a:lstStyle/>
          <a:p>
            <a:fld id="{46533173-0442-45B4-904A-C1A39558490A}" type="slidenum">
              <a:rPr lang="en-IN" smtClean="0"/>
              <a:t>‹#›</a:t>
            </a:fld>
            <a:endParaRPr lang="en-IN"/>
          </a:p>
        </p:txBody>
      </p:sp>
    </p:spTree>
    <p:extLst>
      <p:ext uri="{BB962C8B-B14F-4D97-AF65-F5344CB8AC3E}">
        <p14:creationId xmlns:p14="http://schemas.microsoft.com/office/powerpoint/2010/main" val="4128186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41F919-AC46-6638-B51A-04CED1157DB7}"/>
              </a:ext>
            </a:extLst>
          </p:cNvPr>
          <p:cNvSpPr>
            <a:spLocks noGrp="1"/>
          </p:cNvSpPr>
          <p:nvPr>
            <p:ph type="dt" sz="half" idx="10"/>
          </p:nvPr>
        </p:nvSpPr>
        <p:spPr/>
        <p:txBody>
          <a:bodyPr/>
          <a:lstStyle/>
          <a:p>
            <a:fld id="{18BAD4C5-9A4C-46B1-A71E-B175283E452C}" type="datetimeFigureOut">
              <a:rPr lang="en-IN" smtClean="0"/>
              <a:t>15-12-2024</a:t>
            </a:fld>
            <a:endParaRPr lang="en-IN"/>
          </a:p>
        </p:txBody>
      </p:sp>
      <p:sp>
        <p:nvSpPr>
          <p:cNvPr id="3" name="Footer Placeholder 2">
            <a:extLst>
              <a:ext uri="{FF2B5EF4-FFF2-40B4-BE49-F238E27FC236}">
                <a16:creationId xmlns:a16="http://schemas.microsoft.com/office/drawing/2014/main" id="{6D53DA7D-83D9-3E04-BF4F-80DAD075F2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FEE2F3-FD31-989B-A297-61857BFBC787}"/>
              </a:ext>
            </a:extLst>
          </p:cNvPr>
          <p:cNvSpPr>
            <a:spLocks noGrp="1"/>
          </p:cNvSpPr>
          <p:nvPr>
            <p:ph type="sldNum" sz="quarter" idx="12"/>
          </p:nvPr>
        </p:nvSpPr>
        <p:spPr/>
        <p:txBody>
          <a:bodyPr/>
          <a:lstStyle/>
          <a:p>
            <a:fld id="{46533173-0442-45B4-904A-C1A39558490A}" type="slidenum">
              <a:rPr lang="en-IN" smtClean="0"/>
              <a:t>‹#›</a:t>
            </a:fld>
            <a:endParaRPr lang="en-IN"/>
          </a:p>
        </p:txBody>
      </p:sp>
    </p:spTree>
    <p:extLst>
      <p:ext uri="{BB962C8B-B14F-4D97-AF65-F5344CB8AC3E}">
        <p14:creationId xmlns:p14="http://schemas.microsoft.com/office/powerpoint/2010/main" val="219800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38820-9B1D-2DB4-1C03-AC45028B2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34C444-3456-C4CF-FA77-75B374361E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A5ECC7-4B89-2B34-0AB1-1ED73260B8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A197A5-3071-53E4-81B0-2187954F9B4D}"/>
              </a:ext>
            </a:extLst>
          </p:cNvPr>
          <p:cNvSpPr>
            <a:spLocks noGrp="1"/>
          </p:cNvSpPr>
          <p:nvPr>
            <p:ph type="dt" sz="half" idx="10"/>
          </p:nvPr>
        </p:nvSpPr>
        <p:spPr/>
        <p:txBody>
          <a:bodyPr/>
          <a:lstStyle/>
          <a:p>
            <a:fld id="{18BAD4C5-9A4C-46B1-A71E-B175283E452C}" type="datetimeFigureOut">
              <a:rPr lang="en-IN" smtClean="0"/>
              <a:t>15-12-2024</a:t>
            </a:fld>
            <a:endParaRPr lang="en-IN"/>
          </a:p>
        </p:txBody>
      </p:sp>
      <p:sp>
        <p:nvSpPr>
          <p:cNvPr id="6" name="Footer Placeholder 5">
            <a:extLst>
              <a:ext uri="{FF2B5EF4-FFF2-40B4-BE49-F238E27FC236}">
                <a16:creationId xmlns:a16="http://schemas.microsoft.com/office/drawing/2014/main" id="{AECDB8F5-BE22-0EEC-C93A-D0C59DE3F8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E9D612-56D3-AA5F-8F37-D33088C05A5A}"/>
              </a:ext>
            </a:extLst>
          </p:cNvPr>
          <p:cNvSpPr>
            <a:spLocks noGrp="1"/>
          </p:cNvSpPr>
          <p:nvPr>
            <p:ph type="sldNum" sz="quarter" idx="12"/>
          </p:nvPr>
        </p:nvSpPr>
        <p:spPr/>
        <p:txBody>
          <a:bodyPr/>
          <a:lstStyle/>
          <a:p>
            <a:fld id="{46533173-0442-45B4-904A-C1A39558490A}" type="slidenum">
              <a:rPr lang="en-IN" smtClean="0"/>
              <a:t>‹#›</a:t>
            </a:fld>
            <a:endParaRPr lang="en-IN"/>
          </a:p>
        </p:txBody>
      </p:sp>
    </p:spTree>
    <p:extLst>
      <p:ext uri="{BB962C8B-B14F-4D97-AF65-F5344CB8AC3E}">
        <p14:creationId xmlns:p14="http://schemas.microsoft.com/office/powerpoint/2010/main" val="4050313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3E1D-630A-6F4B-8CD5-88DD35ED59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3B4E86-0F4C-7F76-D452-50700359DB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03536E-D7FE-732F-2B57-E5EA7713D5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DCDDD6-5CC9-E497-25B9-4546328B8A08}"/>
              </a:ext>
            </a:extLst>
          </p:cNvPr>
          <p:cNvSpPr>
            <a:spLocks noGrp="1"/>
          </p:cNvSpPr>
          <p:nvPr>
            <p:ph type="dt" sz="half" idx="10"/>
          </p:nvPr>
        </p:nvSpPr>
        <p:spPr/>
        <p:txBody>
          <a:bodyPr/>
          <a:lstStyle/>
          <a:p>
            <a:fld id="{18BAD4C5-9A4C-46B1-A71E-B175283E452C}" type="datetimeFigureOut">
              <a:rPr lang="en-IN" smtClean="0"/>
              <a:t>15-12-2024</a:t>
            </a:fld>
            <a:endParaRPr lang="en-IN"/>
          </a:p>
        </p:txBody>
      </p:sp>
      <p:sp>
        <p:nvSpPr>
          <p:cNvPr id="6" name="Footer Placeholder 5">
            <a:extLst>
              <a:ext uri="{FF2B5EF4-FFF2-40B4-BE49-F238E27FC236}">
                <a16:creationId xmlns:a16="http://schemas.microsoft.com/office/drawing/2014/main" id="{C86F9F64-6F9C-B25B-8222-E87A4DE8D8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B60D46-B6B1-1DC3-4558-CED855A02E03}"/>
              </a:ext>
            </a:extLst>
          </p:cNvPr>
          <p:cNvSpPr>
            <a:spLocks noGrp="1"/>
          </p:cNvSpPr>
          <p:nvPr>
            <p:ph type="sldNum" sz="quarter" idx="12"/>
          </p:nvPr>
        </p:nvSpPr>
        <p:spPr/>
        <p:txBody>
          <a:bodyPr/>
          <a:lstStyle/>
          <a:p>
            <a:fld id="{46533173-0442-45B4-904A-C1A39558490A}" type="slidenum">
              <a:rPr lang="en-IN" smtClean="0"/>
              <a:t>‹#›</a:t>
            </a:fld>
            <a:endParaRPr lang="en-IN"/>
          </a:p>
        </p:txBody>
      </p:sp>
    </p:spTree>
    <p:extLst>
      <p:ext uri="{BB962C8B-B14F-4D97-AF65-F5344CB8AC3E}">
        <p14:creationId xmlns:p14="http://schemas.microsoft.com/office/powerpoint/2010/main" val="1278226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F8E0D6-3A7E-CF09-C9EF-6322E4D7C4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E0A2BB-2291-796C-4EDD-C4C855493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F5574E-F240-D6FA-E766-9A4F48AC47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AD4C5-9A4C-46B1-A71E-B175283E452C}" type="datetimeFigureOut">
              <a:rPr lang="en-IN" smtClean="0"/>
              <a:t>15-12-2024</a:t>
            </a:fld>
            <a:endParaRPr lang="en-IN"/>
          </a:p>
        </p:txBody>
      </p:sp>
      <p:sp>
        <p:nvSpPr>
          <p:cNvPr id="5" name="Footer Placeholder 4">
            <a:extLst>
              <a:ext uri="{FF2B5EF4-FFF2-40B4-BE49-F238E27FC236}">
                <a16:creationId xmlns:a16="http://schemas.microsoft.com/office/drawing/2014/main" id="{DDD04BA5-EE20-B883-F0DD-2987C0E0B1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B3700F-F4F8-00FF-8295-6D46D8CCCB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533173-0442-45B4-904A-C1A39558490A}" type="slidenum">
              <a:rPr lang="en-IN" smtClean="0"/>
              <a:t>‹#›</a:t>
            </a:fld>
            <a:endParaRPr lang="en-IN"/>
          </a:p>
        </p:txBody>
      </p:sp>
    </p:spTree>
    <p:extLst>
      <p:ext uri="{BB962C8B-B14F-4D97-AF65-F5344CB8AC3E}">
        <p14:creationId xmlns:p14="http://schemas.microsoft.com/office/powerpoint/2010/main" val="2010604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browserstack.com/selenium" TargetMode="External"/><Relationship Id="rId2" Type="http://schemas.openxmlformats.org/officeDocument/2006/relationships/hyperlink" Target="https://www.browserstack.com/guide/best-test-automation-frameworks" TargetMode="External"/><Relationship Id="rId1" Type="http://schemas.openxmlformats.org/officeDocument/2006/relationships/slideLayout" Target="../slideLayouts/slideLayout2.xml"/><Relationship Id="rId5" Type="http://schemas.openxmlformats.org/officeDocument/2006/relationships/hyperlink" Target="https://www.browserstack.com/guide/how-to-create-test-scenarios" TargetMode="External"/><Relationship Id="rId4" Type="http://schemas.openxmlformats.org/officeDocument/2006/relationships/hyperlink" Target="https://www.browserstack.com/automate/cypres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launchdarkly.com/blog/testing-in-production-for-safety-and-sanit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launchdarkly.com/blog/what-are-feature-flag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kualitee.com/defect-management-too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CA5C1-F25F-76E9-3FD0-A12C01A27DF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2200027D-3C80-4F6F-8C99-52F9D02AE626}"/>
              </a:ext>
            </a:extLst>
          </p:cNvPr>
          <p:cNvSpPr>
            <a:spLocks noGrp="1"/>
          </p:cNvSpPr>
          <p:nvPr>
            <p:ph type="subTitle" idx="1"/>
          </p:nvPr>
        </p:nvSpPr>
        <p:spPr/>
        <p:txBody>
          <a:bodyPr/>
          <a:lstStyle/>
          <a:p>
            <a:r>
              <a:rPr lang="en-US" dirty="0"/>
              <a:t>Manual Testing</a:t>
            </a:r>
            <a:endParaRPr lang="en-IN" dirty="0"/>
          </a:p>
        </p:txBody>
      </p:sp>
    </p:spTree>
    <p:extLst>
      <p:ext uri="{BB962C8B-B14F-4D97-AF65-F5344CB8AC3E}">
        <p14:creationId xmlns:p14="http://schemas.microsoft.com/office/powerpoint/2010/main" val="3480101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C7372-484D-18E6-992A-F1F124B312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971FF6-F437-3DA4-2FDC-B7628FA4CFD8}"/>
              </a:ext>
            </a:extLst>
          </p:cNvPr>
          <p:cNvSpPr>
            <a:spLocks noGrp="1"/>
          </p:cNvSpPr>
          <p:nvPr>
            <p:ph idx="1"/>
          </p:nvPr>
        </p:nvSpPr>
        <p:spPr/>
        <p:txBody>
          <a:bodyPr>
            <a:normAutofit fontScale="85000" lnSpcReduction="20000"/>
          </a:bodyPr>
          <a:lstStyle/>
          <a:p>
            <a:pPr algn="l" rtl="0" fontAlgn="base"/>
            <a:r>
              <a:rPr lang="en-US" b="1" i="0" dirty="0">
                <a:solidFill>
                  <a:srgbClr val="273239"/>
                </a:solidFill>
                <a:effectLst/>
                <a:latin typeface="Nunito" pitchFamily="2" charset="0"/>
              </a:rPr>
              <a:t>12. Entry and Exit Criteria: </a:t>
            </a:r>
            <a:r>
              <a:rPr lang="en-US" b="0" i="0" dirty="0">
                <a:solidFill>
                  <a:srgbClr val="273239"/>
                </a:solidFill>
                <a:effectLst/>
                <a:latin typeface="Nunito" pitchFamily="2" charset="0"/>
              </a:rPr>
              <a:t>The set of conditions that should be met to start any new type of testing or to end any kind of testing.</a:t>
            </a:r>
          </a:p>
          <a:p>
            <a:pPr algn="l" rtl="0" fontAlgn="base"/>
            <a:r>
              <a:rPr lang="en-US" b="1" i="0" dirty="0">
                <a:solidFill>
                  <a:srgbClr val="273239"/>
                </a:solidFill>
                <a:effectLst/>
                <a:latin typeface="Nunito" pitchFamily="2" charset="0"/>
              </a:rPr>
              <a:t>Entry Condition:</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dirty="0">
                <a:solidFill>
                  <a:srgbClr val="273239"/>
                </a:solidFill>
                <a:effectLst/>
                <a:latin typeface="Nunito" pitchFamily="2" charset="0"/>
              </a:rPr>
              <a:t>Necessary resources must be ready.</a:t>
            </a:r>
          </a:p>
          <a:p>
            <a:pPr algn="l" fontAlgn="base">
              <a:buFont typeface="Arial" panose="020B0604020202020204" pitchFamily="34" charset="0"/>
              <a:buChar char="•"/>
            </a:pPr>
            <a:r>
              <a:rPr lang="en-US" b="0" i="0" dirty="0">
                <a:solidFill>
                  <a:srgbClr val="273239"/>
                </a:solidFill>
                <a:effectLst/>
                <a:latin typeface="Nunito" pitchFamily="2" charset="0"/>
              </a:rPr>
              <a:t>The application must be prepared.</a:t>
            </a:r>
          </a:p>
          <a:p>
            <a:pPr algn="l" fontAlgn="base">
              <a:buFont typeface="Arial" panose="020B0604020202020204" pitchFamily="34" charset="0"/>
              <a:buChar char="•"/>
            </a:pPr>
            <a:r>
              <a:rPr lang="en-US" b="0" i="0" dirty="0">
                <a:solidFill>
                  <a:srgbClr val="273239"/>
                </a:solidFill>
                <a:effectLst/>
                <a:latin typeface="Nunito" pitchFamily="2" charset="0"/>
              </a:rPr>
              <a:t>Test data should be ready.</a:t>
            </a:r>
          </a:p>
          <a:p>
            <a:pPr algn="l" rtl="0" fontAlgn="base"/>
            <a:r>
              <a:rPr lang="en-US" b="1" i="0" dirty="0">
                <a:solidFill>
                  <a:srgbClr val="273239"/>
                </a:solidFill>
                <a:effectLst/>
                <a:latin typeface="Nunito" pitchFamily="2" charset="0"/>
              </a:rPr>
              <a:t>Exit Condition:</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dirty="0">
                <a:solidFill>
                  <a:srgbClr val="273239"/>
                </a:solidFill>
                <a:effectLst/>
                <a:latin typeface="Nunito" pitchFamily="2" charset="0"/>
              </a:rPr>
              <a:t>There should not be any major bugs.</a:t>
            </a:r>
          </a:p>
          <a:p>
            <a:pPr algn="l" fontAlgn="base">
              <a:buFont typeface="Arial" panose="020B0604020202020204" pitchFamily="34" charset="0"/>
              <a:buChar char="•"/>
            </a:pPr>
            <a:r>
              <a:rPr lang="en-US" b="0" i="0" dirty="0">
                <a:solidFill>
                  <a:srgbClr val="273239"/>
                </a:solidFill>
                <a:effectLst/>
                <a:latin typeface="Nunito" pitchFamily="2" charset="0"/>
              </a:rPr>
              <a:t>Most test cases should be passed.</a:t>
            </a:r>
          </a:p>
          <a:p>
            <a:pPr algn="l" fontAlgn="base">
              <a:buFont typeface="Arial" panose="020B0604020202020204" pitchFamily="34" charset="0"/>
              <a:buChar char="•"/>
            </a:pPr>
            <a:r>
              <a:rPr lang="en-US" b="0" i="0" dirty="0">
                <a:solidFill>
                  <a:srgbClr val="273239"/>
                </a:solidFill>
                <a:effectLst/>
                <a:latin typeface="Nunito" pitchFamily="2" charset="0"/>
              </a:rPr>
              <a:t>When all test cases are executed.</a:t>
            </a:r>
          </a:p>
          <a:p>
            <a:pPr algn="l" rtl="0" fontAlgn="base"/>
            <a:r>
              <a:rPr lang="en-US" b="1" i="0" dirty="0">
                <a:solidFill>
                  <a:srgbClr val="273239"/>
                </a:solidFill>
                <a:effectLst/>
                <a:latin typeface="Nunito" pitchFamily="2" charset="0"/>
              </a:rPr>
              <a:t>Example: </a:t>
            </a:r>
            <a:r>
              <a:rPr lang="en-US" b="0" i="0" dirty="0">
                <a:solidFill>
                  <a:srgbClr val="273239"/>
                </a:solidFill>
                <a:effectLst/>
                <a:latin typeface="Nunito" pitchFamily="2" charset="0"/>
              </a:rPr>
              <a:t>If the team member reports that 45% of the test cases failed, then testing will be suspended until the developer team fixes all defects.</a:t>
            </a:r>
          </a:p>
          <a:p>
            <a:endParaRPr lang="en-IN" dirty="0"/>
          </a:p>
        </p:txBody>
      </p:sp>
    </p:spTree>
    <p:extLst>
      <p:ext uri="{BB962C8B-B14F-4D97-AF65-F5344CB8AC3E}">
        <p14:creationId xmlns:p14="http://schemas.microsoft.com/office/powerpoint/2010/main" val="3456127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356A2-1FD7-433E-A958-3942C8F7E0AA}"/>
              </a:ext>
            </a:extLst>
          </p:cNvPr>
          <p:cNvSpPr>
            <a:spLocks noGrp="1"/>
          </p:cNvSpPr>
          <p:nvPr>
            <p:ph type="title"/>
          </p:nvPr>
        </p:nvSpPr>
        <p:spPr/>
        <p:txBody>
          <a:bodyPr/>
          <a:lstStyle/>
          <a:p>
            <a:endParaRPr lang="en-IN"/>
          </a:p>
        </p:txBody>
      </p:sp>
      <p:pic>
        <p:nvPicPr>
          <p:cNvPr id="2050" name="Picture 2" descr="example-test-plan">
            <a:extLst>
              <a:ext uri="{FF2B5EF4-FFF2-40B4-BE49-F238E27FC236}">
                <a16:creationId xmlns:a16="http://schemas.microsoft.com/office/drawing/2014/main" id="{8CE7C0C7-480D-B7BD-15E2-0C16FE99D4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4662" y="1825625"/>
            <a:ext cx="87026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299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6B92-3FF2-1D46-42BB-DD26840E08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EA6FA7-F4D2-4B26-F7FE-3FECD1AB8ACB}"/>
              </a:ext>
            </a:extLst>
          </p:cNvPr>
          <p:cNvSpPr>
            <a:spLocks noGrp="1"/>
          </p:cNvSpPr>
          <p:nvPr>
            <p:ph idx="1"/>
          </p:nvPr>
        </p:nvSpPr>
        <p:spPr>
          <a:xfrm>
            <a:off x="363984" y="656948"/>
            <a:ext cx="11523216" cy="5708341"/>
          </a:xfrm>
        </p:spPr>
        <p:txBody>
          <a:bodyPr>
            <a:normAutofit fontScale="55000" lnSpcReduction="20000"/>
          </a:bodyPr>
          <a:lstStyle/>
          <a:p>
            <a:pPr algn="l" rtl="0" fontAlgn="base"/>
            <a:r>
              <a:rPr lang="en-US" b="1" i="0" dirty="0">
                <a:solidFill>
                  <a:srgbClr val="273239"/>
                </a:solidFill>
                <a:effectLst/>
                <a:latin typeface="Nunito" pitchFamily="2" charset="0"/>
              </a:rPr>
              <a:t>13. Test Automation: </a:t>
            </a:r>
            <a:r>
              <a:rPr lang="en-US" b="0" i="0" dirty="0">
                <a:solidFill>
                  <a:srgbClr val="273239"/>
                </a:solidFill>
                <a:effectLst/>
                <a:latin typeface="Nunito" pitchFamily="2" charset="0"/>
              </a:rPr>
              <a:t>It consists of the features that are to be automated and which features are not to be automated.</a:t>
            </a:r>
          </a:p>
          <a:p>
            <a:pPr algn="l" fontAlgn="base">
              <a:buFont typeface="Arial" panose="020B0604020202020204" pitchFamily="34" charset="0"/>
              <a:buChar char="•"/>
            </a:pPr>
            <a:r>
              <a:rPr lang="en-US" b="0" i="0" dirty="0">
                <a:solidFill>
                  <a:srgbClr val="273239"/>
                </a:solidFill>
                <a:effectLst/>
                <a:latin typeface="Nunito" pitchFamily="2" charset="0"/>
              </a:rPr>
              <a:t>If the feature has lots of bugs then it is categorized as Manual Testing.</a:t>
            </a:r>
          </a:p>
          <a:p>
            <a:pPr algn="l" fontAlgn="base">
              <a:buFont typeface="Arial" panose="020B0604020202020204" pitchFamily="34" charset="0"/>
              <a:buChar char="•"/>
            </a:pPr>
            <a:r>
              <a:rPr lang="en-US" b="0" i="0" dirty="0">
                <a:solidFill>
                  <a:srgbClr val="273239"/>
                </a:solidFill>
                <a:effectLst/>
                <a:latin typeface="Nunito" pitchFamily="2" charset="0"/>
              </a:rPr>
              <a:t>If the feature is frequently tested then it can be automated.</a:t>
            </a:r>
          </a:p>
          <a:p>
            <a:pPr algn="l" rtl="0" fontAlgn="base"/>
            <a:r>
              <a:rPr lang="en-US" b="1" i="0" dirty="0">
                <a:solidFill>
                  <a:srgbClr val="273239"/>
                </a:solidFill>
                <a:effectLst/>
                <a:latin typeface="Nunito" pitchFamily="2" charset="0"/>
              </a:rPr>
              <a:t>14. Effort Estimation: </a:t>
            </a:r>
            <a:r>
              <a:rPr lang="en-US" b="0" i="0" dirty="0">
                <a:solidFill>
                  <a:srgbClr val="273239"/>
                </a:solidFill>
                <a:effectLst/>
                <a:latin typeface="Nunito" pitchFamily="2" charset="0"/>
              </a:rPr>
              <a:t>This involves planning the effort that needs to be applied by every team member.</a:t>
            </a:r>
          </a:p>
          <a:p>
            <a:pPr algn="l" rtl="0" fontAlgn="base"/>
            <a:r>
              <a:rPr lang="en-US" b="1" i="0" dirty="0">
                <a:solidFill>
                  <a:srgbClr val="273239"/>
                </a:solidFill>
                <a:effectLst/>
                <a:latin typeface="Nunito" pitchFamily="2" charset="0"/>
              </a:rPr>
              <a:t>15. Test Deliverables:</a:t>
            </a:r>
            <a:r>
              <a:rPr lang="en-US" b="0" i="0" dirty="0">
                <a:solidFill>
                  <a:srgbClr val="273239"/>
                </a:solidFill>
                <a:effectLst/>
                <a:latin typeface="Nunito" pitchFamily="2" charset="0"/>
              </a:rPr>
              <a:t> It is the outcome from the testing team that is to be given to the customers at the end of the project.</a:t>
            </a:r>
          </a:p>
          <a:p>
            <a:pPr algn="l" rtl="0" fontAlgn="base"/>
            <a:r>
              <a:rPr lang="en-US" b="0" i="0" dirty="0">
                <a:solidFill>
                  <a:srgbClr val="273239"/>
                </a:solidFill>
                <a:effectLst/>
                <a:latin typeface="Nunito" pitchFamily="2" charset="0"/>
              </a:rPr>
              <a:t>Before the testing phase:</a:t>
            </a:r>
          </a:p>
          <a:p>
            <a:pPr algn="l" fontAlgn="base">
              <a:buFont typeface="Arial" panose="020B0604020202020204" pitchFamily="34" charset="0"/>
              <a:buChar char="•"/>
            </a:pPr>
            <a:r>
              <a:rPr lang="en-US" b="0" i="0" dirty="0">
                <a:solidFill>
                  <a:srgbClr val="273239"/>
                </a:solidFill>
                <a:effectLst/>
                <a:latin typeface="Nunito" pitchFamily="2" charset="0"/>
              </a:rPr>
              <a:t>Test plan document.</a:t>
            </a:r>
          </a:p>
          <a:p>
            <a:pPr algn="l" fontAlgn="base">
              <a:buFont typeface="Arial" panose="020B0604020202020204" pitchFamily="34" charset="0"/>
              <a:buChar char="•"/>
            </a:pPr>
            <a:r>
              <a:rPr lang="en-US" b="0" i="0" dirty="0">
                <a:solidFill>
                  <a:srgbClr val="273239"/>
                </a:solidFill>
                <a:effectLst/>
                <a:latin typeface="Nunito" pitchFamily="2" charset="0"/>
              </a:rPr>
              <a:t>Test case document.</a:t>
            </a:r>
          </a:p>
          <a:p>
            <a:pPr algn="l" fontAlgn="base">
              <a:buFont typeface="Arial" panose="020B0604020202020204" pitchFamily="34" charset="0"/>
              <a:buChar char="•"/>
            </a:pPr>
            <a:r>
              <a:rPr lang="en-US" b="0" i="0" dirty="0">
                <a:solidFill>
                  <a:srgbClr val="273239"/>
                </a:solidFill>
                <a:effectLst/>
                <a:latin typeface="Nunito" pitchFamily="2" charset="0"/>
              </a:rPr>
              <a:t>Test design specification.</a:t>
            </a:r>
          </a:p>
          <a:p>
            <a:pPr algn="l" rtl="0" fontAlgn="base"/>
            <a:r>
              <a:rPr lang="en-US" b="0" i="0" dirty="0">
                <a:solidFill>
                  <a:srgbClr val="273239"/>
                </a:solidFill>
                <a:effectLst/>
                <a:latin typeface="Nunito" pitchFamily="2" charset="0"/>
              </a:rPr>
              <a:t>During the testing phase:</a:t>
            </a:r>
          </a:p>
          <a:p>
            <a:pPr algn="l" fontAlgn="base">
              <a:buFont typeface="Arial" panose="020B0604020202020204" pitchFamily="34" charset="0"/>
              <a:buChar char="•"/>
            </a:pPr>
            <a:r>
              <a:rPr lang="en-US" b="0" i="0" dirty="0">
                <a:solidFill>
                  <a:srgbClr val="273239"/>
                </a:solidFill>
                <a:effectLst/>
                <a:latin typeface="Nunito" pitchFamily="2" charset="0"/>
              </a:rPr>
              <a:t>Test scripts.</a:t>
            </a:r>
          </a:p>
          <a:p>
            <a:pPr algn="l" fontAlgn="base">
              <a:buFont typeface="Arial" panose="020B0604020202020204" pitchFamily="34" charset="0"/>
              <a:buChar char="•"/>
            </a:pPr>
            <a:r>
              <a:rPr lang="en-US" b="0" i="0" dirty="0">
                <a:solidFill>
                  <a:srgbClr val="273239"/>
                </a:solidFill>
                <a:effectLst/>
                <a:latin typeface="Nunito" pitchFamily="2" charset="0"/>
              </a:rPr>
              <a:t>Test data.</a:t>
            </a:r>
          </a:p>
          <a:p>
            <a:pPr algn="l" fontAlgn="base">
              <a:buFont typeface="Arial" panose="020B0604020202020204" pitchFamily="34" charset="0"/>
              <a:buChar char="•"/>
            </a:pPr>
            <a:r>
              <a:rPr lang="en-US" b="0" i="0" dirty="0">
                <a:solidFill>
                  <a:srgbClr val="273239"/>
                </a:solidFill>
                <a:effectLst/>
                <a:latin typeface="Nunito" pitchFamily="2" charset="0"/>
              </a:rPr>
              <a:t>Error logs.</a:t>
            </a:r>
          </a:p>
          <a:p>
            <a:pPr algn="l" rtl="0" fontAlgn="base"/>
            <a:r>
              <a:rPr lang="en-US" b="0" i="0" dirty="0">
                <a:solidFill>
                  <a:srgbClr val="273239"/>
                </a:solidFill>
                <a:effectLst/>
                <a:latin typeface="Nunito" pitchFamily="2" charset="0"/>
              </a:rPr>
              <a:t>After the testing phase:</a:t>
            </a:r>
          </a:p>
          <a:p>
            <a:pPr algn="l" fontAlgn="base">
              <a:buFont typeface="Arial" panose="020B0604020202020204" pitchFamily="34" charset="0"/>
              <a:buChar char="•"/>
            </a:pPr>
            <a:r>
              <a:rPr lang="en-US" b="0" i="0" dirty="0">
                <a:solidFill>
                  <a:srgbClr val="273239"/>
                </a:solidFill>
                <a:effectLst/>
                <a:latin typeface="Nunito" pitchFamily="2" charset="0"/>
              </a:rPr>
              <a:t>Test Reports.</a:t>
            </a:r>
          </a:p>
          <a:p>
            <a:pPr algn="l" fontAlgn="base">
              <a:buFont typeface="Arial" panose="020B0604020202020204" pitchFamily="34" charset="0"/>
              <a:buChar char="•"/>
            </a:pPr>
            <a:r>
              <a:rPr lang="en-US" b="0" i="0" dirty="0">
                <a:solidFill>
                  <a:srgbClr val="273239"/>
                </a:solidFill>
                <a:effectLst/>
                <a:latin typeface="Nunito" pitchFamily="2" charset="0"/>
              </a:rPr>
              <a:t>Defect Report.</a:t>
            </a:r>
          </a:p>
          <a:p>
            <a:pPr algn="l" fontAlgn="base">
              <a:buFont typeface="Arial" panose="020B0604020202020204" pitchFamily="34" charset="0"/>
              <a:buChar char="•"/>
            </a:pPr>
            <a:r>
              <a:rPr lang="en-US" b="0" i="0" dirty="0">
                <a:solidFill>
                  <a:srgbClr val="273239"/>
                </a:solidFill>
                <a:effectLst/>
                <a:latin typeface="Nunito" pitchFamily="2" charset="0"/>
              </a:rPr>
              <a:t>Installation Report.</a:t>
            </a:r>
          </a:p>
          <a:p>
            <a:pPr algn="l" rtl="0" fontAlgn="base"/>
            <a:r>
              <a:rPr lang="en-US" b="0" i="0" dirty="0">
                <a:solidFill>
                  <a:srgbClr val="273239"/>
                </a:solidFill>
                <a:effectLst/>
                <a:latin typeface="Nunito" pitchFamily="2" charset="0"/>
              </a:rPr>
              <a:t>It contains a test plan, defect report, automation report, assumption report, tools, and other components that have been used for developing and maintaining the testing effort.</a:t>
            </a:r>
          </a:p>
          <a:p>
            <a:endParaRPr lang="en-IN" dirty="0"/>
          </a:p>
        </p:txBody>
      </p:sp>
    </p:spTree>
    <p:extLst>
      <p:ext uri="{BB962C8B-B14F-4D97-AF65-F5344CB8AC3E}">
        <p14:creationId xmlns:p14="http://schemas.microsoft.com/office/powerpoint/2010/main" val="1104028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4FC1-EFF7-4497-B80B-B8461EC57E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A56959-5A3B-7305-F9AC-2D583291C273}"/>
              </a:ext>
            </a:extLst>
          </p:cNvPr>
          <p:cNvSpPr>
            <a:spLocks noGrp="1"/>
          </p:cNvSpPr>
          <p:nvPr>
            <p:ph idx="1"/>
          </p:nvPr>
        </p:nvSpPr>
        <p:spPr/>
        <p:txBody>
          <a:bodyPr/>
          <a:lstStyle/>
          <a:p>
            <a:r>
              <a:rPr lang="en-US" b="1" i="0" dirty="0">
                <a:solidFill>
                  <a:srgbClr val="273239"/>
                </a:solidFill>
                <a:effectLst/>
                <a:latin typeface="Nunito" pitchFamily="2" charset="0"/>
              </a:rPr>
              <a:t>16. Template: </a:t>
            </a:r>
            <a:r>
              <a:rPr lang="en-US" b="0" i="0" dirty="0">
                <a:solidFill>
                  <a:srgbClr val="273239"/>
                </a:solidFill>
                <a:effectLst/>
                <a:latin typeface="Nunito" pitchFamily="2" charset="0"/>
              </a:rPr>
              <a:t>This is followed by every kind of report that is going to be prepared by the testing team. All the test engineers will only use these templates in the project to maintain the consistency of the product.</a:t>
            </a:r>
            <a:endParaRPr lang="en-IN" dirty="0"/>
          </a:p>
        </p:txBody>
      </p:sp>
    </p:spTree>
    <p:extLst>
      <p:ext uri="{BB962C8B-B14F-4D97-AF65-F5344CB8AC3E}">
        <p14:creationId xmlns:p14="http://schemas.microsoft.com/office/powerpoint/2010/main" val="2170959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78C7-9EE8-7C6C-ECD1-D4AB8D01433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5FACAB2-A88C-D050-DA46-7ACAB0F1C4F2}"/>
              </a:ext>
            </a:extLst>
          </p:cNvPr>
          <p:cNvPicPr>
            <a:picLocks noGrp="1" noChangeAspect="1"/>
          </p:cNvPicPr>
          <p:nvPr>
            <p:ph idx="1"/>
          </p:nvPr>
        </p:nvPicPr>
        <p:blipFill>
          <a:blip r:embed="rId2"/>
          <a:stretch>
            <a:fillRect/>
          </a:stretch>
        </p:blipFill>
        <p:spPr>
          <a:xfrm>
            <a:off x="2624745" y="1825625"/>
            <a:ext cx="6942510" cy="4351338"/>
          </a:xfrm>
        </p:spPr>
      </p:pic>
    </p:spTree>
    <p:extLst>
      <p:ext uri="{BB962C8B-B14F-4D97-AF65-F5344CB8AC3E}">
        <p14:creationId xmlns:p14="http://schemas.microsoft.com/office/powerpoint/2010/main" val="391371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A757-4481-55F7-66D0-194079D8E872}"/>
              </a:ext>
            </a:extLst>
          </p:cNvPr>
          <p:cNvSpPr>
            <a:spLocks noGrp="1"/>
          </p:cNvSpPr>
          <p:nvPr>
            <p:ph type="title"/>
          </p:nvPr>
        </p:nvSpPr>
        <p:spPr/>
        <p:txBody>
          <a:bodyPr/>
          <a:lstStyle/>
          <a:p>
            <a:r>
              <a:rPr lang="en-US"/>
              <a:t>Test Replanning</a:t>
            </a:r>
            <a:endParaRPr lang="en-IN" dirty="0"/>
          </a:p>
        </p:txBody>
      </p:sp>
      <p:sp>
        <p:nvSpPr>
          <p:cNvPr id="3" name="Content Placeholder 2">
            <a:extLst>
              <a:ext uri="{FF2B5EF4-FFF2-40B4-BE49-F238E27FC236}">
                <a16:creationId xmlns:a16="http://schemas.microsoft.com/office/drawing/2014/main" id="{62F52D22-F628-CCBE-A99A-F0A02CAE7E2A}"/>
              </a:ext>
            </a:extLst>
          </p:cNvPr>
          <p:cNvSpPr>
            <a:spLocks noGrp="1"/>
          </p:cNvSpPr>
          <p:nvPr>
            <p:ph idx="1"/>
          </p:nvPr>
        </p:nvSpPr>
        <p:spPr/>
        <p:txBody>
          <a:bodyPr/>
          <a:lstStyle/>
          <a:p>
            <a:r>
              <a:rPr lang="en-US" dirty="0"/>
              <a:t>Replanning of test plan signifies that test plan must undergo constant </a:t>
            </a:r>
            <a:r>
              <a:rPr lang="en-US" dirty="0" err="1"/>
              <a:t>updation</a:t>
            </a:r>
            <a:r>
              <a:rPr lang="en-US" dirty="0"/>
              <a:t> at every phase of development period example change in client requirements leads to the changes in release cycle and hence affects testing cycle as well.</a:t>
            </a:r>
            <a:endParaRPr lang="en-IN" dirty="0"/>
          </a:p>
        </p:txBody>
      </p:sp>
    </p:spTree>
    <p:extLst>
      <p:ext uri="{BB962C8B-B14F-4D97-AF65-F5344CB8AC3E}">
        <p14:creationId xmlns:p14="http://schemas.microsoft.com/office/powerpoint/2010/main" val="304917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095CA-45CA-A647-1B02-5C9C2D4D557A}"/>
              </a:ext>
            </a:extLst>
          </p:cNvPr>
          <p:cNvSpPr>
            <a:spLocks noGrp="1"/>
          </p:cNvSpPr>
          <p:nvPr>
            <p:ph type="title"/>
          </p:nvPr>
        </p:nvSpPr>
        <p:spPr/>
        <p:txBody>
          <a:bodyPr/>
          <a:lstStyle/>
          <a:p>
            <a:r>
              <a:rPr lang="en-US" dirty="0"/>
              <a:t>Types of test plans</a:t>
            </a:r>
            <a:endParaRPr lang="en-IN" dirty="0"/>
          </a:p>
        </p:txBody>
      </p:sp>
      <p:sp>
        <p:nvSpPr>
          <p:cNvPr id="3" name="Content Placeholder 2">
            <a:extLst>
              <a:ext uri="{FF2B5EF4-FFF2-40B4-BE49-F238E27FC236}">
                <a16:creationId xmlns:a16="http://schemas.microsoft.com/office/drawing/2014/main" id="{05044662-32AA-118B-9DB1-741586E9D174}"/>
              </a:ext>
            </a:extLst>
          </p:cNvPr>
          <p:cNvSpPr>
            <a:spLocks noGrp="1"/>
          </p:cNvSpPr>
          <p:nvPr>
            <p:ph idx="1"/>
          </p:nvPr>
        </p:nvSpPr>
        <p:spPr>
          <a:xfrm>
            <a:off x="536359" y="1816747"/>
            <a:ext cx="10515600" cy="4351338"/>
          </a:xfrm>
        </p:spPr>
        <p:txBody>
          <a:bodyPr>
            <a:normAutofit fontScale="85000" lnSpcReduction="20000"/>
          </a:bodyPr>
          <a:lstStyle/>
          <a:p>
            <a:pPr algn="l" fontAlgn="base">
              <a:buFont typeface="Arial" panose="020B0604020202020204" pitchFamily="34" charset="0"/>
              <a:buChar char="•"/>
            </a:pPr>
            <a:r>
              <a:rPr lang="en-US" b="1" i="0" dirty="0">
                <a:solidFill>
                  <a:srgbClr val="273239"/>
                </a:solidFill>
                <a:effectLst/>
                <a:latin typeface="Nunito" pitchFamily="2" charset="0"/>
              </a:rPr>
              <a:t>Master Test Plan: </a:t>
            </a:r>
            <a:r>
              <a:rPr lang="en-US" b="0" i="0" dirty="0">
                <a:solidFill>
                  <a:srgbClr val="273239"/>
                </a:solidFill>
                <a:effectLst/>
                <a:latin typeface="Nunito" pitchFamily="2" charset="0"/>
              </a:rPr>
              <a:t>In this type of test plan, includes multiple test strategies and has multiple levels of testing. It goes into great depth on the planning and management of testing at the various test levels and thus provides a bird’s eye view of the important decisions made, tactics used, etc. It includes a list of tests that must be executed, test coverage, the connection between various test levels, etc.</a:t>
            </a:r>
          </a:p>
          <a:p>
            <a:pPr algn="l" fontAlgn="base">
              <a:buFont typeface="Arial" panose="020B0604020202020204" pitchFamily="34" charset="0"/>
              <a:buChar char="•"/>
            </a:pPr>
            <a:r>
              <a:rPr lang="en-US" b="1" i="0" dirty="0">
                <a:solidFill>
                  <a:srgbClr val="273239"/>
                </a:solidFill>
                <a:effectLst/>
                <a:latin typeface="Nunito" pitchFamily="2" charset="0"/>
              </a:rPr>
              <a:t>Phase Test Plan: </a:t>
            </a:r>
            <a:r>
              <a:rPr lang="en-US" b="0" i="0" dirty="0">
                <a:solidFill>
                  <a:srgbClr val="273239"/>
                </a:solidFill>
                <a:effectLst/>
                <a:latin typeface="Nunito" pitchFamily="2" charset="0"/>
              </a:rPr>
              <a:t>In this type of test plan, emphasis is on any one phase of testing. It includes further information on the levels listed in the master testing plan. Information like testing schedules, benchmarks, activities, templates, and other information that is not included in the master test plan is included in the phase test plan.</a:t>
            </a:r>
          </a:p>
          <a:p>
            <a:pPr algn="l" fontAlgn="base">
              <a:buFont typeface="Arial" panose="020B0604020202020204" pitchFamily="34" charset="0"/>
              <a:buChar char="•"/>
            </a:pPr>
            <a:r>
              <a:rPr lang="en-US" b="1" i="0" dirty="0">
                <a:solidFill>
                  <a:srgbClr val="273239"/>
                </a:solidFill>
                <a:effectLst/>
                <a:latin typeface="Nunito" pitchFamily="2" charset="0"/>
              </a:rPr>
              <a:t>Specific Test Plan: </a:t>
            </a:r>
            <a:r>
              <a:rPr lang="en-US" b="0" i="0" dirty="0">
                <a:solidFill>
                  <a:srgbClr val="273239"/>
                </a:solidFill>
                <a:effectLst/>
                <a:latin typeface="Nunito" pitchFamily="2" charset="0"/>
              </a:rPr>
              <a:t>This type of test plan, is designed for specific types of testing especially non-functional testing for example plans for conducting performance tests or security tests. </a:t>
            </a:r>
          </a:p>
          <a:p>
            <a:endParaRPr lang="en-IN" dirty="0"/>
          </a:p>
        </p:txBody>
      </p:sp>
    </p:spTree>
    <p:extLst>
      <p:ext uri="{BB962C8B-B14F-4D97-AF65-F5344CB8AC3E}">
        <p14:creationId xmlns:p14="http://schemas.microsoft.com/office/powerpoint/2010/main" val="261412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9FB2-F847-F46D-9086-09AD130A84CE}"/>
              </a:ext>
            </a:extLst>
          </p:cNvPr>
          <p:cNvSpPr>
            <a:spLocks noGrp="1"/>
          </p:cNvSpPr>
          <p:nvPr>
            <p:ph type="title"/>
          </p:nvPr>
        </p:nvSpPr>
        <p:spPr/>
        <p:txBody>
          <a:bodyPr/>
          <a:lstStyle/>
          <a:p>
            <a:r>
              <a:rPr lang="en-US" dirty="0"/>
              <a:t>High level plan vs low level plan</a:t>
            </a:r>
            <a:endParaRPr lang="en-IN" dirty="0"/>
          </a:p>
        </p:txBody>
      </p:sp>
      <p:sp>
        <p:nvSpPr>
          <p:cNvPr id="3" name="Content Placeholder 2">
            <a:extLst>
              <a:ext uri="{FF2B5EF4-FFF2-40B4-BE49-F238E27FC236}">
                <a16:creationId xmlns:a16="http://schemas.microsoft.com/office/drawing/2014/main" id="{762A1D01-DAA8-B7F7-57DC-6D4E1F4BF87A}"/>
              </a:ext>
            </a:extLst>
          </p:cNvPr>
          <p:cNvSpPr>
            <a:spLocks noGrp="1"/>
          </p:cNvSpPr>
          <p:nvPr>
            <p:ph idx="1"/>
          </p:nvPr>
        </p:nvSpPr>
        <p:spPr/>
        <p:txBody>
          <a:bodyPr/>
          <a:lstStyle/>
          <a:p>
            <a:r>
              <a:rPr lang="en-US" dirty="0"/>
              <a:t>Low level plan aims at delivery test at the sprint level. </a:t>
            </a:r>
          </a:p>
          <a:p>
            <a:endParaRPr lang="en-US" dirty="0"/>
          </a:p>
          <a:p>
            <a:r>
              <a:rPr lang="en-US" dirty="0"/>
              <a:t>High level plan is designed before the testing period starts.</a:t>
            </a:r>
          </a:p>
          <a:p>
            <a:endParaRPr lang="en-US" dirty="0"/>
          </a:p>
          <a:p>
            <a:r>
              <a:rPr lang="en-US" dirty="0"/>
              <a:t>As we go from higher level to lower level, test plans becomes more of test strategy</a:t>
            </a:r>
          </a:p>
          <a:p>
            <a:endParaRPr lang="en-IN" dirty="0"/>
          </a:p>
        </p:txBody>
      </p:sp>
    </p:spTree>
    <p:extLst>
      <p:ext uri="{BB962C8B-B14F-4D97-AF65-F5344CB8AC3E}">
        <p14:creationId xmlns:p14="http://schemas.microsoft.com/office/powerpoint/2010/main" val="1618622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03D-A841-D44F-E5E6-DC3F3150CE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93689A-7148-D553-E034-718321B4F228}"/>
              </a:ext>
            </a:extLst>
          </p:cNvPr>
          <p:cNvSpPr>
            <a:spLocks noGrp="1"/>
          </p:cNvSpPr>
          <p:nvPr>
            <p:ph idx="1"/>
          </p:nvPr>
        </p:nvSpPr>
        <p:spPr/>
        <p:txBody>
          <a:bodyPr>
            <a:normAutofit fontScale="85000" lnSpcReduction="20000"/>
          </a:bodyPr>
          <a:lstStyle/>
          <a:p>
            <a:pPr algn="l"/>
            <a:r>
              <a:rPr lang="en-US" b="1" dirty="0">
                <a:solidFill>
                  <a:srgbClr val="333333"/>
                </a:solidFill>
                <a:effectLst/>
                <a:latin typeface="source-sans-pro"/>
              </a:rPr>
              <a:t>Elements of the Test Environment</a:t>
            </a:r>
            <a:endParaRPr lang="en-US" b="0" dirty="0">
              <a:solidFill>
                <a:srgbClr val="333333"/>
              </a:solidFill>
              <a:effectLst/>
              <a:latin typeface="source-sans-pro"/>
            </a:endParaRPr>
          </a:p>
          <a:p>
            <a:pPr algn="l"/>
            <a:r>
              <a:rPr lang="en-US" b="1" i="0" dirty="0">
                <a:solidFill>
                  <a:srgbClr val="333333"/>
                </a:solidFill>
                <a:effectLst/>
                <a:latin typeface="source-sans-pro"/>
              </a:rPr>
              <a:t>Each test environment or QA Environment is set up with a combination of the following elements</a:t>
            </a:r>
            <a:r>
              <a:rPr lang="en-US" b="0" i="0" dirty="0">
                <a:solidFill>
                  <a:srgbClr val="333333"/>
                </a:solidFill>
                <a:effectLst/>
                <a:latin typeface="source-sans-pro"/>
              </a:rPr>
              <a:t>:</a:t>
            </a:r>
          </a:p>
          <a:p>
            <a:pPr algn="l">
              <a:buFont typeface="Arial" panose="020B0604020202020204" pitchFamily="34" charset="0"/>
              <a:buChar char="•"/>
            </a:pPr>
            <a:r>
              <a:rPr lang="en-US" b="0" i="0" dirty="0">
                <a:solidFill>
                  <a:srgbClr val="333333"/>
                </a:solidFill>
                <a:effectLst/>
                <a:latin typeface="source-sans-pro"/>
              </a:rPr>
              <a:t>The software to be tested</a:t>
            </a:r>
          </a:p>
          <a:p>
            <a:pPr algn="l">
              <a:buFont typeface="Arial" panose="020B0604020202020204" pitchFamily="34" charset="0"/>
              <a:buChar char="•"/>
            </a:pPr>
            <a:r>
              <a:rPr lang="en-US" b="0" i="0" dirty="0">
                <a:solidFill>
                  <a:srgbClr val="333333"/>
                </a:solidFill>
                <a:effectLst/>
                <a:latin typeface="source-sans-pro"/>
              </a:rPr>
              <a:t>The operating system, database, and testing server</a:t>
            </a:r>
          </a:p>
          <a:p>
            <a:pPr algn="l">
              <a:buFont typeface="Arial" panose="020B0604020202020204" pitchFamily="34" charset="0"/>
              <a:buChar char="•"/>
            </a:pPr>
            <a:r>
              <a:rPr lang="en-US" b="0" i="0" dirty="0">
                <a:solidFill>
                  <a:srgbClr val="333333"/>
                </a:solidFill>
                <a:effectLst/>
                <a:latin typeface="source-sans-pro"/>
              </a:rPr>
              <a:t>Test data</a:t>
            </a:r>
          </a:p>
          <a:p>
            <a:pPr algn="l">
              <a:buFont typeface="Arial" panose="020B0604020202020204" pitchFamily="34" charset="0"/>
              <a:buChar char="•"/>
            </a:pPr>
            <a:r>
              <a:rPr lang="en-US" b="0" i="0" dirty="0">
                <a:solidFill>
                  <a:srgbClr val="333333"/>
                </a:solidFill>
                <a:effectLst/>
                <a:latin typeface="source-sans-pro"/>
              </a:rPr>
              <a:t>Network configuration</a:t>
            </a:r>
          </a:p>
          <a:p>
            <a:pPr algn="l">
              <a:buFont typeface="Arial" panose="020B0604020202020204" pitchFamily="34" charset="0"/>
              <a:buChar char="•"/>
            </a:pPr>
            <a:r>
              <a:rPr lang="en-US" b="0" i="0" dirty="0">
                <a:solidFill>
                  <a:srgbClr val="333333"/>
                </a:solidFill>
                <a:effectLst/>
                <a:latin typeface="source-sans-pro"/>
              </a:rPr>
              <a:t>The device on which the software is to be tested – desktop or mobile devices</a:t>
            </a:r>
          </a:p>
          <a:p>
            <a:pPr algn="l">
              <a:buFont typeface="Arial" panose="020B0604020202020204" pitchFamily="34" charset="0"/>
              <a:buChar char="•"/>
            </a:pPr>
            <a:r>
              <a:rPr lang="en-US" b="0" i="0" u="sng" dirty="0">
                <a:solidFill>
                  <a:srgbClr val="0070F0"/>
                </a:solidFill>
                <a:effectLst/>
                <a:latin typeface="source-sans-pro"/>
                <a:hlinkClick r:id="rId2" tooltip="Test Automation Frameworks"/>
              </a:rPr>
              <a:t>Test automation framework</a:t>
            </a:r>
            <a:r>
              <a:rPr lang="en-US" b="0" i="0" dirty="0">
                <a:solidFill>
                  <a:srgbClr val="333333"/>
                </a:solidFill>
                <a:effectLst/>
                <a:latin typeface="source-sans-pro"/>
              </a:rPr>
              <a:t> and relevant tools such as </a:t>
            </a:r>
            <a:r>
              <a:rPr lang="en-US" b="0" i="0" u="sng" dirty="0">
                <a:solidFill>
                  <a:srgbClr val="0070F0"/>
                </a:solidFill>
                <a:effectLst/>
                <a:latin typeface="source-sans-pro"/>
                <a:hlinkClick r:id="rId3" tooltip="What is Selenium"/>
              </a:rPr>
              <a:t>Selenium</a:t>
            </a:r>
            <a:r>
              <a:rPr lang="en-US" b="0" i="0" dirty="0">
                <a:solidFill>
                  <a:srgbClr val="333333"/>
                </a:solidFill>
                <a:effectLst/>
                <a:latin typeface="source-sans-pro"/>
              </a:rPr>
              <a:t> or </a:t>
            </a:r>
            <a:r>
              <a:rPr lang="en-US" b="0" i="0" u="sng" dirty="0">
                <a:solidFill>
                  <a:srgbClr val="0070F0"/>
                </a:solidFill>
                <a:effectLst/>
                <a:latin typeface="source-sans-pro"/>
                <a:hlinkClick r:id="rId4" tooltip="Cypress Testing on BrowserStack"/>
              </a:rPr>
              <a:t>Cypress</a:t>
            </a:r>
            <a:endParaRPr lang="en-US" b="0" i="0" dirty="0">
              <a:solidFill>
                <a:srgbClr val="333333"/>
              </a:solidFill>
              <a:effectLst/>
              <a:latin typeface="source-sans-pro"/>
            </a:endParaRPr>
          </a:p>
          <a:p>
            <a:pPr algn="l">
              <a:buFont typeface="Arial" panose="020B0604020202020204" pitchFamily="34" charset="0"/>
              <a:buChar char="•"/>
            </a:pPr>
            <a:r>
              <a:rPr lang="en-US" b="0" i="0" dirty="0">
                <a:solidFill>
                  <a:srgbClr val="333333"/>
                </a:solidFill>
                <a:effectLst/>
                <a:latin typeface="source-sans-pro"/>
              </a:rPr>
              <a:t>Appropriate documentation – </a:t>
            </a:r>
            <a:r>
              <a:rPr lang="en-US" b="0" i="0" u="sng" dirty="0">
                <a:solidFill>
                  <a:srgbClr val="0070F0"/>
                </a:solidFill>
                <a:effectLst/>
                <a:latin typeface="source-sans-pro"/>
                <a:hlinkClick r:id="rId5" tooltip="How to create test scenarios"/>
              </a:rPr>
              <a:t>test scenarios</a:t>
            </a:r>
            <a:r>
              <a:rPr lang="en-US" b="0" i="0" dirty="0">
                <a:solidFill>
                  <a:srgbClr val="333333"/>
                </a:solidFill>
                <a:effectLst/>
                <a:latin typeface="source-sans-pro"/>
              </a:rPr>
              <a:t>, user manuals, business &amp; customer requirements</a:t>
            </a:r>
          </a:p>
          <a:p>
            <a:pPr algn="l">
              <a:buFont typeface="Arial" panose="020B0604020202020204" pitchFamily="34" charset="0"/>
              <a:buChar char="•"/>
            </a:pPr>
            <a:r>
              <a:rPr lang="en-US" b="0" i="0" dirty="0">
                <a:solidFill>
                  <a:srgbClr val="333333"/>
                </a:solidFill>
                <a:effectLst/>
                <a:latin typeface="source-sans-pro"/>
              </a:rPr>
              <a:t>Software to interface between system and applications</a:t>
            </a:r>
          </a:p>
          <a:p>
            <a:endParaRPr lang="en-IN" dirty="0"/>
          </a:p>
        </p:txBody>
      </p:sp>
    </p:spTree>
    <p:extLst>
      <p:ext uri="{BB962C8B-B14F-4D97-AF65-F5344CB8AC3E}">
        <p14:creationId xmlns:p14="http://schemas.microsoft.com/office/powerpoint/2010/main" val="131824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09A4-499B-8BC6-4AF8-A18418CF1D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BD0168-046F-DBD8-F0AC-7FAE467E6529}"/>
              </a:ext>
            </a:extLst>
          </p:cNvPr>
          <p:cNvSpPr>
            <a:spLocks noGrp="1"/>
          </p:cNvSpPr>
          <p:nvPr>
            <p:ph idx="1"/>
          </p:nvPr>
        </p:nvSpPr>
        <p:spPr/>
        <p:txBody>
          <a:bodyPr/>
          <a:lstStyle/>
          <a:p>
            <a:pPr algn="l" fontAlgn="base"/>
            <a:r>
              <a:rPr lang="en-US" b="0" i="0" dirty="0">
                <a:solidFill>
                  <a:srgbClr val="000000"/>
                </a:solidFill>
                <a:effectLst/>
                <a:latin typeface="Sohne"/>
              </a:rPr>
              <a:t>We typically have four environments along any software's lifecycle.</a:t>
            </a:r>
          </a:p>
          <a:p>
            <a:pPr algn="l" fontAlgn="base">
              <a:buFont typeface="+mj-lt"/>
              <a:buAutoNum type="arabicPeriod"/>
            </a:pPr>
            <a:r>
              <a:rPr lang="en-US" b="0" i="0" dirty="0">
                <a:solidFill>
                  <a:srgbClr val="000000"/>
                </a:solidFill>
                <a:effectLst/>
                <a:latin typeface="Sohne"/>
              </a:rPr>
              <a:t>Development</a:t>
            </a:r>
          </a:p>
          <a:p>
            <a:pPr algn="l" fontAlgn="base">
              <a:buFont typeface="+mj-lt"/>
              <a:buAutoNum type="arabicPeriod"/>
            </a:pPr>
            <a:r>
              <a:rPr lang="en-US" b="0" i="0" dirty="0">
                <a:solidFill>
                  <a:srgbClr val="000000"/>
                </a:solidFill>
                <a:effectLst/>
                <a:latin typeface="Sohne"/>
              </a:rPr>
              <a:t>Testing </a:t>
            </a:r>
          </a:p>
          <a:p>
            <a:pPr algn="l" fontAlgn="base">
              <a:buFont typeface="+mj-lt"/>
              <a:buAutoNum type="arabicPeriod"/>
            </a:pPr>
            <a:r>
              <a:rPr lang="en-US" b="0" i="0" dirty="0">
                <a:solidFill>
                  <a:srgbClr val="000000"/>
                </a:solidFill>
                <a:effectLst/>
                <a:latin typeface="Sohne"/>
              </a:rPr>
              <a:t>Staging</a:t>
            </a:r>
          </a:p>
          <a:p>
            <a:pPr algn="l" fontAlgn="base">
              <a:buFont typeface="+mj-lt"/>
              <a:buAutoNum type="arabicPeriod"/>
            </a:pPr>
            <a:r>
              <a:rPr lang="en-US" b="0" i="0" dirty="0">
                <a:solidFill>
                  <a:srgbClr val="000000"/>
                </a:solidFill>
                <a:effectLst/>
                <a:latin typeface="Sohne"/>
              </a:rPr>
              <a:t>Production</a:t>
            </a:r>
          </a:p>
          <a:p>
            <a:endParaRPr lang="en-IN" dirty="0"/>
          </a:p>
        </p:txBody>
      </p:sp>
    </p:spTree>
    <p:extLst>
      <p:ext uri="{BB962C8B-B14F-4D97-AF65-F5344CB8AC3E}">
        <p14:creationId xmlns:p14="http://schemas.microsoft.com/office/powerpoint/2010/main" val="380743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FCB5-13D8-D349-6EE0-C88D2DF5BB57}"/>
              </a:ext>
            </a:extLst>
          </p:cNvPr>
          <p:cNvSpPr>
            <a:spLocks noGrp="1"/>
          </p:cNvSpPr>
          <p:nvPr>
            <p:ph type="title"/>
          </p:nvPr>
        </p:nvSpPr>
        <p:spPr/>
        <p:txBody>
          <a:bodyPr/>
          <a:lstStyle/>
          <a:p>
            <a:endParaRPr lang="en-IN"/>
          </a:p>
        </p:txBody>
      </p:sp>
      <p:pic>
        <p:nvPicPr>
          <p:cNvPr id="1026" name="Picture 2" descr="System Requirement Specification Format Explained in detail | by Positive  Stud | Star Gazers | Medium">
            <a:extLst>
              <a:ext uri="{FF2B5EF4-FFF2-40B4-BE49-F238E27FC236}">
                <a16:creationId xmlns:a16="http://schemas.microsoft.com/office/drawing/2014/main" id="{720BAA7E-641E-B419-9DC0-0C32389A38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9732" y="1083811"/>
            <a:ext cx="5326640" cy="5409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427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467A-CAEB-5605-DD0A-B524080492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0D1BB7-2893-8F16-C035-ECC08250EAA1}"/>
              </a:ext>
            </a:extLst>
          </p:cNvPr>
          <p:cNvSpPr>
            <a:spLocks noGrp="1"/>
          </p:cNvSpPr>
          <p:nvPr>
            <p:ph idx="1"/>
          </p:nvPr>
        </p:nvSpPr>
        <p:spPr/>
        <p:txBody>
          <a:bodyPr>
            <a:normAutofit lnSpcReduction="10000"/>
          </a:bodyPr>
          <a:lstStyle/>
          <a:p>
            <a:pPr algn="l" fontAlgn="base"/>
            <a:r>
              <a:rPr lang="en-US" b="0" i="0" dirty="0">
                <a:solidFill>
                  <a:srgbClr val="000000"/>
                </a:solidFill>
                <a:effectLst/>
                <a:latin typeface="Sohne"/>
              </a:rPr>
              <a:t>Development environment</a:t>
            </a:r>
          </a:p>
          <a:p>
            <a:pPr algn="l" fontAlgn="base"/>
            <a:r>
              <a:rPr lang="en-US" b="0" i="0" dirty="0">
                <a:solidFill>
                  <a:srgbClr val="000000"/>
                </a:solidFill>
                <a:effectLst/>
                <a:latin typeface="Sohne"/>
              </a:rPr>
              <a:t>The development environment is the location of the main branch of a software application. This is where developers spend time writing the first lines of code. From here, an application transforms from concept (on paper) into the MVP (minimum viable product).</a:t>
            </a:r>
          </a:p>
          <a:p>
            <a:pPr algn="l" fontAlgn="base"/>
            <a:r>
              <a:rPr lang="en-US" b="0" i="0" dirty="0">
                <a:solidFill>
                  <a:srgbClr val="000000"/>
                </a:solidFill>
                <a:effectLst/>
                <a:latin typeface="Sohne"/>
              </a:rPr>
              <a:t>Recently, the development stage has been overtaken by version control systems: GitHub and its competitors. They essentially host code in public and private repositories in the cloud. This makes this environment the easiest to set up. With the GitHub case, the free tier has enough features and resources for the starting phase of most applications.</a:t>
            </a:r>
          </a:p>
          <a:p>
            <a:endParaRPr lang="en-IN" dirty="0"/>
          </a:p>
        </p:txBody>
      </p:sp>
    </p:spTree>
    <p:extLst>
      <p:ext uri="{BB962C8B-B14F-4D97-AF65-F5344CB8AC3E}">
        <p14:creationId xmlns:p14="http://schemas.microsoft.com/office/powerpoint/2010/main" val="2703461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983CB-6853-E7CB-D08C-C090726626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CEDB2A-9361-39EA-2310-882D1AC6A512}"/>
              </a:ext>
            </a:extLst>
          </p:cNvPr>
          <p:cNvSpPr>
            <a:spLocks noGrp="1"/>
          </p:cNvSpPr>
          <p:nvPr>
            <p:ph idx="1"/>
          </p:nvPr>
        </p:nvSpPr>
        <p:spPr/>
        <p:txBody>
          <a:bodyPr>
            <a:normAutofit lnSpcReduction="10000"/>
          </a:bodyPr>
          <a:lstStyle/>
          <a:p>
            <a:pPr algn="l" fontAlgn="base"/>
            <a:r>
              <a:rPr lang="en-US" b="0" i="0" dirty="0">
                <a:solidFill>
                  <a:srgbClr val="000000"/>
                </a:solidFill>
                <a:effectLst/>
                <a:latin typeface="Sohne"/>
              </a:rPr>
              <a:t>Testing environment</a:t>
            </a:r>
          </a:p>
          <a:p>
            <a:pPr algn="l" fontAlgn="base"/>
            <a:r>
              <a:rPr lang="en-US" b="0" i="0" dirty="0">
                <a:solidFill>
                  <a:srgbClr val="000000"/>
                </a:solidFill>
                <a:effectLst/>
                <a:latin typeface="Sohne"/>
              </a:rPr>
              <a:t>When you set aside an entire server (could be a container) to run tests uninterrupted, you’ll have created a test environment. Typically, a test environment meets the minimum requirements for your application to function. </a:t>
            </a:r>
          </a:p>
          <a:p>
            <a:pPr algn="l" fontAlgn="base"/>
            <a:r>
              <a:rPr lang="en-US" b="0" i="0" dirty="0">
                <a:solidFill>
                  <a:srgbClr val="000000"/>
                </a:solidFill>
                <a:effectLst/>
                <a:latin typeface="Sohne"/>
              </a:rPr>
              <a:t>Depending on your preferred testing tools and frameworks, you may need more than one test environment for each possible access instance. For example, Selenium tests can’t run for the entire selection of browsers you want your application accessible through at the same time. This means you either run tests one after another, or you create several test environments. </a:t>
            </a:r>
          </a:p>
          <a:p>
            <a:endParaRPr lang="en-IN" dirty="0"/>
          </a:p>
        </p:txBody>
      </p:sp>
    </p:spTree>
    <p:extLst>
      <p:ext uri="{BB962C8B-B14F-4D97-AF65-F5344CB8AC3E}">
        <p14:creationId xmlns:p14="http://schemas.microsoft.com/office/powerpoint/2010/main" val="3746109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A5570-8521-1138-E144-D7AFDBA4D0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215DD7-D18A-D47D-81B2-10B1D99173A9}"/>
              </a:ext>
            </a:extLst>
          </p:cNvPr>
          <p:cNvSpPr>
            <a:spLocks noGrp="1"/>
          </p:cNvSpPr>
          <p:nvPr>
            <p:ph idx="1"/>
          </p:nvPr>
        </p:nvSpPr>
        <p:spPr/>
        <p:txBody>
          <a:bodyPr>
            <a:normAutofit fontScale="92500" lnSpcReduction="20000"/>
          </a:bodyPr>
          <a:lstStyle/>
          <a:p>
            <a:pPr algn="l" fontAlgn="base"/>
            <a:r>
              <a:rPr lang="en-US" b="0" i="0" dirty="0">
                <a:solidFill>
                  <a:srgbClr val="000000"/>
                </a:solidFill>
                <a:effectLst/>
                <a:latin typeface="Sohne"/>
              </a:rPr>
              <a:t>Staging environment</a:t>
            </a:r>
          </a:p>
          <a:p>
            <a:pPr algn="l" fontAlgn="base"/>
            <a:r>
              <a:rPr lang="en-US" b="0" i="0" dirty="0">
                <a:solidFill>
                  <a:srgbClr val="000000"/>
                </a:solidFill>
                <a:effectLst/>
                <a:latin typeface="Sohne"/>
              </a:rPr>
              <a:t>Going up from the test phase, we have the app staging environment. Staging is when you create an instance of an application that you're confident enough to show the immediate owner (sponsor) but not users. Before exposing to the latter group, you'd want to run more tests. A staging environment is meant to simulate production as much as possible. </a:t>
            </a:r>
          </a:p>
          <a:p>
            <a:pPr algn="l" fontAlgn="base"/>
            <a:r>
              <a:rPr lang="en-US" b="0" i="0" dirty="0">
                <a:solidFill>
                  <a:srgbClr val="000000"/>
                </a:solidFill>
                <a:effectLst/>
                <a:latin typeface="Sohne"/>
              </a:rPr>
              <a:t>The staging environment is often restricted to a few select people. Whitelisted emails, IPs, and your developer team are the only groups that can use the application in staging. </a:t>
            </a:r>
          </a:p>
          <a:p>
            <a:pPr algn="l" fontAlgn="base"/>
            <a:r>
              <a:rPr lang="en-US" b="0" i="0" dirty="0">
                <a:solidFill>
                  <a:srgbClr val="000000"/>
                </a:solidFill>
                <a:effectLst/>
                <a:latin typeface="Sohne"/>
              </a:rPr>
              <a:t>It’s worth noting that staging environments are no substitute for a real-world production environment. The surest way to know how new features will perform with real users is to test them in production. At </a:t>
            </a:r>
            <a:r>
              <a:rPr lang="en-US" b="0" i="0" dirty="0" err="1">
                <a:solidFill>
                  <a:srgbClr val="000000"/>
                </a:solidFill>
                <a:effectLst/>
                <a:latin typeface="Sohne"/>
              </a:rPr>
              <a:t>LaunchDarkly</a:t>
            </a:r>
            <a:r>
              <a:rPr lang="en-US" b="0" i="0" dirty="0">
                <a:solidFill>
                  <a:srgbClr val="000000"/>
                </a:solidFill>
                <a:effectLst/>
                <a:latin typeface="Sohne"/>
              </a:rPr>
              <a:t>, we’re big advocates of </a:t>
            </a:r>
            <a:r>
              <a:rPr lang="en-US" b="0" i="0" dirty="0">
                <a:solidFill>
                  <a:srgbClr val="405BFF"/>
                </a:solidFill>
                <a:effectLst/>
                <a:latin typeface="Sohne"/>
                <a:hlinkClick r:id="rId2"/>
              </a:rPr>
              <a:t>testing in production</a:t>
            </a:r>
            <a:r>
              <a:rPr lang="en-US" b="0" i="0" dirty="0">
                <a:solidFill>
                  <a:srgbClr val="000000"/>
                </a:solidFill>
                <a:effectLst/>
                <a:latin typeface="Sohne"/>
              </a:rPr>
              <a:t> with feature flags.</a:t>
            </a:r>
          </a:p>
          <a:p>
            <a:endParaRPr lang="en-IN" dirty="0"/>
          </a:p>
        </p:txBody>
      </p:sp>
    </p:spTree>
    <p:extLst>
      <p:ext uri="{BB962C8B-B14F-4D97-AF65-F5344CB8AC3E}">
        <p14:creationId xmlns:p14="http://schemas.microsoft.com/office/powerpoint/2010/main" val="769782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37305-A17F-44A1-6D8E-36F04DAF3D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9DA9AF-3046-BF15-FCCB-5E3F054B5515}"/>
              </a:ext>
            </a:extLst>
          </p:cNvPr>
          <p:cNvSpPr>
            <a:spLocks noGrp="1"/>
          </p:cNvSpPr>
          <p:nvPr>
            <p:ph idx="1"/>
          </p:nvPr>
        </p:nvSpPr>
        <p:spPr/>
        <p:txBody>
          <a:bodyPr>
            <a:normAutofit fontScale="92500" lnSpcReduction="20000"/>
          </a:bodyPr>
          <a:lstStyle/>
          <a:p>
            <a:pPr algn="l" fontAlgn="base"/>
            <a:r>
              <a:rPr lang="en-US" b="0" i="0" dirty="0">
                <a:solidFill>
                  <a:srgbClr val="000000"/>
                </a:solidFill>
                <a:effectLst/>
                <a:latin typeface="Sohne"/>
              </a:rPr>
              <a:t>Production environment</a:t>
            </a:r>
          </a:p>
          <a:p>
            <a:pPr algn="l" fontAlgn="base"/>
            <a:r>
              <a:rPr lang="en-US" b="0" i="0" dirty="0">
                <a:solidFill>
                  <a:srgbClr val="000000"/>
                </a:solidFill>
                <a:effectLst/>
                <a:latin typeface="Sohne"/>
              </a:rPr>
              <a:t>As an end-user, when you use a web or mobile application, the application is running on a production server. It has been produced. We mentioned how testing was necessary for every application, however, not every environment is a prerequisite. </a:t>
            </a:r>
          </a:p>
          <a:p>
            <a:pPr algn="l" fontAlgn="base"/>
            <a:r>
              <a:rPr lang="en-US" b="0" i="0" dirty="0">
                <a:solidFill>
                  <a:srgbClr val="000000"/>
                </a:solidFill>
                <a:effectLst/>
                <a:latin typeface="Sohne"/>
              </a:rPr>
              <a:t>Thanks to </a:t>
            </a:r>
            <a:r>
              <a:rPr lang="en-US" b="0" i="0" dirty="0">
                <a:solidFill>
                  <a:srgbClr val="405BFF"/>
                </a:solidFill>
                <a:effectLst/>
                <a:latin typeface="Sohne"/>
                <a:hlinkClick r:id="rId2"/>
              </a:rPr>
              <a:t>feature flags</a:t>
            </a:r>
            <a:r>
              <a:rPr lang="en-US" b="0" i="0" dirty="0">
                <a:solidFill>
                  <a:srgbClr val="000000"/>
                </a:solidFill>
                <a:effectLst/>
                <a:latin typeface="Sohne"/>
              </a:rPr>
              <a:t>, many development teams are doing away with some staging environments altogether. The first visible benefit of such a move is cost savings. What it actually implies is that the production environment absorbs the other pre-production states.</a:t>
            </a:r>
          </a:p>
          <a:p>
            <a:pPr algn="l" fontAlgn="base"/>
            <a:r>
              <a:rPr lang="en-US" b="0" i="0" dirty="0">
                <a:solidFill>
                  <a:srgbClr val="000000"/>
                </a:solidFill>
                <a:effectLst/>
                <a:latin typeface="Sohne"/>
              </a:rPr>
              <a:t>Tests can be conducted during production, with new features being released safely at the same time. Feature flags make it possible to show a few specific users a future version of an application, while the rest enjoy its current version.</a:t>
            </a:r>
          </a:p>
          <a:p>
            <a:endParaRPr lang="en-IN" dirty="0"/>
          </a:p>
        </p:txBody>
      </p:sp>
    </p:spTree>
    <p:extLst>
      <p:ext uri="{BB962C8B-B14F-4D97-AF65-F5344CB8AC3E}">
        <p14:creationId xmlns:p14="http://schemas.microsoft.com/office/powerpoint/2010/main" val="1661554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AB55E-46B4-E22F-6C64-9725DE674AA6}"/>
              </a:ext>
            </a:extLst>
          </p:cNvPr>
          <p:cNvSpPr>
            <a:spLocks noGrp="1"/>
          </p:cNvSpPr>
          <p:nvPr>
            <p:ph type="title"/>
          </p:nvPr>
        </p:nvSpPr>
        <p:spPr/>
        <p:txBody>
          <a:bodyPr/>
          <a:lstStyle/>
          <a:p>
            <a:endParaRPr lang="en-IN"/>
          </a:p>
        </p:txBody>
      </p:sp>
      <p:pic>
        <p:nvPicPr>
          <p:cNvPr id="2050" name="Picture 2" descr="How to Write Effective Test Summary Report? – Techno PM - Project  Management Templates Download">
            <a:extLst>
              <a:ext uri="{FF2B5EF4-FFF2-40B4-BE49-F238E27FC236}">
                <a16:creationId xmlns:a16="http://schemas.microsoft.com/office/drawing/2014/main" id="{E36A1E91-3C64-DF4E-6CF2-68B8273B76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8492" y="365125"/>
            <a:ext cx="10515600" cy="5955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394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16A61-3587-DD01-0631-EB3148204D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0866F5-C7F1-D6E0-097F-8A221F6CAF71}"/>
              </a:ext>
            </a:extLst>
          </p:cNvPr>
          <p:cNvSpPr>
            <a:spLocks noGrp="1"/>
          </p:cNvSpPr>
          <p:nvPr>
            <p:ph idx="1"/>
          </p:nvPr>
        </p:nvSpPr>
        <p:spPr/>
        <p:txBody>
          <a:bodyPr/>
          <a:lstStyle/>
          <a:p>
            <a:pPr algn="l"/>
            <a:r>
              <a:rPr lang="en-US" b="0" i="0" dirty="0">
                <a:solidFill>
                  <a:srgbClr val="2D2D2D"/>
                </a:solidFill>
                <a:effectLst/>
                <a:latin typeface="Axiforma"/>
              </a:rPr>
              <a:t>There are three basic</a:t>
            </a:r>
            <a:r>
              <a:rPr lang="en-US" b="1" i="0" dirty="0">
                <a:solidFill>
                  <a:srgbClr val="2D2D2D"/>
                </a:solidFill>
                <a:effectLst/>
                <a:latin typeface="Axiforma"/>
              </a:rPr>
              <a:t> types of test case reporting in software testing</a:t>
            </a:r>
            <a:r>
              <a:rPr lang="en-US" b="0" i="0" dirty="0">
                <a:solidFill>
                  <a:srgbClr val="2D2D2D"/>
                </a:solidFill>
                <a:effectLst/>
                <a:latin typeface="Axiforma"/>
              </a:rPr>
              <a:t>: </a:t>
            </a:r>
          </a:p>
          <a:p>
            <a:pPr algn="l">
              <a:buFont typeface="+mj-lt"/>
              <a:buAutoNum type="arabicPeriod"/>
            </a:pPr>
            <a:r>
              <a:rPr lang="en-US" b="0" i="0" dirty="0">
                <a:solidFill>
                  <a:srgbClr val="2D2D2D"/>
                </a:solidFill>
                <a:effectLst/>
                <a:latin typeface="Axiforma"/>
              </a:rPr>
              <a:t>Test incident report</a:t>
            </a:r>
          </a:p>
          <a:p>
            <a:pPr algn="l">
              <a:buFont typeface="+mj-lt"/>
              <a:buAutoNum type="arabicPeriod"/>
            </a:pPr>
            <a:r>
              <a:rPr lang="en-US" b="0" i="0" dirty="0">
                <a:solidFill>
                  <a:srgbClr val="2D2D2D"/>
                </a:solidFill>
                <a:effectLst/>
                <a:latin typeface="Axiforma"/>
              </a:rPr>
              <a:t>Test cycle report</a:t>
            </a:r>
          </a:p>
          <a:p>
            <a:pPr algn="l">
              <a:buFont typeface="+mj-lt"/>
              <a:buAutoNum type="arabicPeriod"/>
            </a:pPr>
            <a:r>
              <a:rPr lang="en-US" b="0" i="0" dirty="0">
                <a:solidFill>
                  <a:srgbClr val="2D2D2D"/>
                </a:solidFill>
                <a:effectLst/>
                <a:latin typeface="Axiforma"/>
              </a:rPr>
              <a:t>Test summary report </a:t>
            </a:r>
          </a:p>
          <a:p>
            <a:endParaRPr lang="en-IN" dirty="0"/>
          </a:p>
        </p:txBody>
      </p:sp>
    </p:spTree>
    <p:extLst>
      <p:ext uri="{BB962C8B-B14F-4D97-AF65-F5344CB8AC3E}">
        <p14:creationId xmlns:p14="http://schemas.microsoft.com/office/powerpoint/2010/main" val="759060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6B7D-F0C4-235A-9F8F-9794E61B26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6D1BC1-C684-16DC-4F2E-ED940A8A7088}"/>
              </a:ext>
            </a:extLst>
          </p:cNvPr>
          <p:cNvSpPr>
            <a:spLocks noGrp="1"/>
          </p:cNvSpPr>
          <p:nvPr>
            <p:ph idx="1"/>
          </p:nvPr>
        </p:nvSpPr>
        <p:spPr/>
        <p:txBody>
          <a:bodyPr>
            <a:normAutofit fontScale="70000" lnSpcReduction="20000"/>
          </a:bodyPr>
          <a:lstStyle/>
          <a:p>
            <a:pPr algn="l"/>
            <a:r>
              <a:rPr lang="en-US" b="0" i="0" dirty="0">
                <a:solidFill>
                  <a:srgbClr val="000000"/>
                </a:solidFill>
                <a:effectLst/>
                <a:latin typeface="Axiforma"/>
              </a:rPr>
              <a:t>1. Test Incident Report </a:t>
            </a:r>
          </a:p>
          <a:p>
            <a:pPr algn="l"/>
            <a:r>
              <a:rPr lang="en-US" b="0" i="0" dirty="0">
                <a:solidFill>
                  <a:srgbClr val="2D2D2D"/>
                </a:solidFill>
                <a:effectLst/>
                <a:latin typeface="Axiforma"/>
              </a:rPr>
              <a:t>This report communicates the </a:t>
            </a:r>
            <a:r>
              <a:rPr lang="en-US" b="1" i="0" dirty="0">
                <a:solidFill>
                  <a:srgbClr val="2D2D2D"/>
                </a:solidFill>
                <a:effectLst/>
                <a:latin typeface="Axiforma"/>
              </a:rPr>
              <a:t>defects or issues</a:t>
            </a:r>
            <a:r>
              <a:rPr lang="en-US" b="0" i="0" dirty="0">
                <a:solidFill>
                  <a:srgbClr val="2D2D2D"/>
                </a:solidFill>
                <a:effectLst/>
                <a:latin typeface="Axiforma"/>
              </a:rPr>
              <a:t> as they occur during the life cycle. </a:t>
            </a:r>
            <a:r>
              <a:rPr lang="en-US" b="0" i="0" u="sng" dirty="0">
                <a:solidFill>
                  <a:srgbClr val="3B85FF"/>
                </a:solidFill>
                <a:effectLst/>
                <a:latin typeface="Axiforma"/>
                <a:hlinkClick r:id="rId2"/>
              </a:rPr>
              <a:t>Defect and issue management</a:t>
            </a:r>
            <a:r>
              <a:rPr lang="en-US" b="0" i="0" dirty="0">
                <a:solidFill>
                  <a:srgbClr val="2D2D2D"/>
                </a:solidFill>
                <a:effectLst/>
                <a:latin typeface="Axiforma"/>
              </a:rPr>
              <a:t> involve multiple people from various teams; for instance, the nature of the bug or issue may require the tester to get in touch with the developers, or there may be issues in deployment, or simply a technical flaw in the design and propagation. This is the stage where the report is generated regarding these issues and bugs to take the relevant teams on board. </a:t>
            </a:r>
          </a:p>
          <a:p>
            <a:pPr algn="l"/>
            <a:r>
              <a:rPr lang="en-US" b="0" i="0" dirty="0">
                <a:solidFill>
                  <a:srgbClr val="2D2D2D"/>
                </a:solidFill>
                <a:effectLst/>
                <a:latin typeface="Axiforma"/>
              </a:rPr>
              <a:t>The issues most often refer to bugs but that is not always the case. Any incident that may occur unexpectedly during the testing life cycle is reported in the Test Incident Report. The defects or incidents reported in this report are added to a repository with a unique ID for an easier inquiry into the issue. Here, the issues and incidents are categorized according to the </a:t>
            </a:r>
            <a:r>
              <a:rPr lang="en-US" b="1" i="0" dirty="0">
                <a:solidFill>
                  <a:srgbClr val="2D2D2D"/>
                </a:solidFill>
                <a:effectLst/>
                <a:latin typeface="Axiforma"/>
              </a:rPr>
              <a:t>priority</a:t>
            </a:r>
            <a:r>
              <a:rPr lang="en-US" b="0" i="0" dirty="0">
                <a:solidFill>
                  <a:srgbClr val="2D2D2D"/>
                </a:solidFill>
                <a:effectLst/>
                <a:latin typeface="Axiforma"/>
              </a:rPr>
              <a:t> as well. The high priority ones are highlighted for preferred redressal. It is advisable to add the persons assigned with the task in the incident report as well, for better management. </a:t>
            </a:r>
          </a:p>
          <a:p>
            <a:pPr algn="l"/>
            <a:r>
              <a:rPr lang="en-US" b="0" i="0" dirty="0">
                <a:solidFill>
                  <a:srgbClr val="2D2D2D"/>
                </a:solidFill>
                <a:effectLst/>
                <a:latin typeface="Axiforma"/>
              </a:rPr>
              <a:t>Besides the obvious objective of this report, which is to highlight all the bugs and issues, and hence, take consequent action, this process also cultivates transparency amongst the software teams and enhances correspondence between them. This atmosphere of transparency leads to lesser chances of miscommunication between the team members and other participants involved in the project.  </a:t>
            </a:r>
          </a:p>
          <a:p>
            <a:endParaRPr lang="en-IN" dirty="0"/>
          </a:p>
        </p:txBody>
      </p:sp>
    </p:spTree>
    <p:extLst>
      <p:ext uri="{BB962C8B-B14F-4D97-AF65-F5344CB8AC3E}">
        <p14:creationId xmlns:p14="http://schemas.microsoft.com/office/powerpoint/2010/main" val="3574382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8734-CEFD-90A2-9F46-C85E108E12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8E3931-79CB-722B-AE85-7C2996AB5FA4}"/>
              </a:ext>
            </a:extLst>
          </p:cNvPr>
          <p:cNvSpPr>
            <a:spLocks noGrp="1"/>
          </p:cNvSpPr>
          <p:nvPr>
            <p:ph idx="1"/>
          </p:nvPr>
        </p:nvSpPr>
        <p:spPr/>
        <p:txBody>
          <a:bodyPr>
            <a:normAutofit fontScale="70000" lnSpcReduction="20000"/>
          </a:bodyPr>
          <a:lstStyle/>
          <a:p>
            <a:pPr algn="l"/>
            <a:r>
              <a:rPr lang="en-US" b="0" i="0" dirty="0">
                <a:solidFill>
                  <a:srgbClr val="000000"/>
                </a:solidFill>
                <a:effectLst/>
                <a:latin typeface="Axiforma"/>
              </a:rPr>
              <a:t>2. Test Cycle Report </a:t>
            </a:r>
          </a:p>
          <a:p>
            <a:pPr algn="l"/>
            <a:r>
              <a:rPr lang="en-US" b="0" i="0" dirty="0">
                <a:solidFill>
                  <a:srgbClr val="2D2D2D"/>
                </a:solidFill>
                <a:effectLst/>
                <a:latin typeface="Axiforma"/>
              </a:rPr>
              <a:t>Test Cycle Report refers to running various tests in the</a:t>
            </a:r>
            <a:r>
              <a:rPr lang="en-US" b="1" i="0" dirty="0">
                <a:solidFill>
                  <a:srgbClr val="2D2D2D"/>
                </a:solidFill>
                <a:effectLst/>
                <a:latin typeface="Axiforma"/>
              </a:rPr>
              <a:t> testing life cycle</a:t>
            </a:r>
            <a:r>
              <a:rPr lang="en-US" b="0" i="0" dirty="0">
                <a:solidFill>
                  <a:srgbClr val="2D2D2D"/>
                </a:solidFill>
                <a:effectLst/>
                <a:latin typeface="Axiforma"/>
              </a:rPr>
              <a:t>. It includes the planning and execution of certain tests, the priority of those tests, and the severity of issues to be addressed. Test Cycle Report is generated for each cycle and a separate cycle is executed for each separate build of the product. The idea is to run multiple cycles on a product if needed, and to ensure that the product emerges stable and error-free at the end of the rigorous test cycles. </a:t>
            </a:r>
          </a:p>
          <a:p>
            <a:pPr algn="l"/>
            <a:r>
              <a:rPr lang="en-US" b="0" i="0" dirty="0">
                <a:solidFill>
                  <a:srgbClr val="2D2D2D"/>
                </a:solidFill>
                <a:effectLst/>
                <a:latin typeface="Axiforma"/>
              </a:rPr>
              <a:t>The Test Cycle Report ideally explains an overall situation of the cycle with the various defects that emerged during the cycle, their severity, and the impact those defects had on the overall product test cycle. It should also be able to bridge the previous cycles with the latest in an attempt to explain the flow of events. An important thing about a Test Cycle Report is that it entails the new defects and apprehends the issues that may arise as the product sets on to maturity. All of the issues that surfaced but were not addressed in the latest cycle are also included in the Test Cycle Report so that the redressal gets picked up right where the last cycle ended. </a:t>
            </a:r>
          </a:p>
          <a:p>
            <a:pPr algn="l"/>
            <a:r>
              <a:rPr lang="en-US" b="0" i="0" dirty="0">
                <a:solidFill>
                  <a:srgbClr val="2D2D2D"/>
                </a:solidFill>
                <a:effectLst/>
                <a:latin typeface="Axiforma"/>
              </a:rPr>
              <a:t>For example, in </a:t>
            </a:r>
            <a:r>
              <a:rPr lang="en-US" b="0" i="0" dirty="0" err="1">
                <a:solidFill>
                  <a:srgbClr val="2D2D2D"/>
                </a:solidFill>
                <a:effectLst/>
                <a:latin typeface="Axiforma"/>
              </a:rPr>
              <a:t>Kualitee’s</a:t>
            </a:r>
            <a:r>
              <a:rPr lang="en-US" b="0" i="0" dirty="0">
                <a:solidFill>
                  <a:srgbClr val="2D2D2D"/>
                </a:solidFill>
                <a:effectLst/>
                <a:latin typeface="Axiforma"/>
              </a:rPr>
              <a:t> dashboard, a quick glance at the below chart will give you readiness of each test cycle. </a:t>
            </a:r>
          </a:p>
          <a:p>
            <a:endParaRPr lang="en-IN" dirty="0"/>
          </a:p>
        </p:txBody>
      </p:sp>
    </p:spTree>
    <p:extLst>
      <p:ext uri="{BB962C8B-B14F-4D97-AF65-F5344CB8AC3E}">
        <p14:creationId xmlns:p14="http://schemas.microsoft.com/office/powerpoint/2010/main" val="2286350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1AB2-121F-1438-1EB4-53D47037EA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5827FF-FBB0-6394-0802-A3FEE695146F}"/>
              </a:ext>
            </a:extLst>
          </p:cNvPr>
          <p:cNvSpPr>
            <a:spLocks noGrp="1"/>
          </p:cNvSpPr>
          <p:nvPr>
            <p:ph idx="1"/>
          </p:nvPr>
        </p:nvSpPr>
        <p:spPr/>
        <p:txBody>
          <a:bodyPr>
            <a:normAutofit fontScale="70000" lnSpcReduction="20000"/>
          </a:bodyPr>
          <a:lstStyle/>
          <a:p>
            <a:pPr algn="l"/>
            <a:r>
              <a:rPr lang="en-US" b="0" i="0" dirty="0">
                <a:solidFill>
                  <a:srgbClr val="000000"/>
                </a:solidFill>
                <a:effectLst/>
                <a:latin typeface="Axiforma"/>
              </a:rPr>
              <a:t>3. Test Summary Report </a:t>
            </a:r>
          </a:p>
          <a:p>
            <a:pPr algn="l"/>
            <a:r>
              <a:rPr lang="en-US" b="0" i="0" dirty="0">
                <a:solidFill>
                  <a:srgbClr val="2D2D2D"/>
                </a:solidFill>
                <a:effectLst/>
                <a:latin typeface="Axiforma"/>
              </a:rPr>
              <a:t>The test summary report is the crux of the test cycle that recommends that the </a:t>
            </a:r>
            <a:r>
              <a:rPr lang="en-US" b="1" i="0" dirty="0">
                <a:solidFill>
                  <a:srgbClr val="2D2D2D"/>
                </a:solidFill>
                <a:effectLst/>
                <a:latin typeface="Axiforma"/>
              </a:rPr>
              <a:t>product is mature</a:t>
            </a:r>
            <a:r>
              <a:rPr lang="en-US" b="0" i="0" dirty="0">
                <a:solidFill>
                  <a:srgbClr val="2D2D2D"/>
                </a:solidFill>
                <a:effectLst/>
                <a:latin typeface="Axiforma"/>
              </a:rPr>
              <a:t> and </a:t>
            </a:r>
            <a:r>
              <a:rPr lang="en-US" b="1" i="0" dirty="0">
                <a:solidFill>
                  <a:srgbClr val="2D2D2D"/>
                </a:solidFill>
                <a:effectLst/>
                <a:latin typeface="Axiforma"/>
              </a:rPr>
              <a:t>ready for release</a:t>
            </a:r>
            <a:r>
              <a:rPr lang="en-US" b="0" i="0" dirty="0">
                <a:solidFill>
                  <a:srgbClr val="2D2D2D"/>
                </a:solidFill>
                <a:effectLst/>
                <a:latin typeface="Axiforma"/>
              </a:rPr>
              <a:t>. It can be considered as the final word regarding the entire cycle, finishing it with a conclusive remark. It indicates how effectively the testing project was carried out </a:t>
            </a:r>
          </a:p>
          <a:p>
            <a:pPr algn="l"/>
            <a:r>
              <a:rPr lang="en-US" b="0" i="0" dirty="0">
                <a:solidFill>
                  <a:srgbClr val="2D2D2D"/>
                </a:solidFill>
                <a:effectLst/>
                <a:latin typeface="Axiforma"/>
              </a:rPr>
              <a:t>A test summary report can be generated at the end of each phase of the cycle separately, as well as at the end of the entire life cycle of the product. A phase-specific test summary report helps identify the targeted areas in the product life cycle for a referral. A conclusive test summary is a certificate of fitness for the product. </a:t>
            </a:r>
          </a:p>
          <a:p>
            <a:pPr algn="l"/>
            <a:r>
              <a:rPr lang="en-US" b="0" i="0" dirty="0">
                <a:solidFill>
                  <a:srgbClr val="2D2D2D"/>
                </a:solidFill>
                <a:effectLst/>
                <a:latin typeface="Axiforma"/>
              </a:rPr>
              <a:t>This type of report is usually prepared by the Test Manager. It should be crisp and to the point—with all necessary details included.  </a:t>
            </a:r>
          </a:p>
          <a:p>
            <a:pPr algn="l"/>
            <a:r>
              <a:rPr lang="en-US" b="0" i="0" dirty="0">
                <a:solidFill>
                  <a:srgbClr val="2D2D2D"/>
                </a:solidFill>
                <a:effectLst/>
                <a:latin typeface="Axiforma"/>
              </a:rPr>
              <a:t>The test summary report should be able to explain the test items with their IDs, the variations that may have occurred during the cycle and how they were resolved, and a clear-cut summary of all the results including their assessment. It should distinctly mention that the product is fit for release along with a formal recommendation for product release. </a:t>
            </a:r>
          </a:p>
          <a:p>
            <a:endParaRPr lang="en-IN" dirty="0"/>
          </a:p>
        </p:txBody>
      </p:sp>
    </p:spTree>
    <p:extLst>
      <p:ext uri="{BB962C8B-B14F-4D97-AF65-F5344CB8AC3E}">
        <p14:creationId xmlns:p14="http://schemas.microsoft.com/office/powerpoint/2010/main" val="1255106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7289-F923-52FA-1C72-8708B51B8FED}"/>
              </a:ext>
            </a:extLst>
          </p:cNvPr>
          <p:cNvSpPr>
            <a:spLocks noGrp="1"/>
          </p:cNvSpPr>
          <p:nvPr>
            <p:ph type="title"/>
          </p:nvPr>
        </p:nvSpPr>
        <p:spPr/>
        <p:txBody>
          <a:bodyPr/>
          <a:lstStyle/>
          <a:p>
            <a:r>
              <a:rPr lang="en-US" dirty="0"/>
              <a:t>Test cases that could be automated in </a:t>
            </a:r>
            <a:r>
              <a:rPr lang="en-US" dirty="0" err="1"/>
              <a:t>airbnb</a:t>
            </a:r>
            <a:endParaRPr lang="en-IN" dirty="0"/>
          </a:p>
        </p:txBody>
      </p:sp>
      <p:sp>
        <p:nvSpPr>
          <p:cNvPr id="3" name="Content Placeholder 2">
            <a:extLst>
              <a:ext uri="{FF2B5EF4-FFF2-40B4-BE49-F238E27FC236}">
                <a16:creationId xmlns:a16="http://schemas.microsoft.com/office/drawing/2014/main" id="{ACCBB19C-F6E4-C06B-3FAF-81680E28429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8191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94AEA-E975-1F9D-1CA4-FAB6C792A0F3}"/>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DAC62466-F065-5C36-17D9-271F1B3A5E12}"/>
              </a:ext>
            </a:extLst>
          </p:cNvPr>
          <p:cNvGraphicFramePr>
            <a:graphicFrameLocks noGrp="1"/>
          </p:cNvGraphicFramePr>
          <p:nvPr>
            <p:ph idx="1"/>
          </p:nvPr>
        </p:nvGraphicFramePr>
        <p:xfrm>
          <a:off x="2273300" y="3452654"/>
          <a:ext cx="7645400" cy="1097280"/>
        </p:xfrm>
        <a:graphic>
          <a:graphicData uri="http://schemas.openxmlformats.org/drawingml/2006/table">
            <a:tbl>
              <a:tblPr>
                <a:tableStyleId>{5C22544A-7EE6-4342-B048-85BDC9FD1C3A}</a:tableStyleId>
              </a:tblPr>
              <a:tblGrid>
                <a:gridCol w="7645400">
                  <a:extLst>
                    <a:ext uri="{9D8B030D-6E8A-4147-A177-3AD203B41FA5}">
                      <a16:colId xmlns:a16="http://schemas.microsoft.com/office/drawing/2014/main" val="4225038488"/>
                    </a:ext>
                  </a:extLst>
                </a:gridCol>
              </a:tblGrid>
              <a:tr h="182880">
                <a:tc>
                  <a:txBody>
                    <a:bodyPr/>
                    <a:lstStyle/>
                    <a:p>
                      <a:pPr algn="l" fontAlgn="b"/>
                      <a:r>
                        <a:rPr lang="en-IN" sz="950" u="none" strike="noStrike">
                          <a:effectLst/>
                        </a:rPr>
                        <a:t>Test Planning</a:t>
                      </a:r>
                      <a:endParaRPr lang="en-IN" sz="950" b="1"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5626484"/>
                  </a:ext>
                </a:extLst>
              </a:tr>
              <a:tr h="182880">
                <a:tc>
                  <a:txBody>
                    <a:bodyPr/>
                    <a:lstStyle/>
                    <a:p>
                      <a:pPr algn="l" fontAlgn="b"/>
                      <a:r>
                        <a:rPr lang="en-IN" sz="950" u="none" strike="noStrike">
                          <a:effectLst/>
                        </a:rPr>
                        <a:t>Importance</a:t>
                      </a:r>
                      <a:endParaRPr lang="en-IN" sz="95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662099239"/>
                  </a:ext>
                </a:extLst>
              </a:tr>
              <a:tr h="182880">
                <a:tc>
                  <a:txBody>
                    <a:bodyPr/>
                    <a:lstStyle/>
                    <a:p>
                      <a:pPr algn="l" fontAlgn="b"/>
                      <a:r>
                        <a:rPr lang="en-IN" sz="950" u="none" strike="noStrike">
                          <a:effectLst/>
                        </a:rPr>
                        <a:t>Re-Planning</a:t>
                      </a:r>
                      <a:endParaRPr lang="en-IN" sz="95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50579214"/>
                  </a:ext>
                </a:extLst>
              </a:tr>
              <a:tr h="182880">
                <a:tc>
                  <a:txBody>
                    <a:bodyPr/>
                    <a:lstStyle/>
                    <a:p>
                      <a:pPr algn="l" fontAlgn="b"/>
                      <a:r>
                        <a:rPr lang="en-IN" sz="950" u="none" strike="noStrike">
                          <a:effectLst/>
                        </a:rPr>
                        <a:t>Types of Plans</a:t>
                      </a:r>
                      <a:endParaRPr lang="en-IN" sz="95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52942001"/>
                  </a:ext>
                </a:extLst>
              </a:tr>
              <a:tr h="182880">
                <a:tc>
                  <a:txBody>
                    <a:bodyPr/>
                    <a:lstStyle/>
                    <a:p>
                      <a:pPr algn="l" fontAlgn="b"/>
                      <a:r>
                        <a:rPr lang="en-IN" sz="950" u="none" strike="noStrike">
                          <a:effectLst/>
                        </a:rPr>
                        <a:t>RACI</a:t>
                      </a:r>
                      <a:endParaRPr lang="en-IN" sz="95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222322091"/>
                  </a:ext>
                </a:extLst>
              </a:tr>
              <a:tr h="182880">
                <a:tc>
                  <a:txBody>
                    <a:bodyPr/>
                    <a:lstStyle/>
                    <a:p>
                      <a:pPr algn="l" fontAlgn="b"/>
                      <a:r>
                        <a:rPr lang="en-US" sz="950" u="none" strike="noStrike" dirty="0">
                          <a:effectLst/>
                        </a:rPr>
                        <a:t>What is high level plan, low, level plan</a:t>
                      </a:r>
                      <a:endParaRPr lang="en-US" sz="95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02112642"/>
                  </a:ext>
                </a:extLst>
              </a:tr>
            </a:tbl>
          </a:graphicData>
        </a:graphic>
      </p:graphicFrame>
    </p:spTree>
    <p:extLst>
      <p:ext uri="{BB962C8B-B14F-4D97-AF65-F5344CB8AC3E}">
        <p14:creationId xmlns:p14="http://schemas.microsoft.com/office/powerpoint/2010/main" val="2828694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3C96-33D3-E27D-D897-93B046F676FA}"/>
              </a:ext>
            </a:extLst>
          </p:cNvPr>
          <p:cNvSpPr>
            <a:spLocks noGrp="1"/>
          </p:cNvSpPr>
          <p:nvPr>
            <p:ph type="title"/>
          </p:nvPr>
        </p:nvSpPr>
        <p:spPr/>
        <p:txBody>
          <a:bodyPr/>
          <a:lstStyle/>
          <a:p>
            <a:r>
              <a:rPr lang="en-US" dirty="0"/>
              <a:t>Test estimation</a:t>
            </a:r>
            <a:endParaRPr lang="en-IN" dirty="0"/>
          </a:p>
        </p:txBody>
      </p:sp>
      <p:sp>
        <p:nvSpPr>
          <p:cNvPr id="3" name="Content Placeholder 2">
            <a:extLst>
              <a:ext uri="{FF2B5EF4-FFF2-40B4-BE49-F238E27FC236}">
                <a16:creationId xmlns:a16="http://schemas.microsoft.com/office/drawing/2014/main" id="{612838D7-C497-427D-0F1C-30CE6C447061}"/>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Test Estimation is a management activity which approximates</a:t>
            </a:r>
            <a:r>
              <a:rPr lang="en-US" b="1" i="0" dirty="0">
                <a:solidFill>
                  <a:srgbClr val="222222"/>
                </a:solidFill>
                <a:effectLst/>
                <a:latin typeface="Source Sans Pro" panose="020B0503030403020204" pitchFamily="34" charset="0"/>
              </a:rPr>
              <a:t> how long</a:t>
            </a:r>
            <a:r>
              <a:rPr lang="en-US" b="0" i="0" dirty="0">
                <a:solidFill>
                  <a:srgbClr val="222222"/>
                </a:solidFill>
                <a:effectLst/>
                <a:latin typeface="Source Sans Pro" panose="020B0503030403020204" pitchFamily="34" charset="0"/>
              </a:rPr>
              <a:t> a Task would take to complete. Estimating effort for the test is one of the </a:t>
            </a:r>
            <a:r>
              <a:rPr lang="en-US" b="1" i="0" dirty="0">
                <a:solidFill>
                  <a:srgbClr val="222222"/>
                </a:solidFill>
                <a:effectLst/>
                <a:latin typeface="Source Sans Pro" panose="020B0503030403020204" pitchFamily="34" charset="0"/>
              </a:rPr>
              <a:t>major</a:t>
            </a:r>
            <a:r>
              <a:rPr lang="en-US" b="0" i="0" dirty="0">
                <a:solidFill>
                  <a:srgbClr val="222222"/>
                </a:solidFill>
                <a:effectLst/>
                <a:latin typeface="Source Sans Pro" panose="020B0503030403020204" pitchFamily="34" charset="0"/>
              </a:rPr>
              <a:t> and </a:t>
            </a:r>
            <a:r>
              <a:rPr lang="en-US" b="1" i="0" dirty="0">
                <a:solidFill>
                  <a:srgbClr val="222222"/>
                </a:solidFill>
                <a:effectLst/>
                <a:latin typeface="Source Sans Pro" panose="020B0503030403020204" pitchFamily="34" charset="0"/>
              </a:rPr>
              <a:t>important</a:t>
            </a:r>
            <a:r>
              <a:rPr lang="en-US" b="0" i="0" dirty="0">
                <a:solidFill>
                  <a:srgbClr val="222222"/>
                </a:solidFill>
                <a:effectLst/>
                <a:latin typeface="Source Sans Pro" panose="020B0503030403020204" pitchFamily="34" charset="0"/>
              </a:rPr>
              <a:t> tasks in Test Management.</a:t>
            </a:r>
            <a:endParaRPr lang="en-IN" dirty="0"/>
          </a:p>
        </p:txBody>
      </p:sp>
    </p:spTree>
    <p:extLst>
      <p:ext uri="{BB962C8B-B14F-4D97-AF65-F5344CB8AC3E}">
        <p14:creationId xmlns:p14="http://schemas.microsoft.com/office/powerpoint/2010/main" val="2053029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50B9-3B86-C774-D8D9-88C368C090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9DA4C8-CCE5-D84D-319B-7B32DBFB3B99}"/>
              </a:ext>
            </a:extLst>
          </p:cNvPr>
          <p:cNvSpPr>
            <a:spLocks noGrp="1"/>
          </p:cNvSpPr>
          <p:nvPr>
            <p:ph idx="1"/>
          </p:nvPr>
        </p:nvSpPr>
        <p:spPr/>
        <p:txBody>
          <a:bodyPr/>
          <a:lstStyle/>
          <a:p>
            <a:r>
              <a:rPr lang="en-US" b="1" i="0" dirty="0">
                <a:solidFill>
                  <a:srgbClr val="222222"/>
                </a:solidFill>
                <a:effectLst/>
                <a:latin typeface="Source Sans Pro" panose="020B0503030403020204" pitchFamily="34" charset="0"/>
              </a:rPr>
              <a:t>Step 1) Divide the whole project task into subtasks</a:t>
            </a:r>
          </a:p>
          <a:p>
            <a:endParaRPr lang="en-IN" dirty="0"/>
          </a:p>
        </p:txBody>
      </p:sp>
    </p:spTree>
    <p:extLst>
      <p:ext uri="{BB962C8B-B14F-4D97-AF65-F5344CB8AC3E}">
        <p14:creationId xmlns:p14="http://schemas.microsoft.com/office/powerpoint/2010/main" val="3159312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3ED6-A89B-B69B-C4FD-D13F827A926F}"/>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E920CCF0-EB6F-8BE0-C50E-9E5D20A8E8BF}"/>
              </a:ext>
            </a:extLst>
          </p:cNvPr>
          <p:cNvGraphicFramePr>
            <a:graphicFrameLocks noGrp="1"/>
          </p:cNvGraphicFramePr>
          <p:nvPr>
            <p:ph idx="1"/>
          </p:nvPr>
        </p:nvGraphicFramePr>
        <p:xfrm>
          <a:off x="2906504" y="2218214"/>
          <a:ext cx="6378991" cy="3566160"/>
        </p:xfrm>
        <a:graphic>
          <a:graphicData uri="http://schemas.openxmlformats.org/drawingml/2006/table">
            <a:tbl>
              <a:tblPr/>
              <a:tblGrid>
                <a:gridCol w="1970840">
                  <a:extLst>
                    <a:ext uri="{9D8B030D-6E8A-4147-A177-3AD203B41FA5}">
                      <a16:colId xmlns:a16="http://schemas.microsoft.com/office/drawing/2014/main" val="2647466524"/>
                    </a:ext>
                  </a:extLst>
                </a:gridCol>
                <a:gridCol w="4408151">
                  <a:extLst>
                    <a:ext uri="{9D8B030D-6E8A-4147-A177-3AD203B41FA5}">
                      <a16:colId xmlns:a16="http://schemas.microsoft.com/office/drawing/2014/main" val="4117618899"/>
                    </a:ext>
                  </a:extLst>
                </a:gridCol>
              </a:tblGrid>
              <a:tr h="0">
                <a:tc>
                  <a:txBody>
                    <a:bodyPr/>
                    <a:lstStyle/>
                    <a:p>
                      <a:pPr algn="l"/>
                      <a:r>
                        <a:rPr lang="en-IN">
                          <a:effectLst/>
                        </a:rPr>
                        <a:t>Task</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IN">
                          <a:effectLst/>
                        </a:rPr>
                        <a:t>Members</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178357976"/>
                  </a:ext>
                </a:extLst>
              </a:tr>
              <a:tr h="0">
                <a:tc>
                  <a:txBody>
                    <a:bodyPr/>
                    <a:lstStyle/>
                    <a:p>
                      <a:r>
                        <a:rPr lang="en-IN">
                          <a:effectLst/>
                        </a:rPr>
                        <a:t>Analyze software requirement specification</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a:effectLst/>
                        </a:rPr>
                        <a:t>All the members</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508232316"/>
                  </a:ext>
                </a:extLst>
              </a:tr>
              <a:tr h="0">
                <a:tc>
                  <a:txBody>
                    <a:bodyPr/>
                    <a:lstStyle/>
                    <a:p>
                      <a:r>
                        <a:rPr lang="en-IN">
                          <a:effectLst/>
                        </a:rPr>
                        <a:t>Create the test specification</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a:effectLst/>
                        </a:rPr>
                        <a:t>Tester/Test Analyst</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559126902"/>
                  </a:ext>
                </a:extLst>
              </a:tr>
              <a:tr h="0">
                <a:tc>
                  <a:txBody>
                    <a:bodyPr/>
                    <a:lstStyle/>
                    <a:p>
                      <a:r>
                        <a:rPr lang="en-US">
                          <a:effectLst/>
                        </a:rPr>
                        <a:t>Build up the test environment</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a:effectLst/>
                        </a:rPr>
                        <a:t>Test Administrator</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631842283"/>
                  </a:ext>
                </a:extLst>
              </a:tr>
              <a:tr h="0">
                <a:tc>
                  <a:txBody>
                    <a:bodyPr/>
                    <a:lstStyle/>
                    <a:p>
                      <a:r>
                        <a:rPr lang="en-IN">
                          <a:effectLst/>
                        </a:rPr>
                        <a:t>Execute the test cases</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a:effectLst/>
                        </a:rPr>
                        <a:t>Tester, Test Administrator</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652115387"/>
                  </a:ext>
                </a:extLst>
              </a:tr>
              <a:tr h="0">
                <a:tc>
                  <a:txBody>
                    <a:bodyPr/>
                    <a:lstStyle/>
                    <a:p>
                      <a:r>
                        <a:rPr lang="en-IN">
                          <a:effectLst/>
                        </a:rPr>
                        <a:t>Report defects</a:t>
                      </a:r>
                    </a:p>
                  </a:txBody>
                  <a:tcPr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tc>
                  <a:txBody>
                    <a:bodyPr/>
                    <a:lstStyle/>
                    <a:p>
                      <a:r>
                        <a:rPr lang="en-IN" dirty="0">
                          <a:effectLst/>
                        </a:rPr>
                        <a:t>Tester</a:t>
                      </a:r>
                    </a:p>
                  </a:txBody>
                  <a:tcPr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2973030014"/>
                  </a:ext>
                </a:extLst>
              </a:tr>
            </a:tbl>
          </a:graphicData>
        </a:graphic>
      </p:graphicFrame>
      <p:sp>
        <p:nvSpPr>
          <p:cNvPr id="5" name="Rectangle 1">
            <a:extLst>
              <a:ext uri="{FF2B5EF4-FFF2-40B4-BE49-F238E27FC236}">
                <a16:creationId xmlns:a16="http://schemas.microsoft.com/office/drawing/2014/main" id="{0A5A0AB5-A775-C53D-521F-71519A06BDBC}"/>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222222"/>
                </a:solidFill>
                <a:effectLst/>
                <a:latin typeface="Source Sans Pro" panose="020B0503030403020204" pitchFamily="34" charset="0"/>
              </a:rPr>
              <a:t>Step 2) Allocate each task to team member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22222"/>
                </a:solidFill>
                <a:effectLst/>
                <a:latin typeface="Source Sans Pro" panose="020B0503030403020204" pitchFamily="34" charset="0"/>
              </a:rPr>
              <a:t>In this step, each task is assigned to the </a:t>
            </a:r>
            <a:r>
              <a:rPr kumimoji="0" lang="en-US" altLang="en-US" sz="1500" b="1" i="0" u="none" strike="noStrike" cap="none" normalizeH="0" baseline="0">
                <a:ln>
                  <a:noFill/>
                </a:ln>
                <a:solidFill>
                  <a:srgbClr val="222222"/>
                </a:solidFill>
                <a:effectLst/>
                <a:latin typeface="Source Sans Pro" panose="020B0503030403020204" pitchFamily="34" charset="0"/>
              </a:rPr>
              <a:t>appropriate</a:t>
            </a:r>
            <a:r>
              <a:rPr kumimoji="0" lang="en-US" altLang="en-US" sz="1500" b="0" i="0" u="none" strike="noStrike" cap="none" normalizeH="0" baseline="0">
                <a:ln>
                  <a:noFill/>
                </a:ln>
                <a:solidFill>
                  <a:srgbClr val="222222"/>
                </a:solidFill>
                <a:effectLst/>
                <a:latin typeface="Source Sans Pro" panose="020B0503030403020204" pitchFamily="34" charset="0"/>
              </a:rPr>
              <a:t> member in the project team. You can assigned task as follows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6346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57EA-A30B-3EA4-B7EA-009D944100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7C8C68-EFA3-8585-6189-76E9AB5BF18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4856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3F85F-2D1E-EA66-2C8D-7E670008D7A2}"/>
              </a:ext>
            </a:extLst>
          </p:cNvPr>
          <p:cNvSpPr>
            <a:spLocks noGrp="1"/>
          </p:cNvSpPr>
          <p:nvPr>
            <p:ph type="title"/>
          </p:nvPr>
        </p:nvSpPr>
        <p:spPr/>
        <p:txBody>
          <a:bodyPr/>
          <a:lstStyle/>
          <a:p>
            <a:r>
              <a:rPr lang="en-US" dirty="0"/>
              <a:t>Test planning</a:t>
            </a:r>
            <a:endParaRPr lang="en-IN" dirty="0"/>
          </a:p>
        </p:txBody>
      </p:sp>
      <p:sp>
        <p:nvSpPr>
          <p:cNvPr id="3" name="Content Placeholder 2">
            <a:extLst>
              <a:ext uri="{FF2B5EF4-FFF2-40B4-BE49-F238E27FC236}">
                <a16:creationId xmlns:a16="http://schemas.microsoft.com/office/drawing/2014/main" id="{FBCA760D-454C-731E-A477-03B83476D9C7}"/>
              </a:ext>
            </a:extLst>
          </p:cNvPr>
          <p:cNvSpPr>
            <a:spLocks noGrp="1"/>
          </p:cNvSpPr>
          <p:nvPr>
            <p:ph idx="1"/>
          </p:nvPr>
        </p:nvSpPr>
        <p:spPr/>
        <p:txBody>
          <a:bodyPr/>
          <a:lstStyle/>
          <a:p>
            <a:r>
              <a:rPr lang="en-US" b="0" i="0" dirty="0">
                <a:solidFill>
                  <a:srgbClr val="374151"/>
                </a:solidFill>
                <a:effectLst/>
                <a:latin typeface="Source Serif 4"/>
              </a:rPr>
              <a:t>A Test Plan is a critical and exhaustive document that outlines the strategies, goals, timeline, estimations, deadlines, and resources needed for the successful completion of a project. It provides a framework that is designed by QA managers to provide clarity about the necessary tests that you need to verify to ensure the proper functioning of the software.</a:t>
            </a:r>
            <a:endParaRPr lang="en-IN" dirty="0"/>
          </a:p>
        </p:txBody>
      </p:sp>
    </p:spTree>
    <p:extLst>
      <p:ext uri="{BB962C8B-B14F-4D97-AF65-F5344CB8AC3E}">
        <p14:creationId xmlns:p14="http://schemas.microsoft.com/office/powerpoint/2010/main" val="405299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6512C-BB17-889C-B2D2-D1CA25D6EF7C}"/>
              </a:ext>
            </a:extLst>
          </p:cNvPr>
          <p:cNvSpPr>
            <a:spLocks noGrp="1"/>
          </p:cNvSpPr>
          <p:nvPr>
            <p:ph type="title"/>
          </p:nvPr>
        </p:nvSpPr>
        <p:spPr/>
        <p:txBody>
          <a:bodyPr/>
          <a:lstStyle/>
          <a:p>
            <a:r>
              <a:rPr lang="en-US" dirty="0"/>
              <a:t>Importance</a:t>
            </a:r>
            <a:endParaRPr lang="en-IN" dirty="0"/>
          </a:p>
        </p:txBody>
      </p:sp>
      <p:sp>
        <p:nvSpPr>
          <p:cNvPr id="3" name="Content Placeholder 2">
            <a:extLst>
              <a:ext uri="{FF2B5EF4-FFF2-40B4-BE49-F238E27FC236}">
                <a16:creationId xmlns:a16="http://schemas.microsoft.com/office/drawing/2014/main" id="{D00BB9D4-CD52-79B0-5CB0-1D4FB951FD3C}"/>
              </a:ext>
            </a:extLst>
          </p:cNvPr>
          <p:cNvSpPr>
            <a:spLocks noGrp="1"/>
          </p:cNvSpPr>
          <p:nvPr>
            <p:ph idx="1"/>
          </p:nvPr>
        </p:nvSpPr>
        <p:spPr/>
        <p:txBody>
          <a:bodyPr>
            <a:normAutofit fontScale="85000" lnSpcReduction="20000"/>
          </a:bodyPr>
          <a:lstStyle/>
          <a:p>
            <a:pPr algn="l" fontAlgn="base"/>
            <a:r>
              <a:rPr lang="en-US" b="1" i="0" dirty="0">
                <a:solidFill>
                  <a:srgbClr val="273239"/>
                </a:solidFill>
                <a:effectLst/>
                <a:latin typeface="Nunito" pitchFamily="2" charset="0"/>
              </a:rPr>
              <a:t>Objectives of the Test Plan:</a:t>
            </a:r>
          </a:p>
          <a:p>
            <a:pPr algn="l" fontAlgn="base">
              <a:buFont typeface="+mj-lt"/>
              <a:buAutoNum type="arabicPeriod"/>
            </a:pPr>
            <a:r>
              <a:rPr lang="en-US" b="1" i="0" dirty="0">
                <a:solidFill>
                  <a:srgbClr val="273239"/>
                </a:solidFill>
                <a:effectLst/>
                <a:latin typeface="Nunito" pitchFamily="2" charset="0"/>
              </a:rPr>
              <a:t>Overview of testing activities:</a:t>
            </a:r>
            <a:r>
              <a:rPr lang="en-US" b="0" i="0" dirty="0">
                <a:solidFill>
                  <a:srgbClr val="273239"/>
                </a:solidFill>
                <a:effectLst/>
                <a:latin typeface="Nunito" pitchFamily="2" charset="0"/>
              </a:rPr>
              <a:t> The test plan provides an overview of the testing activities and where to start and stop the work.</a:t>
            </a:r>
          </a:p>
          <a:p>
            <a:pPr algn="l" fontAlgn="base">
              <a:buFont typeface="+mj-lt"/>
              <a:buAutoNum type="arabicPeriod" startAt="2"/>
            </a:pPr>
            <a:r>
              <a:rPr lang="en-US" b="1" i="0" dirty="0">
                <a:solidFill>
                  <a:srgbClr val="273239"/>
                </a:solidFill>
                <a:effectLst/>
                <a:latin typeface="Nunito" pitchFamily="2" charset="0"/>
              </a:rPr>
              <a:t>Provides timeline: </a:t>
            </a:r>
            <a:r>
              <a:rPr lang="en-US" b="0" i="0" dirty="0">
                <a:solidFill>
                  <a:srgbClr val="273239"/>
                </a:solidFill>
                <a:effectLst/>
                <a:latin typeface="Nunito" pitchFamily="2" charset="0"/>
              </a:rPr>
              <a:t>The test plan helps to create the timeline for the testing activities based on the number of hours and the workers needed.</a:t>
            </a:r>
          </a:p>
          <a:p>
            <a:pPr algn="l" fontAlgn="base">
              <a:buFont typeface="+mj-lt"/>
              <a:buAutoNum type="arabicPeriod" startAt="3"/>
            </a:pPr>
            <a:r>
              <a:rPr lang="en-US" b="1" i="0" dirty="0">
                <a:solidFill>
                  <a:srgbClr val="273239"/>
                </a:solidFill>
                <a:effectLst/>
                <a:latin typeface="Nunito" pitchFamily="2" charset="0"/>
              </a:rPr>
              <a:t>Helps to estimate resources:</a:t>
            </a:r>
            <a:r>
              <a:rPr lang="en-US" b="0" i="0" dirty="0">
                <a:solidFill>
                  <a:srgbClr val="273239"/>
                </a:solidFill>
                <a:effectLst/>
                <a:latin typeface="Nunito" pitchFamily="2" charset="0"/>
              </a:rPr>
              <a:t> The test plan helps to create an estimate of the number of resources needed to finish the work.</a:t>
            </a:r>
          </a:p>
          <a:p>
            <a:pPr algn="l" fontAlgn="base">
              <a:buFont typeface="+mj-lt"/>
              <a:buAutoNum type="arabicPeriod" startAt="4"/>
            </a:pPr>
            <a:r>
              <a:rPr lang="en-US" b="1" i="0" dirty="0">
                <a:solidFill>
                  <a:srgbClr val="273239"/>
                </a:solidFill>
                <a:effectLst/>
                <a:latin typeface="Nunito" pitchFamily="2" charset="0"/>
              </a:rPr>
              <a:t>Serves as a blueprint: </a:t>
            </a:r>
            <a:r>
              <a:rPr lang="en-US" b="0" i="0" dirty="0">
                <a:solidFill>
                  <a:srgbClr val="273239"/>
                </a:solidFill>
                <a:effectLst/>
                <a:latin typeface="Nunito" pitchFamily="2" charset="0"/>
              </a:rPr>
              <a:t>The test plan serves as a blueprint for all the testing activities, it has every detail from beginning to end.</a:t>
            </a:r>
          </a:p>
          <a:p>
            <a:pPr algn="l" fontAlgn="base">
              <a:buFont typeface="+mj-lt"/>
              <a:buAutoNum type="arabicPeriod" startAt="5"/>
            </a:pPr>
            <a:r>
              <a:rPr lang="en-US" b="1" i="0" dirty="0">
                <a:solidFill>
                  <a:srgbClr val="273239"/>
                </a:solidFill>
                <a:effectLst/>
                <a:latin typeface="Nunito" pitchFamily="2" charset="0"/>
              </a:rPr>
              <a:t>Helps to identify solutions: </a:t>
            </a:r>
            <a:r>
              <a:rPr lang="en-US" b="0" i="0" dirty="0">
                <a:solidFill>
                  <a:srgbClr val="273239"/>
                </a:solidFill>
                <a:effectLst/>
                <a:latin typeface="Nunito" pitchFamily="2" charset="0"/>
              </a:rPr>
              <a:t>A test plan helps the team members They consider the project’s challenges and identify the solutions.</a:t>
            </a:r>
          </a:p>
          <a:p>
            <a:pPr algn="l" fontAlgn="base">
              <a:buFont typeface="+mj-lt"/>
              <a:buAutoNum type="arabicPeriod" startAt="6"/>
            </a:pPr>
            <a:r>
              <a:rPr lang="en-US" b="1" i="0" dirty="0">
                <a:solidFill>
                  <a:srgbClr val="273239"/>
                </a:solidFill>
                <a:effectLst/>
                <a:latin typeface="Nunito" pitchFamily="2" charset="0"/>
              </a:rPr>
              <a:t>Serves as a rulebook: </a:t>
            </a:r>
            <a:r>
              <a:rPr lang="en-US" b="0" i="0" dirty="0">
                <a:solidFill>
                  <a:srgbClr val="273239"/>
                </a:solidFill>
                <a:effectLst/>
                <a:latin typeface="Nunito" pitchFamily="2" charset="0"/>
              </a:rPr>
              <a:t>The test plan serves as a rulebook for following rules when the project is completed phase by phase.</a:t>
            </a:r>
          </a:p>
          <a:p>
            <a:endParaRPr lang="en-IN" dirty="0"/>
          </a:p>
        </p:txBody>
      </p:sp>
    </p:spTree>
    <p:extLst>
      <p:ext uri="{BB962C8B-B14F-4D97-AF65-F5344CB8AC3E}">
        <p14:creationId xmlns:p14="http://schemas.microsoft.com/office/powerpoint/2010/main" val="3936258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63C9-7743-09FE-D3C3-11AE74E1F64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0AF74B9-225E-F706-1610-B158BC4BFAD7}"/>
              </a:ext>
            </a:extLst>
          </p:cNvPr>
          <p:cNvPicPr>
            <a:picLocks noGrp="1" noChangeAspect="1"/>
          </p:cNvPicPr>
          <p:nvPr>
            <p:ph idx="1"/>
          </p:nvPr>
        </p:nvPicPr>
        <p:blipFill>
          <a:blip r:embed="rId2"/>
          <a:stretch>
            <a:fillRect/>
          </a:stretch>
        </p:blipFill>
        <p:spPr>
          <a:xfrm>
            <a:off x="222660" y="365125"/>
            <a:ext cx="11131139" cy="5811839"/>
          </a:xfrm>
        </p:spPr>
      </p:pic>
    </p:spTree>
    <p:extLst>
      <p:ext uri="{BB962C8B-B14F-4D97-AF65-F5344CB8AC3E}">
        <p14:creationId xmlns:p14="http://schemas.microsoft.com/office/powerpoint/2010/main" val="3612190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1A3C-B4D8-93DF-AF2C-974F8EBF3B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23FF7A-A2D9-BA0B-BDCA-D214ED73DF8E}"/>
              </a:ext>
            </a:extLst>
          </p:cNvPr>
          <p:cNvSpPr>
            <a:spLocks noGrp="1"/>
          </p:cNvSpPr>
          <p:nvPr>
            <p:ph idx="1"/>
          </p:nvPr>
        </p:nvSpPr>
        <p:spPr/>
        <p:txBody>
          <a:bodyPr>
            <a:normAutofit fontScale="47500" lnSpcReduction="20000"/>
          </a:bodyPr>
          <a:lstStyle/>
          <a:p>
            <a:pPr algn="l" rtl="0" fontAlgn="base"/>
            <a:r>
              <a:rPr lang="en-US" b="1" i="0" dirty="0">
                <a:solidFill>
                  <a:srgbClr val="273239"/>
                </a:solidFill>
                <a:effectLst/>
                <a:latin typeface="Nunito" pitchFamily="2" charset="0"/>
              </a:rPr>
              <a:t>1. Objective:</a:t>
            </a:r>
            <a:r>
              <a:rPr lang="en-US" b="0" i="0" dirty="0">
                <a:solidFill>
                  <a:srgbClr val="273239"/>
                </a:solidFill>
                <a:effectLst/>
                <a:latin typeface="Nunito" pitchFamily="2" charset="0"/>
              </a:rPr>
              <a:t> It describes the aim of the test plan, whatever the good process and procedure they are going to follow to give quality software to customers. The overall objective of the test is to find as many defects as possible and to make software bug-free. The test objective must be broken into components and sub-components. In every component following activities should be performed.</a:t>
            </a:r>
          </a:p>
          <a:p>
            <a:pPr algn="l" fontAlgn="base">
              <a:buFont typeface="Arial" panose="020B0604020202020204" pitchFamily="34" charset="0"/>
              <a:buChar char="•"/>
            </a:pPr>
            <a:r>
              <a:rPr lang="en-US" b="0" i="0" dirty="0">
                <a:solidFill>
                  <a:srgbClr val="273239"/>
                </a:solidFill>
                <a:effectLst/>
                <a:latin typeface="Nunito" pitchFamily="2" charset="0"/>
              </a:rPr>
              <a:t>List all the functionality and performance to be tested.</a:t>
            </a:r>
          </a:p>
          <a:p>
            <a:pPr algn="l" fontAlgn="base">
              <a:buFont typeface="Arial" panose="020B0604020202020204" pitchFamily="34" charset="0"/>
              <a:buChar char="•"/>
            </a:pPr>
            <a:r>
              <a:rPr lang="en-US" b="0" i="0" dirty="0">
                <a:solidFill>
                  <a:srgbClr val="273239"/>
                </a:solidFill>
                <a:effectLst/>
                <a:latin typeface="Nunito" pitchFamily="2" charset="0"/>
              </a:rPr>
              <a:t>Make goals and targets based on the application feature.</a:t>
            </a:r>
          </a:p>
          <a:p>
            <a:pPr algn="l" rtl="0" fontAlgn="base"/>
            <a:r>
              <a:rPr lang="en-US" b="1" i="0" dirty="0">
                <a:solidFill>
                  <a:srgbClr val="273239"/>
                </a:solidFill>
                <a:effectLst/>
                <a:latin typeface="Nunito" pitchFamily="2" charset="0"/>
              </a:rPr>
              <a:t>2. Scope: </a:t>
            </a:r>
            <a:r>
              <a:rPr lang="en-US" b="0" i="0" dirty="0">
                <a:solidFill>
                  <a:srgbClr val="273239"/>
                </a:solidFill>
                <a:effectLst/>
                <a:latin typeface="Nunito" pitchFamily="2" charset="0"/>
              </a:rPr>
              <a:t>It consists of information that needs to be tested concerning an application. The scope can be divided into two parts:</a:t>
            </a:r>
          </a:p>
          <a:p>
            <a:pPr algn="l" fontAlgn="base">
              <a:buFont typeface="Arial" panose="020B0604020202020204" pitchFamily="34" charset="0"/>
              <a:buChar char="•"/>
            </a:pPr>
            <a:r>
              <a:rPr lang="en-US" b="1" i="0" dirty="0">
                <a:solidFill>
                  <a:srgbClr val="273239"/>
                </a:solidFill>
                <a:effectLst/>
                <a:latin typeface="Nunito" pitchFamily="2" charset="0"/>
              </a:rPr>
              <a:t>In-Scope:</a:t>
            </a:r>
            <a:r>
              <a:rPr lang="en-US" b="0" i="0" dirty="0">
                <a:solidFill>
                  <a:srgbClr val="273239"/>
                </a:solidFill>
                <a:effectLst/>
                <a:latin typeface="Nunito" pitchFamily="2" charset="0"/>
              </a:rPr>
              <a:t> The modules that are to be tested rigorously.</a:t>
            </a:r>
          </a:p>
          <a:p>
            <a:pPr algn="l" fontAlgn="base">
              <a:buFont typeface="Arial" panose="020B0604020202020204" pitchFamily="34" charset="0"/>
              <a:buChar char="•"/>
            </a:pPr>
            <a:r>
              <a:rPr lang="en-US" b="1" i="0" dirty="0">
                <a:solidFill>
                  <a:srgbClr val="273239"/>
                </a:solidFill>
                <a:effectLst/>
                <a:latin typeface="Nunito" pitchFamily="2" charset="0"/>
              </a:rPr>
              <a:t>Out Scope:</a:t>
            </a:r>
            <a:r>
              <a:rPr lang="en-US" b="0" i="0" dirty="0">
                <a:solidFill>
                  <a:srgbClr val="273239"/>
                </a:solidFill>
                <a:effectLst/>
                <a:latin typeface="Nunito" pitchFamily="2" charset="0"/>
              </a:rPr>
              <a:t> The modules that are not to be tested rigorously.</a:t>
            </a:r>
          </a:p>
          <a:p>
            <a:pPr algn="l" rtl="0" fontAlgn="base"/>
            <a:r>
              <a:rPr lang="en-US" b="1" i="0" dirty="0">
                <a:solidFill>
                  <a:srgbClr val="273239"/>
                </a:solidFill>
                <a:effectLst/>
                <a:latin typeface="Nunito" pitchFamily="2" charset="0"/>
              </a:rPr>
              <a:t>Example: </a:t>
            </a:r>
            <a:r>
              <a:rPr lang="en-US" b="0" i="0" dirty="0">
                <a:solidFill>
                  <a:srgbClr val="273239"/>
                </a:solidFill>
                <a:effectLst/>
                <a:latin typeface="Nunito" pitchFamily="2" charset="0"/>
              </a:rPr>
              <a:t>In an application A, B, C, and D features have to be developed, but the B feature has already been designed by other companies. So the development team will purchase B from that company and perform only integrated testing with A, B, and C.</a:t>
            </a:r>
          </a:p>
          <a:p>
            <a:pPr algn="l" rtl="0" fontAlgn="base"/>
            <a:r>
              <a:rPr lang="en-US" b="1" i="0" dirty="0">
                <a:solidFill>
                  <a:srgbClr val="273239"/>
                </a:solidFill>
                <a:effectLst/>
                <a:latin typeface="Nunito" pitchFamily="2" charset="0"/>
              </a:rPr>
              <a:t>3. Testing Methodology: </a:t>
            </a:r>
            <a:r>
              <a:rPr lang="en-US" b="0" i="0" dirty="0">
                <a:solidFill>
                  <a:srgbClr val="273239"/>
                </a:solidFill>
                <a:effectLst/>
                <a:latin typeface="Nunito" pitchFamily="2" charset="0"/>
              </a:rPr>
              <a:t>The methods that are going to be used for testing depend on application to application. The testing methodology is decided based on the feature and application requirements.</a:t>
            </a:r>
          </a:p>
          <a:p>
            <a:pPr algn="l" rtl="0" fontAlgn="base"/>
            <a:r>
              <a:rPr lang="en-US" b="0" i="0" dirty="0">
                <a:solidFill>
                  <a:srgbClr val="273239"/>
                </a:solidFill>
                <a:effectLst/>
                <a:latin typeface="Nunito" pitchFamily="2" charset="0"/>
              </a:rPr>
              <a:t>Since the testing terms are not standard, one should define what kind of testing will be used in the testing methodology. So that everyone can understand it.</a:t>
            </a:r>
          </a:p>
          <a:p>
            <a:pPr algn="l" rtl="0" fontAlgn="base"/>
            <a:r>
              <a:rPr lang="en-US" b="1" i="0" dirty="0">
                <a:solidFill>
                  <a:srgbClr val="273239"/>
                </a:solidFill>
                <a:effectLst/>
                <a:latin typeface="Nunito" pitchFamily="2" charset="0"/>
              </a:rPr>
              <a:t>4. Approach:</a:t>
            </a:r>
            <a:r>
              <a:rPr lang="en-US" b="0" i="0" dirty="0">
                <a:solidFill>
                  <a:srgbClr val="273239"/>
                </a:solidFill>
                <a:effectLst/>
                <a:latin typeface="Nunito" pitchFamily="2" charset="0"/>
              </a:rPr>
              <a:t> The approach of testing different software is different. It deals with the flow of applications for future reference. It has two aspects:</a:t>
            </a:r>
          </a:p>
          <a:p>
            <a:pPr algn="l" fontAlgn="base">
              <a:buFont typeface="Arial" panose="020B0604020202020204" pitchFamily="34" charset="0"/>
              <a:buChar char="•"/>
            </a:pPr>
            <a:r>
              <a:rPr lang="en-US" b="1" i="0" dirty="0">
                <a:solidFill>
                  <a:srgbClr val="273239"/>
                </a:solidFill>
                <a:effectLst/>
                <a:latin typeface="Nunito" pitchFamily="2" charset="0"/>
              </a:rPr>
              <a:t>High-Level Scenarios:</a:t>
            </a:r>
            <a:r>
              <a:rPr lang="en-US" b="0" i="0" dirty="0">
                <a:solidFill>
                  <a:srgbClr val="273239"/>
                </a:solidFill>
                <a:effectLst/>
                <a:latin typeface="Nunito" pitchFamily="2" charset="0"/>
              </a:rPr>
              <a:t> For testing critical features high-level scenarios are written. For Example, login to a website, and book from a website.</a:t>
            </a:r>
          </a:p>
          <a:p>
            <a:pPr algn="l" fontAlgn="base">
              <a:buFont typeface="Arial" panose="020B0604020202020204" pitchFamily="34" charset="0"/>
              <a:buChar char="•"/>
            </a:pPr>
            <a:r>
              <a:rPr lang="en-US" b="1" i="0" dirty="0">
                <a:solidFill>
                  <a:srgbClr val="273239"/>
                </a:solidFill>
                <a:effectLst/>
                <a:latin typeface="Nunito" pitchFamily="2" charset="0"/>
              </a:rPr>
              <a:t>The Flow Graph: </a:t>
            </a:r>
            <a:r>
              <a:rPr lang="en-US" b="0" i="0" dirty="0">
                <a:solidFill>
                  <a:srgbClr val="273239"/>
                </a:solidFill>
                <a:effectLst/>
                <a:latin typeface="Nunito" pitchFamily="2" charset="0"/>
              </a:rPr>
              <a:t>It is used when one wants to make benefits such as converging and merging easy.</a:t>
            </a:r>
          </a:p>
          <a:p>
            <a:endParaRPr lang="en-IN" dirty="0"/>
          </a:p>
        </p:txBody>
      </p:sp>
    </p:spTree>
    <p:extLst>
      <p:ext uri="{BB962C8B-B14F-4D97-AF65-F5344CB8AC3E}">
        <p14:creationId xmlns:p14="http://schemas.microsoft.com/office/powerpoint/2010/main" val="1687896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B7F2-BADE-9376-F564-C43F9842AB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6C670D-6EBF-2505-8CF3-33E8C2EB7276}"/>
              </a:ext>
            </a:extLst>
          </p:cNvPr>
          <p:cNvSpPr>
            <a:spLocks noGrp="1"/>
          </p:cNvSpPr>
          <p:nvPr>
            <p:ph idx="1"/>
          </p:nvPr>
        </p:nvSpPr>
        <p:spPr/>
        <p:txBody>
          <a:bodyPr>
            <a:normAutofit fontScale="55000" lnSpcReduction="20000"/>
          </a:bodyPr>
          <a:lstStyle/>
          <a:p>
            <a:pPr algn="l" rtl="0" fontAlgn="base"/>
            <a:r>
              <a:rPr lang="en-US" b="1" i="0" dirty="0">
                <a:solidFill>
                  <a:srgbClr val="273239"/>
                </a:solidFill>
                <a:effectLst/>
                <a:latin typeface="Nunito" pitchFamily="2" charset="0"/>
              </a:rPr>
              <a:t>5. Assumption: </a:t>
            </a:r>
            <a:r>
              <a:rPr lang="en-US" b="0" i="0" dirty="0">
                <a:solidFill>
                  <a:srgbClr val="273239"/>
                </a:solidFill>
                <a:effectLst/>
                <a:latin typeface="Nunito" pitchFamily="2" charset="0"/>
              </a:rPr>
              <a:t>In this phase, certain assumptions will be made.</a:t>
            </a:r>
          </a:p>
          <a:p>
            <a:pPr algn="l" rtl="0" fontAlgn="base"/>
            <a:r>
              <a:rPr lang="en-US" b="1" i="0" dirty="0">
                <a:solidFill>
                  <a:srgbClr val="273239"/>
                </a:solidFill>
                <a:effectLst/>
                <a:latin typeface="Nunito" pitchFamily="2" charset="0"/>
              </a:rPr>
              <a:t>Example:</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dirty="0">
                <a:solidFill>
                  <a:srgbClr val="273239"/>
                </a:solidFill>
                <a:effectLst/>
                <a:latin typeface="Nunito" pitchFamily="2" charset="0"/>
              </a:rPr>
              <a:t>The testing team will get proper support from the development team.</a:t>
            </a:r>
          </a:p>
          <a:p>
            <a:pPr algn="l" fontAlgn="base">
              <a:buFont typeface="Arial" panose="020B0604020202020204" pitchFamily="34" charset="0"/>
              <a:buChar char="•"/>
            </a:pPr>
            <a:r>
              <a:rPr lang="en-US" b="0" i="0" dirty="0">
                <a:solidFill>
                  <a:srgbClr val="273239"/>
                </a:solidFill>
                <a:effectLst/>
                <a:latin typeface="Nunito" pitchFamily="2" charset="0"/>
              </a:rPr>
              <a:t>The tester will get proper knowledge transfer from the development team.</a:t>
            </a:r>
          </a:p>
          <a:p>
            <a:pPr algn="l" fontAlgn="base">
              <a:buFont typeface="Arial" panose="020B0604020202020204" pitchFamily="34" charset="0"/>
              <a:buChar char="•"/>
            </a:pPr>
            <a:r>
              <a:rPr lang="en-US" b="0" i="0" dirty="0">
                <a:solidFill>
                  <a:srgbClr val="273239"/>
                </a:solidFill>
                <a:effectLst/>
                <a:latin typeface="Nunito" pitchFamily="2" charset="0"/>
              </a:rPr>
              <a:t>Proper resource allocation will be given by the company to the testing department.</a:t>
            </a:r>
          </a:p>
          <a:p>
            <a:pPr algn="l" rtl="0" fontAlgn="base"/>
            <a:r>
              <a:rPr lang="en-US" b="1" i="0" dirty="0">
                <a:solidFill>
                  <a:srgbClr val="273239"/>
                </a:solidFill>
                <a:effectLst/>
                <a:latin typeface="Nunito" pitchFamily="2" charset="0"/>
              </a:rPr>
              <a:t>6. Risk: </a:t>
            </a:r>
            <a:r>
              <a:rPr lang="en-US" b="0" i="0" dirty="0">
                <a:solidFill>
                  <a:srgbClr val="273239"/>
                </a:solidFill>
                <a:effectLst/>
                <a:latin typeface="Nunito" pitchFamily="2" charset="0"/>
              </a:rPr>
              <a:t>All the risks that can happen if the assumption is broken. For Example, in the case of wrong budget estimation, the cost may overrun. Some reason that may lead to risk is:</a:t>
            </a:r>
          </a:p>
          <a:p>
            <a:pPr algn="l" fontAlgn="base">
              <a:buFont typeface="Arial" panose="020B0604020202020204" pitchFamily="34" charset="0"/>
              <a:buChar char="•"/>
            </a:pPr>
            <a:r>
              <a:rPr lang="en-US" b="0" i="0" dirty="0">
                <a:solidFill>
                  <a:srgbClr val="273239"/>
                </a:solidFill>
                <a:effectLst/>
                <a:latin typeface="Nunito" pitchFamily="2" charset="0"/>
              </a:rPr>
              <a:t>Test Manager has poor management skills.</a:t>
            </a:r>
          </a:p>
          <a:p>
            <a:pPr algn="l" fontAlgn="base">
              <a:buFont typeface="Arial" panose="020B0604020202020204" pitchFamily="34" charset="0"/>
              <a:buChar char="•"/>
            </a:pPr>
            <a:r>
              <a:rPr lang="en-US" b="0" i="0" dirty="0">
                <a:solidFill>
                  <a:srgbClr val="273239"/>
                </a:solidFill>
                <a:effectLst/>
                <a:latin typeface="Nunito" pitchFamily="2" charset="0"/>
              </a:rPr>
              <a:t>Hard to complete the project on time.</a:t>
            </a:r>
          </a:p>
          <a:p>
            <a:pPr algn="l" fontAlgn="base">
              <a:buFont typeface="Arial" panose="020B0604020202020204" pitchFamily="34" charset="0"/>
              <a:buChar char="•"/>
            </a:pPr>
            <a:r>
              <a:rPr lang="en-US" b="0" i="0" dirty="0">
                <a:solidFill>
                  <a:srgbClr val="273239"/>
                </a:solidFill>
                <a:effectLst/>
                <a:latin typeface="Nunito" pitchFamily="2" charset="0"/>
              </a:rPr>
              <a:t>Lack of cooperation.</a:t>
            </a:r>
          </a:p>
          <a:p>
            <a:pPr algn="l" rtl="0" fontAlgn="base"/>
            <a:r>
              <a:rPr lang="en-US" b="1" i="0" dirty="0">
                <a:solidFill>
                  <a:srgbClr val="273239"/>
                </a:solidFill>
                <a:effectLst/>
                <a:latin typeface="Nunito" pitchFamily="2" charset="0"/>
              </a:rPr>
              <a:t>7. Mitigation Plan: </a:t>
            </a:r>
            <a:r>
              <a:rPr lang="en-US" b="0" i="0" dirty="0">
                <a:solidFill>
                  <a:srgbClr val="273239"/>
                </a:solidFill>
                <a:effectLst/>
                <a:latin typeface="Nunito" pitchFamily="2" charset="0"/>
              </a:rPr>
              <a:t>If any risk is involved then the company must have a backup plan, the purpose is to avoid errors. Some points to resolve/avoid risk:</a:t>
            </a:r>
          </a:p>
          <a:p>
            <a:pPr algn="l" fontAlgn="base">
              <a:buFont typeface="Arial" panose="020B0604020202020204" pitchFamily="34" charset="0"/>
              <a:buChar char="•"/>
            </a:pPr>
            <a:r>
              <a:rPr lang="en-US" b="0" i="0" dirty="0">
                <a:solidFill>
                  <a:srgbClr val="273239"/>
                </a:solidFill>
                <a:effectLst/>
                <a:latin typeface="Nunito" pitchFamily="2" charset="0"/>
              </a:rPr>
              <a:t>Test priority is to be set for each test activity.</a:t>
            </a:r>
          </a:p>
          <a:p>
            <a:pPr algn="l" fontAlgn="base">
              <a:buFont typeface="Arial" panose="020B0604020202020204" pitchFamily="34" charset="0"/>
              <a:buChar char="•"/>
            </a:pPr>
            <a:r>
              <a:rPr lang="en-US" b="0" i="0" dirty="0">
                <a:solidFill>
                  <a:srgbClr val="273239"/>
                </a:solidFill>
                <a:effectLst/>
                <a:latin typeface="Nunito" pitchFamily="2" charset="0"/>
              </a:rPr>
              <a:t>Managers should have leadership skills.</a:t>
            </a:r>
          </a:p>
          <a:p>
            <a:pPr algn="l" fontAlgn="base">
              <a:buFont typeface="Arial" panose="020B0604020202020204" pitchFamily="34" charset="0"/>
              <a:buChar char="•"/>
            </a:pPr>
            <a:r>
              <a:rPr lang="en-US" b="0" i="0" dirty="0">
                <a:solidFill>
                  <a:srgbClr val="273239"/>
                </a:solidFill>
                <a:effectLst/>
                <a:latin typeface="Nunito" pitchFamily="2" charset="0"/>
              </a:rPr>
              <a:t>Training course for the testers.</a:t>
            </a:r>
          </a:p>
          <a:p>
            <a:endParaRPr lang="en-IN" dirty="0"/>
          </a:p>
        </p:txBody>
      </p:sp>
    </p:spTree>
    <p:extLst>
      <p:ext uri="{BB962C8B-B14F-4D97-AF65-F5344CB8AC3E}">
        <p14:creationId xmlns:p14="http://schemas.microsoft.com/office/powerpoint/2010/main" val="338747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CED7EB-A42A-0DB6-2254-E2B65DC61794}"/>
              </a:ext>
            </a:extLst>
          </p:cNvPr>
          <p:cNvSpPr>
            <a:spLocks noGrp="1"/>
          </p:cNvSpPr>
          <p:nvPr>
            <p:ph idx="1"/>
          </p:nvPr>
        </p:nvSpPr>
        <p:spPr>
          <a:xfrm>
            <a:off x="177553" y="559293"/>
            <a:ext cx="11176247" cy="5617670"/>
          </a:xfrm>
        </p:spPr>
        <p:txBody>
          <a:bodyPr>
            <a:normAutofit fontScale="55000" lnSpcReduction="20000"/>
          </a:bodyPr>
          <a:lstStyle/>
          <a:p>
            <a:pPr algn="l" rtl="0" fontAlgn="base"/>
            <a:r>
              <a:rPr lang="en-US" b="1" i="0" dirty="0">
                <a:solidFill>
                  <a:srgbClr val="273239"/>
                </a:solidFill>
                <a:effectLst/>
                <a:latin typeface="Nunito" pitchFamily="2" charset="0"/>
              </a:rPr>
              <a:t>8. Roles and Responsibilities:</a:t>
            </a:r>
            <a:r>
              <a:rPr lang="en-US" b="0" i="0" dirty="0">
                <a:solidFill>
                  <a:srgbClr val="273239"/>
                </a:solidFill>
                <a:effectLst/>
                <a:latin typeface="Nunito" pitchFamily="2" charset="0"/>
              </a:rPr>
              <a:t> All the responsibilities and role of every member of a particular testing team has to be recorded.</a:t>
            </a:r>
          </a:p>
          <a:p>
            <a:pPr algn="l" rtl="0" fontAlgn="base"/>
            <a:r>
              <a:rPr lang="en-US" b="1" i="0" dirty="0">
                <a:solidFill>
                  <a:srgbClr val="273239"/>
                </a:solidFill>
                <a:effectLst/>
                <a:latin typeface="Nunito" pitchFamily="2" charset="0"/>
              </a:rPr>
              <a:t>Example:</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1" i="0" dirty="0">
                <a:solidFill>
                  <a:srgbClr val="273239"/>
                </a:solidFill>
                <a:effectLst/>
                <a:latin typeface="Nunito" pitchFamily="2" charset="0"/>
              </a:rPr>
              <a:t>Test Manager: </a:t>
            </a:r>
            <a:r>
              <a:rPr lang="en-US" b="0" i="0" dirty="0">
                <a:solidFill>
                  <a:srgbClr val="273239"/>
                </a:solidFill>
                <a:effectLst/>
                <a:latin typeface="Nunito" pitchFamily="2" charset="0"/>
              </a:rPr>
              <a:t>Manages the project, takes appropriate resources, and gives project direction.</a:t>
            </a:r>
          </a:p>
          <a:p>
            <a:pPr algn="l" fontAlgn="base">
              <a:buFont typeface="Arial" panose="020B0604020202020204" pitchFamily="34" charset="0"/>
              <a:buChar char="•"/>
            </a:pPr>
            <a:r>
              <a:rPr lang="en-US" b="1" i="0" dirty="0">
                <a:solidFill>
                  <a:srgbClr val="273239"/>
                </a:solidFill>
                <a:effectLst/>
                <a:latin typeface="Nunito" pitchFamily="2" charset="0"/>
              </a:rPr>
              <a:t>Tester:</a:t>
            </a:r>
            <a:r>
              <a:rPr lang="en-US" b="0" i="0" dirty="0">
                <a:solidFill>
                  <a:srgbClr val="273239"/>
                </a:solidFill>
                <a:effectLst/>
                <a:latin typeface="Nunito" pitchFamily="2" charset="0"/>
              </a:rPr>
              <a:t> Identify the testing technique, verify the test approach, and save project costs.</a:t>
            </a:r>
          </a:p>
          <a:p>
            <a:pPr algn="l" rtl="0" fontAlgn="base"/>
            <a:r>
              <a:rPr lang="en-US" b="1" i="0" dirty="0">
                <a:solidFill>
                  <a:srgbClr val="273239"/>
                </a:solidFill>
                <a:effectLst/>
                <a:latin typeface="Nunito" pitchFamily="2" charset="0"/>
              </a:rPr>
              <a:t>9. Schedule: </a:t>
            </a:r>
            <a:r>
              <a:rPr lang="en-US" b="0" i="0" dirty="0">
                <a:solidFill>
                  <a:srgbClr val="273239"/>
                </a:solidFill>
                <a:effectLst/>
                <a:latin typeface="Nunito" pitchFamily="2" charset="0"/>
              </a:rPr>
              <a:t>Under this, it will record the start and end date of every testing-related activity. For Example, writing the test case date and ending the test case date.</a:t>
            </a:r>
          </a:p>
          <a:p>
            <a:pPr algn="l" rtl="0" fontAlgn="base"/>
            <a:r>
              <a:rPr lang="en-US" b="1" i="0" dirty="0">
                <a:solidFill>
                  <a:srgbClr val="273239"/>
                </a:solidFill>
                <a:effectLst/>
                <a:latin typeface="Nunito" pitchFamily="2" charset="0"/>
              </a:rPr>
              <a:t>10. Defect Tracking: </a:t>
            </a:r>
            <a:r>
              <a:rPr lang="en-US" b="0" i="0" dirty="0">
                <a:solidFill>
                  <a:srgbClr val="273239"/>
                </a:solidFill>
                <a:effectLst/>
                <a:latin typeface="Nunito" pitchFamily="2" charset="0"/>
              </a:rPr>
              <a:t>It is an important process in software engineering as lots of issue arises when you develop a critical system for business. If there is any defect found while testing that defect must be given to the developer team. There are the following methods for the process of defect tracking:</a:t>
            </a:r>
          </a:p>
          <a:p>
            <a:pPr algn="l" fontAlgn="base">
              <a:buFont typeface="Arial" panose="020B0604020202020204" pitchFamily="34" charset="0"/>
              <a:buChar char="•"/>
            </a:pPr>
            <a:r>
              <a:rPr lang="en-US" b="1" i="0" dirty="0">
                <a:solidFill>
                  <a:srgbClr val="273239"/>
                </a:solidFill>
                <a:effectLst/>
                <a:latin typeface="Nunito" pitchFamily="2" charset="0"/>
              </a:rPr>
              <a:t>Information Capture: </a:t>
            </a:r>
            <a:r>
              <a:rPr lang="en-US" b="0" i="0" dirty="0">
                <a:solidFill>
                  <a:srgbClr val="273239"/>
                </a:solidFill>
                <a:effectLst/>
                <a:latin typeface="Nunito" pitchFamily="2" charset="0"/>
              </a:rPr>
              <a:t>In this, we take basic information to begin the process.</a:t>
            </a:r>
          </a:p>
          <a:p>
            <a:pPr algn="l" fontAlgn="base">
              <a:buFont typeface="Arial" panose="020B0604020202020204" pitchFamily="34" charset="0"/>
              <a:buChar char="•"/>
            </a:pPr>
            <a:r>
              <a:rPr lang="en-US" b="1" i="0" dirty="0">
                <a:solidFill>
                  <a:srgbClr val="273239"/>
                </a:solidFill>
                <a:effectLst/>
                <a:latin typeface="Nunito" pitchFamily="2" charset="0"/>
              </a:rPr>
              <a:t>Prioritize: </a:t>
            </a:r>
            <a:r>
              <a:rPr lang="en-US" b="0" i="0" dirty="0">
                <a:solidFill>
                  <a:srgbClr val="273239"/>
                </a:solidFill>
                <a:effectLst/>
                <a:latin typeface="Nunito" pitchFamily="2" charset="0"/>
              </a:rPr>
              <a:t>The task is prioritized based on severity and importance.</a:t>
            </a:r>
          </a:p>
          <a:p>
            <a:pPr algn="l" fontAlgn="base">
              <a:buFont typeface="Arial" panose="020B0604020202020204" pitchFamily="34" charset="0"/>
              <a:buChar char="•"/>
            </a:pPr>
            <a:r>
              <a:rPr lang="en-US" b="1" i="0" dirty="0">
                <a:solidFill>
                  <a:srgbClr val="273239"/>
                </a:solidFill>
                <a:effectLst/>
                <a:latin typeface="Nunito" pitchFamily="2" charset="0"/>
              </a:rPr>
              <a:t>Communication:</a:t>
            </a:r>
            <a:r>
              <a:rPr lang="en-US" b="0" i="0" dirty="0">
                <a:solidFill>
                  <a:srgbClr val="273239"/>
                </a:solidFill>
                <a:effectLst/>
                <a:latin typeface="Nunito" pitchFamily="2" charset="0"/>
              </a:rPr>
              <a:t> Communication between the identifier of the bug and the fixer of the bug.</a:t>
            </a:r>
          </a:p>
          <a:p>
            <a:pPr algn="l" fontAlgn="base">
              <a:buFont typeface="Arial" panose="020B0604020202020204" pitchFamily="34" charset="0"/>
              <a:buChar char="•"/>
            </a:pPr>
            <a:r>
              <a:rPr lang="en-US" b="1" i="0" dirty="0">
                <a:solidFill>
                  <a:srgbClr val="273239"/>
                </a:solidFill>
                <a:effectLst/>
                <a:latin typeface="Nunito" pitchFamily="2" charset="0"/>
              </a:rPr>
              <a:t>Environment:</a:t>
            </a:r>
            <a:r>
              <a:rPr lang="en-US" b="0" i="0" dirty="0">
                <a:solidFill>
                  <a:srgbClr val="273239"/>
                </a:solidFill>
                <a:effectLst/>
                <a:latin typeface="Nunito" pitchFamily="2" charset="0"/>
              </a:rPr>
              <a:t> Test the application based on hardware and software.</a:t>
            </a:r>
          </a:p>
          <a:p>
            <a:pPr algn="l" rtl="0" fontAlgn="base"/>
            <a:r>
              <a:rPr lang="en-US" b="1" i="0" dirty="0">
                <a:solidFill>
                  <a:srgbClr val="273239"/>
                </a:solidFill>
                <a:effectLst/>
                <a:latin typeface="Nunito" pitchFamily="2" charset="0"/>
              </a:rPr>
              <a:t>Example: </a:t>
            </a:r>
            <a:r>
              <a:rPr lang="en-US" b="0" i="0" dirty="0">
                <a:solidFill>
                  <a:srgbClr val="273239"/>
                </a:solidFill>
                <a:effectLst/>
                <a:latin typeface="Nunito" pitchFamily="2" charset="0"/>
              </a:rPr>
              <a:t>The bug can be identified using bug-tracking tools such as Jira, Mantis, and Trac. </a:t>
            </a:r>
          </a:p>
          <a:p>
            <a:pPr algn="l" rtl="0" fontAlgn="base"/>
            <a:r>
              <a:rPr lang="en-US" b="1" i="0" dirty="0">
                <a:solidFill>
                  <a:srgbClr val="273239"/>
                </a:solidFill>
                <a:effectLst/>
                <a:latin typeface="Nunito" pitchFamily="2" charset="0"/>
              </a:rPr>
              <a:t>11. Test Environments: </a:t>
            </a:r>
            <a:r>
              <a:rPr lang="en-US" b="0" i="0" dirty="0">
                <a:solidFill>
                  <a:srgbClr val="273239"/>
                </a:solidFill>
                <a:effectLst/>
                <a:latin typeface="Nunito" pitchFamily="2" charset="0"/>
              </a:rPr>
              <a:t>It is the environment that the testing team will use i.e. the list of hardware and software, while testing the application, the things that are said to be tested will be written under this section. The installation of software is also checked under this.</a:t>
            </a:r>
          </a:p>
          <a:p>
            <a:pPr algn="l" rtl="0" fontAlgn="base"/>
            <a:r>
              <a:rPr lang="en-US" b="1" i="0" dirty="0">
                <a:solidFill>
                  <a:srgbClr val="273239"/>
                </a:solidFill>
                <a:effectLst/>
                <a:latin typeface="Nunito" pitchFamily="2" charset="0"/>
              </a:rPr>
              <a:t>Example:</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dirty="0">
                <a:solidFill>
                  <a:srgbClr val="273239"/>
                </a:solidFill>
                <a:effectLst/>
                <a:latin typeface="Nunito" pitchFamily="2" charset="0"/>
              </a:rPr>
              <a:t>Software configuration on different operating systems, such as Windows, Linux, Mac, etc.</a:t>
            </a:r>
          </a:p>
          <a:p>
            <a:pPr algn="l" fontAlgn="base">
              <a:buFont typeface="Arial" panose="020B0604020202020204" pitchFamily="34" charset="0"/>
              <a:buChar char="•"/>
            </a:pPr>
            <a:r>
              <a:rPr lang="en-US" b="0" i="0" dirty="0">
                <a:solidFill>
                  <a:srgbClr val="273239"/>
                </a:solidFill>
                <a:effectLst/>
                <a:latin typeface="Nunito" pitchFamily="2" charset="0"/>
              </a:rPr>
              <a:t>Hardware Configuration depends on RAM, ROM, etc.</a:t>
            </a:r>
          </a:p>
          <a:p>
            <a:endParaRPr lang="en-IN" dirty="0"/>
          </a:p>
        </p:txBody>
      </p:sp>
    </p:spTree>
    <p:extLst>
      <p:ext uri="{BB962C8B-B14F-4D97-AF65-F5344CB8AC3E}">
        <p14:creationId xmlns:p14="http://schemas.microsoft.com/office/powerpoint/2010/main" val="1553722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TotalTime>
  <Words>3116</Words>
  <Application>Microsoft Office PowerPoint</Application>
  <PresentationFormat>Widescreen</PresentationFormat>
  <Paragraphs>162</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Axiforma</vt:lpstr>
      <vt:lpstr>Calibri</vt:lpstr>
      <vt:lpstr>Calibri Light</vt:lpstr>
      <vt:lpstr>Nunito</vt:lpstr>
      <vt:lpstr>Sohne</vt:lpstr>
      <vt:lpstr>Source Sans Pro</vt:lpstr>
      <vt:lpstr>Source Serif 4</vt:lpstr>
      <vt:lpstr>source-sans-pro</vt:lpstr>
      <vt:lpstr>Office Theme</vt:lpstr>
      <vt:lpstr>PowerPoint Presentation</vt:lpstr>
      <vt:lpstr>PowerPoint Presentation</vt:lpstr>
      <vt:lpstr>PowerPoint Presentation</vt:lpstr>
      <vt:lpstr>Test planning</vt:lpstr>
      <vt:lpstr>Importance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 Replanning</vt:lpstr>
      <vt:lpstr>Types of test plans</vt:lpstr>
      <vt:lpstr>High level plan vs low level 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 cases that could be automated in airbnb</vt:lpstr>
      <vt:lpstr>Test estimation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Arora</dc:creator>
  <cp:lastModifiedBy>Priyanka Arora</cp:lastModifiedBy>
  <cp:revision>14</cp:revision>
  <dcterms:created xsi:type="dcterms:W3CDTF">2024-02-05T07:38:33Z</dcterms:created>
  <dcterms:modified xsi:type="dcterms:W3CDTF">2024-12-15T06:42:16Z</dcterms:modified>
</cp:coreProperties>
</file>