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1" r:id="rId3"/>
    <p:sldId id="302" r:id="rId4"/>
    <p:sldId id="304" r:id="rId5"/>
    <p:sldId id="305" r:id="rId6"/>
    <p:sldId id="306" r:id="rId7"/>
    <p:sldId id="303" r:id="rId8"/>
    <p:sldId id="257" r:id="rId9"/>
    <p:sldId id="270" r:id="rId10"/>
    <p:sldId id="272" r:id="rId11"/>
    <p:sldId id="312" r:id="rId12"/>
    <p:sldId id="300" r:id="rId13"/>
    <p:sldId id="258" r:id="rId14"/>
    <p:sldId id="273" r:id="rId15"/>
    <p:sldId id="314" r:id="rId16"/>
    <p:sldId id="274" r:id="rId17"/>
    <p:sldId id="313" r:id="rId18"/>
    <p:sldId id="259" r:id="rId19"/>
    <p:sldId id="275" r:id="rId20"/>
    <p:sldId id="315" r:id="rId21"/>
    <p:sldId id="276" r:id="rId22"/>
    <p:sldId id="260" r:id="rId23"/>
    <p:sldId id="277" r:id="rId24"/>
    <p:sldId id="278" r:id="rId25"/>
    <p:sldId id="320" r:id="rId26"/>
    <p:sldId id="307" r:id="rId27"/>
    <p:sldId id="261" r:id="rId28"/>
    <p:sldId id="279" r:id="rId29"/>
    <p:sldId id="280" r:id="rId30"/>
    <p:sldId id="316" r:id="rId31"/>
    <p:sldId id="318" r:id="rId32"/>
    <p:sldId id="317" r:id="rId33"/>
    <p:sldId id="281" r:id="rId34"/>
    <p:sldId id="319" r:id="rId35"/>
    <p:sldId id="262" r:id="rId36"/>
    <p:sldId id="325" r:id="rId37"/>
    <p:sldId id="308" r:id="rId38"/>
    <p:sldId id="309" r:id="rId39"/>
    <p:sldId id="310" r:id="rId40"/>
    <p:sldId id="311" r:id="rId41"/>
    <p:sldId id="263" r:id="rId42"/>
    <p:sldId id="282" r:id="rId43"/>
    <p:sldId id="284" r:id="rId44"/>
    <p:sldId id="264" r:id="rId45"/>
    <p:sldId id="286" r:id="rId46"/>
    <p:sldId id="285" r:id="rId47"/>
    <p:sldId id="287" r:id="rId48"/>
    <p:sldId id="265" r:id="rId49"/>
    <p:sldId id="288" r:id="rId50"/>
    <p:sldId id="289" r:id="rId51"/>
    <p:sldId id="290" r:id="rId52"/>
    <p:sldId id="266" r:id="rId53"/>
    <p:sldId id="291" r:id="rId54"/>
    <p:sldId id="292" r:id="rId55"/>
    <p:sldId id="293" r:id="rId56"/>
    <p:sldId id="267" r:id="rId57"/>
    <p:sldId id="294" r:id="rId58"/>
    <p:sldId id="268" r:id="rId59"/>
    <p:sldId id="295" r:id="rId60"/>
    <p:sldId id="296" r:id="rId61"/>
    <p:sldId id="269" r:id="rId62"/>
    <p:sldId id="321" r:id="rId63"/>
    <p:sldId id="322" r:id="rId64"/>
    <p:sldId id="323" r:id="rId65"/>
    <p:sldId id="324" r:id="rId66"/>
    <p:sldId id="297" r:id="rId67"/>
    <p:sldId id="298" r:id="rId68"/>
    <p:sldId id="299" r:id="rId69"/>
    <p:sldId id="326"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9A4E-6603-D236-017F-C65B166BE0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FF084E-E411-E6C0-3AD1-97B9A087F8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484BB2-8D10-5D5E-4C65-FC58C6B11360}"/>
              </a:ext>
            </a:extLst>
          </p:cNvPr>
          <p:cNvSpPr>
            <a:spLocks noGrp="1"/>
          </p:cNvSpPr>
          <p:nvPr>
            <p:ph type="dt" sz="half" idx="10"/>
          </p:nvPr>
        </p:nvSpPr>
        <p:spPr/>
        <p:txBody>
          <a:bodyPr/>
          <a:lstStyle/>
          <a:p>
            <a:fld id="{F5FF3A19-5950-484C-94D7-2BB4181C554A}" type="datetimeFigureOut">
              <a:rPr lang="en-IN" smtClean="0"/>
              <a:t>28-08-2025</a:t>
            </a:fld>
            <a:endParaRPr lang="en-IN"/>
          </a:p>
        </p:txBody>
      </p:sp>
      <p:sp>
        <p:nvSpPr>
          <p:cNvPr id="5" name="Footer Placeholder 4">
            <a:extLst>
              <a:ext uri="{FF2B5EF4-FFF2-40B4-BE49-F238E27FC236}">
                <a16:creationId xmlns:a16="http://schemas.microsoft.com/office/drawing/2014/main" id="{252B7AA6-AE19-4333-C629-78FA5D819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A24C3-4C6B-C9C3-3F44-158B190FB793}"/>
              </a:ext>
            </a:extLst>
          </p:cNvPr>
          <p:cNvSpPr>
            <a:spLocks noGrp="1"/>
          </p:cNvSpPr>
          <p:nvPr>
            <p:ph type="sldNum" sz="quarter" idx="12"/>
          </p:nvPr>
        </p:nvSpPr>
        <p:spPr/>
        <p:txBody>
          <a:bodyPr/>
          <a:lstStyle/>
          <a:p>
            <a:fld id="{ADF5D9AA-C7DC-4006-BB7D-CE3DFC7422C9}" type="slidenum">
              <a:rPr lang="en-IN" smtClean="0"/>
              <a:t>‹#›</a:t>
            </a:fld>
            <a:endParaRPr lang="en-IN"/>
          </a:p>
        </p:txBody>
      </p:sp>
    </p:spTree>
    <p:extLst>
      <p:ext uri="{BB962C8B-B14F-4D97-AF65-F5344CB8AC3E}">
        <p14:creationId xmlns:p14="http://schemas.microsoft.com/office/powerpoint/2010/main" val="3290219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D913-19B3-01BD-2BE5-0566967019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1E3DF7-D2C4-BE7C-A47F-9A80513C9A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D9A0AB-A74E-6713-5CE5-9AA93D7704DD}"/>
              </a:ext>
            </a:extLst>
          </p:cNvPr>
          <p:cNvSpPr>
            <a:spLocks noGrp="1"/>
          </p:cNvSpPr>
          <p:nvPr>
            <p:ph type="dt" sz="half" idx="10"/>
          </p:nvPr>
        </p:nvSpPr>
        <p:spPr/>
        <p:txBody>
          <a:bodyPr/>
          <a:lstStyle/>
          <a:p>
            <a:fld id="{F5FF3A19-5950-484C-94D7-2BB4181C554A}" type="datetimeFigureOut">
              <a:rPr lang="en-IN" smtClean="0"/>
              <a:t>28-08-2025</a:t>
            </a:fld>
            <a:endParaRPr lang="en-IN"/>
          </a:p>
        </p:txBody>
      </p:sp>
      <p:sp>
        <p:nvSpPr>
          <p:cNvPr id="5" name="Footer Placeholder 4">
            <a:extLst>
              <a:ext uri="{FF2B5EF4-FFF2-40B4-BE49-F238E27FC236}">
                <a16:creationId xmlns:a16="http://schemas.microsoft.com/office/drawing/2014/main" id="{906AF196-1A04-B44F-717F-A03E88D2C1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8DCA53-2F39-6242-D22F-2CC1D4937A23}"/>
              </a:ext>
            </a:extLst>
          </p:cNvPr>
          <p:cNvSpPr>
            <a:spLocks noGrp="1"/>
          </p:cNvSpPr>
          <p:nvPr>
            <p:ph type="sldNum" sz="quarter" idx="12"/>
          </p:nvPr>
        </p:nvSpPr>
        <p:spPr/>
        <p:txBody>
          <a:bodyPr/>
          <a:lstStyle/>
          <a:p>
            <a:fld id="{ADF5D9AA-C7DC-4006-BB7D-CE3DFC7422C9}" type="slidenum">
              <a:rPr lang="en-IN" smtClean="0"/>
              <a:t>‹#›</a:t>
            </a:fld>
            <a:endParaRPr lang="en-IN"/>
          </a:p>
        </p:txBody>
      </p:sp>
    </p:spTree>
    <p:extLst>
      <p:ext uri="{BB962C8B-B14F-4D97-AF65-F5344CB8AC3E}">
        <p14:creationId xmlns:p14="http://schemas.microsoft.com/office/powerpoint/2010/main" val="1208759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954246-1895-FC8C-3589-57B3D4662C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CBEBF2-B7C3-507B-2AF0-77A98763C1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B935A-1383-1D85-48AD-16A7E3385B65}"/>
              </a:ext>
            </a:extLst>
          </p:cNvPr>
          <p:cNvSpPr>
            <a:spLocks noGrp="1"/>
          </p:cNvSpPr>
          <p:nvPr>
            <p:ph type="dt" sz="half" idx="10"/>
          </p:nvPr>
        </p:nvSpPr>
        <p:spPr/>
        <p:txBody>
          <a:bodyPr/>
          <a:lstStyle/>
          <a:p>
            <a:fld id="{F5FF3A19-5950-484C-94D7-2BB4181C554A}" type="datetimeFigureOut">
              <a:rPr lang="en-IN" smtClean="0"/>
              <a:t>28-08-2025</a:t>
            </a:fld>
            <a:endParaRPr lang="en-IN"/>
          </a:p>
        </p:txBody>
      </p:sp>
      <p:sp>
        <p:nvSpPr>
          <p:cNvPr id="5" name="Footer Placeholder 4">
            <a:extLst>
              <a:ext uri="{FF2B5EF4-FFF2-40B4-BE49-F238E27FC236}">
                <a16:creationId xmlns:a16="http://schemas.microsoft.com/office/drawing/2014/main" id="{502C3F8E-A764-04E8-EE08-83E2666A81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12AE59-D7FB-DD89-CFF0-E0E1A96F4AF0}"/>
              </a:ext>
            </a:extLst>
          </p:cNvPr>
          <p:cNvSpPr>
            <a:spLocks noGrp="1"/>
          </p:cNvSpPr>
          <p:nvPr>
            <p:ph type="sldNum" sz="quarter" idx="12"/>
          </p:nvPr>
        </p:nvSpPr>
        <p:spPr/>
        <p:txBody>
          <a:bodyPr/>
          <a:lstStyle/>
          <a:p>
            <a:fld id="{ADF5D9AA-C7DC-4006-BB7D-CE3DFC7422C9}" type="slidenum">
              <a:rPr lang="en-IN" smtClean="0"/>
              <a:t>‹#›</a:t>
            </a:fld>
            <a:endParaRPr lang="en-IN"/>
          </a:p>
        </p:txBody>
      </p:sp>
    </p:spTree>
    <p:extLst>
      <p:ext uri="{BB962C8B-B14F-4D97-AF65-F5344CB8AC3E}">
        <p14:creationId xmlns:p14="http://schemas.microsoft.com/office/powerpoint/2010/main" val="32769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B41E-99F0-ED87-A630-EB2C7CA6E9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44CBFE-74C3-8E57-CDF2-31D3D90419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119275-36C2-5609-F0E9-7684960CDB06}"/>
              </a:ext>
            </a:extLst>
          </p:cNvPr>
          <p:cNvSpPr>
            <a:spLocks noGrp="1"/>
          </p:cNvSpPr>
          <p:nvPr>
            <p:ph type="dt" sz="half" idx="10"/>
          </p:nvPr>
        </p:nvSpPr>
        <p:spPr/>
        <p:txBody>
          <a:bodyPr/>
          <a:lstStyle/>
          <a:p>
            <a:fld id="{F5FF3A19-5950-484C-94D7-2BB4181C554A}" type="datetimeFigureOut">
              <a:rPr lang="en-IN" smtClean="0"/>
              <a:t>28-08-2025</a:t>
            </a:fld>
            <a:endParaRPr lang="en-IN"/>
          </a:p>
        </p:txBody>
      </p:sp>
      <p:sp>
        <p:nvSpPr>
          <p:cNvPr id="5" name="Footer Placeholder 4">
            <a:extLst>
              <a:ext uri="{FF2B5EF4-FFF2-40B4-BE49-F238E27FC236}">
                <a16:creationId xmlns:a16="http://schemas.microsoft.com/office/drawing/2014/main" id="{4144D7AD-8A16-52EE-D066-ADA982501E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3ADA3A-0A81-B14D-78A8-382B821F7F64}"/>
              </a:ext>
            </a:extLst>
          </p:cNvPr>
          <p:cNvSpPr>
            <a:spLocks noGrp="1"/>
          </p:cNvSpPr>
          <p:nvPr>
            <p:ph type="sldNum" sz="quarter" idx="12"/>
          </p:nvPr>
        </p:nvSpPr>
        <p:spPr/>
        <p:txBody>
          <a:bodyPr/>
          <a:lstStyle/>
          <a:p>
            <a:fld id="{ADF5D9AA-C7DC-4006-BB7D-CE3DFC7422C9}" type="slidenum">
              <a:rPr lang="en-IN" smtClean="0"/>
              <a:t>‹#›</a:t>
            </a:fld>
            <a:endParaRPr lang="en-IN"/>
          </a:p>
        </p:txBody>
      </p:sp>
    </p:spTree>
    <p:extLst>
      <p:ext uri="{BB962C8B-B14F-4D97-AF65-F5344CB8AC3E}">
        <p14:creationId xmlns:p14="http://schemas.microsoft.com/office/powerpoint/2010/main" val="1046143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AA29-FC2F-DCC5-97A5-854244172E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13DE81-2308-E345-3294-7ABF719E1E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1B47B9-A4CA-08F3-3831-C965A2D65670}"/>
              </a:ext>
            </a:extLst>
          </p:cNvPr>
          <p:cNvSpPr>
            <a:spLocks noGrp="1"/>
          </p:cNvSpPr>
          <p:nvPr>
            <p:ph type="dt" sz="half" idx="10"/>
          </p:nvPr>
        </p:nvSpPr>
        <p:spPr/>
        <p:txBody>
          <a:bodyPr/>
          <a:lstStyle/>
          <a:p>
            <a:fld id="{F5FF3A19-5950-484C-94D7-2BB4181C554A}" type="datetimeFigureOut">
              <a:rPr lang="en-IN" smtClean="0"/>
              <a:t>28-08-2025</a:t>
            </a:fld>
            <a:endParaRPr lang="en-IN"/>
          </a:p>
        </p:txBody>
      </p:sp>
      <p:sp>
        <p:nvSpPr>
          <p:cNvPr id="5" name="Footer Placeholder 4">
            <a:extLst>
              <a:ext uri="{FF2B5EF4-FFF2-40B4-BE49-F238E27FC236}">
                <a16:creationId xmlns:a16="http://schemas.microsoft.com/office/drawing/2014/main" id="{C979AC77-9480-3E76-B53E-2CEB1AA3EA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CCC843-5508-F7D9-FC0E-CDDAA4A3A2FF}"/>
              </a:ext>
            </a:extLst>
          </p:cNvPr>
          <p:cNvSpPr>
            <a:spLocks noGrp="1"/>
          </p:cNvSpPr>
          <p:nvPr>
            <p:ph type="sldNum" sz="quarter" idx="12"/>
          </p:nvPr>
        </p:nvSpPr>
        <p:spPr/>
        <p:txBody>
          <a:bodyPr/>
          <a:lstStyle/>
          <a:p>
            <a:fld id="{ADF5D9AA-C7DC-4006-BB7D-CE3DFC7422C9}" type="slidenum">
              <a:rPr lang="en-IN" smtClean="0"/>
              <a:t>‹#›</a:t>
            </a:fld>
            <a:endParaRPr lang="en-IN"/>
          </a:p>
        </p:txBody>
      </p:sp>
    </p:spTree>
    <p:extLst>
      <p:ext uri="{BB962C8B-B14F-4D97-AF65-F5344CB8AC3E}">
        <p14:creationId xmlns:p14="http://schemas.microsoft.com/office/powerpoint/2010/main" val="320468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A178-EE0A-C151-5292-B056383786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455417-06CB-8A47-FECB-9291F7CAB8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E1C495-59C4-1F2B-ED64-C84697E55C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4E675C-3B80-5A02-F526-1D4DF6803D2F}"/>
              </a:ext>
            </a:extLst>
          </p:cNvPr>
          <p:cNvSpPr>
            <a:spLocks noGrp="1"/>
          </p:cNvSpPr>
          <p:nvPr>
            <p:ph type="dt" sz="half" idx="10"/>
          </p:nvPr>
        </p:nvSpPr>
        <p:spPr/>
        <p:txBody>
          <a:bodyPr/>
          <a:lstStyle/>
          <a:p>
            <a:fld id="{F5FF3A19-5950-484C-94D7-2BB4181C554A}" type="datetimeFigureOut">
              <a:rPr lang="en-IN" smtClean="0"/>
              <a:t>28-08-2025</a:t>
            </a:fld>
            <a:endParaRPr lang="en-IN"/>
          </a:p>
        </p:txBody>
      </p:sp>
      <p:sp>
        <p:nvSpPr>
          <p:cNvPr id="6" name="Footer Placeholder 5">
            <a:extLst>
              <a:ext uri="{FF2B5EF4-FFF2-40B4-BE49-F238E27FC236}">
                <a16:creationId xmlns:a16="http://schemas.microsoft.com/office/drawing/2014/main" id="{DAEBBF72-6839-08B0-AE75-71B5F8036B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1B16D5-FEC4-31DC-1FF3-A51F161498F6}"/>
              </a:ext>
            </a:extLst>
          </p:cNvPr>
          <p:cNvSpPr>
            <a:spLocks noGrp="1"/>
          </p:cNvSpPr>
          <p:nvPr>
            <p:ph type="sldNum" sz="quarter" idx="12"/>
          </p:nvPr>
        </p:nvSpPr>
        <p:spPr/>
        <p:txBody>
          <a:bodyPr/>
          <a:lstStyle/>
          <a:p>
            <a:fld id="{ADF5D9AA-C7DC-4006-BB7D-CE3DFC7422C9}" type="slidenum">
              <a:rPr lang="en-IN" smtClean="0"/>
              <a:t>‹#›</a:t>
            </a:fld>
            <a:endParaRPr lang="en-IN"/>
          </a:p>
        </p:txBody>
      </p:sp>
    </p:spTree>
    <p:extLst>
      <p:ext uri="{BB962C8B-B14F-4D97-AF65-F5344CB8AC3E}">
        <p14:creationId xmlns:p14="http://schemas.microsoft.com/office/powerpoint/2010/main" val="104309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7C3D-5DF8-CF05-848D-2BDC08FDAE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6C1A80-27E9-1E47-2557-9FA33EDBE0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2C2A19-E82C-3DF3-B581-C968D42818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227147-894B-EDCC-CB6D-A5295189E9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326B99-9BA5-74E3-A4F0-6E942D8472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F7D91B-9D20-F26C-7AEC-B730B61ACA74}"/>
              </a:ext>
            </a:extLst>
          </p:cNvPr>
          <p:cNvSpPr>
            <a:spLocks noGrp="1"/>
          </p:cNvSpPr>
          <p:nvPr>
            <p:ph type="dt" sz="half" idx="10"/>
          </p:nvPr>
        </p:nvSpPr>
        <p:spPr/>
        <p:txBody>
          <a:bodyPr/>
          <a:lstStyle/>
          <a:p>
            <a:fld id="{F5FF3A19-5950-484C-94D7-2BB4181C554A}" type="datetimeFigureOut">
              <a:rPr lang="en-IN" smtClean="0"/>
              <a:t>28-08-2025</a:t>
            </a:fld>
            <a:endParaRPr lang="en-IN"/>
          </a:p>
        </p:txBody>
      </p:sp>
      <p:sp>
        <p:nvSpPr>
          <p:cNvPr id="8" name="Footer Placeholder 7">
            <a:extLst>
              <a:ext uri="{FF2B5EF4-FFF2-40B4-BE49-F238E27FC236}">
                <a16:creationId xmlns:a16="http://schemas.microsoft.com/office/drawing/2014/main" id="{8B6C99AE-B57E-C788-8E7D-6E0C721462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EB6A69-88DA-E163-99EC-A2B8F2ABD5D2}"/>
              </a:ext>
            </a:extLst>
          </p:cNvPr>
          <p:cNvSpPr>
            <a:spLocks noGrp="1"/>
          </p:cNvSpPr>
          <p:nvPr>
            <p:ph type="sldNum" sz="quarter" idx="12"/>
          </p:nvPr>
        </p:nvSpPr>
        <p:spPr/>
        <p:txBody>
          <a:bodyPr/>
          <a:lstStyle/>
          <a:p>
            <a:fld id="{ADF5D9AA-C7DC-4006-BB7D-CE3DFC7422C9}" type="slidenum">
              <a:rPr lang="en-IN" smtClean="0"/>
              <a:t>‹#›</a:t>
            </a:fld>
            <a:endParaRPr lang="en-IN"/>
          </a:p>
        </p:txBody>
      </p:sp>
    </p:spTree>
    <p:extLst>
      <p:ext uri="{BB962C8B-B14F-4D97-AF65-F5344CB8AC3E}">
        <p14:creationId xmlns:p14="http://schemas.microsoft.com/office/powerpoint/2010/main" val="323498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3DA4-339B-9AC7-63B0-8E91447943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095CF5-0EFE-0318-B6BB-9B3C4DA292E2}"/>
              </a:ext>
            </a:extLst>
          </p:cNvPr>
          <p:cNvSpPr>
            <a:spLocks noGrp="1"/>
          </p:cNvSpPr>
          <p:nvPr>
            <p:ph type="dt" sz="half" idx="10"/>
          </p:nvPr>
        </p:nvSpPr>
        <p:spPr/>
        <p:txBody>
          <a:bodyPr/>
          <a:lstStyle/>
          <a:p>
            <a:fld id="{F5FF3A19-5950-484C-94D7-2BB4181C554A}" type="datetimeFigureOut">
              <a:rPr lang="en-IN" smtClean="0"/>
              <a:t>28-08-2025</a:t>
            </a:fld>
            <a:endParaRPr lang="en-IN"/>
          </a:p>
        </p:txBody>
      </p:sp>
      <p:sp>
        <p:nvSpPr>
          <p:cNvPr id="4" name="Footer Placeholder 3">
            <a:extLst>
              <a:ext uri="{FF2B5EF4-FFF2-40B4-BE49-F238E27FC236}">
                <a16:creationId xmlns:a16="http://schemas.microsoft.com/office/drawing/2014/main" id="{3B884B76-DFA9-7E48-02AA-61E1CD8C11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EFA5C5-9212-EA76-BFDA-C1B9F5B1AE77}"/>
              </a:ext>
            </a:extLst>
          </p:cNvPr>
          <p:cNvSpPr>
            <a:spLocks noGrp="1"/>
          </p:cNvSpPr>
          <p:nvPr>
            <p:ph type="sldNum" sz="quarter" idx="12"/>
          </p:nvPr>
        </p:nvSpPr>
        <p:spPr/>
        <p:txBody>
          <a:bodyPr/>
          <a:lstStyle/>
          <a:p>
            <a:fld id="{ADF5D9AA-C7DC-4006-BB7D-CE3DFC7422C9}" type="slidenum">
              <a:rPr lang="en-IN" smtClean="0"/>
              <a:t>‹#›</a:t>
            </a:fld>
            <a:endParaRPr lang="en-IN"/>
          </a:p>
        </p:txBody>
      </p:sp>
    </p:spTree>
    <p:extLst>
      <p:ext uri="{BB962C8B-B14F-4D97-AF65-F5344CB8AC3E}">
        <p14:creationId xmlns:p14="http://schemas.microsoft.com/office/powerpoint/2010/main" val="280448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70CD5-C071-B557-CEA2-9493FE645A1F}"/>
              </a:ext>
            </a:extLst>
          </p:cNvPr>
          <p:cNvSpPr>
            <a:spLocks noGrp="1"/>
          </p:cNvSpPr>
          <p:nvPr>
            <p:ph type="dt" sz="half" idx="10"/>
          </p:nvPr>
        </p:nvSpPr>
        <p:spPr/>
        <p:txBody>
          <a:bodyPr/>
          <a:lstStyle/>
          <a:p>
            <a:fld id="{F5FF3A19-5950-484C-94D7-2BB4181C554A}" type="datetimeFigureOut">
              <a:rPr lang="en-IN" smtClean="0"/>
              <a:t>28-08-2025</a:t>
            </a:fld>
            <a:endParaRPr lang="en-IN"/>
          </a:p>
        </p:txBody>
      </p:sp>
      <p:sp>
        <p:nvSpPr>
          <p:cNvPr id="3" name="Footer Placeholder 2">
            <a:extLst>
              <a:ext uri="{FF2B5EF4-FFF2-40B4-BE49-F238E27FC236}">
                <a16:creationId xmlns:a16="http://schemas.microsoft.com/office/drawing/2014/main" id="{6AA39676-002E-CB16-EB02-4F6FE89295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52A24E-A6B9-3D37-EC25-771D92665F43}"/>
              </a:ext>
            </a:extLst>
          </p:cNvPr>
          <p:cNvSpPr>
            <a:spLocks noGrp="1"/>
          </p:cNvSpPr>
          <p:nvPr>
            <p:ph type="sldNum" sz="quarter" idx="12"/>
          </p:nvPr>
        </p:nvSpPr>
        <p:spPr/>
        <p:txBody>
          <a:bodyPr/>
          <a:lstStyle/>
          <a:p>
            <a:fld id="{ADF5D9AA-C7DC-4006-BB7D-CE3DFC7422C9}" type="slidenum">
              <a:rPr lang="en-IN" smtClean="0"/>
              <a:t>‹#›</a:t>
            </a:fld>
            <a:endParaRPr lang="en-IN"/>
          </a:p>
        </p:txBody>
      </p:sp>
    </p:spTree>
    <p:extLst>
      <p:ext uri="{BB962C8B-B14F-4D97-AF65-F5344CB8AC3E}">
        <p14:creationId xmlns:p14="http://schemas.microsoft.com/office/powerpoint/2010/main" val="205457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CA94B-159B-646A-FF4C-4AF5FF5CF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AB048E-0032-67C3-87D1-249F39A94B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3BE436-9F8B-F71D-C7F2-24C2AE163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D07897-5DC9-8DEA-790D-A7207B071540}"/>
              </a:ext>
            </a:extLst>
          </p:cNvPr>
          <p:cNvSpPr>
            <a:spLocks noGrp="1"/>
          </p:cNvSpPr>
          <p:nvPr>
            <p:ph type="dt" sz="half" idx="10"/>
          </p:nvPr>
        </p:nvSpPr>
        <p:spPr/>
        <p:txBody>
          <a:bodyPr/>
          <a:lstStyle/>
          <a:p>
            <a:fld id="{F5FF3A19-5950-484C-94D7-2BB4181C554A}" type="datetimeFigureOut">
              <a:rPr lang="en-IN" smtClean="0"/>
              <a:t>28-08-2025</a:t>
            </a:fld>
            <a:endParaRPr lang="en-IN"/>
          </a:p>
        </p:txBody>
      </p:sp>
      <p:sp>
        <p:nvSpPr>
          <p:cNvPr id="6" name="Footer Placeholder 5">
            <a:extLst>
              <a:ext uri="{FF2B5EF4-FFF2-40B4-BE49-F238E27FC236}">
                <a16:creationId xmlns:a16="http://schemas.microsoft.com/office/drawing/2014/main" id="{DBF21CA8-1DD1-94D2-2A1E-4E74339C3C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7A3579-5EE9-F4B5-306B-0B76C713D34A}"/>
              </a:ext>
            </a:extLst>
          </p:cNvPr>
          <p:cNvSpPr>
            <a:spLocks noGrp="1"/>
          </p:cNvSpPr>
          <p:nvPr>
            <p:ph type="sldNum" sz="quarter" idx="12"/>
          </p:nvPr>
        </p:nvSpPr>
        <p:spPr/>
        <p:txBody>
          <a:bodyPr/>
          <a:lstStyle/>
          <a:p>
            <a:fld id="{ADF5D9AA-C7DC-4006-BB7D-CE3DFC7422C9}" type="slidenum">
              <a:rPr lang="en-IN" smtClean="0"/>
              <a:t>‹#›</a:t>
            </a:fld>
            <a:endParaRPr lang="en-IN"/>
          </a:p>
        </p:txBody>
      </p:sp>
    </p:spTree>
    <p:extLst>
      <p:ext uri="{BB962C8B-B14F-4D97-AF65-F5344CB8AC3E}">
        <p14:creationId xmlns:p14="http://schemas.microsoft.com/office/powerpoint/2010/main" val="4180400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834C-AC77-D202-E491-4D89FD2DC0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0302A8-1925-9B7D-54DF-E9464A0563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350525-57FB-AF80-76C1-B7413E501D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E465B4-DC69-EA8E-57DB-CA30ED313C65}"/>
              </a:ext>
            </a:extLst>
          </p:cNvPr>
          <p:cNvSpPr>
            <a:spLocks noGrp="1"/>
          </p:cNvSpPr>
          <p:nvPr>
            <p:ph type="dt" sz="half" idx="10"/>
          </p:nvPr>
        </p:nvSpPr>
        <p:spPr/>
        <p:txBody>
          <a:bodyPr/>
          <a:lstStyle/>
          <a:p>
            <a:fld id="{F5FF3A19-5950-484C-94D7-2BB4181C554A}" type="datetimeFigureOut">
              <a:rPr lang="en-IN" smtClean="0"/>
              <a:t>28-08-2025</a:t>
            </a:fld>
            <a:endParaRPr lang="en-IN"/>
          </a:p>
        </p:txBody>
      </p:sp>
      <p:sp>
        <p:nvSpPr>
          <p:cNvPr id="6" name="Footer Placeholder 5">
            <a:extLst>
              <a:ext uri="{FF2B5EF4-FFF2-40B4-BE49-F238E27FC236}">
                <a16:creationId xmlns:a16="http://schemas.microsoft.com/office/drawing/2014/main" id="{6E3312A5-3B51-8BA4-C47B-AD8A1FE61F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EB0081-95F3-FC3E-F65E-DA99E0A87D3B}"/>
              </a:ext>
            </a:extLst>
          </p:cNvPr>
          <p:cNvSpPr>
            <a:spLocks noGrp="1"/>
          </p:cNvSpPr>
          <p:nvPr>
            <p:ph type="sldNum" sz="quarter" idx="12"/>
          </p:nvPr>
        </p:nvSpPr>
        <p:spPr/>
        <p:txBody>
          <a:bodyPr/>
          <a:lstStyle/>
          <a:p>
            <a:fld id="{ADF5D9AA-C7DC-4006-BB7D-CE3DFC7422C9}" type="slidenum">
              <a:rPr lang="en-IN" smtClean="0"/>
              <a:t>‹#›</a:t>
            </a:fld>
            <a:endParaRPr lang="en-IN"/>
          </a:p>
        </p:txBody>
      </p:sp>
    </p:spTree>
    <p:extLst>
      <p:ext uri="{BB962C8B-B14F-4D97-AF65-F5344CB8AC3E}">
        <p14:creationId xmlns:p14="http://schemas.microsoft.com/office/powerpoint/2010/main" val="1110160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2C232E-9DE2-5BA8-D745-40E6B1452A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427F74-BEB0-55AF-0BCB-8F53FFFA1C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8413B6-32C6-9201-2F23-D7BCBA5337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F3A19-5950-484C-94D7-2BB4181C554A}" type="datetimeFigureOut">
              <a:rPr lang="en-IN" smtClean="0"/>
              <a:t>28-08-2025</a:t>
            </a:fld>
            <a:endParaRPr lang="en-IN"/>
          </a:p>
        </p:txBody>
      </p:sp>
      <p:sp>
        <p:nvSpPr>
          <p:cNvPr id="5" name="Footer Placeholder 4">
            <a:extLst>
              <a:ext uri="{FF2B5EF4-FFF2-40B4-BE49-F238E27FC236}">
                <a16:creationId xmlns:a16="http://schemas.microsoft.com/office/drawing/2014/main" id="{4A6F25EA-FB7B-2464-CBEC-05576A1E9A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59708F-CFD1-8E06-5836-797E3D8029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5D9AA-C7DC-4006-BB7D-CE3DFC7422C9}" type="slidenum">
              <a:rPr lang="en-IN" smtClean="0"/>
              <a:t>‹#›</a:t>
            </a:fld>
            <a:endParaRPr lang="en-IN"/>
          </a:p>
        </p:txBody>
      </p:sp>
    </p:spTree>
    <p:extLst>
      <p:ext uri="{BB962C8B-B14F-4D97-AF65-F5344CB8AC3E}">
        <p14:creationId xmlns:p14="http://schemas.microsoft.com/office/powerpoint/2010/main" val="1985082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cyclomatic-complexity/" TargetMode="External"/><Relationship Id="rId2" Type="http://schemas.openxmlformats.org/officeDocument/2006/relationships/hyperlink" Target="https://www.geeksforgeeks.org/software-engineering-control-flow-graph-cf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geeksforgeeks.org/boundary-value-analysis-triangle-problem/" TargetMode="External"/><Relationship Id="rId2" Type="http://schemas.openxmlformats.org/officeDocument/2006/relationships/hyperlink" Target="https://www.geeksforgeeks.org/software-testing-functional-testin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geeksforgeeks.org/software-engineering-black-box-testing/" TargetMode="External"/><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8002-E0DE-BDA5-490C-F6AA68685F7C}"/>
              </a:ext>
            </a:extLst>
          </p:cNvPr>
          <p:cNvSpPr>
            <a:spLocks noGrp="1"/>
          </p:cNvSpPr>
          <p:nvPr>
            <p:ph type="ctrTitle"/>
          </p:nvPr>
        </p:nvSpPr>
        <p:spPr/>
        <p:txBody>
          <a:bodyPr/>
          <a:lstStyle/>
          <a:p>
            <a:r>
              <a:rPr lang="en-IN" dirty="0"/>
              <a:t>White box testing types</a:t>
            </a:r>
          </a:p>
        </p:txBody>
      </p:sp>
      <p:sp>
        <p:nvSpPr>
          <p:cNvPr id="3" name="Subtitle 2">
            <a:extLst>
              <a:ext uri="{FF2B5EF4-FFF2-40B4-BE49-F238E27FC236}">
                <a16:creationId xmlns:a16="http://schemas.microsoft.com/office/drawing/2014/main" id="{BF1FBFC2-6826-2565-9F7F-070DB13FE4FC}"/>
              </a:ext>
            </a:extLst>
          </p:cNvPr>
          <p:cNvSpPr>
            <a:spLocks noGrp="1"/>
          </p:cNvSpPr>
          <p:nvPr>
            <p:ph type="subTitle" idx="1"/>
          </p:nvPr>
        </p:nvSpPr>
        <p:spPr/>
        <p:txBody>
          <a:bodyPr/>
          <a:lstStyle/>
          <a:p>
            <a:pPr marL="457200" indent="-457200">
              <a:buAutoNum type="arabicPeriod"/>
            </a:pPr>
            <a:r>
              <a:rPr lang="en-IN" dirty="0"/>
              <a:t>Data flow testing</a:t>
            </a:r>
          </a:p>
          <a:p>
            <a:pPr marL="457200" indent="-457200">
              <a:buAutoNum type="arabicPeriod"/>
            </a:pPr>
            <a:endParaRPr lang="en-IN" dirty="0"/>
          </a:p>
        </p:txBody>
      </p:sp>
    </p:spTree>
    <p:extLst>
      <p:ext uri="{BB962C8B-B14F-4D97-AF65-F5344CB8AC3E}">
        <p14:creationId xmlns:p14="http://schemas.microsoft.com/office/powerpoint/2010/main" val="4045328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FAFC-C217-E5BB-44AE-3EB1FB4480EE}"/>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E6F9B0BD-4A3A-8458-7114-588D25FA929B}"/>
              </a:ext>
            </a:extLst>
          </p:cNvPr>
          <p:cNvGraphicFramePr>
            <a:graphicFrameLocks noGrp="1"/>
          </p:cNvGraphicFramePr>
          <p:nvPr>
            <p:ph idx="1"/>
            <p:extLst>
              <p:ext uri="{D42A27DB-BD31-4B8C-83A1-F6EECF244321}">
                <p14:modId xmlns:p14="http://schemas.microsoft.com/office/powerpoint/2010/main" val="2181855218"/>
              </p:ext>
            </p:extLst>
          </p:nvPr>
        </p:nvGraphicFramePr>
        <p:xfrm>
          <a:off x="1074198" y="1979721"/>
          <a:ext cx="6400800" cy="3742547"/>
        </p:xfrm>
        <a:graphic>
          <a:graphicData uri="http://schemas.openxmlformats.org/drawingml/2006/table">
            <a:tbl>
              <a:tblPr/>
              <a:tblGrid>
                <a:gridCol w="2133600">
                  <a:extLst>
                    <a:ext uri="{9D8B030D-6E8A-4147-A177-3AD203B41FA5}">
                      <a16:colId xmlns:a16="http://schemas.microsoft.com/office/drawing/2014/main" val="141221670"/>
                    </a:ext>
                  </a:extLst>
                </a:gridCol>
                <a:gridCol w="2133600">
                  <a:extLst>
                    <a:ext uri="{9D8B030D-6E8A-4147-A177-3AD203B41FA5}">
                      <a16:colId xmlns:a16="http://schemas.microsoft.com/office/drawing/2014/main" val="2166092689"/>
                    </a:ext>
                  </a:extLst>
                </a:gridCol>
                <a:gridCol w="2133600">
                  <a:extLst>
                    <a:ext uri="{9D8B030D-6E8A-4147-A177-3AD203B41FA5}">
                      <a16:colId xmlns:a16="http://schemas.microsoft.com/office/drawing/2014/main" val="4118925307"/>
                    </a:ext>
                  </a:extLst>
                </a:gridCol>
              </a:tblGrid>
              <a:tr h="1210355">
                <a:tc>
                  <a:txBody>
                    <a:bodyPr/>
                    <a:lstStyle/>
                    <a:p>
                      <a:pPr algn="ctr" fontAlgn="base"/>
                      <a:r>
                        <a:rPr lang="en-IN" sz="1400" b="1" dirty="0">
                          <a:effectLst/>
                        </a:rPr>
                        <a:t>Variable</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ctr" fontAlgn="base"/>
                      <a:r>
                        <a:rPr lang="en-IN" sz="1400" b="1" dirty="0">
                          <a:effectLst/>
                        </a:rPr>
                        <a:t>Defined at node</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ctr" fontAlgn="base"/>
                      <a:r>
                        <a:rPr lang="en-IN" sz="1400" b="1" dirty="0">
                          <a:effectLst/>
                        </a:rPr>
                        <a:t>Used at node</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3984277091"/>
                  </a:ext>
                </a:extLst>
              </a:tr>
              <a:tr h="844064">
                <a:tc>
                  <a:txBody>
                    <a:bodyPr/>
                    <a:lstStyle/>
                    <a:p>
                      <a:pPr algn="l" fontAlgn="base"/>
                      <a:r>
                        <a:rPr lang="en-IN" sz="1250" b="0" dirty="0">
                          <a:effectLst/>
                        </a:rPr>
                        <a:t>x</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l" fontAlgn="base"/>
                      <a:r>
                        <a:rPr lang="en-IN" sz="1250" b="0" dirty="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l" fontAlgn="base"/>
                      <a:r>
                        <a:rPr lang="en-IN" sz="1250" b="0" dirty="0">
                          <a:effectLst/>
                        </a:rPr>
                        <a:t>2, 3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804126284"/>
                  </a:ext>
                </a:extLst>
              </a:tr>
              <a:tr h="844064">
                <a:tc>
                  <a:txBody>
                    <a:bodyPr/>
                    <a:lstStyle/>
                    <a:p>
                      <a:pPr algn="l" fontAlgn="base"/>
                      <a:r>
                        <a:rPr lang="en-IN" sz="1250" b="0">
                          <a:effectLst/>
                        </a:rPr>
                        <a:t>y</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l" fontAlgn="base"/>
                      <a:r>
                        <a:rPr lang="en-IN" sz="1250" b="0" dirty="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l" fontAlgn="base"/>
                      <a:r>
                        <a:rPr lang="en-IN" sz="1250" b="0" dirty="0">
                          <a:effectLst/>
                        </a:rPr>
                        <a:t>2, 4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072997611"/>
                  </a:ext>
                </a:extLst>
              </a:tr>
              <a:tr h="844064">
                <a:tc>
                  <a:txBody>
                    <a:bodyPr/>
                    <a:lstStyle/>
                    <a:p>
                      <a:pPr algn="l" fontAlgn="base"/>
                      <a:r>
                        <a:rPr lang="en-IN" sz="1250" b="0" dirty="0">
                          <a:effectLst/>
                        </a:rPr>
                        <a:t>a</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l" fontAlgn="base"/>
                      <a:r>
                        <a:rPr lang="en-IN" sz="1250" b="0" dirty="0">
                          <a:effectLst/>
                        </a:rPr>
                        <a:t>3, 4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l" fontAlgn="base"/>
                      <a:r>
                        <a:rPr lang="en-IN" sz="1250" b="0" dirty="0">
                          <a:effectLst/>
                        </a:rPr>
                        <a:t>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243406832"/>
                  </a:ext>
                </a:extLst>
              </a:tr>
            </a:tbl>
          </a:graphicData>
        </a:graphic>
      </p:graphicFrame>
      <p:sp>
        <p:nvSpPr>
          <p:cNvPr id="5" name="Rectangle 1">
            <a:extLst>
              <a:ext uri="{FF2B5EF4-FFF2-40B4-BE49-F238E27FC236}">
                <a16:creationId xmlns:a16="http://schemas.microsoft.com/office/drawing/2014/main" id="{89035648-5C04-1668-24C0-617C6068A24D}"/>
              </a:ext>
            </a:extLst>
          </p:cNvPr>
          <p:cNvSpPr>
            <a:spLocks noChangeArrowheads="1"/>
          </p:cNvSpPr>
          <p:nvPr/>
        </p:nvSpPr>
        <p:spPr bwMode="auto">
          <a:xfrm>
            <a:off x="1233996" y="825623"/>
            <a:ext cx="7901126"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73239"/>
                </a:solidFill>
                <a:effectLst/>
                <a:latin typeface="urw-din"/>
              </a:rPr>
              <a:t>Define/use of variables of above example:</a:t>
            </a:r>
            <a:endParaRPr kumimoji="0" lang="en-US" altLang="en-US" sz="12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22A9FD7-9946-4F8A-BFCF-C3904C661598}"/>
              </a:ext>
            </a:extLst>
          </p:cNvPr>
          <p:cNvSpPr txBox="1"/>
          <p:nvPr/>
        </p:nvSpPr>
        <p:spPr>
          <a:xfrm>
            <a:off x="7741328" y="2716567"/>
            <a:ext cx="3870664" cy="646331"/>
          </a:xfrm>
          <a:prstGeom prst="rect">
            <a:avLst/>
          </a:prstGeom>
          <a:noFill/>
        </p:spPr>
        <p:txBody>
          <a:bodyPr wrap="square" rtlCol="0">
            <a:spAutoFit/>
          </a:bodyPr>
          <a:lstStyle/>
          <a:p>
            <a:r>
              <a:rPr lang="en-IN" dirty="0" err="1"/>
              <a:t>x,y</a:t>
            </a:r>
            <a:r>
              <a:rPr lang="en-IN" dirty="0"/>
              <a:t> variable are determining the flow</a:t>
            </a:r>
          </a:p>
          <a:p>
            <a:r>
              <a:rPr lang="en-IN" dirty="0"/>
              <a:t>a is dependent on </a:t>
            </a:r>
            <a:r>
              <a:rPr lang="en-IN" dirty="0" err="1"/>
              <a:t>x,y</a:t>
            </a:r>
            <a:endParaRPr lang="en-IN" dirty="0"/>
          </a:p>
        </p:txBody>
      </p:sp>
      <p:pic>
        <p:nvPicPr>
          <p:cNvPr id="3" name="Picture 2">
            <a:extLst>
              <a:ext uri="{FF2B5EF4-FFF2-40B4-BE49-F238E27FC236}">
                <a16:creationId xmlns:a16="http://schemas.microsoft.com/office/drawing/2014/main" id="{CD0C5424-E541-AEF6-C60D-BCA0262CA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056" y="2822431"/>
            <a:ext cx="4100744" cy="36704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D1D62EF-C1CA-AE4F-05CC-D5D40379E0A8}"/>
              </a:ext>
            </a:extLst>
          </p:cNvPr>
          <p:cNvSpPr txBox="1"/>
          <p:nvPr/>
        </p:nvSpPr>
        <p:spPr>
          <a:xfrm>
            <a:off x="7838983" y="488272"/>
            <a:ext cx="4353017" cy="1754326"/>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273239"/>
                </a:solidFill>
                <a:effectLst/>
                <a:latin typeface="Consolas" panose="020B0609020204030204" pitchFamily="49" charset="0"/>
              </a:rPr>
              <a:t>read x, y; </a:t>
            </a:r>
          </a:p>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273239"/>
                </a:solidFill>
                <a:effectLst/>
                <a:latin typeface="Consolas" panose="020B0609020204030204" pitchFamily="49" charset="0"/>
              </a:rPr>
              <a:t> if(x&gt;y) </a:t>
            </a:r>
          </a:p>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273239"/>
                </a:solidFill>
                <a:effectLst/>
                <a:latin typeface="Consolas" panose="020B0609020204030204" pitchFamily="49" charset="0"/>
              </a:rPr>
              <a:t> a = x+1 else</a:t>
            </a:r>
          </a:p>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273239"/>
                </a:solidFill>
                <a:effectLst/>
                <a:latin typeface="Consolas" panose="020B0609020204030204" pitchFamily="49" charset="0"/>
              </a:rPr>
              <a:t>  a = y-1</a:t>
            </a:r>
          </a:p>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273239"/>
                </a:solidFill>
                <a:effectLst/>
                <a:latin typeface="Consolas" panose="020B0609020204030204" pitchFamily="49" charset="0"/>
              </a:rPr>
              <a:t>  print a; </a:t>
            </a: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659456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1D1B-8D68-DEE8-B908-46EEA2860A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937BE5-D472-0947-B892-974F93C7C9CC}"/>
              </a:ext>
            </a:extLst>
          </p:cNvPr>
          <p:cNvSpPr>
            <a:spLocks noGrp="1"/>
          </p:cNvSpPr>
          <p:nvPr>
            <p:ph idx="1"/>
          </p:nvPr>
        </p:nvSpPr>
        <p:spPr/>
        <p:txBody>
          <a:bodyPr/>
          <a:lstStyle/>
          <a:p>
            <a:r>
              <a:rPr lang="en-US" dirty="0"/>
              <a:t>Zomato </a:t>
            </a:r>
          </a:p>
          <a:p>
            <a:r>
              <a:rPr lang="en-US" dirty="0"/>
              <a:t>signup form </a:t>
            </a:r>
            <a:r>
              <a:rPr lang="en-US" dirty="0" err="1"/>
              <a:t>phonenumber</a:t>
            </a:r>
            <a:r>
              <a:rPr lang="en-US" dirty="0"/>
              <a:t> defined</a:t>
            </a:r>
          </a:p>
          <a:p>
            <a:r>
              <a:rPr lang="en-US" dirty="0"/>
              <a:t>profile</a:t>
            </a:r>
          </a:p>
          <a:p>
            <a:r>
              <a:rPr lang="en-US" dirty="0"/>
              <a:t>messages</a:t>
            </a:r>
          </a:p>
          <a:p>
            <a:r>
              <a:rPr lang="en-US" dirty="0"/>
              <a:t>restaurant owner</a:t>
            </a:r>
          </a:p>
          <a:p>
            <a:r>
              <a:rPr lang="en-US" dirty="0"/>
              <a:t>delivery guy</a:t>
            </a:r>
          </a:p>
          <a:p>
            <a:endParaRPr lang="en-US" dirty="0"/>
          </a:p>
          <a:p>
            <a:r>
              <a:rPr lang="en-IN" dirty="0"/>
              <a:t>Change </a:t>
            </a:r>
            <a:r>
              <a:rPr lang="en-IN" dirty="0" err="1"/>
              <a:t>phoneNumber</a:t>
            </a:r>
            <a:r>
              <a:rPr lang="en-IN" dirty="0"/>
              <a:t>: </a:t>
            </a:r>
          </a:p>
        </p:txBody>
      </p:sp>
    </p:spTree>
    <p:extLst>
      <p:ext uri="{BB962C8B-B14F-4D97-AF65-F5344CB8AC3E}">
        <p14:creationId xmlns:p14="http://schemas.microsoft.com/office/powerpoint/2010/main" val="3444689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6662-347D-32BA-E302-F36735D7115A}"/>
              </a:ext>
            </a:extLst>
          </p:cNvPr>
          <p:cNvSpPr>
            <a:spLocks noGrp="1"/>
          </p:cNvSpPr>
          <p:nvPr>
            <p:ph type="title"/>
          </p:nvPr>
        </p:nvSpPr>
        <p:spPr/>
        <p:txBody>
          <a:bodyPr/>
          <a:lstStyle/>
          <a:p>
            <a:r>
              <a:rPr lang="en-IN" dirty="0"/>
              <a:t>Exercise Question:Day2 21</a:t>
            </a:r>
            <a:r>
              <a:rPr lang="en-IN" baseline="30000" dirty="0"/>
              <a:t>st</a:t>
            </a:r>
            <a:r>
              <a:rPr lang="en-IN" dirty="0"/>
              <a:t> Feb</a:t>
            </a:r>
          </a:p>
        </p:txBody>
      </p:sp>
      <p:sp>
        <p:nvSpPr>
          <p:cNvPr id="3" name="Content Placeholder 2">
            <a:extLst>
              <a:ext uri="{FF2B5EF4-FFF2-40B4-BE49-F238E27FC236}">
                <a16:creationId xmlns:a16="http://schemas.microsoft.com/office/drawing/2014/main" id="{5508B717-2DEA-A47A-9A66-50D4B4C4F635}"/>
              </a:ext>
            </a:extLst>
          </p:cNvPr>
          <p:cNvSpPr>
            <a:spLocks noGrp="1"/>
          </p:cNvSpPr>
          <p:nvPr>
            <p:ph idx="1"/>
          </p:nvPr>
        </p:nvSpPr>
        <p:spPr/>
        <p:txBody>
          <a:bodyPr>
            <a:normAutofit/>
          </a:bodyPr>
          <a:lstStyle/>
          <a:p>
            <a:r>
              <a:rPr lang="en-IN" dirty="0"/>
              <a:t>input </a:t>
            </a:r>
            <a:r>
              <a:rPr lang="en-IN" dirty="0" err="1"/>
              <a:t>x,y</a:t>
            </a:r>
            <a:r>
              <a:rPr lang="en-IN" dirty="0"/>
              <a:t>                                 x=5,y=2</a:t>
            </a:r>
          </a:p>
          <a:p>
            <a:r>
              <a:rPr lang="en-IN" dirty="0"/>
              <a:t>if </a:t>
            </a:r>
            <a:r>
              <a:rPr lang="en-IN" dirty="0" err="1"/>
              <a:t>x+y</a:t>
            </a:r>
            <a:r>
              <a:rPr lang="en-IN" dirty="0"/>
              <a:t> is positive                       3  /8</a:t>
            </a:r>
          </a:p>
          <a:p>
            <a:r>
              <a:rPr lang="en-IN" dirty="0"/>
              <a:t> print x*y                                        x=10,y=-12</a:t>
            </a:r>
          </a:p>
          <a:p>
            <a:r>
              <a:rPr lang="en-IN"/>
              <a:t>else                                                 4  </a:t>
            </a:r>
            <a:r>
              <a:rPr lang="en-IN" dirty="0"/>
              <a:t>/8</a:t>
            </a:r>
          </a:p>
          <a:p>
            <a:r>
              <a:rPr lang="en-IN" dirty="0"/>
              <a:t>if y is non-zero</a:t>
            </a:r>
          </a:p>
          <a:p>
            <a:r>
              <a:rPr lang="en-IN" dirty="0"/>
              <a:t>  print x/y</a:t>
            </a:r>
          </a:p>
          <a:p>
            <a:r>
              <a:rPr lang="en-IN" dirty="0"/>
              <a:t>else </a:t>
            </a:r>
          </a:p>
          <a:p>
            <a:r>
              <a:rPr lang="en-IN" dirty="0"/>
              <a:t>    print x</a:t>
            </a:r>
          </a:p>
          <a:p>
            <a:endParaRPr lang="en-IN" dirty="0"/>
          </a:p>
        </p:txBody>
      </p:sp>
    </p:spTree>
    <p:extLst>
      <p:ext uri="{BB962C8B-B14F-4D97-AF65-F5344CB8AC3E}">
        <p14:creationId xmlns:p14="http://schemas.microsoft.com/office/powerpoint/2010/main" val="595280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CB65-1D89-9F8F-DE36-7104859D9614}"/>
              </a:ext>
            </a:extLst>
          </p:cNvPr>
          <p:cNvSpPr>
            <a:spLocks noGrp="1"/>
          </p:cNvSpPr>
          <p:nvPr>
            <p:ph type="title"/>
          </p:nvPr>
        </p:nvSpPr>
        <p:spPr/>
        <p:txBody>
          <a:bodyPr/>
          <a:lstStyle/>
          <a:p>
            <a:r>
              <a:rPr lang="en-IN" sz="1800" i="0" dirty="0">
                <a:solidFill>
                  <a:srgbClr val="000000"/>
                </a:solidFill>
                <a:effectLst/>
                <a:latin typeface="calibri" panose="020F0502020204030204" pitchFamily="34" charset="0"/>
              </a:rPr>
              <a:t>Control Flow Testing</a:t>
            </a:r>
            <a:endParaRPr lang="en-IN" dirty="0"/>
          </a:p>
        </p:txBody>
      </p:sp>
      <p:sp>
        <p:nvSpPr>
          <p:cNvPr id="3" name="Content Placeholder 2">
            <a:extLst>
              <a:ext uri="{FF2B5EF4-FFF2-40B4-BE49-F238E27FC236}">
                <a16:creationId xmlns:a16="http://schemas.microsoft.com/office/drawing/2014/main" id="{DCC2CCB4-ECFD-05D5-C93B-DBEDE3E05489}"/>
              </a:ext>
            </a:extLst>
          </p:cNvPr>
          <p:cNvSpPr>
            <a:spLocks noGrp="1"/>
          </p:cNvSpPr>
          <p:nvPr>
            <p:ph idx="1"/>
          </p:nvPr>
        </p:nvSpPr>
        <p:spPr/>
        <p:txBody>
          <a:bodyPr>
            <a:normAutofit lnSpcReduction="10000"/>
          </a:bodyPr>
          <a:lstStyle/>
          <a:p>
            <a:pPr algn="l" fontAlgn="base"/>
            <a:r>
              <a:rPr lang="en-US" b="1" i="0" dirty="0">
                <a:solidFill>
                  <a:srgbClr val="273239"/>
                </a:solidFill>
                <a:effectLst/>
                <a:latin typeface="urw-din"/>
              </a:rPr>
              <a:t>Control flow testing</a:t>
            </a:r>
            <a:r>
              <a:rPr lang="en-US" b="0" i="0" dirty="0">
                <a:solidFill>
                  <a:srgbClr val="273239"/>
                </a:solidFill>
                <a:effectLst/>
                <a:latin typeface="urw-din"/>
              </a:rPr>
              <a:t> is a type of </a:t>
            </a:r>
            <a:r>
              <a:rPr lang="en-US" b="0" i="0" u="sng" dirty="0">
                <a:solidFill>
                  <a:srgbClr val="273239"/>
                </a:solidFill>
                <a:effectLst/>
                <a:latin typeface="urw-din"/>
                <a:hlinkClick r:id="rId2"/>
              </a:rPr>
              <a:t>software testing</a:t>
            </a:r>
            <a:r>
              <a:rPr lang="en-US" b="0" i="0" dirty="0">
                <a:solidFill>
                  <a:srgbClr val="273239"/>
                </a:solidFill>
                <a:effectLst/>
                <a:latin typeface="urw-din"/>
              </a:rPr>
              <a:t> that uses program’s control flow as a model. Control flow testing is a structural testing strategy. This testing technique comes under white box testing. For the type of control flow testing, all the structure, design, code and implementation of the software should be known to the testing team.</a:t>
            </a:r>
          </a:p>
          <a:p>
            <a:pPr algn="l" fontAlgn="base"/>
            <a:r>
              <a:rPr lang="en-US" b="0" i="0" dirty="0">
                <a:solidFill>
                  <a:srgbClr val="273239"/>
                </a:solidFill>
                <a:effectLst/>
                <a:latin typeface="urw-din"/>
              </a:rPr>
              <a:t>This type of testing method is often used by developers to test their own code and own implementation as the design, code and the implementation is better known to the developers. This testing method is implemented with the intention to test the logic of the code so that the user requirements can be fulfilled. Its main application is to relate the small programs and segments of the larger programs.</a:t>
            </a:r>
          </a:p>
          <a:p>
            <a:endParaRPr lang="en-IN" dirty="0"/>
          </a:p>
        </p:txBody>
      </p:sp>
    </p:spTree>
    <p:extLst>
      <p:ext uri="{BB962C8B-B14F-4D97-AF65-F5344CB8AC3E}">
        <p14:creationId xmlns:p14="http://schemas.microsoft.com/office/powerpoint/2010/main" val="138119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797C-1E78-4336-D347-11EBF399AB78}"/>
              </a:ext>
            </a:extLst>
          </p:cNvPr>
          <p:cNvSpPr>
            <a:spLocks noGrp="1"/>
          </p:cNvSpPr>
          <p:nvPr>
            <p:ph type="title"/>
          </p:nvPr>
        </p:nvSpPr>
        <p:spPr/>
        <p:txBody>
          <a:bodyPr/>
          <a:lstStyle/>
          <a:p>
            <a:endParaRPr lang="en-IN" dirty="0"/>
          </a:p>
        </p:txBody>
      </p:sp>
      <p:sp>
        <p:nvSpPr>
          <p:cNvPr id="4" name="Rectangle 1">
            <a:extLst>
              <a:ext uri="{FF2B5EF4-FFF2-40B4-BE49-F238E27FC236}">
                <a16:creationId xmlns:a16="http://schemas.microsoft.com/office/drawing/2014/main" id="{B5E88DA8-5096-832D-DE0F-85AE3C33E332}"/>
              </a:ext>
            </a:extLst>
          </p:cNvPr>
          <p:cNvSpPr>
            <a:spLocks noGrp="1" noChangeArrowheads="1"/>
          </p:cNvSpPr>
          <p:nvPr>
            <p:ph idx="1"/>
          </p:nvPr>
        </p:nvSpPr>
        <p:spPr bwMode="auto">
          <a:xfrm>
            <a:off x="838200" y="1937923"/>
            <a:ext cx="10819629" cy="41267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urw-din"/>
                <a:hlinkClick r:id="rId2">
                  <a:extLst>
                    <a:ext uri="{A12FA001-AC4F-418D-AE19-62706E023703}">
                      <ahyp:hlinkClr xmlns:ahyp="http://schemas.microsoft.com/office/drawing/2018/hyperlinkcolor" val="tx"/>
                    </a:ext>
                  </a:extLst>
                </a:hlinkClick>
              </a:rPr>
              <a:t> In the above cyclomatic complexity is 2=1,2,3,5 and 1,2,4,5</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u="sng" dirty="0">
              <a:solidFill>
                <a:srgbClr val="0563C1"/>
              </a:solidFill>
              <a:latin typeface="urw-din"/>
              <a:hlinkClick r:id="rId2">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a:ln>
                  <a:noFill/>
                </a:ln>
                <a:solidFill>
                  <a:srgbClr val="0563C1"/>
                </a:solidFill>
                <a:effectLst/>
                <a:latin typeface="urw-din"/>
                <a:hlinkClick r:id="rId2">
                  <a:extLst>
                    <a:ext uri="{A12FA001-AC4F-418D-AE19-62706E023703}">
                      <ahyp:hlinkClr xmlns:ahyp="http://schemas.microsoft.com/office/drawing/2018/hyperlinkcolor" val="tx"/>
                    </a:ext>
                  </a:extLst>
                </a:hlinkClick>
              </a:rPr>
              <a:t>Control Flow Graph</a:t>
            </a:r>
            <a:r>
              <a:rPr kumimoji="0" lang="en-US" altLang="en-US" sz="1600" b="1" i="0" u="none" strike="noStrike" cap="none" normalizeH="0" baseline="0" dirty="0">
                <a:ln>
                  <a:noFill/>
                </a:ln>
                <a:solidFill>
                  <a:srgbClr val="273239"/>
                </a:solidFill>
                <a:effectLst/>
                <a:latin typeface="urw-din"/>
              </a:rPr>
              <a:t>:</a:t>
            </a:r>
            <a:br>
              <a:rPr kumimoji="0" lang="en-US" altLang="en-US" sz="1600" b="0" i="0" u="none" strike="noStrike" cap="none" normalizeH="0" baseline="0" dirty="0">
                <a:ln>
                  <a:noFill/>
                </a:ln>
                <a:solidFill>
                  <a:srgbClr val="273239"/>
                </a:solidFill>
                <a:effectLst/>
                <a:latin typeface="urw-din"/>
              </a:rPr>
            </a:br>
            <a:r>
              <a:rPr kumimoji="0" lang="en-US" altLang="en-US" sz="1600" b="0" i="0" u="none" strike="noStrike" cap="none" normalizeH="0" baseline="0" dirty="0">
                <a:ln>
                  <a:noFill/>
                </a:ln>
                <a:solidFill>
                  <a:srgbClr val="273239"/>
                </a:solidFill>
                <a:effectLst/>
                <a:latin typeface="urw-din"/>
              </a:rPr>
              <a:t>Control Flow Graph is a graphical representation of control flow or computation that is done during the execution of the program.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urw-din"/>
              </a:rPr>
              <a:t>Control flow graphs are mostly used in static analysis as well as compiler applications,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urw-din"/>
              </a:rPr>
              <a:t>as they can accurately represent the flow inside of a program unit.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urw-din"/>
              </a:rPr>
              <a:t>Control flow graph was originally developed by Frances E. Allen.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a:ln>
                  <a:noFill/>
                </a:ln>
                <a:solidFill>
                  <a:srgbClr val="273239"/>
                </a:solidFill>
                <a:effectLst/>
                <a:latin typeface="urw-din"/>
                <a:hlinkClick r:id="rId3"/>
              </a:rPr>
              <a:t>Cyclomatic Complexity</a:t>
            </a:r>
            <a:r>
              <a:rPr kumimoji="0" lang="en-US" altLang="en-US" sz="1600" b="1" i="0" u="none" strike="noStrike" cap="none" normalizeH="0" baseline="0" dirty="0">
                <a:ln>
                  <a:noFill/>
                </a:ln>
                <a:solidFill>
                  <a:srgbClr val="273239"/>
                </a:solidFill>
                <a:effectLst/>
                <a:latin typeface="urw-din"/>
              </a:rPr>
              <a:t>:</a:t>
            </a:r>
            <a:br>
              <a:rPr kumimoji="0" lang="en-US" altLang="en-US" sz="1600" b="0" i="0" u="none" strike="noStrike" cap="none" normalizeH="0" baseline="0" dirty="0">
                <a:ln>
                  <a:noFill/>
                </a:ln>
                <a:solidFill>
                  <a:srgbClr val="273239"/>
                </a:solidFill>
                <a:effectLst/>
                <a:latin typeface="urw-din"/>
              </a:rPr>
            </a:br>
            <a:r>
              <a:rPr kumimoji="0" lang="en-US" altLang="en-US" sz="1600" b="0" i="0" u="none" strike="noStrike" cap="none" normalizeH="0" baseline="0" dirty="0">
                <a:ln>
                  <a:noFill/>
                </a:ln>
                <a:solidFill>
                  <a:srgbClr val="273239"/>
                </a:solidFill>
                <a:effectLst/>
                <a:latin typeface="urw-din"/>
              </a:rPr>
              <a:t>Cyclomatic Complexity is the quantitative measure of the number of linearly independent paths in 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urw-din"/>
              </a:rPr>
              <a:t> It is a software metric used to describe the complexity of a program.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urw-din"/>
              </a:rPr>
              <a:t> It is computed using the Control Flow Graph of the program.</a:t>
            </a:r>
            <a:endParaRPr kumimoji="0" lang="en-US" altLang="en-US" sz="16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M = E - N + 2P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273239"/>
                </a:solidFill>
                <a:latin typeface="Consolas" panose="020B0609020204030204" pitchFamily="49" charset="0"/>
              </a:rPr>
              <a:t>E =number of edges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N= number of nodes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273239"/>
                </a:solidFill>
                <a:latin typeface="Consolas" panose="020B0609020204030204" pitchFamily="49" charset="0"/>
              </a:rPr>
              <a:t>P=number of connected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2=5-5+2*1</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3932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4504-E135-6DAC-97CF-B200C44968C7}"/>
              </a:ext>
            </a:extLst>
          </p:cNvPr>
          <p:cNvSpPr>
            <a:spLocks noGrp="1"/>
          </p:cNvSpPr>
          <p:nvPr>
            <p:ph type="title"/>
          </p:nvPr>
        </p:nvSpPr>
        <p:spPr/>
        <p:txBody>
          <a:bodyPr/>
          <a:lstStyle/>
          <a:p>
            <a:r>
              <a:rPr lang="en-US" dirty="0"/>
              <a:t>left shift</a:t>
            </a:r>
            <a:endParaRPr lang="en-IN" dirty="0"/>
          </a:p>
        </p:txBody>
      </p:sp>
      <p:sp>
        <p:nvSpPr>
          <p:cNvPr id="3" name="Content Placeholder 2">
            <a:extLst>
              <a:ext uri="{FF2B5EF4-FFF2-40B4-BE49-F238E27FC236}">
                <a16:creationId xmlns:a16="http://schemas.microsoft.com/office/drawing/2014/main" id="{C1282616-A3DB-6488-C39C-405B0244897C}"/>
              </a:ext>
            </a:extLst>
          </p:cNvPr>
          <p:cNvSpPr>
            <a:spLocks noGrp="1"/>
          </p:cNvSpPr>
          <p:nvPr>
            <p:ph idx="1"/>
          </p:nvPr>
        </p:nvSpPr>
        <p:spPr/>
        <p:txBody>
          <a:bodyPr/>
          <a:lstStyle/>
          <a:p>
            <a:r>
              <a:rPr lang="en-US" dirty="0"/>
              <a:t>The focus of the entire team is to find, detect and fix the bugs as early as possible during the development cycle.</a:t>
            </a:r>
            <a:endParaRPr lang="en-IN" dirty="0"/>
          </a:p>
        </p:txBody>
      </p:sp>
    </p:spTree>
    <p:extLst>
      <p:ext uri="{BB962C8B-B14F-4D97-AF65-F5344CB8AC3E}">
        <p14:creationId xmlns:p14="http://schemas.microsoft.com/office/powerpoint/2010/main" val="264277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4945-CCF7-A157-A8D5-40FDAB0431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989357-70D1-5233-EDDD-43A673DCFDA0}"/>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It detects almost half of the defects that are determined during the unit testing.</a:t>
            </a:r>
          </a:p>
          <a:p>
            <a:pPr algn="l" fontAlgn="base">
              <a:buFont typeface="Arial" panose="020B0604020202020204" pitchFamily="34" charset="0"/>
              <a:buChar char="•"/>
            </a:pPr>
            <a:r>
              <a:rPr lang="en-US" b="0" i="0" dirty="0">
                <a:solidFill>
                  <a:srgbClr val="273239"/>
                </a:solidFill>
                <a:effectLst/>
                <a:latin typeface="urw-din"/>
              </a:rPr>
              <a:t>It also determines almost one-third of the defects of the whole program.</a:t>
            </a:r>
          </a:p>
          <a:p>
            <a:pPr algn="l" fontAlgn="base">
              <a:buFont typeface="Arial" panose="020B0604020202020204" pitchFamily="34" charset="0"/>
              <a:buChar char="•"/>
            </a:pPr>
            <a:r>
              <a:rPr lang="en-US" b="0" i="0" dirty="0">
                <a:solidFill>
                  <a:srgbClr val="273239"/>
                </a:solidFill>
                <a:effectLst/>
                <a:latin typeface="urw-din"/>
              </a:rPr>
              <a:t>It can be performed manually or automated as the control flow graph that is used can be made by hand or by using software also.</a:t>
            </a:r>
          </a:p>
          <a:p>
            <a:endParaRPr lang="en-IN" dirty="0"/>
          </a:p>
        </p:txBody>
      </p:sp>
    </p:spTree>
    <p:extLst>
      <p:ext uri="{BB962C8B-B14F-4D97-AF65-F5344CB8AC3E}">
        <p14:creationId xmlns:p14="http://schemas.microsoft.com/office/powerpoint/2010/main" val="990746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C444-7CF4-B34E-5714-C2B59A21F9EF}"/>
              </a:ext>
            </a:extLst>
          </p:cNvPr>
          <p:cNvSpPr>
            <a:spLocks noGrp="1"/>
          </p:cNvSpPr>
          <p:nvPr>
            <p:ph type="title"/>
          </p:nvPr>
        </p:nvSpPr>
        <p:spPr/>
        <p:txBody>
          <a:bodyPr/>
          <a:lstStyle/>
          <a:p>
            <a:r>
              <a:rPr lang="en-US" dirty="0"/>
              <a:t>3 numbers: largest of 3 numbers</a:t>
            </a:r>
            <a:endParaRPr lang="en-IN" dirty="0"/>
          </a:p>
        </p:txBody>
      </p:sp>
      <p:sp>
        <p:nvSpPr>
          <p:cNvPr id="3" name="Content Placeholder 2">
            <a:extLst>
              <a:ext uri="{FF2B5EF4-FFF2-40B4-BE49-F238E27FC236}">
                <a16:creationId xmlns:a16="http://schemas.microsoft.com/office/drawing/2014/main" id="{5B48210F-F9AC-598A-8F56-2A04E6E1E5A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30122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13B6-B5E4-ACF5-9642-0DA5C780D13B}"/>
              </a:ext>
            </a:extLst>
          </p:cNvPr>
          <p:cNvSpPr>
            <a:spLocks noGrp="1"/>
          </p:cNvSpPr>
          <p:nvPr>
            <p:ph type="title"/>
          </p:nvPr>
        </p:nvSpPr>
        <p:spPr/>
        <p:txBody>
          <a:bodyPr/>
          <a:lstStyle/>
          <a:p>
            <a:r>
              <a:rPr lang="en-IN" sz="1800" i="0" dirty="0">
                <a:solidFill>
                  <a:srgbClr val="000000"/>
                </a:solidFill>
                <a:effectLst/>
                <a:latin typeface="calibri" panose="020F0502020204030204" pitchFamily="34" charset="0"/>
              </a:rPr>
              <a:t>Branch Coverage Testing</a:t>
            </a:r>
            <a:endParaRPr lang="en-IN" dirty="0"/>
          </a:p>
        </p:txBody>
      </p:sp>
      <p:sp>
        <p:nvSpPr>
          <p:cNvPr id="3" name="Content Placeholder 2">
            <a:extLst>
              <a:ext uri="{FF2B5EF4-FFF2-40B4-BE49-F238E27FC236}">
                <a16:creationId xmlns:a16="http://schemas.microsoft.com/office/drawing/2014/main" id="{37563FA9-9212-4451-F5D5-D33E1D539F12}"/>
              </a:ext>
            </a:extLst>
          </p:cNvPr>
          <p:cNvSpPr>
            <a:spLocks noGrp="1"/>
          </p:cNvSpPr>
          <p:nvPr>
            <p:ph idx="1"/>
          </p:nvPr>
        </p:nvSpPr>
        <p:spPr/>
        <p:txBody>
          <a:bodyPr>
            <a:normAutofit/>
          </a:bodyPr>
          <a:lstStyle/>
          <a:p>
            <a:pPr algn="just"/>
            <a:r>
              <a:rPr lang="en-US" b="0" i="0" dirty="0">
                <a:solidFill>
                  <a:srgbClr val="333333"/>
                </a:solidFill>
                <a:effectLst/>
                <a:latin typeface="inter-regular"/>
              </a:rPr>
              <a:t>Branch coverage technique is used to cover all branches of the control flow graph. It covers all the possible outcomes (true and false) of each condition of decision point at least once. </a:t>
            </a:r>
            <a:r>
              <a:rPr lang="en-US" b="0" i="0" dirty="0">
                <a:solidFill>
                  <a:srgbClr val="333333"/>
                </a:solidFill>
                <a:effectLst/>
                <a:highlight>
                  <a:srgbClr val="FFFF00"/>
                </a:highlight>
                <a:latin typeface="inter-regular"/>
              </a:rPr>
              <a:t>Branch coverage technique is a </a:t>
            </a:r>
            <a:r>
              <a:rPr lang="en-US" b="0" i="0" dirty="0" err="1">
                <a:solidFill>
                  <a:srgbClr val="333333"/>
                </a:solidFill>
                <a:effectLst/>
                <a:highlight>
                  <a:srgbClr val="FFFF00"/>
                </a:highlight>
                <a:latin typeface="inter-regular"/>
              </a:rPr>
              <a:t>whitebox</a:t>
            </a:r>
            <a:r>
              <a:rPr lang="en-US" b="0" i="0" dirty="0">
                <a:solidFill>
                  <a:srgbClr val="333333"/>
                </a:solidFill>
                <a:effectLst/>
                <a:highlight>
                  <a:srgbClr val="FFFF00"/>
                </a:highlight>
                <a:latin typeface="inter-regular"/>
              </a:rPr>
              <a:t> testing technique that ensures that every branch of each decision point must be executed.</a:t>
            </a:r>
          </a:p>
          <a:p>
            <a:pPr algn="just"/>
            <a:r>
              <a:rPr lang="en-US" b="0" i="0" dirty="0">
                <a:solidFill>
                  <a:srgbClr val="333333"/>
                </a:solidFill>
                <a:effectLst/>
                <a:latin typeface="inter-regular"/>
              </a:rPr>
              <a:t>However, branch coverage technique and decision coverage technique are very similar, but there is a key difference between the two. Decision coverage technique covers all branches of each decision point whereas branch testing covers all branches of every decision point of the code.</a:t>
            </a:r>
          </a:p>
          <a:p>
            <a:endParaRPr lang="en-IN" dirty="0"/>
          </a:p>
        </p:txBody>
      </p:sp>
    </p:spTree>
    <p:extLst>
      <p:ext uri="{BB962C8B-B14F-4D97-AF65-F5344CB8AC3E}">
        <p14:creationId xmlns:p14="http://schemas.microsoft.com/office/powerpoint/2010/main" val="919384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BF83-9540-3F8C-990D-D2A86A069F8E}"/>
              </a:ext>
            </a:extLst>
          </p:cNvPr>
          <p:cNvSpPr>
            <a:spLocks noGrp="1"/>
          </p:cNvSpPr>
          <p:nvPr>
            <p:ph type="title"/>
          </p:nvPr>
        </p:nvSpPr>
        <p:spPr>
          <a:xfrm>
            <a:off x="465337" y="2992915"/>
            <a:ext cx="4177684" cy="1325563"/>
          </a:xfrm>
        </p:spPr>
        <p:txBody>
          <a:bodyPr>
            <a:noAutofit/>
          </a:bodyPr>
          <a:lstStyle/>
          <a:p>
            <a:pPr marL="0" marR="0" lvl="0" indent="0" defTabSz="914400" rtl="0" eaLnBrk="0" fontAlgn="base" latinLnBrk="0" hangingPunct="0">
              <a:lnSpc>
                <a:spcPct val="100000"/>
              </a:lnSpc>
              <a:spcBef>
                <a:spcPct val="0"/>
              </a:spcBef>
              <a:spcAft>
                <a:spcPct val="0"/>
              </a:spcAft>
              <a:tabLst/>
            </a:pPr>
            <a:r>
              <a:rPr kumimoji="0" lang="en-US" altLang="en-US" sz="2000" b="0" i="0" u="none" strike="noStrike" cap="none" normalizeH="0" baseline="0" dirty="0">
                <a:ln>
                  <a:noFill/>
                </a:ln>
                <a:solidFill>
                  <a:srgbClr val="333333"/>
                </a:solidFill>
                <a:effectLst/>
                <a:latin typeface="inter-regular"/>
              </a:rPr>
              <a:t>In the above diagram, control flow graph of code is depicted. In the first case traversing through "Yes "decision,</a:t>
            </a:r>
            <a:br>
              <a:rPr kumimoji="0" lang="en-US" altLang="en-US" sz="2000" b="0" i="0" u="none" strike="noStrike" cap="none" normalizeH="0" baseline="0" dirty="0">
                <a:ln>
                  <a:noFill/>
                </a:ln>
                <a:solidFill>
                  <a:srgbClr val="333333"/>
                </a:solidFill>
                <a:effectLst/>
                <a:latin typeface="inter-regular"/>
              </a:rPr>
            </a:br>
            <a:r>
              <a:rPr kumimoji="0" lang="en-US" altLang="en-US" sz="2000" b="0" i="0" u="none" strike="noStrike" cap="none" normalizeH="0" baseline="0" dirty="0">
                <a:ln>
                  <a:noFill/>
                </a:ln>
                <a:solidFill>
                  <a:srgbClr val="333333"/>
                </a:solidFill>
                <a:effectLst/>
                <a:latin typeface="inter-regular"/>
              </a:rPr>
              <a:t> the path is </a:t>
            </a:r>
            <a:r>
              <a:rPr kumimoji="0" lang="en-US" altLang="en-US" sz="2000" b="1" i="0" u="none" strike="noStrike" cap="none" normalizeH="0" baseline="0" dirty="0">
                <a:ln>
                  <a:noFill/>
                </a:ln>
                <a:solidFill>
                  <a:srgbClr val="333333"/>
                </a:solidFill>
                <a:effectLst/>
                <a:latin typeface="inter-bold"/>
              </a:rPr>
              <a:t>A1-B2-C4-D6-E8</a:t>
            </a:r>
            <a:r>
              <a:rPr kumimoji="0" lang="en-US" altLang="en-US" sz="2000" b="0" i="0" u="none" strike="noStrike" cap="none" normalizeH="0" baseline="0" dirty="0">
                <a:ln>
                  <a:noFill/>
                </a:ln>
                <a:solidFill>
                  <a:srgbClr val="333333"/>
                </a:solidFill>
                <a:effectLst/>
                <a:latin typeface="inter-regular"/>
              </a:rPr>
              <a:t>, and the number of covered edges is 1, 2, 4, 5, 6 and 8 but edges 3 and 7 are not covered in this path. </a:t>
            </a:r>
            <a:br>
              <a:rPr kumimoji="0" lang="en-US" altLang="en-US" sz="2000" b="0" i="0" u="none" strike="noStrike" cap="none" normalizeH="0" baseline="0" dirty="0">
                <a:ln>
                  <a:noFill/>
                </a:ln>
                <a:solidFill>
                  <a:srgbClr val="333333"/>
                </a:solidFill>
                <a:effectLst/>
                <a:latin typeface="inter-regular"/>
              </a:rPr>
            </a:br>
            <a:r>
              <a:rPr kumimoji="0" lang="en-US" altLang="en-US" sz="2000" b="0" i="0" u="none" strike="noStrike" cap="none" normalizeH="0" baseline="0" dirty="0">
                <a:ln>
                  <a:noFill/>
                </a:ln>
                <a:solidFill>
                  <a:srgbClr val="333333"/>
                </a:solidFill>
                <a:effectLst/>
                <a:latin typeface="inter-regular"/>
              </a:rPr>
              <a:t>To cover these edges, we have to traverse through "No" decision. In the case of "No" decision the path is A1-B3-5-D7, </a:t>
            </a:r>
            <a:br>
              <a:rPr kumimoji="0" lang="en-US" altLang="en-US" sz="2000" b="0" i="0" u="none" strike="noStrike" cap="none" normalizeH="0" baseline="0" dirty="0">
                <a:ln>
                  <a:noFill/>
                </a:ln>
                <a:solidFill>
                  <a:srgbClr val="333333"/>
                </a:solidFill>
                <a:effectLst/>
                <a:latin typeface="inter-regular"/>
              </a:rPr>
            </a:br>
            <a:r>
              <a:rPr kumimoji="0" lang="en-US" altLang="en-US" sz="2000" b="0" i="0" u="none" strike="noStrike" cap="none" normalizeH="0" baseline="0" dirty="0">
                <a:ln>
                  <a:noFill/>
                </a:ln>
                <a:solidFill>
                  <a:srgbClr val="333333"/>
                </a:solidFill>
                <a:effectLst/>
                <a:latin typeface="inter-regular"/>
              </a:rPr>
              <a:t>and the number of covered edges is 3 and 7. So by traveling through these two paths, all branches have covered.</a:t>
            </a:r>
            <a:br>
              <a:rPr kumimoji="0" lang="en-US" altLang="en-US" sz="1200" b="0" i="0" u="none" strike="noStrike" cap="none" normalizeH="0" baseline="0" dirty="0">
                <a:ln>
                  <a:noFill/>
                </a:ln>
                <a:solidFill>
                  <a:schemeClr val="tx1"/>
                </a:solidFill>
                <a:effectLst/>
              </a:rPr>
            </a:br>
            <a:r>
              <a:rPr kumimoji="0" lang="en-US" altLang="en-US" sz="1600" b="1" i="0" u="none" strike="noStrike" cap="none" normalizeH="0" baseline="0" dirty="0">
                <a:ln>
                  <a:noFill/>
                </a:ln>
                <a:solidFill>
                  <a:srgbClr val="333333"/>
                </a:solidFill>
                <a:effectLst/>
                <a:latin typeface="inter-bold"/>
              </a:rPr>
              <a:t>Path 1</a:t>
            </a:r>
            <a:r>
              <a:rPr kumimoji="0" lang="en-US" altLang="en-US" sz="1600" b="0" i="0" u="none" strike="noStrike" cap="none" normalizeH="0" baseline="0" dirty="0">
                <a:ln>
                  <a:noFill/>
                </a:ln>
                <a:solidFill>
                  <a:srgbClr val="333333"/>
                </a:solidFill>
                <a:effectLst/>
                <a:latin typeface="Arial Unicode MS"/>
              </a:rPr>
              <a:t> - A1-B2-C4-D6-E8 </a:t>
            </a:r>
            <a:r>
              <a:rPr kumimoji="0" lang="en-US" altLang="en-US" sz="1600" b="1" i="0" u="none" strike="noStrike" cap="none" normalizeH="0" baseline="0" dirty="0">
                <a:ln>
                  <a:noFill/>
                </a:ln>
                <a:solidFill>
                  <a:srgbClr val="333333"/>
                </a:solidFill>
                <a:effectLst/>
                <a:latin typeface="inter-bold"/>
              </a:rPr>
              <a:t>Path 2</a:t>
            </a:r>
            <a:r>
              <a:rPr kumimoji="0" lang="en-US" altLang="en-US" sz="1600" b="0" i="0" u="none" strike="noStrike" cap="none" normalizeH="0" baseline="0" dirty="0">
                <a:ln>
                  <a:noFill/>
                </a:ln>
                <a:solidFill>
                  <a:srgbClr val="333333"/>
                </a:solidFill>
                <a:effectLst/>
                <a:latin typeface="Arial Unicode MS"/>
              </a:rPr>
              <a:t> - A1-B3-5-D7 Branch Coverage (BC) = Number of paths =2</a:t>
            </a:r>
            <a:br>
              <a:rPr kumimoji="0" lang="en-US" altLang="en-US" sz="3200" b="0" i="0" u="none" strike="noStrike" cap="none" normalizeH="0" baseline="0" dirty="0">
                <a:ln>
                  <a:noFill/>
                </a:ln>
                <a:solidFill>
                  <a:schemeClr val="tx1"/>
                </a:solidFill>
                <a:effectLst/>
                <a:latin typeface="Arial" panose="020B0604020202020204" pitchFamily="34" charset="0"/>
              </a:rPr>
            </a:br>
            <a:endParaRPr lang="en-IN" sz="2000" dirty="0"/>
          </a:p>
        </p:txBody>
      </p:sp>
      <p:pic>
        <p:nvPicPr>
          <p:cNvPr id="7170" name="Picture 2" descr="Branch Coverage">
            <a:extLst>
              <a:ext uri="{FF2B5EF4-FFF2-40B4-BE49-F238E27FC236}">
                <a16:creationId xmlns:a16="http://schemas.microsoft.com/office/drawing/2014/main" id="{678F4ED5-A212-8B73-F100-02CC501B8A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4874" y="329152"/>
            <a:ext cx="5343824" cy="5920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46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6707-AD26-984C-EC52-AA0BD9A0C706}"/>
              </a:ext>
            </a:extLst>
          </p:cNvPr>
          <p:cNvSpPr>
            <a:spLocks noGrp="1"/>
          </p:cNvSpPr>
          <p:nvPr>
            <p:ph type="title"/>
          </p:nvPr>
        </p:nvSpPr>
        <p:spPr/>
        <p:txBody>
          <a:bodyPr/>
          <a:lstStyle/>
          <a:p>
            <a:r>
              <a:rPr lang="en-US" dirty="0"/>
              <a:t>White Box Testing Types:</a:t>
            </a:r>
            <a:endParaRPr lang="en-IN" dirty="0"/>
          </a:p>
        </p:txBody>
      </p:sp>
      <p:sp>
        <p:nvSpPr>
          <p:cNvPr id="3" name="Content Placeholder 2">
            <a:extLst>
              <a:ext uri="{FF2B5EF4-FFF2-40B4-BE49-F238E27FC236}">
                <a16:creationId xmlns:a16="http://schemas.microsoft.com/office/drawing/2014/main" id="{8FB45A6B-EDEC-56AF-976B-D9D02E9B8419}"/>
              </a:ext>
            </a:extLst>
          </p:cNvPr>
          <p:cNvSpPr>
            <a:spLocks noGrp="1"/>
          </p:cNvSpPr>
          <p:nvPr>
            <p:ph idx="1"/>
          </p:nvPr>
        </p:nvSpPr>
        <p:spPr/>
        <p:txBody>
          <a:bodyPr/>
          <a:lstStyle/>
          <a:p>
            <a:r>
              <a:rPr lang="en-US" dirty="0"/>
              <a:t>Data flow testing</a:t>
            </a:r>
          </a:p>
          <a:p>
            <a:endParaRPr lang="en-US" dirty="0"/>
          </a:p>
          <a:p>
            <a:r>
              <a:rPr lang="en-US" dirty="0"/>
              <a:t>Form:</a:t>
            </a:r>
          </a:p>
          <a:p>
            <a:r>
              <a:rPr lang="en-US" dirty="0"/>
              <a:t>country: India--</a:t>
            </a:r>
            <a:r>
              <a:rPr lang="en-US" dirty="0">
                <a:sym typeface="Wingdings" panose="05000000000000000000" pitchFamily="2" charset="2"/>
              </a:rPr>
              <a:t>Database stored</a:t>
            </a:r>
          </a:p>
          <a:p>
            <a:endParaRPr lang="en-US" dirty="0">
              <a:sym typeface="Wingdings" panose="05000000000000000000" pitchFamily="2" charset="2"/>
            </a:endParaRPr>
          </a:p>
          <a:p>
            <a:r>
              <a:rPr lang="en-US" dirty="0">
                <a:sym typeface="Wingdings" panose="05000000000000000000" pitchFamily="2" charset="2"/>
              </a:rPr>
              <a:t>User Profile</a:t>
            </a:r>
          </a:p>
          <a:p>
            <a:r>
              <a:rPr lang="en-US" dirty="0">
                <a:sym typeface="Wingdings" panose="05000000000000000000" pitchFamily="2" charset="2"/>
              </a:rPr>
              <a:t>country filter </a:t>
            </a:r>
            <a:r>
              <a:rPr lang="en-US">
                <a:sym typeface="Wingdings" panose="05000000000000000000" pitchFamily="2" charset="2"/>
              </a:rPr>
              <a:t>at search</a:t>
            </a:r>
            <a:endParaRPr lang="en-US" dirty="0">
              <a:sym typeface="Wingdings" panose="05000000000000000000" pitchFamily="2" charset="2"/>
            </a:endParaRPr>
          </a:p>
          <a:p>
            <a:endParaRPr lang="en-US" dirty="0">
              <a:sym typeface="Wingdings" panose="05000000000000000000" pitchFamily="2" charset="2"/>
            </a:endParaRPr>
          </a:p>
          <a:p>
            <a:pPr marL="0" indent="0">
              <a:buNone/>
            </a:pPr>
            <a:endParaRPr lang="en-IN" dirty="0"/>
          </a:p>
        </p:txBody>
      </p:sp>
    </p:spTree>
    <p:extLst>
      <p:ext uri="{BB962C8B-B14F-4D97-AF65-F5344CB8AC3E}">
        <p14:creationId xmlns:p14="http://schemas.microsoft.com/office/powerpoint/2010/main" val="1112365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C3AE-9464-A0BB-1F67-5C825325B53D}"/>
              </a:ext>
            </a:extLst>
          </p:cNvPr>
          <p:cNvSpPr>
            <a:spLocks noGrp="1"/>
          </p:cNvSpPr>
          <p:nvPr>
            <p:ph type="title"/>
          </p:nvPr>
        </p:nvSpPr>
        <p:spPr/>
        <p:txBody>
          <a:bodyPr/>
          <a:lstStyle/>
          <a:p>
            <a:r>
              <a:rPr lang="en-US" dirty="0"/>
              <a:t>Branch coverage: scenario</a:t>
            </a:r>
            <a:endParaRPr lang="en-IN" dirty="0"/>
          </a:p>
        </p:txBody>
      </p:sp>
      <p:sp>
        <p:nvSpPr>
          <p:cNvPr id="3" name="Content Placeholder 2">
            <a:extLst>
              <a:ext uri="{FF2B5EF4-FFF2-40B4-BE49-F238E27FC236}">
                <a16:creationId xmlns:a16="http://schemas.microsoft.com/office/drawing/2014/main" id="{DDD65C0E-B967-AD67-5535-63E4CD858670}"/>
              </a:ext>
            </a:extLst>
          </p:cNvPr>
          <p:cNvSpPr>
            <a:spLocks noGrp="1"/>
          </p:cNvSpPr>
          <p:nvPr>
            <p:ph idx="1"/>
          </p:nvPr>
        </p:nvSpPr>
        <p:spPr/>
        <p:txBody>
          <a:bodyPr/>
          <a:lstStyle/>
          <a:p>
            <a:r>
              <a:rPr lang="en-US" dirty="0"/>
              <a:t>Airbnb</a:t>
            </a:r>
          </a:p>
          <a:p>
            <a:r>
              <a:rPr lang="en-US" dirty="0"/>
              <a:t>currency change</a:t>
            </a:r>
          </a:p>
          <a:p>
            <a:r>
              <a:rPr lang="en-US" dirty="0"/>
              <a:t>default currency------</a:t>
            </a:r>
            <a:r>
              <a:rPr lang="en-US" dirty="0">
                <a:sym typeface="Wingdings" panose="05000000000000000000" pitchFamily="2" charset="2"/>
              </a:rPr>
              <a:t>country</a:t>
            </a:r>
            <a:endParaRPr lang="en-US" dirty="0"/>
          </a:p>
          <a:p>
            <a:r>
              <a:rPr lang="en-US" dirty="0"/>
              <a:t>10 currency-----</a:t>
            </a:r>
            <a:r>
              <a:rPr lang="en-US" dirty="0">
                <a:sym typeface="Wingdings" panose="05000000000000000000" pitchFamily="2" charset="2"/>
              </a:rPr>
              <a:t>change across the site</a:t>
            </a:r>
            <a:endParaRPr lang="en-US" dirty="0"/>
          </a:p>
        </p:txBody>
      </p:sp>
    </p:spTree>
    <p:extLst>
      <p:ext uri="{BB962C8B-B14F-4D97-AF65-F5344CB8AC3E}">
        <p14:creationId xmlns:p14="http://schemas.microsoft.com/office/powerpoint/2010/main" val="601344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6B09-7C07-AC54-F5E3-E1E632F4AA4C}"/>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B0042B47-0ED6-0621-DCD9-9D30A3EB5131}"/>
              </a:ext>
            </a:extLst>
          </p:cNvPr>
          <p:cNvSpPr>
            <a:spLocks noGrp="1" noChangeArrowheads="1"/>
          </p:cNvSpPr>
          <p:nvPr>
            <p:ph idx="1"/>
          </p:nvPr>
        </p:nvSpPr>
        <p:spPr bwMode="auto">
          <a:xfrm>
            <a:off x="2619786" y="3807053"/>
            <a:ext cx="9154089" cy="956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31740" rIns="9144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In the above diagram, control flow graph of code is depicted. In the first case traversing through "Yes "decision,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 the path is </a:t>
            </a:r>
            <a:r>
              <a:rPr kumimoji="0" lang="en-US" altLang="en-US" sz="1200" b="1" i="0" u="none" strike="noStrike" cap="none" normalizeH="0" baseline="0" dirty="0">
                <a:ln>
                  <a:noFill/>
                </a:ln>
                <a:solidFill>
                  <a:srgbClr val="333333"/>
                </a:solidFill>
                <a:effectLst/>
                <a:latin typeface="inter-bold"/>
              </a:rPr>
              <a:t>A1-B2-C4-D6-E8</a:t>
            </a:r>
            <a:r>
              <a:rPr kumimoji="0" lang="en-US" altLang="en-US" sz="1200" b="0" i="0" u="none" strike="noStrike" cap="none" normalizeH="0" baseline="0" dirty="0">
                <a:ln>
                  <a:noFill/>
                </a:ln>
                <a:solidFill>
                  <a:srgbClr val="333333"/>
                </a:solidFill>
                <a:effectLst/>
                <a:latin typeface="inter-regular"/>
              </a:rPr>
              <a:t>, and the number of covered edges is 1, 2, 4, 5, 6 and 8 but edges 3 and 7 are not covered in this path.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To cover these edges, we have to traverse through "No" decision. In the case of "No" decision the path is A1-B3-5-D7,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and the number of covered edges is 3 and 7. So by traveling through these two paths, all branches have covered.</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333333"/>
                </a:solidFill>
                <a:effectLst/>
                <a:latin typeface="inter-bold"/>
              </a:rPr>
              <a:t>Path 1</a:t>
            </a:r>
            <a:r>
              <a:rPr kumimoji="0" lang="en-US" altLang="en-US" sz="1000" b="0" i="0" u="none" strike="noStrike" cap="none" normalizeH="0" baseline="0" dirty="0">
                <a:ln>
                  <a:noFill/>
                </a:ln>
                <a:solidFill>
                  <a:srgbClr val="333333"/>
                </a:solidFill>
                <a:effectLst/>
                <a:latin typeface="Arial Unicode MS"/>
              </a:rPr>
              <a:t> - A1-B2-C4-D6-E8 </a:t>
            </a:r>
            <a:r>
              <a:rPr kumimoji="0" lang="en-US" altLang="en-US" sz="1000" b="1" i="0" u="none" strike="noStrike" cap="none" normalizeH="0" baseline="0" dirty="0">
                <a:ln>
                  <a:noFill/>
                </a:ln>
                <a:solidFill>
                  <a:srgbClr val="333333"/>
                </a:solidFill>
                <a:effectLst/>
                <a:latin typeface="inter-bold"/>
              </a:rPr>
              <a:t>Path 2</a:t>
            </a:r>
            <a:r>
              <a:rPr kumimoji="0" lang="en-US" altLang="en-US" sz="1000" b="0" i="0" u="none" strike="noStrike" cap="none" normalizeH="0" baseline="0" dirty="0">
                <a:ln>
                  <a:noFill/>
                </a:ln>
                <a:solidFill>
                  <a:srgbClr val="333333"/>
                </a:solidFill>
                <a:effectLst/>
                <a:latin typeface="Arial Unicode MS"/>
              </a:rPr>
              <a:t> - A1-B3-5-D7 Branch Coverage (BC) = Number of paths =2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7878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FB0A-FB29-2421-8C51-B1BF676C2CDD}"/>
              </a:ext>
            </a:extLst>
          </p:cNvPr>
          <p:cNvSpPr>
            <a:spLocks noGrp="1"/>
          </p:cNvSpPr>
          <p:nvPr>
            <p:ph type="title"/>
          </p:nvPr>
        </p:nvSpPr>
        <p:spPr/>
        <p:txBody>
          <a:bodyPr/>
          <a:lstStyle/>
          <a:p>
            <a:r>
              <a:rPr lang="en-IN" sz="1800" i="0" dirty="0">
                <a:solidFill>
                  <a:srgbClr val="000000"/>
                </a:solidFill>
                <a:effectLst/>
                <a:latin typeface="calibri" panose="020F0502020204030204" pitchFamily="34" charset="0"/>
              </a:rPr>
              <a:t>Statement Coverage Testing</a:t>
            </a:r>
            <a:endParaRPr lang="en-IN" dirty="0"/>
          </a:p>
        </p:txBody>
      </p:sp>
      <p:sp>
        <p:nvSpPr>
          <p:cNvPr id="4" name="Rectangle 1">
            <a:extLst>
              <a:ext uri="{FF2B5EF4-FFF2-40B4-BE49-F238E27FC236}">
                <a16:creationId xmlns:a16="http://schemas.microsoft.com/office/drawing/2014/main" id="{D0B9891B-140B-8F49-2741-99FDDD2D28C4}"/>
              </a:ext>
            </a:extLst>
          </p:cNvPr>
          <p:cNvSpPr>
            <a:spLocks noGrp="1" noChangeArrowheads="1"/>
          </p:cNvSpPr>
          <p:nvPr>
            <p:ph idx="1"/>
          </p:nvPr>
        </p:nvSpPr>
        <p:spPr bwMode="auto">
          <a:xfrm>
            <a:off x="838200" y="2770192"/>
            <a:ext cx="8341311"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urw-din"/>
              </a:rPr>
              <a:t>It is one type of white box testing technique that ensures that all the statements of the source code are executed at least once.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urw-din"/>
              </a:rPr>
              <a:t>It covers all the paths, lines, and statements of a source 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urw-din"/>
              </a:rPr>
              <a:t>It is used to design test box cases where it will find out the total number of executed statements out of the total statements present in the code.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urw-din"/>
              </a:rPr>
              <a:t>Formula:</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Statement coverage = (Number of executed statements / Total number of statements in source code) * 100</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0528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312A5-9D7C-0127-E2E7-0EAB06303E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4FE4B1-AE29-92DD-AE70-D554A270B1B9}"/>
              </a:ext>
            </a:extLst>
          </p:cNvPr>
          <p:cNvSpPr>
            <a:spLocks noGrp="1"/>
          </p:cNvSpPr>
          <p:nvPr>
            <p:ph idx="1"/>
          </p:nvPr>
        </p:nvSpPr>
        <p:spPr/>
        <p:txBody>
          <a:bodyPr/>
          <a:lstStyle/>
          <a:p>
            <a:r>
              <a:rPr lang="en-US" b="0" i="1" dirty="0">
                <a:solidFill>
                  <a:srgbClr val="273239"/>
                </a:solidFill>
                <a:effectLst/>
                <a:latin typeface="urw-din"/>
              </a:rPr>
              <a:t>Read A</a:t>
            </a:r>
            <a:br>
              <a:rPr lang="en-US" dirty="0"/>
            </a:br>
            <a:r>
              <a:rPr lang="en-US" b="0" i="1" dirty="0">
                <a:solidFill>
                  <a:srgbClr val="273239"/>
                </a:solidFill>
                <a:effectLst/>
                <a:latin typeface="urw-din"/>
              </a:rPr>
              <a:t>Read B</a:t>
            </a:r>
            <a:br>
              <a:rPr lang="en-US" dirty="0"/>
            </a:br>
            <a:r>
              <a:rPr lang="en-US" b="0" i="1" dirty="0">
                <a:solidFill>
                  <a:srgbClr val="273239"/>
                </a:solidFill>
                <a:effectLst/>
                <a:latin typeface="urw-din"/>
              </a:rPr>
              <a:t>if A &gt; B</a:t>
            </a:r>
            <a:br>
              <a:rPr lang="en-US" dirty="0"/>
            </a:br>
            <a:r>
              <a:rPr lang="en-US" b="0" i="1" dirty="0">
                <a:solidFill>
                  <a:srgbClr val="273239"/>
                </a:solidFill>
                <a:effectLst/>
                <a:latin typeface="urw-din"/>
              </a:rPr>
              <a:t>    Print “A is greater than B”</a:t>
            </a:r>
            <a:br>
              <a:rPr lang="en-US" dirty="0"/>
            </a:br>
            <a:r>
              <a:rPr lang="en-US" b="0" i="1" dirty="0">
                <a:solidFill>
                  <a:srgbClr val="273239"/>
                </a:solidFill>
                <a:effectLst/>
                <a:latin typeface="urw-din"/>
              </a:rPr>
              <a:t>else</a:t>
            </a:r>
            <a:br>
              <a:rPr lang="en-US" dirty="0"/>
            </a:br>
            <a:r>
              <a:rPr lang="en-US" b="0" i="1" dirty="0">
                <a:solidFill>
                  <a:srgbClr val="273239"/>
                </a:solidFill>
                <a:effectLst/>
                <a:latin typeface="urw-din"/>
              </a:rPr>
              <a:t>    Print “B is greater than A”</a:t>
            </a:r>
            <a:br>
              <a:rPr lang="en-US" dirty="0"/>
            </a:br>
            <a:r>
              <a:rPr lang="en-US" b="0" i="1" dirty="0">
                <a:solidFill>
                  <a:srgbClr val="273239"/>
                </a:solidFill>
                <a:effectLst/>
                <a:latin typeface="urw-din"/>
              </a:rPr>
              <a:t>endif</a:t>
            </a:r>
            <a:endParaRPr lang="en-IN" dirty="0"/>
          </a:p>
        </p:txBody>
      </p:sp>
      <p:sp>
        <p:nvSpPr>
          <p:cNvPr id="5" name="TextBox 4">
            <a:extLst>
              <a:ext uri="{FF2B5EF4-FFF2-40B4-BE49-F238E27FC236}">
                <a16:creationId xmlns:a16="http://schemas.microsoft.com/office/drawing/2014/main" id="{D015E9B2-8939-F15D-5DA5-708156A4E030}"/>
              </a:ext>
            </a:extLst>
          </p:cNvPr>
          <p:cNvSpPr txBox="1"/>
          <p:nvPr/>
        </p:nvSpPr>
        <p:spPr>
          <a:xfrm>
            <a:off x="5950258" y="2124384"/>
            <a:ext cx="6094520" cy="1477328"/>
          </a:xfrm>
          <a:prstGeom prst="rect">
            <a:avLst/>
          </a:prstGeom>
          <a:noFill/>
        </p:spPr>
        <p:txBody>
          <a:bodyPr wrap="square">
            <a:spAutoFit/>
          </a:bodyPr>
          <a:lstStyle/>
          <a:p>
            <a:pPr algn="l" fontAlgn="base"/>
            <a:r>
              <a:rPr lang="en-US" b="0" i="1" dirty="0">
                <a:solidFill>
                  <a:srgbClr val="273239"/>
                </a:solidFill>
                <a:effectLst/>
                <a:latin typeface="urw-din"/>
              </a:rPr>
              <a:t>If A = 10, B= 5</a:t>
            </a:r>
          </a:p>
          <a:p>
            <a:pPr algn="l" fontAlgn="base"/>
            <a:r>
              <a:rPr lang="en-US" b="1" i="1" dirty="0">
                <a:solidFill>
                  <a:srgbClr val="273239"/>
                </a:solidFill>
                <a:effectLst/>
                <a:latin typeface="urw-din"/>
              </a:rPr>
              <a:t>No of statements Executed= </a:t>
            </a:r>
            <a:r>
              <a:rPr lang="en-US" b="0" i="1" dirty="0">
                <a:solidFill>
                  <a:srgbClr val="273239"/>
                </a:solidFill>
                <a:effectLst/>
                <a:latin typeface="urw-din"/>
              </a:rPr>
              <a:t>5</a:t>
            </a:r>
          </a:p>
          <a:p>
            <a:pPr algn="l" fontAlgn="base"/>
            <a:r>
              <a:rPr lang="en-US" b="1" i="1" dirty="0">
                <a:solidFill>
                  <a:srgbClr val="273239"/>
                </a:solidFill>
                <a:effectLst/>
                <a:latin typeface="urw-din"/>
              </a:rPr>
              <a:t>Total statements=</a:t>
            </a:r>
            <a:r>
              <a:rPr lang="en-US" b="0" i="1" dirty="0">
                <a:solidFill>
                  <a:srgbClr val="273239"/>
                </a:solidFill>
                <a:effectLst/>
                <a:latin typeface="urw-din"/>
              </a:rPr>
              <a:t> 7</a:t>
            </a:r>
          </a:p>
          <a:p>
            <a:pPr algn="l" fontAlgn="base"/>
            <a:r>
              <a:rPr lang="en-US" b="1" i="1" dirty="0">
                <a:solidFill>
                  <a:srgbClr val="273239"/>
                </a:solidFill>
                <a:effectLst/>
                <a:latin typeface="urw-din"/>
              </a:rPr>
              <a:t>Statement coverage= </a:t>
            </a:r>
            <a:r>
              <a:rPr lang="en-US" b="0" i="1" dirty="0">
                <a:solidFill>
                  <a:srgbClr val="273239"/>
                </a:solidFill>
                <a:effectLst/>
                <a:latin typeface="urw-din"/>
              </a:rPr>
              <a:t>5 / 7 * 100 </a:t>
            </a:r>
            <a:br>
              <a:rPr lang="en-US" b="0" i="1" dirty="0">
                <a:solidFill>
                  <a:srgbClr val="273239"/>
                </a:solidFill>
                <a:effectLst/>
                <a:latin typeface="urw-din"/>
              </a:rPr>
            </a:br>
            <a:r>
              <a:rPr lang="en-US" b="0" i="1" dirty="0">
                <a:solidFill>
                  <a:srgbClr val="273239"/>
                </a:solidFill>
                <a:effectLst/>
                <a:latin typeface="urw-din"/>
              </a:rPr>
              <a:t>                                 = 71.00 %</a:t>
            </a:r>
          </a:p>
        </p:txBody>
      </p:sp>
    </p:spTree>
    <p:extLst>
      <p:ext uri="{BB962C8B-B14F-4D97-AF65-F5344CB8AC3E}">
        <p14:creationId xmlns:p14="http://schemas.microsoft.com/office/powerpoint/2010/main" val="1923004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8483-34A9-3F9A-6AEB-57B5C404E3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EE205D-8CED-FFF2-7D82-93B3B6FE9696}"/>
              </a:ext>
            </a:extLst>
          </p:cNvPr>
          <p:cNvSpPr>
            <a:spLocks noGrp="1"/>
          </p:cNvSpPr>
          <p:nvPr>
            <p:ph idx="1"/>
          </p:nvPr>
        </p:nvSpPr>
        <p:spPr/>
        <p:txBody>
          <a:bodyPr/>
          <a:lstStyle/>
          <a:p>
            <a:pPr algn="l" fontAlgn="base"/>
            <a:r>
              <a:rPr lang="en-US" b="0" i="1" dirty="0">
                <a:solidFill>
                  <a:srgbClr val="273239"/>
                </a:solidFill>
                <a:effectLst/>
                <a:latin typeface="urw-din"/>
              </a:rPr>
              <a:t>If A = 7, B= 3</a:t>
            </a:r>
          </a:p>
          <a:p>
            <a:pPr algn="l" fontAlgn="base"/>
            <a:r>
              <a:rPr lang="en-US" b="1" i="1" dirty="0">
                <a:solidFill>
                  <a:srgbClr val="273239"/>
                </a:solidFill>
                <a:effectLst/>
                <a:latin typeface="urw-din"/>
              </a:rPr>
              <a:t>No of statements Executed= </a:t>
            </a:r>
            <a:r>
              <a:rPr lang="en-US" b="0" i="1" dirty="0">
                <a:solidFill>
                  <a:srgbClr val="273239"/>
                </a:solidFill>
                <a:effectLst/>
                <a:latin typeface="urw-din"/>
              </a:rPr>
              <a:t>5</a:t>
            </a:r>
          </a:p>
          <a:p>
            <a:pPr algn="l" fontAlgn="base"/>
            <a:r>
              <a:rPr lang="en-US" b="1" i="1" dirty="0">
                <a:solidFill>
                  <a:srgbClr val="273239"/>
                </a:solidFill>
                <a:effectLst/>
                <a:latin typeface="urw-din"/>
              </a:rPr>
              <a:t>Total statements=</a:t>
            </a:r>
            <a:r>
              <a:rPr lang="en-US" b="0" i="1" dirty="0">
                <a:solidFill>
                  <a:srgbClr val="273239"/>
                </a:solidFill>
                <a:effectLst/>
                <a:latin typeface="urw-din"/>
              </a:rPr>
              <a:t> 7</a:t>
            </a:r>
          </a:p>
          <a:p>
            <a:pPr algn="l" fontAlgn="base"/>
            <a:r>
              <a:rPr lang="en-US" b="1" i="1" dirty="0">
                <a:solidFill>
                  <a:srgbClr val="273239"/>
                </a:solidFill>
                <a:effectLst/>
                <a:latin typeface="urw-din"/>
              </a:rPr>
              <a:t>Statement coverage= </a:t>
            </a:r>
            <a:r>
              <a:rPr lang="en-US" b="0" i="1" dirty="0">
                <a:solidFill>
                  <a:srgbClr val="273239"/>
                </a:solidFill>
                <a:effectLst/>
                <a:latin typeface="urw-din"/>
              </a:rPr>
              <a:t>5 / 7 * 100 </a:t>
            </a:r>
            <a:br>
              <a:rPr lang="en-US" b="0" i="1" dirty="0">
                <a:solidFill>
                  <a:srgbClr val="273239"/>
                </a:solidFill>
                <a:effectLst/>
                <a:latin typeface="urw-din"/>
              </a:rPr>
            </a:br>
            <a:r>
              <a:rPr lang="en-US" b="0" i="1" dirty="0">
                <a:solidFill>
                  <a:srgbClr val="273239"/>
                </a:solidFill>
                <a:effectLst/>
                <a:latin typeface="urw-din"/>
              </a:rPr>
              <a:t>                                 = 71.00 %</a:t>
            </a:r>
          </a:p>
          <a:p>
            <a:endParaRPr lang="en-IN" dirty="0"/>
          </a:p>
        </p:txBody>
      </p:sp>
    </p:spTree>
    <p:extLst>
      <p:ext uri="{BB962C8B-B14F-4D97-AF65-F5344CB8AC3E}">
        <p14:creationId xmlns:p14="http://schemas.microsoft.com/office/powerpoint/2010/main" val="3486014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6694-B2C0-2F68-AA36-7850650FB49C}"/>
              </a:ext>
            </a:extLst>
          </p:cNvPr>
          <p:cNvSpPr>
            <a:spLocks noGrp="1"/>
          </p:cNvSpPr>
          <p:nvPr>
            <p:ph type="title"/>
          </p:nvPr>
        </p:nvSpPr>
        <p:spPr/>
        <p:txBody>
          <a:bodyPr/>
          <a:lstStyle/>
          <a:p>
            <a:r>
              <a:rPr lang="en-US" dirty="0"/>
              <a:t>a=10, b =12</a:t>
            </a:r>
            <a:endParaRPr lang="en-IN" dirty="0"/>
          </a:p>
        </p:txBody>
      </p:sp>
      <p:sp>
        <p:nvSpPr>
          <p:cNvPr id="3" name="Content Placeholder 2">
            <a:extLst>
              <a:ext uri="{FF2B5EF4-FFF2-40B4-BE49-F238E27FC236}">
                <a16:creationId xmlns:a16="http://schemas.microsoft.com/office/drawing/2014/main" id="{ECAC80F1-DB94-C725-18D4-1116264BF22F}"/>
              </a:ext>
            </a:extLst>
          </p:cNvPr>
          <p:cNvSpPr>
            <a:spLocks noGrp="1"/>
          </p:cNvSpPr>
          <p:nvPr>
            <p:ph idx="1"/>
          </p:nvPr>
        </p:nvSpPr>
        <p:spPr/>
        <p:txBody>
          <a:bodyPr/>
          <a:lstStyle/>
          <a:p>
            <a:r>
              <a:rPr lang="en-US" b="0" i="1" dirty="0">
                <a:solidFill>
                  <a:srgbClr val="273239"/>
                </a:solidFill>
                <a:effectLst/>
                <a:highlight>
                  <a:srgbClr val="FFFF00"/>
                </a:highlight>
                <a:latin typeface="urw-din"/>
              </a:rPr>
              <a:t>1)Read A</a:t>
            </a:r>
            <a:br>
              <a:rPr lang="en-US" dirty="0"/>
            </a:br>
            <a:r>
              <a:rPr lang="en-US" dirty="0">
                <a:highlight>
                  <a:srgbClr val="FFFF00"/>
                </a:highlight>
              </a:rPr>
              <a:t>2)</a:t>
            </a:r>
            <a:r>
              <a:rPr lang="en-US" b="0" i="1" dirty="0">
                <a:solidFill>
                  <a:srgbClr val="273239"/>
                </a:solidFill>
                <a:effectLst/>
                <a:highlight>
                  <a:srgbClr val="FFFF00"/>
                </a:highlight>
                <a:latin typeface="urw-din"/>
              </a:rPr>
              <a:t>Read B</a:t>
            </a:r>
            <a:br>
              <a:rPr lang="en-US" dirty="0"/>
            </a:br>
            <a:r>
              <a:rPr lang="en-US" dirty="0">
                <a:highlight>
                  <a:srgbClr val="FFFF00"/>
                </a:highlight>
              </a:rPr>
              <a:t>3)</a:t>
            </a:r>
            <a:r>
              <a:rPr lang="en-US" b="0" i="1" dirty="0">
                <a:solidFill>
                  <a:srgbClr val="273239"/>
                </a:solidFill>
                <a:effectLst/>
                <a:highlight>
                  <a:srgbClr val="FFFF00"/>
                </a:highlight>
                <a:latin typeface="urw-din"/>
              </a:rPr>
              <a:t>if A &gt; B</a:t>
            </a:r>
            <a:br>
              <a:rPr lang="en-US" dirty="0">
                <a:highlight>
                  <a:srgbClr val="FFFF00"/>
                </a:highlight>
              </a:rPr>
            </a:br>
            <a:r>
              <a:rPr lang="en-US" b="0" i="1" dirty="0">
                <a:solidFill>
                  <a:srgbClr val="273239"/>
                </a:solidFill>
                <a:effectLst/>
                <a:latin typeface="urw-din"/>
              </a:rPr>
              <a:t>  4)  Print “A is greater than B”</a:t>
            </a:r>
            <a:br>
              <a:rPr lang="en-US" dirty="0"/>
            </a:br>
            <a:r>
              <a:rPr lang="en-US" dirty="0">
                <a:highlight>
                  <a:srgbClr val="FFFF00"/>
                </a:highlight>
              </a:rPr>
              <a:t>5)</a:t>
            </a:r>
            <a:r>
              <a:rPr lang="en-US" b="0" i="1" dirty="0">
                <a:solidFill>
                  <a:srgbClr val="273239"/>
                </a:solidFill>
                <a:effectLst/>
                <a:highlight>
                  <a:srgbClr val="FFFF00"/>
                </a:highlight>
                <a:latin typeface="urw-din"/>
              </a:rPr>
              <a:t>else</a:t>
            </a:r>
            <a:br>
              <a:rPr lang="en-US" dirty="0"/>
            </a:br>
            <a:r>
              <a:rPr lang="en-US" b="0" i="1" dirty="0">
                <a:solidFill>
                  <a:srgbClr val="273239"/>
                </a:solidFill>
                <a:effectLst/>
                <a:highlight>
                  <a:srgbClr val="FFFF00"/>
                </a:highlight>
                <a:latin typeface="urw-din"/>
              </a:rPr>
              <a:t>    6)Print “B is greater than A”</a:t>
            </a:r>
            <a:br>
              <a:rPr lang="en-US" dirty="0">
                <a:highlight>
                  <a:srgbClr val="FFFF00"/>
                </a:highlight>
              </a:rPr>
            </a:br>
            <a:r>
              <a:rPr lang="en-US" dirty="0">
                <a:highlight>
                  <a:srgbClr val="FFFF00"/>
                </a:highlight>
              </a:rPr>
              <a:t>7)</a:t>
            </a:r>
            <a:r>
              <a:rPr lang="en-US" b="0" i="1" dirty="0">
                <a:solidFill>
                  <a:srgbClr val="273239"/>
                </a:solidFill>
                <a:effectLst/>
                <a:highlight>
                  <a:srgbClr val="FFFF00"/>
                </a:highlight>
                <a:latin typeface="urw-din"/>
              </a:rPr>
              <a:t>endif</a:t>
            </a:r>
            <a:endParaRPr lang="en-IN" dirty="0">
              <a:highlight>
                <a:srgbClr val="FFFF00"/>
              </a:highlight>
            </a:endParaRPr>
          </a:p>
          <a:p>
            <a:endParaRPr lang="en-IN" dirty="0"/>
          </a:p>
          <a:p>
            <a:endParaRPr lang="en-IN" dirty="0"/>
          </a:p>
          <a:p>
            <a:r>
              <a:rPr lang="en-IN" dirty="0"/>
              <a:t>6/7*100</a:t>
            </a:r>
          </a:p>
        </p:txBody>
      </p:sp>
    </p:spTree>
    <p:extLst>
      <p:ext uri="{BB962C8B-B14F-4D97-AF65-F5344CB8AC3E}">
        <p14:creationId xmlns:p14="http://schemas.microsoft.com/office/powerpoint/2010/main" val="2060559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2020-3084-2733-D81A-435AAF6EB370}"/>
              </a:ext>
            </a:extLst>
          </p:cNvPr>
          <p:cNvSpPr>
            <a:spLocks noGrp="1"/>
          </p:cNvSpPr>
          <p:nvPr>
            <p:ph type="title"/>
          </p:nvPr>
        </p:nvSpPr>
        <p:spPr/>
        <p:txBody>
          <a:bodyPr/>
          <a:lstStyle/>
          <a:p>
            <a:r>
              <a:rPr lang="en-US" dirty="0"/>
              <a:t>Question statement coverage</a:t>
            </a:r>
            <a:endParaRPr lang="en-IN" dirty="0"/>
          </a:p>
        </p:txBody>
      </p:sp>
      <p:sp>
        <p:nvSpPr>
          <p:cNvPr id="3" name="Content Placeholder 2">
            <a:extLst>
              <a:ext uri="{FF2B5EF4-FFF2-40B4-BE49-F238E27FC236}">
                <a16:creationId xmlns:a16="http://schemas.microsoft.com/office/drawing/2014/main" id="{FAF9760E-5189-5396-6E69-81C06874CFF4}"/>
              </a:ext>
            </a:extLst>
          </p:cNvPr>
          <p:cNvSpPr>
            <a:spLocks noGrp="1"/>
          </p:cNvSpPr>
          <p:nvPr>
            <p:ph sz="half" idx="1"/>
          </p:nvPr>
        </p:nvSpPr>
        <p:spPr/>
        <p:txBody>
          <a:bodyPr>
            <a:normAutofit lnSpcReduction="10000"/>
          </a:bodyPr>
          <a:lstStyle/>
          <a:p>
            <a:r>
              <a:rPr lang="en-US" dirty="0"/>
              <a:t>read a                                      </a:t>
            </a:r>
          </a:p>
          <a:p>
            <a:r>
              <a:rPr lang="en-US" dirty="0"/>
              <a:t>read b</a:t>
            </a:r>
          </a:p>
          <a:p>
            <a:r>
              <a:rPr lang="en-US" dirty="0"/>
              <a:t>if a==b</a:t>
            </a:r>
          </a:p>
          <a:p>
            <a:r>
              <a:rPr lang="en-US" dirty="0"/>
              <a:t>   print equal</a:t>
            </a:r>
          </a:p>
          <a:p>
            <a:r>
              <a:rPr lang="en-US" dirty="0"/>
              <a:t>if a&gt;b </a:t>
            </a:r>
          </a:p>
          <a:p>
            <a:r>
              <a:rPr lang="en-US" dirty="0"/>
              <a:t>print greater</a:t>
            </a:r>
          </a:p>
          <a:p>
            <a:r>
              <a:rPr lang="en-US" dirty="0"/>
              <a:t>else </a:t>
            </a:r>
          </a:p>
          <a:p>
            <a:r>
              <a:rPr lang="en-US" dirty="0"/>
              <a:t>print smaller</a:t>
            </a:r>
          </a:p>
          <a:p>
            <a:r>
              <a:rPr lang="en-US" dirty="0"/>
              <a:t>end </a:t>
            </a:r>
            <a:endParaRPr lang="en-IN" dirty="0"/>
          </a:p>
        </p:txBody>
      </p:sp>
      <p:sp>
        <p:nvSpPr>
          <p:cNvPr id="4" name="Content Placeholder 3">
            <a:extLst>
              <a:ext uri="{FF2B5EF4-FFF2-40B4-BE49-F238E27FC236}">
                <a16:creationId xmlns:a16="http://schemas.microsoft.com/office/drawing/2014/main" id="{26916D87-C51C-4F20-C19F-193CC5E57CC2}"/>
              </a:ext>
            </a:extLst>
          </p:cNvPr>
          <p:cNvSpPr>
            <a:spLocks noGrp="1"/>
          </p:cNvSpPr>
          <p:nvPr>
            <p:ph sz="half" idx="2"/>
          </p:nvPr>
        </p:nvSpPr>
        <p:spPr/>
        <p:txBody>
          <a:bodyPr/>
          <a:lstStyle/>
          <a:p>
            <a:r>
              <a:rPr lang="en-US" dirty="0"/>
              <a:t>total=9</a:t>
            </a:r>
          </a:p>
          <a:p>
            <a:r>
              <a:rPr lang="en-US" dirty="0"/>
              <a:t>a=3, b=3</a:t>
            </a:r>
          </a:p>
          <a:p>
            <a:r>
              <a:rPr lang="en-US" dirty="0"/>
              <a:t>executed=5</a:t>
            </a:r>
          </a:p>
          <a:p>
            <a:r>
              <a:rPr lang="en-US" dirty="0"/>
              <a:t>5/9*100</a:t>
            </a:r>
            <a:endParaRPr lang="en-IN" dirty="0"/>
          </a:p>
        </p:txBody>
      </p:sp>
    </p:spTree>
    <p:extLst>
      <p:ext uri="{BB962C8B-B14F-4D97-AF65-F5344CB8AC3E}">
        <p14:creationId xmlns:p14="http://schemas.microsoft.com/office/powerpoint/2010/main" val="3392433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D818-21FD-DCEC-5945-080D34634790}"/>
              </a:ext>
            </a:extLst>
          </p:cNvPr>
          <p:cNvSpPr>
            <a:spLocks noGrp="1"/>
          </p:cNvSpPr>
          <p:nvPr>
            <p:ph type="title"/>
          </p:nvPr>
        </p:nvSpPr>
        <p:spPr/>
        <p:txBody>
          <a:bodyPr/>
          <a:lstStyle/>
          <a:p>
            <a:r>
              <a:rPr lang="en-IN" sz="1800" i="0" dirty="0">
                <a:solidFill>
                  <a:srgbClr val="000000"/>
                </a:solidFill>
                <a:effectLst/>
                <a:latin typeface="calibri" panose="020F0502020204030204" pitchFamily="34" charset="0"/>
              </a:rPr>
              <a:t>Decision Coverage Testing</a:t>
            </a:r>
            <a:endParaRPr lang="en-IN" dirty="0"/>
          </a:p>
        </p:txBody>
      </p:sp>
      <p:sp>
        <p:nvSpPr>
          <p:cNvPr id="3" name="Content Placeholder 2">
            <a:extLst>
              <a:ext uri="{FF2B5EF4-FFF2-40B4-BE49-F238E27FC236}">
                <a16:creationId xmlns:a16="http://schemas.microsoft.com/office/drawing/2014/main" id="{390D68CD-C24B-B31F-B2A5-BD2F33F6EDB1}"/>
              </a:ext>
            </a:extLst>
          </p:cNvPr>
          <p:cNvSpPr>
            <a:spLocks noGrp="1"/>
          </p:cNvSpPr>
          <p:nvPr>
            <p:ph idx="1"/>
          </p:nvPr>
        </p:nvSpPr>
        <p:spPr/>
        <p:txBody>
          <a:bodyPr/>
          <a:lstStyle/>
          <a:p>
            <a:pPr algn="just"/>
            <a:r>
              <a:rPr lang="en-US" b="0" i="0" dirty="0">
                <a:solidFill>
                  <a:srgbClr val="000000"/>
                </a:solidFill>
                <a:effectLst/>
                <a:latin typeface="Nunito" panose="020B0604020202020204" pitchFamily="2" charset="0"/>
              </a:rPr>
              <a:t>Decision coverage or Branch coverage is a testing method, which aims to ensure that each one of the possible branch from each decision point is executed at least once and thereby ensuring that all reachable code is executed.</a:t>
            </a:r>
          </a:p>
          <a:p>
            <a:pPr algn="just"/>
            <a:r>
              <a:rPr lang="en-US" b="0" i="0" dirty="0">
                <a:solidFill>
                  <a:srgbClr val="000000"/>
                </a:solidFill>
                <a:effectLst/>
                <a:latin typeface="Nunito" panose="020B0604020202020204" pitchFamily="2" charset="0"/>
              </a:rPr>
              <a:t>That is, every decision is taken each way, true and false. It helps in validating all the branches in the code making sure that no branch leads to abnormal behavior of the application.</a:t>
            </a:r>
          </a:p>
          <a:p>
            <a:endParaRPr lang="en-IN" dirty="0"/>
          </a:p>
        </p:txBody>
      </p:sp>
    </p:spTree>
    <p:extLst>
      <p:ext uri="{BB962C8B-B14F-4D97-AF65-F5344CB8AC3E}">
        <p14:creationId xmlns:p14="http://schemas.microsoft.com/office/powerpoint/2010/main" val="2958146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6D84-D693-2537-31EB-B8A7DEB90F5D}"/>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AC91BCB5-356F-9FD1-7C96-6A6899A6C1AE}"/>
              </a:ext>
            </a:extLst>
          </p:cNvPr>
          <p:cNvSpPr>
            <a:spLocks noGrp="1" noChangeArrowheads="1"/>
          </p:cNvSpPr>
          <p:nvPr>
            <p:ph idx="1"/>
          </p:nvPr>
        </p:nvSpPr>
        <p:spPr bwMode="auto">
          <a:xfrm>
            <a:off x="838200" y="3116440"/>
            <a:ext cx="6575903" cy="17697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0066"/>
                </a:solidFill>
                <a:effectLst/>
                <a:latin typeface="var(--bs-font-monospace)"/>
              </a:rPr>
              <a:t>Read</a:t>
            </a:r>
            <a:r>
              <a:rPr kumimoji="0" lang="en-US" altLang="en-US" b="0" i="0" u="none" strike="noStrike" cap="none" normalizeH="0" baseline="0" dirty="0">
                <a:ln>
                  <a:noFill/>
                </a:ln>
                <a:solidFill>
                  <a:srgbClr val="000000"/>
                </a:solidFill>
                <a:effectLst/>
                <a:latin typeface="var(--bs-font-monospace)"/>
              </a:rPr>
              <a:t>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0066"/>
                </a:solidFill>
                <a:effectLst/>
                <a:latin typeface="var(--bs-font-monospace)"/>
              </a:rPr>
              <a:t>Read</a:t>
            </a:r>
            <a:r>
              <a:rPr kumimoji="0" lang="en-US" altLang="en-US" b="0" i="0" u="none" strike="noStrike" cap="none" normalizeH="0" baseline="0" dirty="0">
                <a:ln>
                  <a:noFill/>
                </a:ln>
                <a:solidFill>
                  <a:srgbClr val="000000"/>
                </a:solidFill>
                <a:effectLst/>
                <a:latin typeface="var(--bs-font-monospace)"/>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IF A</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B </a:t>
            </a:r>
            <a:r>
              <a:rPr kumimoji="0" lang="en-US" altLang="en-US" b="0" i="0" u="none" strike="noStrike" cap="none" normalizeH="0" baseline="0" dirty="0">
                <a:ln>
                  <a:noFill/>
                </a:ln>
                <a:solidFill>
                  <a:srgbClr val="666600"/>
                </a:solidFill>
                <a:effectLst/>
                <a:latin typeface="var(--bs-font-monospace)"/>
              </a:rPr>
              <a:t>&gt;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6666"/>
                </a:solidFill>
                <a:effectLst/>
                <a:latin typeface="var(--bs-font-monospace)"/>
              </a:rPr>
              <a:t>10</a:t>
            </a:r>
            <a:r>
              <a:rPr kumimoji="0" lang="en-US" altLang="en-US" b="0" i="0" u="none" strike="noStrike" cap="none" normalizeH="0" baseline="0" dirty="0">
                <a:ln>
                  <a:noFill/>
                </a:ln>
                <a:solidFill>
                  <a:srgbClr val="000000"/>
                </a:solidFill>
                <a:effectLst/>
                <a:latin typeface="var(--bs-font-monospace)"/>
              </a:rPr>
              <a:t> THEN </a:t>
            </a:r>
            <a:r>
              <a:rPr kumimoji="0" lang="en-US" altLang="en-US" b="0" i="0" u="none" strike="noStrike" cap="none" normalizeH="0" baseline="0" dirty="0">
                <a:ln>
                  <a:noFill/>
                </a:ln>
                <a:solidFill>
                  <a:srgbClr val="660066"/>
                </a:solidFill>
                <a:effectLst/>
                <a:latin typeface="var(--bs-font-monospace)"/>
              </a:rPr>
              <a:t>Print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"A+B is Large“ </a:t>
            </a:r>
            <a:r>
              <a:rPr kumimoji="0" lang="en-US" altLang="en-US" b="0" i="0" u="none" strike="noStrike" cap="none" normalizeH="0" baseline="0" dirty="0">
                <a:ln>
                  <a:noFill/>
                </a:ln>
                <a:solidFill>
                  <a:srgbClr val="000000"/>
                </a:solidFill>
                <a:effectLst/>
                <a:latin typeface="var(--bs-font-monospace)"/>
              </a:rPr>
              <a:t>ENDIF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0066"/>
                </a:solidFill>
                <a:effectLst/>
                <a:latin typeface="var(--bs-font-monospace)"/>
              </a:rPr>
              <a:t>If</a:t>
            </a:r>
            <a:r>
              <a:rPr kumimoji="0" lang="en-US" altLang="en-US" b="0" i="0" u="none" strike="noStrike" cap="none" normalizeH="0" baseline="0" dirty="0">
                <a:ln>
                  <a:noFill/>
                </a:ln>
                <a:solidFill>
                  <a:srgbClr val="000000"/>
                </a:solidFill>
                <a:effectLst/>
                <a:latin typeface="var(--bs-font-monospace)"/>
              </a:rPr>
              <a:t> A </a:t>
            </a:r>
            <a:r>
              <a:rPr kumimoji="0" lang="en-US" altLang="en-US" b="0" i="0" u="none" strike="noStrike" cap="none" normalizeH="0" baseline="0" dirty="0">
                <a:ln>
                  <a:noFill/>
                </a:ln>
                <a:solidFill>
                  <a:srgbClr val="666600"/>
                </a:solidFill>
                <a:effectLst/>
                <a:latin typeface="var(--bs-font-monospace)"/>
              </a:rPr>
              <a:t>&gt;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6666"/>
                </a:solidFill>
                <a:effectLst/>
                <a:latin typeface="var(--bs-font-monospace)"/>
              </a:rPr>
              <a:t>5</a:t>
            </a:r>
            <a:r>
              <a:rPr kumimoji="0" lang="en-US" altLang="en-US" b="0" i="0" u="none" strike="noStrike" cap="none" normalizeH="0" baseline="0" dirty="0">
                <a:ln>
                  <a:noFill/>
                </a:ln>
                <a:solidFill>
                  <a:srgbClr val="000000"/>
                </a:solidFill>
                <a:effectLst/>
                <a:latin typeface="var(--bs-font-monospace)"/>
              </a:rPr>
              <a:t> THEN </a:t>
            </a:r>
            <a:r>
              <a:rPr kumimoji="0" lang="en-US" altLang="en-US" b="0" i="0" u="none" strike="noStrike" cap="none" normalizeH="0" baseline="0" dirty="0">
                <a:ln>
                  <a:noFill/>
                </a:ln>
                <a:solidFill>
                  <a:srgbClr val="660066"/>
                </a:solidFill>
                <a:effectLst/>
                <a:latin typeface="var(--bs-font-monospace)"/>
              </a:rPr>
              <a:t>Print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"A Large"</a:t>
            </a:r>
            <a:r>
              <a:rPr kumimoji="0" lang="en-US" altLang="en-US" b="0" i="0" u="none" strike="noStrike" cap="none" normalizeH="0" baseline="0" dirty="0">
                <a:ln>
                  <a:noFill/>
                </a:ln>
                <a:solidFill>
                  <a:srgbClr val="000000"/>
                </a:solidFill>
                <a:effectLst/>
                <a:latin typeface="var(--bs-font-monospace)"/>
              </a:rPr>
              <a:t> ENDIF</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731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5BEE-56E2-A00B-6C8E-4A5DDEB4BD30}"/>
              </a:ext>
            </a:extLst>
          </p:cNvPr>
          <p:cNvSpPr>
            <a:spLocks noGrp="1"/>
          </p:cNvSpPr>
          <p:nvPr>
            <p:ph type="title"/>
          </p:nvPr>
        </p:nvSpPr>
        <p:spPr>
          <a:xfrm>
            <a:off x="795499" y="2103437"/>
            <a:ext cx="3421393" cy="2095701"/>
          </a:xfrm>
        </p:spPr>
        <p:txBody>
          <a:bodyPr>
            <a:noAutofit/>
          </a:bodyPr>
          <a:lstStyle/>
          <a:p>
            <a:pPr marL="0" marR="0" lvl="0" indent="0" defTabSz="914400" rtl="0" eaLnBrk="0" fontAlgn="base" latinLnBrk="0" hangingPunct="0">
              <a:lnSpc>
                <a:spcPct val="100000"/>
              </a:lnSpc>
              <a:spcBef>
                <a:spcPct val="0"/>
              </a:spcBef>
              <a:spcAft>
                <a:spcPct val="0"/>
              </a:spcAft>
              <a:tabLst/>
            </a:pPr>
            <a:r>
              <a:rPr lang="en-IN" sz="2000" dirty="0"/>
              <a:t>Decision coverage=minimum independent paths that must be executed so that all possible outcomes are tested=4</a:t>
            </a:r>
          </a:p>
        </p:txBody>
      </p:sp>
      <p:sp>
        <p:nvSpPr>
          <p:cNvPr id="5" name="AutoShape 4" descr="Decision Testing in Test Life Cycle">
            <a:extLst>
              <a:ext uri="{FF2B5EF4-FFF2-40B4-BE49-F238E27FC236}">
                <a16:creationId xmlns:a16="http://schemas.microsoft.com/office/drawing/2014/main" id="{AC741470-FE97-F995-1F5C-296905D5B0BB}"/>
              </a:ext>
            </a:extLst>
          </p:cNvPr>
          <p:cNvSpPr>
            <a:spLocks noChangeAspect="1" noChangeArrowheads="1"/>
          </p:cNvSpPr>
          <p:nvPr/>
        </p:nvSpPr>
        <p:spPr bwMode="auto">
          <a:xfrm>
            <a:off x="3906175" y="3276600"/>
            <a:ext cx="23422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Decision Testing in Test Life Cycle">
            <a:extLst>
              <a:ext uri="{FF2B5EF4-FFF2-40B4-BE49-F238E27FC236}">
                <a16:creationId xmlns:a16="http://schemas.microsoft.com/office/drawing/2014/main" id="{EFE51E05-B42D-3AF6-0EFC-3CA7A85AC9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E26E1723-4509-08DC-1A0F-F47A95A46FA3}"/>
              </a:ext>
            </a:extLst>
          </p:cNvPr>
          <p:cNvPicPr>
            <a:picLocks noChangeAspect="1"/>
          </p:cNvPicPr>
          <p:nvPr/>
        </p:nvPicPr>
        <p:blipFill>
          <a:blip r:embed="rId2"/>
          <a:stretch>
            <a:fillRect/>
          </a:stretch>
        </p:blipFill>
        <p:spPr>
          <a:xfrm>
            <a:off x="4451829" y="661618"/>
            <a:ext cx="7934325" cy="6067425"/>
          </a:xfrm>
          <a:prstGeom prst="rect">
            <a:avLst/>
          </a:prstGeom>
        </p:spPr>
      </p:pic>
    </p:spTree>
    <p:extLst>
      <p:ext uri="{BB962C8B-B14F-4D97-AF65-F5344CB8AC3E}">
        <p14:creationId xmlns:p14="http://schemas.microsoft.com/office/powerpoint/2010/main" val="423863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80CF7-40A7-D19F-86B0-C23C0E6371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FD0119-D585-99FB-D149-BEC45E183775}"/>
              </a:ext>
            </a:extLst>
          </p:cNvPr>
          <p:cNvSpPr>
            <a:spLocks noGrp="1"/>
          </p:cNvSpPr>
          <p:nvPr>
            <p:ph idx="1"/>
          </p:nvPr>
        </p:nvSpPr>
        <p:spPr/>
        <p:txBody>
          <a:bodyPr/>
          <a:lstStyle/>
          <a:p>
            <a:r>
              <a:rPr lang="en-US" dirty="0"/>
              <a:t>Control Flow Testing:</a:t>
            </a:r>
          </a:p>
          <a:p>
            <a:r>
              <a:rPr lang="en-US" dirty="0"/>
              <a:t>E-N+2*P</a:t>
            </a:r>
          </a:p>
          <a:p>
            <a:r>
              <a:rPr lang="en-US" dirty="0"/>
              <a:t>E=edges</a:t>
            </a:r>
          </a:p>
          <a:p>
            <a:r>
              <a:rPr lang="en-US" dirty="0"/>
              <a:t>N=Nodes</a:t>
            </a:r>
          </a:p>
          <a:p>
            <a:r>
              <a:rPr lang="en-US" dirty="0"/>
              <a:t>P</a:t>
            </a:r>
            <a:endParaRPr lang="en-IN" dirty="0"/>
          </a:p>
        </p:txBody>
      </p:sp>
    </p:spTree>
    <p:extLst>
      <p:ext uri="{BB962C8B-B14F-4D97-AF65-F5344CB8AC3E}">
        <p14:creationId xmlns:p14="http://schemas.microsoft.com/office/powerpoint/2010/main" val="1323288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8CE7-F836-3351-DC5D-DCE8D2F24E59}"/>
              </a:ext>
            </a:extLst>
          </p:cNvPr>
          <p:cNvSpPr>
            <a:spLocks noGrp="1"/>
          </p:cNvSpPr>
          <p:nvPr>
            <p:ph type="title"/>
          </p:nvPr>
        </p:nvSpPr>
        <p:spPr/>
        <p:txBody>
          <a:bodyPr/>
          <a:lstStyle/>
          <a:p>
            <a:r>
              <a:rPr lang="en-US" dirty="0"/>
              <a:t>Writing loops in CFG</a:t>
            </a:r>
            <a:endParaRPr lang="en-IN" dirty="0"/>
          </a:p>
        </p:txBody>
      </p:sp>
      <p:sp>
        <p:nvSpPr>
          <p:cNvPr id="3" name="Content Placeholder 2">
            <a:extLst>
              <a:ext uri="{FF2B5EF4-FFF2-40B4-BE49-F238E27FC236}">
                <a16:creationId xmlns:a16="http://schemas.microsoft.com/office/drawing/2014/main" id="{588AA326-F20F-587E-E366-4E0B2A1E715D}"/>
              </a:ext>
            </a:extLst>
          </p:cNvPr>
          <p:cNvSpPr>
            <a:spLocks noGrp="1"/>
          </p:cNvSpPr>
          <p:nvPr>
            <p:ph idx="1"/>
          </p:nvPr>
        </p:nvSpPr>
        <p:spPr/>
        <p:txBody>
          <a:bodyPr/>
          <a:lstStyle/>
          <a:p>
            <a:r>
              <a:rPr lang="en-US" dirty="0"/>
              <a:t>read n, </a:t>
            </a:r>
            <a:r>
              <a:rPr lang="en-US" dirty="0" err="1"/>
              <a:t>i</a:t>
            </a:r>
            <a:r>
              <a:rPr lang="en-US" dirty="0"/>
              <a:t>=1</a:t>
            </a:r>
          </a:p>
          <a:p>
            <a:r>
              <a:rPr lang="en-US" dirty="0"/>
              <a:t>while </a:t>
            </a:r>
            <a:r>
              <a:rPr lang="en-US" dirty="0" err="1"/>
              <a:t>i</a:t>
            </a:r>
            <a:r>
              <a:rPr lang="en-US" dirty="0"/>
              <a:t>&lt;=n</a:t>
            </a:r>
          </a:p>
          <a:p>
            <a:r>
              <a:rPr lang="en-US" dirty="0"/>
              <a:t>    print I</a:t>
            </a:r>
          </a:p>
          <a:p>
            <a:r>
              <a:rPr lang="en-US" dirty="0"/>
              <a:t>    </a:t>
            </a:r>
            <a:r>
              <a:rPr lang="en-US" dirty="0" err="1"/>
              <a:t>i</a:t>
            </a:r>
            <a:r>
              <a:rPr lang="en-US" dirty="0"/>
              <a:t>=i+1</a:t>
            </a:r>
          </a:p>
        </p:txBody>
      </p:sp>
    </p:spTree>
    <p:extLst>
      <p:ext uri="{BB962C8B-B14F-4D97-AF65-F5344CB8AC3E}">
        <p14:creationId xmlns:p14="http://schemas.microsoft.com/office/powerpoint/2010/main" val="1845158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46E9-1AAA-70EE-75F1-8035C16BBAFD}"/>
              </a:ext>
            </a:extLst>
          </p:cNvPr>
          <p:cNvSpPr>
            <a:spLocks noGrp="1"/>
          </p:cNvSpPr>
          <p:nvPr>
            <p:ph type="title"/>
          </p:nvPr>
        </p:nvSpPr>
        <p:spPr/>
        <p:txBody>
          <a:bodyPr/>
          <a:lstStyle/>
          <a:p>
            <a:r>
              <a:rPr lang="en-US" dirty="0"/>
              <a:t>What would you use in case of loops?</a:t>
            </a:r>
            <a:br>
              <a:rPr lang="en-US" dirty="0"/>
            </a:br>
            <a:r>
              <a:rPr lang="en-US" dirty="0"/>
              <a:t>Decision coverage or branch coverage</a:t>
            </a:r>
            <a:endParaRPr lang="en-IN" dirty="0"/>
          </a:p>
        </p:txBody>
      </p:sp>
      <p:sp>
        <p:nvSpPr>
          <p:cNvPr id="3" name="Content Placeholder 2">
            <a:extLst>
              <a:ext uri="{FF2B5EF4-FFF2-40B4-BE49-F238E27FC236}">
                <a16:creationId xmlns:a16="http://schemas.microsoft.com/office/drawing/2014/main" id="{EE632FB1-69E7-EA4D-AC1A-5CD71CFBDED5}"/>
              </a:ext>
            </a:extLst>
          </p:cNvPr>
          <p:cNvSpPr>
            <a:spLocks noGrp="1"/>
          </p:cNvSpPr>
          <p:nvPr>
            <p:ph idx="1"/>
          </p:nvPr>
        </p:nvSpPr>
        <p:spPr/>
        <p:txBody>
          <a:bodyPr/>
          <a:lstStyle/>
          <a:p>
            <a:r>
              <a:rPr lang="en-US" dirty="0"/>
              <a:t>Decision coverage</a:t>
            </a:r>
            <a:endParaRPr lang="en-IN" dirty="0"/>
          </a:p>
        </p:txBody>
      </p:sp>
    </p:spTree>
    <p:extLst>
      <p:ext uri="{BB962C8B-B14F-4D97-AF65-F5344CB8AC3E}">
        <p14:creationId xmlns:p14="http://schemas.microsoft.com/office/powerpoint/2010/main" val="3799877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01F-6AE4-4E43-8F77-97CC908D1175}"/>
              </a:ext>
            </a:extLst>
          </p:cNvPr>
          <p:cNvSpPr>
            <a:spLocks noGrp="1"/>
          </p:cNvSpPr>
          <p:nvPr>
            <p:ph type="title"/>
          </p:nvPr>
        </p:nvSpPr>
        <p:spPr/>
        <p:txBody>
          <a:bodyPr/>
          <a:lstStyle/>
          <a:p>
            <a:r>
              <a:rPr lang="en-US" dirty="0"/>
              <a:t>n=12</a:t>
            </a:r>
            <a:endParaRPr lang="en-IN" dirty="0"/>
          </a:p>
        </p:txBody>
      </p:sp>
      <p:sp>
        <p:nvSpPr>
          <p:cNvPr id="3" name="Content Placeholder 2">
            <a:extLst>
              <a:ext uri="{FF2B5EF4-FFF2-40B4-BE49-F238E27FC236}">
                <a16:creationId xmlns:a16="http://schemas.microsoft.com/office/drawing/2014/main" id="{CDF3DFA3-2C22-9B7A-7B8F-2257B0854AF6}"/>
              </a:ext>
            </a:extLst>
          </p:cNvPr>
          <p:cNvSpPr>
            <a:spLocks noGrp="1"/>
          </p:cNvSpPr>
          <p:nvPr>
            <p:ph idx="1"/>
          </p:nvPr>
        </p:nvSpPr>
        <p:spPr/>
        <p:txBody>
          <a:bodyPr>
            <a:normAutofit fontScale="77500" lnSpcReduction="20000"/>
          </a:bodyPr>
          <a:lstStyle/>
          <a:p>
            <a:r>
              <a:rPr lang="en-US" dirty="0"/>
              <a:t>1 </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a:p>
            <a:r>
              <a:rPr lang="en-US" dirty="0"/>
              <a:t>11</a:t>
            </a:r>
          </a:p>
          <a:p>
            <a:r>
              <a:rPr lang="en-US" dirty="0"/>
              <a:t>12</a:t>
            </a:r>
            <a:endParaRPr lang="en-IN" dirty="0"/>
          </a:p>
        </p:txBody>
      </p:sp>
    </p:spTree>
    <p:extLst>
      <p:ext uri="{BB962C8B-B14F-4D97-AF65-F5344CB8AC3E}">
        <p14:creationId xmlns:p14="http://schemas.microsoft.com/office/powerpoint/2010/main" val="2806924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1307-E539-75DF-0092-9DB68716C5B3}"/>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434948A8-9F39-B5CB-9824-B667BCD633E1}"/>
              </a:ext>
            </a:extLst>
          </p:cNvPr>
          <p:cNvSpPr>
            <a:spLocks noGrp="1" noChangeArrowheads="1"/>
          </p:cNvSpPr>
          <p:nvPr>
            <p:ph idx="1"/>
          </p:nvPr>
        </p:nvSpPr>
        <p:spPr bwMode="auto">
          <a:xfrm>
            <a:off x="838200" y="3808933"/>
            <a:ext cx="12537407" cy="38472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60066"/>
                </a:solidFill>
                <a:effectLst/>
                <a:latin typeface="var(--bs-font-monospace)"/>
              </a:rPr>
              <a:t>To</a:t>
            </a:r>
            <a:r>
              <a:rPr kumimoji="0" lang="en-US" altLang="en-US" sz="1100" b="0" i="0" u="none" strike="noStrike" cap="none" normalizeH="0" baseline="0" dirty="0">
                <a:ln>
                  <a:noFill/>
                </a:ln>
                <a:solidFill>
                  <a:srgbClr val="000000"/>
                </a:solidFill>
                <a:effectLst/>
                <a:latin typeface="var(--bs-font-monospace)"/>
              </a:rPr>
              <a:t> calculate </a:t>
            </a:r>
            <a:r>
              <a:rPr kumimoji="0" lang="en-US" altLang="en-US" sz="1100" b="0" i="0" u="none" strike="noStrike" cap="none" normalizeH="0" baseline="0" dirty="0">
                <a:ln>
                  <a:noFill/>
                </a:ln>
                <a:solidFill>
                  <a:srgbClr val="660066"/>
                </a:solidFill>
                <a:effectLst/>
                <a:latin typeface="var(--bs-font-monospace)"/>
              </a:rPr>
              <a:t>Branch</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0066"/>
                </a:solidFill>
                <a:effectLst/>
                <a:latin typeface="var(--bs-font-monospace)"/>
              </a:rPr>
              <a:t>Coverage</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one has to find </a:t>
            </a:r>
            <a:r>
              <a:rPr kumimoji="0" lang="en-US" altLang="en-US" sz="1100" b="0" i="0" u="none" strike="noStrike" cap="none" normalizeH="0" baseline="0" dirty="0">
                <a:ln>
                  <a:noFill/>
                </a:ln>
                <a:solidFill>
                  <a:srgbClr val="000088"/>
                </a:solidFill>
                <a:effectLst/>
                <a:latin typeface="var(--bs-font-monospace)"/>
              </a:rPr>
              <a:t>out</a:t>
            </a:r>
            <a:r>
              <a:rPr kumimoji="0" lang="en-US" altLang="en-US" sz="1100" b="0" i="0" u="none" strike="noStrike" cap="none" normalizeH="0" baseline="0" dirty="0">
                <a:ln>
                  <a:noFill/>
                </a:ln>
                <a:solidFill>
                  <a:srgbClr val="000000"/>
                </a:solidFill>
                <a:effectLst/>
                <a:latin typeface="var(--bs-font-monospace)"/>
              </a:rPr>
              <a:t> the minimum number </a:t>
            </a:r>
            <a:r>
              <a:rPr kumimoji="0" lang="en-US" altLang="en-US" sz="1100" b="0" i="0" u="none" strike="noStrike" cap="none" normalizeH="0" baseline="0" dirty="0">
                <a:ln>
                  <a:noFill/>
                </a:ln>
                <a:solidFill>
                  <a:srgbClr val="000088"/>
                </a:solidFill>
                <a:effectLst/>
                <a:latin typeface="var(--bs-font-monospace)"/>
              </a:rPr>
              <a:t>of</a:t>
            </a:r>
            <a:r>
              <a:rPr kumimoji="0" lang="en-US" altLang="en-US" sz="1100" b="0" i="0" u="none" strike="noStrike" cap="none" normalizeH="0" baseline="0" dirty="0">
                <a:ln>
                  <a:noFill/>
                </a:ln>
                <a:solidFill>
                  <a:srgbClr val="000000"/>
                </a:solidFill>
                <a:effectLst/>
                <a:latin typeface="var(--bs-font-monospace)"/>
              </a:rPr>
              <a:t> paths which will </a:t>
            </a:r>
            <a:r>
              <a:rPr kumimoji="0" lang="en-US" altLang="en-US" sz="1100" b="0" i="0" u="none" strike="noStrike" cap="none" normalizeH="0" baseline="0" dirty="0">
                <a:ln>
                  <a:noFill/>
                </a:ln>
                <a:solidFill>
                  <a:srgbClr val="000088"/>
                </a:solidFill>
                <a:effectLst/>
                <a:latin typeface="var(--bs-font-monospace)"/>
              </a:rPr>
              <a:t>ensure</a:t>
            </a:r>
            <a:r>
              <a:rPr kumimoji="0" lang="en-US" altLang="en-US" sz="1100" b="0" i="0" u="none" strike="noStrike" cap="none" normalizeH="0" baseline="0" dirty="0">
                <a:ln>
                  <a:noFill/>
                </a:ln>
                <a:solidFill>
                  <a:srgbClr val="000000"/>
                </a:solidFill>
                <a:effectLst/>
                <a:latin typeface="var(--bs-font-monospace)"/>
              </a:rPr>
              <a:t> that all the edges are covered</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60066"/>
                </a:solidFill>
                <a:effectLst/>
                <a:latin typeface="var(--bs-font-monospace)"/>
              </a:rPr>
              <a:t>In</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0088"/>
                </a:solidFill>
                <a:effectLst/>
                <a:latin typeface="var(--bs-font-monospace)"/>
              </a:rPr>
              <a:t>this</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0088"/>
                </a:solidFill>
                <a:effectLst/>
                <a:latin typeface="var(--bs-font-monospace)"/>
              </a:rPr>
              <a:t>case</a:t>
            </a:r>
            <a:r>
              <a:rPr kumimoji="0" lang="en-US" altLang="en-US" sz="1100" b="0" i="0" u="none" strike="noStrike" cap="none" normalizeH="0" baseline="0" dirty="0">
                <a:ln>
                  <a:noFill/>
                </a:ln>
                <a:solidFill>
                  <a:srgbClr val="000000"/>
                </a:solidFill>
                <a:effectLst/>
                <a:latin typeface="var(--bs-font-monospace)"/>
              </a:rPr>
              <a:t> there </a:t>
            </a:r>
            <a:r>
              <a:rPr kumimoji="0" lang="en-US" altLang="en-US" sz="1100" b="0" i="0" u="none" strike="noStrike" cap="none" normalizeH="0" baseline="0" dirty="0">
                <a:ln>
                  <a:noFill/>
                </a:ln>
                <a:solidFill>
                  <a:srgbClr val="000088"/>
                </a:solidFill>
                <a:effectLst/>
                <a:latin typeface="var(--bs-font-monospace)"/>
              </a:rPr>
              <a:t>is</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0088"/>
                </a:solidFill>
                <a:effectLst/>
                <a:latin typeface="var(--bs-font-monospace)"/>
              </a:rPr>
              <a:t>no</a:t>
            </a:r>
            <a:r>
              <a:rPr kumimoji="0" lang="en-US" altLang="en-US" sz="1100" b="0" i="0" u="none" strike="noStrike" cap="none" normalizeH="0" baseline="0" dirty="0">
                <a:ln>
                  <a:noFill/>
                </a:ln>
                <a:solidFill>
                  <a:srgbClr val="000000"/>
                </a:solidFill>
                <a:effectLst/>
                <a:latin typeface="var(--bs-font-monospace)"/>
              </a:rPr>
              <a:t> single path which will </a:t>
            </a:r>
            <a:r>
              <a:rPr kumimoji="0" lang="en-US" altLang="en-US" sz="1100" b="0" i="0" u="none" strike="noStrike" cap="none" normalizeH="0" baseline="0" dirty="0">
                <a:ln>
                  <a:noFill/>
                </a:ln>
                <a:solidFill>
                  <a:srgbClr val="000088"/>
                </a:solidFill>
                <a:effectLst/>
                <a:latin typeface="var(--bs-font-monospace)"/>
              </a:rPr>
              <a:t>ensure</a:t>
            </a:r>
            <a:r>
              <a:rPr kumimoji="0" lang="en-US" altLang="en-US" sz="1100" b="0" i="0" u="none" strike="noStrike" cap="none" normalizeH="0" baseline="0" dirty="0">
                <a:ln>
                  <a:noFill/>
                </a:ln>
                <a:solidFill>
                  <a:srgbClr val="000000"/>
                </a:solidFill>
                <a:effectLst/>
                <a:latin typeface="var(--bs-font-monospace)"/>
              </a:rPr>
              <a:t> coverage </a:t>
            </a:r>
            <a:r>
              <a:rPr kumimoji="0" lang="en-US" altLang="en-US" sz="1100" b="0" i="0" u="none" strike="noStrike" cap="none" normalizeH="0" baseline="0" dirty="0">
                <a:ln>
                  <a:noFill/>
                </a:ln>
                <a:solidFill>
                  <a:srgbClr val="000088"/>
                </a:solidFill>
                <a:effectLst/>
                <a:latin typeface="var(--bs-font-monospace)"/>
              </a:rPr>
              <a:t>of</a:t>
            </a:r>
            <a:r>
              <a:rPr kumimoji="0" lang="en-US" altLang="en-US" sz="1100" b="0" i="0" u="none" strike="noStrike" cap="none" normalizeH="0" baseline="0" dirty="0">
                <a:ln>
                  <a:noFill/>
                </a:ln>
                <a:solidFill>
                  <a:srgbClr val="000000"/>
                </a:solidFill>
                <a:effectLst/>
                <a:latin typeface="var(--bs-font-monospace)"/>
              </a:rPr>
              <a:t> all the edges at once</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0066"/>
                </a:solidFill>
                <a:effectLst/>
                <a:latin typeface="var(--bs-font-monospace)"/>
              </a:rPr>
              <a:t>The</a:t>
            </a:r>
            <a:r>
              <a:rPr kumimoji="0" lang="en-US" altLang="en-US" sz="1100" b="0" i="0" u="none" strike="noStrike" cap="none" normalizeH="0" baseline="0" dirty="0">
                <a:ln>
                  <a:noFill/>
                </a:ln>
                <a:solidFill>
                  <a:srgbClr val="000000"/>
                </a:solidFill>
                <a:effectLst/>
                <a:latin typeface="var(--bs-font-monospace)"/>
              </a:rPr>
              <a:t> aim </a:t>
            </a:r>
            <a:r>
              <a:rPr kumimoji="0" lang="en-US" altLang="en-US" sz="1100" b="0" i="0" u="none" strike="noStrike" cap="none" normalizeH="0" baseline="0" dirty="0">
                <a:ln>
                  <a:noFill/>
                </a:ln>
                <a:solidFill>
                  <a:srgbClr val="000088"/>
                </a:solidFill>
                <a:effectLst/>
                <a:latin typeface="var(--bs-font-monospace)"/>
              </a:rPr>
              <a:t>is</a:t>
            </a:r>
            <a:r>
              <a:rPr kumimoji="0" lang="en-US" altLang="en-US" sz="1100" b="0" i="0" u="none" strike="noStrike" cap="none" normalizeH="0" baseline="0" dirty="0">
                <a:ln>
                  <a:noFill/>
                </a:ln>
                <a:solidFill>
                  <a:srgbClr val="000000"/>
                </a:solidFill>
                <a:effectLst/>
                <a:latin typeface="var(--bs-font-monospace)"/>
              </a:rPr>
              <a:t> to cover all possible </a:t>
            </a:r>
            <a:r>
              <a:rPr kumimoji="0" lang="en-US" altLang="en-US" sz="1100" b="0" i="0" u="none" strike="noStrike" cap="none" normalizeH="0" baseline="0" dirty="0">
                <a:ln>
                  <a:noFill/>
                </a:ln>
                <a:solidFill>
                  <a:srgbClr val="000088"/>
                </a:solidFill>
                <a:effectLst/>
                <a:latin typeface="var(--bs-font-monospace)"/>
              </a:rPr>
              <a:t>true</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88"/>
                </a:solidFill>
                <a:effectLst/>
                <a:latin typeface="var(--bs-font-monospace)"/>
              </a:rPr>
              <a:t>false</a:t>
            </a:r>
            <a:r>
              <a:rPr kumimoji="0" lang="en-US" altLang="en-US" sz="1100" b="0" i="0" u="none" strike="noStrike" cap="none" normalizeH="0" baseline="0" dirty="0">
                <a:ln>
                  <a:noFill/>
                </a:ln>
                <a:solidFill>
                  <a:srgbClr val="000000"/>
                </a:solidFill>
                <a:effectLst/>
                <a:latin typeface="var(--bs-font-monospace)"/>
              </a:rPr>
              <a:t> decisions</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6666"/>
                </a:solidFill>
                <a:effectLst/>
                <a:latin typeface="var(--bs-font-monospace)"/>
              </a:rPr>
              <a:t>1</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6666"/>
                </a:solidFill>
                <a:effectLst/>
                <a:latin typeface="var(--bs-font-monospace)"/>
              </a:rPr>
              <a:t>1A</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6666"/>
                </a:solidFill>
                <a:effectLst/>
                <a:latin typeface="var(--bs-font-monospace)"/>
              </a:rPr>
              <a:t>2C</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6666"/>
                </a:solidFill>
                <a:effectLst/>
                <a:latin typeface="var(--bs-font-monospace)"/>
              </a:rPr>
              <a:t>3D</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E</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6666"/>
                </a:solidFill>
                <a:effectLst/>
                <a:latin typeface="var(--bs-font-monospace)"/>
              </a:rPr>
              <a:t>4G</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6666"/>
                </a:solidFill>
                <a:effectLst/>
                <a:latin typeface="var(--bs-font-monospace)"/>
              </a:rPr>
              <a:t>5H</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6666"/>
                </a:solidFill>
                <a:effectLst/>
                <a:latin typeface="var(--bs-font-monospace)"/>
              </a:rPr>
              <a:t>2</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6666"/>
                </a:solidFill>
                <a:effectLst/>
                <a:latin typeface="var(--bs-font-monospace)"/>
              </a:rPr>
              <a:t>1A</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6666"/>
                </a:solidFill>
                <a:effectLst/>
                <a:latin typeface="var(--bs-font-monospace)"/>
              </a:rPr>
              <a:t>2B</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E</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6666"/>
                </a:solidFill>
                <a:effectLst/>
                <a:latin typeface="var(--bs-font-monospace)"/>
              </a:rPr>
              <a:t>4F</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0066"/>
                </a:solidFill>
                <a:effectLst/>
                <a:latin typeface="var(--bs-font-monospace)"/>
              </a:rPr>
              <a:t>Hence</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0066"/>
                </a:solidFill>
                <a:effectLst/>
                <a:latin typeface="var(--bs-font-monospace)"/>
              </a:rPr>
              <a:t>Decision</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0088"/>
                </a:solidFill>
                <a:effectLst/>
                <a:latin typeface="var(--bs-font-monospace)"/>
              </a:rPr>
              <a:t>or</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0066"/>
                </a:solidFill>
                <a:effectLst/>
                <a:latin typeface="var(--bs-font-monospace)"/>
              </a:rPr>
              <a:t>Branch</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0066"/>
                </a:solidFill>
                <a:effectLst/>
                <a:latin typeface="var(--bs-font-monospace)"/>
              </a:rPr>
              <a:t>Coverage</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0088"/>
                </a:solidFill>
                <a:effectLst/>
                <a:latin typeface="var(--bs-font-monospace)"/>
              </a:rPr>
              <a:t>is</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6666"/>
                </a:solidFill>
                <a:effectLst/>
                <a:latin typeface="var(--bs-font-monospace)"/>
              </a:rPr>
              <a:t>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9525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1CBB-504F-7135-3F64-C2DED611CA3B}"/>
              </a:ext>
            </a:extLst>
          </p:cNvPr>
          <p:cNvSpPr>
            <a:spLocks noGrp="1"/>
          </p:cNvSpPr>
          <p:nvPr>
            <p:ph type="title"/>
          </p:nvPr>
        </p:nvSpPr>
        <p:spPr/>
        <p:txBody>
          <a:bodyPr/>
          <a:lstStyle/>
          <a:p>
            <a:r>
              <a:rPr lang="en-US" dirty="0"/>
              <a:t>23</a:t>
            </a:r>
            <a:r>
              <a:rPr lang="en-US" baseline="30000" dirty="0"/>
              <a:t>rd</a:t>
            </a:r>
            <a:r>
              <a:rPr lang="en-US" dirty="0"/>
              <a:t> April</a:t>
            </a:r>
            <a:endParaRPr lang="en-IN" dirty="0"/>
          </a:p>
        </p:txBody>
      </p:sp>
      <p:sp>
        <p:nvSpPr>
          <p:cNvPr id="3" name="Content Placeholder 2">
            <a:extLst>
              <a:ext uri="{FF2B5EF4-FFF2-40B4-BE49-F238E27FC236}">
                <a16:creationId xmlns:a16="http://schemas.microsoft.com/office/drawing/2014/main" id="{698C4CCC-629A-19F0-D813-3D62527FBE4F}"/>
              </a:ext>
            </a:extLst>
          </p:cNvPr>
          <p:cNvSpPr>
            <a:spLocks noGrp="1"/>
          </p:cNvSpPr>
          <p:nvPr>
            <p:ph idx="1"/>
          </p:nvPr>
        </p:nvSpPr>
        <p:spPr>
          <a:xfrm>
            <a:off x="838200" y="1690688"/>
            <a:ext cx="10515600" cy="4486275"/>
          </a:xfrm>
        </p:spPr>
        <p:txBody>
          <a:bodyPr>
            <a:normAutofit lnSpcReduction="10000"/>
          </a:bodyPr>
          <a:lstStyle/>
          <a:p>
            <a:pPr marL="0" indent="0">
              <a:buNone/>
            </a:pPr>
            <a:r>
              <a:rPr lang="en-US" dirty="0"/>
              <a:t>Statement coverage</a:t>
            </a:r>
          </a:p>
          <a:p>
            <a:pPr marL="0" indent="0">
              <a:buNone/>
            </a:pPr>
            <a:r>
              <a:rPr lang="en-US" dirty="0"/>
              <a:t>Branch coverage vs decision coverage</a:t>
            </a:r>
          </a:p>
          <a:p>
            <a:pPr marL="0" indent="0">
              <a:buNone/>
            </a:pPr>
            <a:r>
              <a:rPr lang="en-US" dirty="0"/>
              <a:t>:loop example</a:t>
            </a:r>
          </a:p>
          <a:p>
            <a:pPr marL="0" indent="0">
              <a:buNone/>
            </a:pPr>
            <a:r>
              <a:rPr lang="en-US" dirty="0"/>
              <a:t>left shift</a:t>
            </a:r>
          </a:p>
          <a:p>
            <a:pPr marL="0" indent="0">
              <a:buNone/>
            </a:pPr>
            <a:r>
              <a:rPr lang="en-US" dirty="0"/>
              <a:t>cyclomatic complexity</a:t>
            </a:r>
          </a:p>
          <a:p>
            <a:pPr marL="0" indent="0">
              <a:buNone/>
            </a:pPr>
            <a:r>
              <a:rPr lang="en-US" dirty="0"/>
              <a:t>…………………………………</a:t>
            </a:r>
          </a:p>
          <a:p>
            <a:pPr marL="0" indent="0">
              <a:buNone/>
            </a:pPr>
            <a:r>
              <a:rPr lang="en-US" dirty="0"/>
              <a:t>continuation point for tom.</a:t>
            </a:r>
          </a:p>
          <a:p>
            <a:pPr marL="0" indent="0">
              <a:buNone/>
            </a:pPr>
            <a:r>
              <a:rPr lang="en-US" dirty="0"/>
              <a:t>What is the difference between branch coverage and decision coverage</a:t>
            </a:r>
          </a:p>
          <a:p>
            <a:pPr marL="0" indent="0">
              <a:buNone/>
            </a:pPr>
            <a:r>
              <a:rPr lang="en-US" dirty="0"/>
              <a:t>QA vs QC?</a:t>
            </a:r>
            <a:endParaRPr lang="en-IN" dirty="0"/>
          </a:p>
        </p:txBody>
      </p:sp>
    </p:spTree>
    <p:extLst>
      <p:ext uri="{BB962C8B-B14F-4D97-AF65-F5344CB8AC3E}">
        <p14:creationId xmlns:p14="http://schemas.microsoft.com/office/powerpoint/2010/main" val="1716674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14CC-79DB-F39E-FAC4-A42185C9FBE9}"/>
              </a:ext>
            </a:extLst>
          </p:cNvPr>
          <p:cNvSpPr>
            <a:spLocks noGrp="1"/>
          </p:cNvSpPr>
          <p:nvPr>
            <p:ph type="title"/>
          </p:nvPr>
        </p:nvSpPr>
        <p:spPr/>
        <p:txBody>
          <a:bodyPr/>
          <a:lstStyle/>
          <a:p>
            <a:r>
              <a:rPr lang="en-IN" dirty="0"/>
              <a:t>Black box testing</a:t>
            </a:r>
          </a:p>
        </p:txBody>
      </p:sp>
      <p:graphicFrame>
        <p:nvGraphicFramePr>
          <p:cNvPr id="4" name="Content Placeholder 3">
            <a:extLst>
              <a:ext uri="{FF2B5EF4-FFF2-40B4-BE49-F238E27FC236}">
                <a16:creationId xmlns:a16="http://schemas.microsoft.com/office/drawing/2014/main" id="{2D459309-F6B0-2B98-8F5E-0B3E14C15141}"/>
              </a:ext>
            </a:extLst>
          </p:cNvPr>
          <p:cNvGraphicFramePr>
            <a:graphicFrameLocks noGrp="1"/>
          </p:cNvGraphicFramePr>
          <p:nvPr>
            <p:ph idx="1"/>
          </p:nvPr>
        </p:nvGraphicFramePr>
        <p:xfrm>
          <a:off x="4244340" y="3452654"/>
          <a:ext cx="3703320" cy="1097280"/>
        </p:xfrm>
        <a:graphic>
          <a:graphicData uri="http://schemas.openxmlformats.org/drawingml/2006/table">
            <a:tbl>
              <a:tblPr/>
              <a:tblGrid>
                <a:gridCol w="3703320">
                  <a:extLst>
                    <a:ext uri="{9D8B030D-6E8A-4147-A177-3AD203B41FA5}">
                      <a16:colId xmlns:a16="http://schemas.microsoft.com/office/drawing/2014/main" val="686807218"/>
                    </a:ext>
                  </a:extLst>
                </a:gridCol>
              </a:tblGrid>
              <a:tr h="144780">
                <a:tc>
                  <a:txBody>
                    <a:bodyPr/>
                    <a:lstStyle/>
                    <a:p>
                      <a:pPr rtl="0" fontAlgn="t"/>
                      <a:r>
                        <a:rPr lang="en-IN">
                          <a:effectLst/>
                        </a:rPr>
                        <a:t>Functionality Testing/Component Testing</a:t>
                      </a:r>
                    </a:p>
                  </a:txBody>
                  <a:tcPr marL="22860" marR="22860" marT="0" marB="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92145618"/>
                  </a:ext>
                </a:extLst>
              </a:tr>
              <a:tr h="144780">
                <a:tc>
                  <a:txBody>
                    <a:bodyPr/>
                    <a:lstStyle/>
                    <a:p>
                      <a:pPr rtl="0" fontAlgn="t"/>
                      <a:r>
                        <a:rPr lang="en-IN">
                          <a:effectLst/>
                        </a:rPr>
                        <a:t> Integration Testing</a:t>
                      </a:r>
                    </a:p>
                  </a:txBody>
                  <a:tcPr marL="22860" marR="22860" marT="0" marB="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4143480"/>
                  </a:ext>
                </a:extLst>
              </a:tr>
              <a:tr h="144780">
                <a:tc>
                  <a:txBody>
                    <a:bodyPr/>
                    <a:lstStyle/>
                    <a:p>
                      <a:pPr rtl="0" fontAlgn="t"/>
                      <a:r>
                        <a:rPr lang="en-IN" dirty="0">
                          <a:effectLst/>
                        </a:rPr>
                        <a:t>System Testing</a:t>
                      </a:r>
                    </a:p>
                  </a:txBody>
                  <a:tcPr marL="22860" marR="22860" marT="0" marB="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8091266"/>
                  </a:ext>
                </a:extLst>
              </a:tr>
            </a:tbl>
          </a:graphicData>
        </a:graphic>
      </p:graphicFrame>
    </p:spTree>
    <p:extLst>
      <p:ext uri="{BB962C8B-B14F-4D97-AF65-F5344CB8AC3E}">
        <p14:creationId xmlns:p14="http://schemas.microsoft.com/office/powerpoint/2010/main" val="438249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AEDA-5A5F-5437-E0C3-0553979B57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0D1E87-E54E-5B9E-6AF5-8343DD2D1CE1}"/>
              </a:ext>
            </a:extLst>
          </p:cNvPr>
          <p:cNvSpPr>
            <a:spLocks noGrp="1"/>
          </p:cNvSpPr>
          <p:nvPr>
            <p:ph idx="1"/>
          </p:nvPr>
        </p:nvSpPr>
        <p:spPr/>
        <p:txBody>
          <a:bodyPr/>
          <a:lstStyle/>
          <a:p>
            <a:r>
              <a:rPr lang="en-US"/>
              <a:t>SPECIFICATION BASED TECHNIQUES</a:t>
            </a:r>
            <a:br>
              <a:rPr lang="en-US"/>
            </a:br>
            <a:br>
              <a:rPr lang="en-US"/>
            </a:br>
            <a:r>
              <a:rPr lang="en-US"/>
              <a:t>OR</a:t>
            </a:r>
            <a:br>
              <a:rPr lang="en-US"/>
            </a:br>
            <a:br>
              <a:rPr lang="en-US"/>
            </a:br>
            <a:r>
              <a:rPr lang="en-US"/>
              <a:t>BLACK BOX TESTING</a:t>
            </a:r>
            <a:endParaRPr lang="en-IN"/>
          </a:p>
        </p:txBody>
      </p:sp>
    </p:spTree>
    <p:extLst>
      <p:ext uri="{BB962C8B-B14F-4D97-AF65-F5344CB8AC3E}">
        <p14:creationId xmlns:p14="http://schemas.microsoft.com/office/powerpoint/2010/main" val="577875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9B25-E442-A55E-1FB0-3AF72AAE2CB7}"/>
              </a:ext>
            </a:extLst>
          </p:cNvPr>
          <p:cNvSpPr>
            <a:spLocks noGrp="1"/>
          </p:cNvSpPr>
          <p:nvPr>
            <p:ph type="title"/>
          </p:nvPr>
        </p:nvSpPr>
        <p:spPr/>
        <p:txBody>
          <a:bodyPr/>
          <a:lstStyle/>
          <a:p>
            <a:r>
              <a:rPr lang="en-US" dirty="0"/>
              <a:t>Black box testing types</a:t>
            </a:r>
            <a:endParaRPr lang="en-IN" dirty="0"/>
          </a:p>
        </p:txBody>
      </p:sp>
      <p:sp>
        <p:nvSpPr>
          <p:cNvPr id="3" name="Content Placeholder 2">
            <a:extLst>
              <a:ext uri="{FF2B5EF4-FFF2-40B4-BE49-F238E27FC236}">
                <a16:creationId xmlns:a16="http://schemas.microsoft.com/office/drawing/2014/main" id="{A9F44A04-0988-DF24-8C01-51CA06F7EC81}"/>
              </a:ext>
            </a:extLst>
          </p:cNvPr>
          <p:cNvSpPr>
            <a:spLocks noGrp="1"/>
          </p:cNvSpPr>
          <p:nvPr>
            <p:ph idx="1"/>
          </p:nvPr>
        </p:nvSpPr>
        <p:spPr/>
        <p:txBody>
          <a:bodyPr/>
          <a:lstStyle/>
          <a:p>
            <a:r>
              <a:rPr lang="en-US" dirty="0"/>
              <a:t>Decision table: Zomato example</a:t>
            </a:r>
          </a:p>
          <a:p>
            <a:r>
              <a:rPr lang="en-US" dirty="0"/>
              <a:t>Boundary value: Zomato example</a:t>
            </a:r>
            <a:endParaRPr lang="en-IN" dirty="0"/>
          </a:p>
        </p:txBody>
      </p:sp>
    </p:spTree>
    <p:extLst>
      <p:ext uri="{BB962C8B-B14F-4D97-AF65-F5344CB8AC3E}">
        <p14:creationId xmlns:p14="http://schemas.microsoft.com/office/powerpoint/2010/main" val="3693543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8A0A4-7CFB-6D20-3FD1-66BDC74213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13F941-1F62-1DCE-46A8-07481B2FFB18}"/>
              </a:ext>
            </a:extLst>
          </p:cNvPr>
          <p:cNvSpPr>
            <a:spLocks noGrp="1"/>
          </p:cNvSpPr>
          <p:nvPr>
            <p:ph idx="1"/>
          </p:nvPr>
        </p:nvSpPr>
        <p:spPr/>
        <p:txBody>
          <a:bodyPr/>
          <a:lstStyle/>
          <a:p>
            <a:r>
              <a:rPr lang="en-US" dirty="0"/>
              <a:t>BVA:</a:t>
            </a:r>
          </a:p>
          <a:p>
            <a:r>
              <a:rPr lang="en-US" dirty="0"/>
              <a:t>username    6-13 characters</a:t>
            </a:r>
          </a:p>
          <a:p>
            <a:r>
              <a:rPr lang="en-US" dirty="0"/>
              <a:t>less than 6</a:t>
            </a:r>
          </a:p>
          <a:p>
            <a:r>
              <a:rPr lang="en-US" dirty="0"/>
              <a:t>at 6</a:t>
            </a:r>
          </a:p>
          <a:p>
            <a:r>
              <a:rPr lang="en-US" dirty="0"/>
              <a:t>10 characters</a:t>
            </a:r>
          </a:p>
          <a:p>
            <a:r>
              <a:rPr lang="en-US" dirty="0"/>
              <a:t>13 character</a:t>
            </a:r>
          </a:p>
          <a:p>
            <a:r>
              <a:rPr lang="en-US" dirty="0"/>
              <a:t>14 characters</a:t>
            </a:r>
            <a:endParaRPr lang="en-IN" dirty="0"/>
          </a:p>
        </p:txBody>
      </p:sp>
    </p:spTree>
    <p:extLst>
      <p:ext uri="{BB962C8B-B14F-4D97-AF65-F5344CB8AC3E}">
        <p14:creationId xmlns:p14="http://schemas.microsoft.com/office/powerpoint/2010/main" val="3031592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49D4-0879-A46B-2967-C86A8CF47392}"/>
              </a:ext>
            </a:extLst>
          </p:cNvPr>
          <p:cNvSpPr>
            <a:spLocks noGrp="1"/>
          </p:cNvSpPr>
          <p:nvPr>
            <p:ph type="title"/>
          </p:nvPr>
        </p:nvSpPr>
        <p:spPr/>
        <p:txBody>
          <a:bodyPr/>
          <a:lstStyle/>
          <a:p>
            <a:r>
              <a:rPr lang="en-US" dirty="0"/>
              <a:t>Equivalence class partition</a:t>
            </a:r>
            <a:endParaRPr lang="en-IN" dirty="0"/>
          </a:p>
        </p:txBody>
      </p:sp>
      <p:sp>
        <p:nvSpPr>
          <p:cNvPr id="3" name="Content Placeholder 2">
            <a:extLst>
              <a:ext uri="{FF2B5EF4-FFF2-40B4-BE49-F238E27FC236}">
                <a16:creationId xmlns:a16="http://schemas.microsoft.com/office/drawing/2014/main" id="{C1F0A884-1196-2A97-503D-ABD9DD210872}"/>
              </a:ext>
            </a:extLst>
          </p:cNvPr>
          <p:cNvSpPr>
            <a:spLocks noGrp="1"/>
          </p:cNvSpPr>
          <p:nvPr>
            <p:ph idx="1"/>
          </p:nvPr>
        </p:nvSpPr>
        <p:spPr/>
        <p:txBody>
          <a:bodyPr/>
          <a:lstStyle/>
          <a:p>
            <a:r>
              <a:rPr lang="en-US" dirty="0"/>
              <a:t>less than 6 character =3</a:t>
            </a:r>
          </a:p>
          <a:p>
            <a:r>
              <a:rPr lang="en-US" dirty="0"/>
              <a:t>6-13             =10</a:t>
            </a:r>
          </a:p>
          <a:p>
            <a:r>
              <a:rPr lang="en-US" dirty="0"/>
              <a:t>more than 13 characters= 15</a:t>
            </a:r>
          </a:p>
          <a:p>
            <a:endParaRPr lang="en-IN" dirty="0"/>
          </a:p>
        </p:txBody>
      </p:sp>
    </p:spTree>
    <p:extLst>
      <p:ext uri="{BB962C8B-B14F-4D97-AF65-F5344CB8AC3E}">
        <p14:creationId xmlns:p14="http://schemas.microsoft.com/office/powerpoint/2010/main" val="178357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5301-2478-5D2D-423D-A5925B1C7C48}"/>
              </a:ext>
            </a:extLst>
          </p:cNvPr>
          <p:cNvSpPr>
            <a:spLocks noGrp="1"/>
          </p:cNvSpPr>
          <p:nvPr>
            <p:ph type="title"/>
          </p:nvPr>
        </p:nvSpPr>
        <p:spPr/>
        <p:txBody>
          <a:bodyPr/>
          <a:lstStyle/>
          <a:p>
            <a:r>
              <a:rPr lang="en-US" dirty="0"/>
              <a:t>Branch coverage</a:t>
            </a:r>
            <a:endParaRPr lang="en-IN" dirty="0"/>
          </a:p>
        </p:txBody>
      </p:sp>
      <p:sp>
        <p:nvSpPr>
          <p:cNvPr id="3" name="Content Placeholder 2">
            <a:extLst>
              <a:ext uri="{FF2B5EF4-FFF2-40B4-BE49-F238E27FC236}">
                <a16:creationId xmlns:a16="http://schemas.microsoft.com/office/drawing/2014/main" id="{3C8E82A1-03B9-549C-D2DF-FB432A408650}"/>
              </a:ext>
            </a:extLst>
          </p:cNvPr>
          <p:cNvSpPr>
            <a:spLocks noGrp="1"/>
          </p:cNvSpPr>
          <p:nvPr>
            <p:ph idx="1"/>
          </p:nvPr>
        </p:nvSpPr>
        <p:spPr/>
        <p:txBody>
          <a:bodyPr/>
          <a:lstStyle/>
          <a:p>
            <a:r>
              <a:rPr lang="en-US" dirty="0"/>
              <a:t>should cover all the branches in minimum test cases.</a:t>
            </a:r>
          </a:p>
          <a:p>
            <a:endParaRPr lang="en-US" dirty="0"/>
          </a:p>
          <a:p>
            <a:endParaRPr lang="en-IN" dirty="0"/>
          </a:p>
        </p:txBody>
      </p:sp>
    </p:spTree>
    <p:extLst>
      <p:ext uri="{BB962C8B-B14F-4D97-AF65-F5344CB8AC3E}">
        <p14:creationId xmlns:p14="http://schemas.microsoft.com/office/powerpoint/2010/main" val="12527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E91C-E309-92E8-B377-7E628521CE69}"/>
              </a:ext>
            </a:extLst>
          </p:cNvPr>
          <p:cNvSpPr>
            <a:spLocks noGrp="1"/>
          </p:cNvSpPr>
          <p:nvPr>
            <p:ph type="title"/>
          </p:nvPr>
        </p:nvSpPr>
        <p:spPr/>
        <p:txBody>
          <a:bodyPr/>
          <a:lstStyle/>
          <a:p>
            <a:r>
              <a:rPr lang="en-US" dirty="0"/>
              <a:t>State transition</a:t>
            </a:r>
            <a:endParaRPr lang="en-IN" dirty="0"/>
          </a:p>
        </p:txBody>
      </p:sp>
      <p:sp>
        <p:nvSpPr>
          <p:cNvPr id="3" name="Content Placeholder 2">
            <a:extLst>
              <a:ext uri="{FF2B5EF4-FFF2-40B4-BE49-F238E27FC236}">
                <a16:creationId xmlns:a16="http://schemas.microsoft.com/office/drawing/2014/main" id="{B8C2F9B9-95BD-E4A6-83CE-3FEF619A91E2}"/>
              </a:ext>
            </a:extLst>
          </p:cNvPr>
          <p:cNvSpPr>
            <a:spLocks noGrp="1"/>
          </p:cNvSpPr>
          <p:nvPr>
            <p:ph idx="1"/>
          </p:nvPr>
        </p:nvSpPr>
        <p:spPr/>
        <p:txBody>
          <a:bodyPr/>
          <a:lstStyle/>
          <a:p>
            <a:r>
              <a:rPr lang="en-US" dirty="0"/>
              <a:t>same input and getting different o/p</a:t>
            </a:r>
            <a:endParaRPr lang="en-IN" dirty="0"/>
          </a:p>
        </p:txBody>
      </p:sp>
    </p:spTree>
    <p:extLst>
      <p:ext uri="{BB962C8B-B14F-4D97-AF65-F5344CB8AC3E}">
        <p14:creationId xmlns:p14="http://schemas.microsoft.com/office/powerpoint/2010/main" val="745631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6CA0-7702-EFF2-FB91-5385FF1A270C}"/>
              </a:ext>
            </a:extLst>
          </p:cNvPr>
          <p:cNvSpPr>
            <a:spLocks noGrp="1"/>
          </p:cNvSpPr>
          <p:nvPr>
            <p:ph type="title"/>
          </p:nvPr>
        </p:nvSpPr>
        <p:spPr/>
        <p:txBody>
          <a:bodyPr/>
          <a:lstStyle/>
          <a:p>
            <a:r>
              <a:rPr lang="en-IN" sz="1800" i="0" dirty="0">
                <a:solidFill>
                  <a:srgbClr val="000000"/>
                </a:solidFill>
                <a:effectLst/>
                <a:latin typeface="calibri" panose="020F0502020204030204" pitchFamily="34" charset="0"/>
              </a:rPr>
              <a:t>Decision Table Technique</a:t>
            </a:r>
            <a:endParaRPr lang="en-IN" dirty="0"/>
          </a:p>
        </p:txBody>
      </p:sp>
      <p:sp>
        <p:nvSpPr>
          <p:cNvPr id="3" name="Content Placeholder 2">
            <a:extLst>
              <a:ext uri="{FF2B5EF4-FFF2-40B4-BE49-F238E27FC236}">
                <a16:creationId xmlns:a16="http://schemas.microsoft.com/office/drawing/2014/main" id="{D3E12DD9-6AAB-63EC-7265-482D61E1B394}"/>
              </a:ext>
            </a:extLst>
          </p:cNvPr>
          <p:cNvSpPr>
            <a:spLocks noGrp="1"/>
          </p:cNvSpPr>
          <p:nvPr>
            <p:ph idx="1"/>
          </p:nvPr>
        </p:nvSpPr>
        <p:spPr/>
        <p:txBody>
          <a:bodyPr/>
          <a:lstStyle/>
          <a:p>
            <a:r>
              <a:rPr lang="en-US" b="0" i="0" dirty="0">
                <a:solidFill>
                  <a:srgbClr val="273239"/>
                </a:solidFill>
                <a:effectLst/>
                <a:latin typeface="urw-din"/>
              </a:rPr>
              <a:t>Decision tables are used in various engineering fields to represent complex logical relationships. This testing is a very effective tool in testing the software and its requirements management. The output may be dependent on many input conditions and decision tables give a tabular view of various combinations of input conditions and these conditions are in the form of True(T) and False(F). Also, it provides a set of conditions and its corresponding actions required in the testing.</a:t>
            </a:r>
            <a:endParaRPr lang="en-IN" dirty="0"/>
          </a:p>
        </p:txBody>
      </p:sp>
    </p:spTree>
    <p:extLst>
      <p:ext uri="{BB962C8B-B14F-4D97-AF65-F5344CB8AC3E}">
        <p14:creationId xmlns:p14="http://schemas.microsoft.com/office/powerpoint/2010/main" val="1342667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C681-A40B-6202-9154-E21DD7B9CE8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9D443AE-52FA-A99F-6BEE-C79EFE16E87E}"/>
              </a:ext>
            </a:extLst>
          </p:cNvPr>
          <p:cNvPicPr>
            <a:picLocks noGrp="1" noChangeAspect="1"/>
          </p:cNvPicPr>
          <p:nvPr>
            <p:ph idx="1"/>
          </p:nvPr>
        </p:nvPicPr>
        <p:blipFill>
          <a:blip r:embed="rId2"/>
          <a:stretch>
            <a:fillRect/>
          </a:stretch>
        </p:blipFill>
        <p:spPr>
          <a:xfrm>
            <a:off x="1908700" y="1051637"/>
            <a:ext cx="7275856" cy="5125326"/>
          </a:xfrm>
        </p:spPr>
      </p:pic>
    </p:spTree>
    <p:extLst>
      <p:ext uri="{BB962C8B-B14F-4D97-AF65-F5344CB8AC3E}">
        <p14:creationId xmlns:p14="http://schemas.microsoft.com/office/powerpoint/2010/main" val="36934917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0EDF-3A34-8621-E11D-1AED4BAF661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C69E241-5A24-6F15-19CC-B48EC61D32E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97E70FB-B850-EE76-D1F2-84010D94702C}"/>
              </a:ext>
            </a:extLst>
          </p:cNvPr>
          <p:cNvPicPr>
            <a:picLocks noChangeAspect="1"/>
          </p:cNvPicPr>
          <p:nvPr/>
        </p:nvPicPr>
        <p:blipFill>
          <a:blip r:embed="rId2"/>
          <a:stretch>
            <a:fillRect/>
          </a:stretch>
        </p:blipFill>
        <p:spPr>
          <a:xfrm>
            <a:off x="1881819" y="0"/>
            <a:ext cx="8428361" cy="6400800"/>
          </a:xfrm>
          <a:prstGeom prst="rect">
            <a:avLst/>
          </a:prstGeom>
        </p:spPr>
      </p:pic>
    </p:spTree>
    <p:extLst>
      <p:ext uri="{BB962C8B-B14F-4D97-AF65-F5344CB8AC3E}">
        <p14:creationId xmlns:p14="http://schemas.microsoft.com/office/powerpoint/2010/main" val="3038763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350C-F739-7612-DC41-CF2E22CCF49F}"/>
              </a:ext>
            </a:extLst>
          </p:cNvPr>
          <p:cNvSpPr>
            <a:spLocks noGrp="1"/>
          </p:cNvSpPr>
          <p:nvPr>
            <p:ph type="title"/>
          </p:nvPr>
        </p:nvSpPr>
        <p:spPr/>
        <p:txBody>
          <a:bodyPr/>
          <a:lstStyle/>
          <a:p>
            <a:r>
              <a:rPr lang="en-IN" sz="1800" i="0" dirty="0">
                <a:solidFill>
                  <a:srgbClr val="000000"/>
                </a:solidFill>
                <a:effectLst/>
                <a:latin typeface="calibri" panose="020F0502020204030204" pitchFamily="34" charset="0"/>
              </a:rPr>
              <a:t>Boundary value Technique</a:t>
            </a:r>
            <a:endParaRPr lang="en-IN" dirty="0"/>
          </a:p>
        </p:txBody>
      </p:sp>
      <p:sp>
        <p:nvSpPr>
          <p:cNvPr id="3" name="Content Placeholder 2">
            <a:extLst>
              <a:ext uri="{FF2B5EF4-FFF2-40B4-BE49-F238E27FC236}">
                <a16:creationId xmlns:a16="http://schemas.microsoft.com/office/drawing/2014/main" id="{F98119CA-C6EB-9420-45A2-792AFAD51180}"/>
              </a:ext>
            </a:extLst>
          </p:cNvPr>
          <p:cNvSpPr>
            <a:spLocks noGrp="1"/>
          </p:cNvSpPr>
          <p:nvPr>
            <p:ph idx="1"/>
          </p:nvPr>
        </p:nvSpPr>
        <p:spPr/>
        <p:txBody>
          <a:bodyPr>
            <a:normAutofit fontScale="85000" lnSpcReduction="20000"/>
          </a:bodyPr>
          <a:lstStyle/>
          <a:p>
            <a:pPr algn="l" fontAlgn="base"/>
            <a:r>
              <a:rPr lang="en-US" b="0" i="0" u="sng" dirty="0">
                <a:solidFill>
                  <a:srgbClr val="273239"/>
                </a:solidFill>
                <a:effectLst/>
                <a:latin typeface="urw-din"/>
                <a:hlinkClick r:id="rId2"/>
              </a:rPr>
              <a:t>Functional testing</a:t>
            </a:r>
            <a:r>
              <a:rPr lang="en-US" b="0" i="0" dirty="0">
                <a:solidFill>
                  <a:srgbClr val="273239"/>
                </a:solidFill>
                <a:effectLst/>
                <a:latin typeface="urw-din"/>
              </a:rPr>
              <a:t> is a type of software testing in which the system is tested against the functional requirements of the system. It is conducted to ensure that the requirements are properly satisfied by the application. Functional testing verifies that each function of the software application works in conformance with the requirement and specification. Boundary Value Analysis(BVA) is one of the functional </a:t>
            </a:r>
            <a:r>
              <a:rPr lang="en-US" b="0" i="0" dirty="0" err="1">
                <a:solidFill>
                  <a:srgbClr val="273239"/>
                </a:solidFill>
                <a:effectLst/>
                <a:latin typeface="urw-din"/>
              </a:rPr>
              <a:t>testings</a:t>
            </a:r>
            <a:r>
              <a:rPr lang="en-US" b="0" i="0" dirty="0">
                <a:solidFill>
                  <a:srgbClr val="273239"/>
                </a:solidFill>
                <a:effectLst/>
                <a:latin typeface="urw-din"/>
              </a:rPr>
              <a:t>.</a:t>
            </a:r>
          </a:p>
          <a:p>
            <a:pPr algn="l" fontAlgn="base"/>
            <a:r>
              <a:rPr lang="en-US" b="1" i="0" dirty="0">
                <a:solidFill>
                  <a:srgbClr val="273239"/>
                </a:solidFill>
                <a:effectLst/>
                <a:latin typeface="urw-din"/>
              </a:rPr>
              <a:t>Boundary Value Analysis</a:t>
            </a:r>
          </a:p>
          <a:p>
            <a:pPr algn="l" fontAlgn="base"/>
            <a:r>
              <a:rPr lang="en-US" b="0" i="0" u="sng" dirty="0">
                <a:solidFill>
                  <a:srgbClr val="273239"/>
                </a:solidFill>
                <a:effectLst/>
                <a:latin typeface="urw-din"/>
                <a:hlinkClick r:id="rId3"/>
              </a:rPr>
              <a:t>Boundary Value Analysis</a:t>
            </a:r>
            <a:r>
              <a:rPr lang="en-US" b="0" i="0" dirty="0">
                <a:solidFill>
                  <a:srgbClr val="273239"/>
                </a:solidFill>
                <a:effectLst/>
                <a:latin typeface="urw-din"/>
              </a:rPr>
              <a:t> is based on testing the boundary values of valid and invalid partitions. The behavior at the edge of the equivalence partition is more likely to be incorrect than the behavior within the partition, so boundaries are an area where testing is likely to yield defects.</a:t>
            </a:r>
          </a:p>
          <a:p>
            <a:pPr algn="l" fontAlgn="base"/>
            <a:r>
              <a:rPr lang="en-US" b="0" i="0" dirty="0">
                <a:solidFill>
                  <a:srgbClr val="273239"/>
                </a:solidFill>
                <a:effectLst/>
                <a:latin typeface="urw-din"/>
              </a:rPr>
              <a:t>It checks for the input values near the boundary that have a higher chance of error. Every partition has its maximum and minimum values and these maximum and minimum values are the boundary values of a partition.</a:t>
            </a:r>
          </a:p>
          <a:p>
            <a:endParaRPr lang="en-IN" dirty="0"/>
          </a:p>
        </p:txBody>
      </p:sp>
    </p:spTree>
    <p:extLst>
      <p:ext uri="{BB962C8B-B14F-4D97-AF65-F5344CB8AC3E}">
        <p14:creationId xmlns:p14="http://schemas.microsoft.com/office/powerpoint/2010/main" val="867244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1C7A-3707-F016-A551-4818EDB931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87638B-2383-7376-62E3-6AE09CB53429}"/>
              </a:ext>
            </a:extLst>
          </p:cNvPr>
          <p:cNvSpPr>
            <a:spLocks noGrp="1"/>
          </p:cNvSpPr>
          <p:nvPr>
            <p:ph idx="1"/>
          </p:nvPr>
        </p:nvSpPr>
        <p:spPr/>
        <p:txBody>
          <a:bodyPr>
            <a:normAutofit fontScale="70000" lnSpcReduction="20000"/>
          </a:bodyPr>
          <a:lstStyle/>
          <a:p>
            <a:pPr algn="l"/>
            <a:r>
              <a:rPr lang="en-US" b="0" i="0" dirty="0">
                <a:solidFill>
                  <a:srgbClr val="222222"/>
                </a:solidFill>
                <a:effectLst/>
                <a:latin typeface="Source Sans Pro" panose="020B0503030403020204" pitchFamily="34" charset="0"/>
              </a:rPr>
              <a:t>Boundary testing is the process of testing between extreme ends or boundaries between partitions of the input values.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So these extreme ends like Start- End, Lower- Upper, Maximum-Minimum, Just Inside-Just Outside values are called boundary values and the testing is called “boundary testing”.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 basic idea in normal boundary value testing is to select input variable values at their:</a:t>
            </a:r>
          </a:p>
          <a:p>
            <a:pPr algn="l">
              <a:buFont typeface="+mj-lt"/>
              <a:buAutoNum type="arabicPeriod"/>
            </a:pPr>
            <a:r>
              <a:rPr lang="en-US" b="0" i="0" dirty="0">
                <a:solidFill>
                  <a:srgbClr val="222222"/>
                </a:solidFill>
                <a:effectLst/>
                <a:latin typeface="Source Sans Pro" panose="020B0503030403020204" pitchFamily="34" charset="0"/>
              </a:rPr>
              <a:t>Minimum</a:t>
            </a:r>
          </a:p>
          <a:p>
            <a:pPr algn="l">
              <a:buFont typeface="+mj-lt"/>
              <a:buAutoNum type="arabicPeriod"/>
            </a:pPr>
            <a:r>
              <a:rPr lang="en-US" b="0" i="0" dirty="0">
                <a:solidFill>
                  <a:srgbClr val="222222"/>
                </a:solidFill>
                <a:effectLst/>
                <a:latin typeface="Source Sans Pro" panose="020B0503030403020204" pitchFamily="34" charset="0"/>
              </a:rPr>
              <a:t>Just above the minimum</a:t>
            </a:r>
          </a:p>
          <a:p>
            <a:pPr algn="l">
              <a:buFont typeface="+mj-lt"/>
              <a:buAutoNum type="arabicPeriod"/>
            </a:pPr>
            <a:r>
              <a:rPr lang="en-US" b="0" i="0" dirty="0">
                <a:solidFill>
                  <a:srgbClr val="222222"/>
                </a:solidFill>
                <a:effectLst/>
                <a:latin typeface="Source Sans Pro" panose="020B0503030403020204" pitchFamily="34" charset="0"/>
              </a:rPr>
              <a:t>A nominal value</a:t>
            </a:r>
          </a:p>
          <a:p>
            <a:pPr algn="l">
              <a:buFont typeface="+mj-lt"/>
              <a:buAutoNum type="arabicPeriod"/>
            </a:pPr>
            <a:r>
              <a:rPr lang="en-US" b="0" i="0" dirty="0">
                <a:solidFill>
                  <a:srgbClr val="222222"/>
                </a:solidFill>
                <a:effectLst/>
                <a:latin typeface="Source Sans Pro" panose="020B0503030403020204" pitchFamily="34" charset="0"/>
              </a:rPr>
              <a:t>Just below the maximum</a:t>
            </a:r>
          </a:p>
          <a:p>
            <a:pPr algn="l">
              <a:buFont typeface="+mj-lt"/>
              <a:buAutoNum type="arabicPeriod"/>
            </a:pPr>
            <a:r>
              <a:rPr lang="en-US" b="0" i="0" dirty="0">
                <a:solidFill>
                  <a:srgbClr val="222222"/>
                </a:solidFill>
                <a:effectLst/>
                <a:latin typeface="Source Sans Pro" panose="020B0503030403020204" pitchFamily="34" charset="0"/>
              </a:rPr>
              <a:t>Maximum</a:t>
            </a:r>
          </a:p>
          <a:p>
            <a:br>
              <a:rPr lang="en-US" dirty="0"/>
            </a:br>
            <a:endParaRPr lang="en-IN" dirty="0"/>
          </a:p>
        </p:txBody>
      </p:sp>
    </p:spTree>
    <p:extLst>
      <p:ext uri="{BB962C8B-B14F-4D97-AF65-F5344CB8AC3E}">
        <p14:creationId xmlns:p14="http://schemas.microsoft.com/office/powerpoint/2010/main" val="3407533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1954-8FA4-9B9A-6012-D766939C187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ECAA5A4-780E-4764-625B-CB56A3E97E8C}"/>
              </a:ext>
            </a:extLst>
          </p:cNvPr>
          <p:cNvPicPr>
            <a:picLocks noGrp="1" noChangeAspect="1"/>
          </p:cNvPicPr>
          <p:nvPr>
            <p:ph idx="1"/>
          </p:nvPr>
        </p:nvPicPr>
        <p:blipFill>
          <a:blip r:embed="rId2"/>
          <a:stretch>
            <a:fillRect/>
          </a:stretch>
        </p:blipFill>
        <p:spPr>
          <a:xfrm>
            <a:off x="838200" y="1899947"/>
            <a:ext cx="10515600" cy="4202693"/>
          </a:xfrm>
        </p:spPr>
      </p:pic>
    </p:spTree>
    <p:extLst>
      <p:ext uri="{BB962C8B-B14F-4D97-AF65-F5344CB8AC3E}">
        <p14:creationId xmlns:p14="http://schemas.microsoft.com/office/powerpoint/2010/main" val="309310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A8EB8-680C-9EA3-3861-1E50B3A1D28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792ECCC-6BE6-A3DE-411D-0A8368CD46F0}"/>
              </a:ext>
            </a:extLst>
          </p:cNvPr>
          <p:cNvPicPr>
            <a:picLocks noGrp="1" noChangeAspect="1"/>
          </p:cNvPicPr>
          <p:nvPr>
            <p:ph idx="1"/>
          </p:nvPr>
        </p:nvPicPr>
        <p:blipFill>
          <a:blip r:embed="rId2"/>
          <a:stretch>
            <a:fillRect/>
          </a:stretch>
        </p:blipFill>
        <p:spPr>
          <a:xfrm>
            <a:off x="1216465" y="1825625"/>
            <a:ext cx="9759070" cy="4351338"/>
          </a:xfrm>
        </p:spPr>
      </p:pic>
    </p:spTree>
    <p:extLst>
      <p:ext uri="{BB962C8B-B14F-4D97-AF65-F5344CB8AC3E}">
        <p14:creationId xmlns:p14="http://schemas.microsoft.com/office/powerpoint/2010/main" val="6843615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ADFF-695F-1B3E-DAB8-A59A2CB7C973}"/>
              </a:ext>
            </a:extLst>
          </p:cNvPr>
          <p:cNvSpPr>
            <a:spLocks noGrp="1"/>
          </p:cNvSpPr>
          <p:nvPr>
            <p:ph type="title"/>
          </p:nvPr>
        </p:nvSpPr>
        <p:spPr/>
        <p:txBody>
          <a:bodyPr/>
          <a:lstStyle/>
          <a:p>
            <a:r>
              <a:rPr lang="en-IN" sz="1800" i="0" dirty="0">
                <a:solidFill>
                  <a:srgbClr val="000000"/>
                </a:solidFill>
                <a:effectLst/>
                <a:latin typeface="calibri" panose="020F0502020204030204" pitchFamily="34" charset="0"/>
              </a:rPr>
              <a:t>State Transition Technique</a:t>
            </a:r>
            <a:endParaRPr lang="en-IN" dirty="0"/>
          </a:p>
        </p:txBody>
      </p:sp>
      <p:sp>
        <p:nvSpPr>
          <p:cNvPr id="3" name="Content Placeholder 2">
            <a:extLst>
              <a:ext uri="{FF2B5EF4-FFF2-40B4-BE49-F238E27FC236}">
                <a16:creationId xmlns:a16="http://schemas.microsoft.com/office/drawing/2014/main" id="{53C61C0B-0E94-5ABD-74EB-C43E30939A48}"/>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State Transition Testing</a:t>
            </a:r>
            <a:r>
              <a:rPr lang="en-US" b="0" i="0" dirty="0">
                <a:solidFill>
                  <a:srgbClr val="222222"/>
                </a:solidFill>
                <a:effectLst/>
                <a:latin typeface="Source Sans Pro" panose="020B0503030403020204" pitchFamily="34" charset="0"/>
              </a:rPr>
              <a:t> is a black box testing technique in which changes made in input conditions cause state changes or output changes in the Application under Test(AUT). State transition testing helps to analyze </a:t>
            </a:r>
            <a:r>
              <a:rPr lang="en-US" b="0" i="0" dirty="0" err="1">
                <a:solidFill>
                  <a:srgbClr val="222222"/>
                </a:solidFill>
                <a:effectLst/>
                <a:latin typeface="Source Sans Pro" panose="020B0503030403020204" pitchFamily="34" charset="0"/>
              </a:rPr>
              <a:t>behaviour</a:t>
            </a:r>
            <a:r>
              <a:rPr lang="en-US" b="0" i="0" dirty="0">
                <a:solidFill>
                  <a:srgbClr val="222222"/>
                </a:solidFill>
                <a:effectLst/>
                <a:latin typeface="Source Sans Pro" panose="020B0503030403020204" pitchFamily="34" charset="0"/>
              </a:rPr>
              <a:t> of an application for different input conditions. Testers can provide positive and negative input test values and record the system behavior.</a:t>
            </a:r>
          </a:p>
          <a:p>
            <a:pPr algn="l"/>
            <a:r>
              <a:rPr lang="en-US" b="0" i="0" dirty="0">
                <a:solidFill>
                  <a:srgbClr val="222222"/>
                </a:solidFill>
                <a:effectLst/>
                <a:latin typeface="Source Sans Pro" panose="020B0503030403020204" pitchFamily="34" charset="0"/>
              </a:rPr>
              <a:t>It is the model on which the system and the tests are based. Any system where you get a different output for the same input, depending on what has happened before, is a finite state system.</a:t>
            </a:r>
          </a:p>
          <a:p>
            <a:endParaRPr lang="en-IN" dirty="0"/>
          </a:p>
        </p:txBody>
      </p:sp>
    </p:spTree>
    <p:extLst>
      <p:ext uri="{BB962C8B-B14F-4D97-AF65-F5344CB8AC3E}">
        <p14:creationId xmlns:p14="http://schemas.microsoft.com/office/powerpoint/2010/main" val="21851753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03F3A-7668-94A1-BB66-E2D45637E00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F05F3E8-5D23-D2EA-FEBF-D2204DC850FE}"/>
              </a:ext>
            </a:extLst>
          </p:cNvPr>
          <p:cNvPicPr>
            <a:picLocks noGrp="1" noChangeAspect="1"/>
          </p:cNvPicPr>
          <p:nvPr>
            <p:ph idx="1"/>
          </p:nvPr>
        </p:nvPicPr>
        <p:blipFill>
          <a:blip r:embed="rId2"/>
          <a:stretch>
            <a:fillRect/>
          </a:stretch>
        </p:blipFill>
        <p:spPr>
          <a:xfrm>
            <a:off x="3199949" y="1825625"/>
            <a:ext cx="5792101" cy="4351338"/>
          </a:xfrm>
        </p:spPr>
      </p:pic>
    </p:spTree>
    <p:extLst>
      <p:ext uri="{BB962C8B-B14F-4D97-AF65-F5344CB8AC3E}">
        <p14:creationId xmlns:p14="http://schemas.microsoft.com/office/powerpoint/2010/main" val="235064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562B-3FF6-7A6F-9E63-A1AA4E511DE6}"/>
              </a:ext>
            </a:extLst>
          </p:cNvPr>
          <p:cNvSpPr>
            <a:spLocks noGrp="1"/>
          </p:cNvSpPr>
          <p:nvPr>
            <p:ph type="title"/>
          </p:nvPr>
        </p:nvSpPr>
        <p:spPr/>
        <p:txBody>
          <a:bodyPr/>
          <a:lstStyle/>
          <a:p>
            <a:r>
              <a:rPr lang="en-US" dirty="0"/>
              <a:t>Statement coverage</a:t>
            </a:r>
            <a:endParaRPr lang="en-IN" dirty="0"/>
          </a:p>
        </p:txBody>
      </p:sp>
      <p:sp>
        <p:nvSpPr>
          <p:cNvPr id="3" name="Content Placeholder 2">
            <a:extLst>
              <a:ext uri="{FF2B5EF4-FFF2-40B4-BE49-F238E27FC236}">
                <a16:creationId xmlns:a16="http://schemas.microsoft.com/office/drawing/2014/main" id="{EDBA79EF-29ED-F885-1D96-02091CBB012F}"/>
              </a:ext>
            </a:extLst>
          </p:cNvPr>
          <p:cNvSpPr>
            <a:spLocks noGrp="1"/>
          </p:cNvSpPr>
          <p:nvPr>
            <p:ph idx="1"/>
          </p:nvPr>
        </p:nvSpPr>
        <p:spPr/>
        <p:txBody>
          <a:bodyPr/>
          <a:lstStyle/>
          <a:p>
            <a:r>
              <a:rPr lang="en-US" dirty="0"/>
              <a:t>test data where statement coverage is maximum</a:t>
            </a:r>
            <a:endParaRPr lang="en-IN" dirty="0"/>
          </a:p>
        </p:txBody>
      </p:sp>
    </p:spTree>
    <p:extLst>
      <p:ext uri="{BB962C8B-B14F-4D97-AF65-F5344CB8AC3E}">
        <p14:creationId xmlns:p14="http://schemas.microsoft.com/office/powerpoint/2010/main" val="2038042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D813-FB93-6474-3BCD-B04FD2F3997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4DBBECC-E3B5-6F76-5385-1435BF9248B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08C5399-1F1E-485B-00ED-D07F4EB316A2}"/>
              </a:ext>
            </a:extLst>
          </p:cNvPr>
          <p:cNvPicPr>
            <a:picLocks noChangeAspect="1"/>
          </p:cNvPicPr>
          <p:nvPr/>
        </p:nvPicPr>
        <p:blipFill>
          <a:blip r:embed="rId2"/>
          <a:stretch>
            <a:fillRect/>
          </a:stretch>
        </p:blipFill>
        <p:spPr>
          <a:xfrm>
            <a:off x="514905" y="754602"/>
            <a:ext cx="10937289" cy="5672831"/>
          </a:xfrm>
          <a:prstGeom prst="rect">
            <a:avLst/>
          </a:prstGeom>
        </p:spPr>
      </p:pic>
    </p:spTree>
    <p:extLst>
      <p:ext uri="{BB962C8B-B14F-4D97-AF65-F5344CB8AC3E}">
        <p14:creationId xmlns:p14="http://schemas.microsoft.com/office/powerpoint/2010/main" val="7710771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3A70-97E2-C6F6-D653-0769FA29712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02B013B-CC59-1222-6E02-B61F20CCE6C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D574507-0A73-173F-EA15-E320B1FFE61E}"/>
              </a:ext>
            </a:extLst>
          </p:cNvPr>
          <p:cNvPicPr>
            <a:picLocks noChangeAspect="1"/>
          </p:cNvPicPr>
          <p:nvPr/>
        </p:nvPicPr>
        <p:blipFill>
          <a:blip r:embed="rId2"/>
          <a:stretch>
            <a:fillRect/>
          </a:stretch>
        </p:blipFill>
        <p:spPr>
          <a:xfrm>
            <a:off x="519112" y="561975"/>
            <a:ext cx="11153775" cy="5734050"/>
          </a:xfrm>
          <a:prstGeom prst="rect">
            <a:avLst/>
          </a:prstGeom>
        </p:spPr>
      </p:pic>
    </p:spTree>
    <p:extLst>
      <p:ext uri="{BB962C8B-B14F-4D97-AF65-F5344CB8AC3E}">
        <p14:creationId xmlns:p14="http://schemas.microsoft.com/office/powerpoint/2010/main" val="1969473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A284-192B-89A3-1851-5FA00BD48F28}"/>
              </a:ext>
            </a:extLst>
          </p:cNvPr>
          <p:cNvSpPr>
            <a:spLocks noGrp="1"/>
          </p:cNvSpPr>
          <p:nvPr>
            <p:ph type="title"/>
          </p:nvPr>
        </p:nvSpPr>
        <p:spPr/>
        <p:txBody>
          <a:bodyPr/>
          <a:lstStyle/>
          <a:p>
            <a:r>
              <a:rPr lang="en-IN" sz="1800" i="0" dirty="0">
                <a:solidFill>
                  <a:srgbClr val="000000"/>
                </a:solidFill>
                <a:effectLst/>
                <a:latin typeface="calibri" panose="020F0502020204030204" pitchFamily="34" charset="0"/>
              </a:rPr>
              <a:t>All Pair testing Technique</a:t>
            </a:r>
            <a:endParaRPr lang="en-IN" dirty="0"/>
          </a:p>
        </p:txBody>
      </p:sp>
      <p:sp>
        <p:nvSpPr>
          <p:cNvPr id="3" name="Content Placeholder 2">
            <a:extLst>
              <a:ext uri="{FF2B5EF4-FFF2-40B4-BE49-F238E27FC236}">
                <a16:creationId xmlns:a16="http://schemas.microsoft.com/office/drawing/2014/main" id="{3EE7ED97-FB6F-82B2-4DEE-ED611B6356C1}"/>
              </a:ext>
            </a:extLst>
          </p:cNvPr>
          <p:cNvSpPr>
            <a:spLocks noGrp="1"/>
          </p:cNvSpPr>
          <p:nvPr>
            <p:ph idx="1"/>
          </p:nvPr>
        </p:nvSpPr>
        <p:spPr/>
        <p:txBody>
          <a:bodyPr>
            <a:normAutofit lnSpcReduction="10000"/>
          </a:bodyPr>
          <a:lstStyle/>
          <a:p>
            <a:pPr algn="just"/>
            <a:r>
              <a:rPr lang="en-US" b="0" i="0" dirty="0">
                <a:solidFill>
                  <a:srgbClr val="000000"/>
                </a:solidFill>
                <a:effectLst/>
                <a:latin typeface="Nunito" pitchFamily="2" charset="0"/>
              </a:rPr>
              <a:t>All-pairs also known as pairwise testing is a testing approach taken for testing the software using combinatorial method. It's a method to test all the possible discrete combinations of the parameters involved.</a:t>
            </a:r>
          </a:p>
          <a:p>
            <a:pPr algn="just"/>
            <a:r>
              <a:rPr lang="en-US" b="0" i="0" dirty="0">
                <a:solidFill>
                  <a:srgbClr val="000000"/>
                </a:solidFill>
                <a:effectLst/>
                <a:latin typeface="Nunito" pitchFamily="2" charset="0"/>
              </a:rPr>
              <a:t>Assume we have a piece of software to be tested which has got 10 input fields and 10 possible settings for each input field. Then, there are 10^10 possible inputs to be tested. In this case, exhaustive testing is impossible even if we wish to test all combinations.</a:t>
            </a:r>
          </a:p>
          <a:p>
            <a:pPr algn="just"/>
            <a:r>
              <a:rPr lang="en-US" b="0" i="0" dirty="0">
                <a:solidFill>
                  <a:srgbClr val="000000"/>
                </a:solidFill>
                <a:effectLst/>
                <a:latin typeface="Nunito" pitchFamily="2" charset="0"/>
              </a:rPr>
              <a:t>Let us also understand the concept of All-pairs testing by taking an example.</a:t>
            </a:r>
          </a:p>
          <a:p>
            <a:endParaRPr lang="en-IN" dirty="0"/>
          </a:p>
        </p:txBody>
      </p:sp>
    </p:spTree>
    <p:extLst>
      <p:ext uri="{BB962C8B-B14F-4D97-AF65-F5344CB8AC3E}">
        <p14:creationId xmlns:p14="http://schemas.microsoft.com/office/powerpoint/2010/main" val="26067185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A5FB8-91A1-DE3C-2EA0-EC98CE4B44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1BD8D8-F52B-8BE5-3A5F-A492DB5292B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3144663-AA2A-8F83-1F7A-108A6C1CE91C}"/>
              </a:ext>
            </a:extLst>
          </p:cNvPr>
          <p:cNvPicPr>
            <a:picLocks noChangeAspect="1"/>
          </p:cNvPicPr>
          <p:nvPr/>
        </p:nvPicPr>
        <p:blipFill>
          <a:blip r:embed="rId2"/>
          <a:stretch>
            <a:fillRect/>
          </a:stretch>
        </p:blipFill>
        <p:spPr>
          <a:xfrm>
            <a:off x="838200" y="479395"/>
            <a:ext cx="9411047" cy="6414116"/>
          </a:xfrm>
          <a:prstGeom prst="rect">
            <a:avLst/>
          </a:prstGeom>
        </p:spPr>
      </p:pic>
    </p:spTree>
    <p:extLst>
      <p:ext uri="{BB962C8B-B14F-4D97-AF65-F5344CB8AC3E}">
        <p14:creationId xmlns:p14="http://schemas.microsoft.com/office/powerpoint/2010/main" val="36610201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9DF1-8693-16EF-2084-223D0E5D663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61A603F-DBC2-2BFB-0AFF-6DAD9476591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14BEF49-8650-99AF-CDC5-B501733C9621}"/>
              </a:ext>
            </a:extLst>
          </p:cNvPr>
          <p:cNvPicPr>
            <a:picLocks noChangeAspect="1"/>
          </p:cNvPicPr>
          <p:nvPr/>
        </p:nvPicPr>
        <p:blipFill>
          <a:blip r:embed="rId2"/>
          <a:stretch>
            <a:fillRect/>
          </a:stretch>
        </p:blipFill>
        <p:spPr>
          <a:xfrm>
            <a:off x="1614487" y="361950"/>
            <a:ext cx="8963025" cy="6134100"/>
          </a:xfrm>
          <a:prstGeom prst="rect">
            <a:avLst/>
          </a:prstGeom>
        </p:spPr>
      </p:pic>
    </p:spTree>
    <p:extLst>
      <p:ext uri="{BB962C8B-B14F-4D97-AF65-F5344CB8AC3E}">
        <p14:creationId xmlns:p14="http://schemas.microsoft.com/office/powerpoint/2010/main" val="14246466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3ACD-2120-7B91-1634-2883B1AD8D0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4390728-0DEE-F258-0051-6FDCBD264B84}"/>
              </a:ext>
            </a:extLst>
          </p:cNvPr>
          <p:cNvPicPr>
            <a:picLocks noGrp="1" noChangeAspect="1"/>
          </p:cNvPicPr>
          <p:nvPr>
            <p:ph idx="1"/>
          </p:nvPr>
        </p:nvPicPr>
        <p:blipFill>
          <a:blip r:embed="rId2"/>
          <a:stretch>
            <a:fillRect/>
          </a:stretch>
        </p:blipFill>
        <p:spPr>
          <a:xfrm>
            <a:off x="2419350" y="3086894"/>
            <a:ext cx="7353300" cy="1828800"/>
          </a:xfrm>
        </p:spPr>
      </p:pic>
    </p:spTree>
    <p:extLst>
      <p:ext uri="{BB962C8B-B14F-4D97-AF65-F5344CB8AC3E}">
        <p14:creationId xmlns:p14="http://schemas.microsoft.com/office/powerpoint/2010/main" val="29983130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5327D-3B8A-B299-B6CA-E575DE4D3723}"/>
              </a:ext>
            </a:extLst>
          </p:cNvPr>
          <p:cNvSpPr>
            <a:spLocks noGrp="1"/>
          </p:cNvSpPr>
          <p:nvPr>
            <p:ph type="title"/>
          </p:nvPr>
        </p:nvSpPr>
        <p:spPr/>
        <p:txBody>
          <a:bodyPr/>
          <a:lstStyle/>
          <a:p>
            <a:r>
              <a:rPr lang="en-IN" sz="2400" i="0" dirty="0">
                <a:solidFill>
                  <a:srgbClr val="000000"/>
                </a:solidFill>
                <a:effectLst/>
                <a:latin typeface="calibri" panose="020F0502020204030204" pitchFamily="34" charset="0"/>
              </a:rPr>
              <a:t>Equivalence</a:t>
            </a:r>
            <a:r>
              <a:rPr lang="en-IN" sz="1800" i="0" dirty="0">
                <a:solidFill>
                  <a:srgbClr val="000000"/>
                </a:solidFill>
                <a:effectLst/>
                <a:latin typeface="calibri" panose="020F0502020204030204" pitchFamily="34" charset="0"/>
              </a:rPr>
              <a:t> Partitioning Technique</a:t>
            </a:r>
            <a:endParaRPr lang="en-IN" dirty="0"/>
          </a:p>
        </p:txBody>
      </p:sp>
      <p:sp>
        <p:nvSpPr>
          <p:cNvPr id="3" name="Content Placeholder 2">
            <a:extLst>
              <a:ext uri="{FF2B5EF4-FFF2-40B4-BE49-F238E27FC236}">
                <a16:creationId xmlns:a16="http://schemas.microsoft.com/office/drawing/2014/main" id="{48B7E876-F8CE-F7C6-91A9-E69A29F3635F}"/>
              </a:ext>
            </a:extLst>
          </p:cNvPr>
          <p:cNvSpPr>
            <a:spLocks noGrp="1"/>
          </p:cNvSpPr>
          <p:nvPr>
            <p:ph idx="1"/>
          </p:nvPr>
        </p:nvSpPr>
        <p:spPr>
          <a:xfrm>
            <a:off x="838200" y="1358283"/>
            <a:ext cx="10515600" cy="4818680"/>
          </a:xfrm>
        </p:spPr>
        <p:txBody>
          <a:bodyPr>
            <a:normAutofit fontScale="70000" lnSpcReduction="20000"/>
          </a:bodyPr>
          <a:lstStyle/>
          <a:p>
            <a:pPr algn="l" fontAlgn="base"/>
            <a:r>
              <a:rPr lang="en-US" b="1" i="0" dirty="0">
                <a:solidFill>
                  <a:srgbClr val="273239"/>
                </a:solidFill>
                <a:effectLst/>
                <a:latin typeface="urw-din"/>
              </a:rPr>
              <a:t>Equivalence Partitioning Method</a:t>
            </a:r>
            <a:r>
              <a:rPr lang="en-US" b="0" i="0" dirty="0">
                <a:solidFill>
                  <a:srgbClr val="273239"/>
                </a:solidFill>
                <a:effectLst/>
                <a:latin typeface="urw-din"/>
              </a:rPr>
              <a:t> is also known as Equivalence class partitioning (ECP). It is a </a:t>
            </a:r>
            <a:r>
              <a:rPr lang="en-US" b="0" i="0" u="sng" dirty="0">
                <a:solidFill>
                  <a:srgbClr val="273239"/>
                </a:solidFill>
                <a:effectLst/>
                <a:latin typeface="urw-din"/>
                <a:hlinkClick r:id="rId2"/>
              </a:rPr>
              <a:t>software testing</a:t>
            </a:r>
            <a:r>
              <a:rPr lang="en-US" b="0" i="0" dirty="0">
                <a:solidFill>
                  <a:srgbClr val="273239"/>
                </a:solidFill>
                <a:effectLst/>
                <a:latin typeface="urw-din"/>
              </a:rPr>
              <a:t> technique or </a:t>
            </a:r>
            <a:r>
              <a:rPr lang="en-US" b="0" i="0" u="sng" dirty="0">
                <a:solidFill>
                  <a:srgbClr val="273239"/>
                </a:solidFill>
                <a:effectLst/>
                <a:latin typeface="urw-din"/>
                <a:hlinkClick r:id="rId3"/>
              </a:rPr>
              <a:t>black-box testing</a:t>
            </a:r>
            <a:r>
              <a:rPr lang="en-US" b="0" i="0" dirty="0">
                <a:solidFill>
                  <a:srgbClr val="273239"/>
                </a:solidFill>
                <a:effectLst/>
                <a:latin typeface="urw-din"/>
              </a:rPr>
              <a:t> that divides input domain into classes of data, and with the help of these classes of data, test cases can be derived. An ideal test case identifies class of error that might require many arbitrary test cases to be executed before general error is observed. </a:t>
            </a:r>
          </a:p>
          <a:p>
            <a:pPr algn="l" fontAlgn="base"/>
            <a:r>
              <a:rPr lang="en-US" b="0" i="0" dirty="0">
                <a:solidFill>
                  <a:srgbClr val="273239"/>
                </a:solidFill>
                <a:effectLst/>
                <a:latin typeface="urw-din"/>
              </a:rPr>
              <a:t>In equivalence partitioning, equivalence classes are evaluated for given input conditions. Whenever any input is given, then type of input condition is checked, then for this input conditions, Equivalence class represents or describes set of valid or invalid states. </a:t>
            </a:r>
          </a:p>
          <a:p>
            <a:pPr algn="l" fontAlgn="base"/>
            <a:r>
              <a:rPr lang="en-US" b="1" i="0" dirty="0">
                <a:solidFill>
                  <a:srgbClr val="273239"/>
                </a:solidFill>
                <a:effectLst/>
                <a:latin typeface="urw-din"/>
              </a:rPr>
              <a:t>Guidelines for Equivalence Partitioning :</a:t>
            </a:r>
            <a:r>
              <a:rPr lang="en-US" b="0" i="0" dirty="0">
                <a:solidFill>
                  <a:srgbClr val="273239"/>
                </a:solidFill>
                <a:effectLst/>
                <a:latin typeface="urw-din"/>
              </a:rPr>
              <a:t> </a:t>
            </a:r>
          </a:p>
          <a:p>
            <a:pPr algn="l" fontAlgn="base">
              <a:buFont typeface="Arial" panose="020B0604020202020204" pitchFamily="34" charset="0"/>
              <a:buChar char="•"/>
            </a:pPr>
            <a:r>
              <a:rPr lang="en-US" b="0" i="0" dirty="0">
                <a:solidFill>
                  <a:srgbClr val="273239"/>
                </a:solidFill>
                <a:effectLst/>
                <a:latin typeface="urw-din"/>
              </a:rPr>
              <a:t>If the range condition is given as an input, then one valid and two invalid equivalence classes are defined. </a:t>
            </a:r>
          </a:p>
          <a:p>
            <a:pPr algn="l" fontAlgn="base">
              <a:buFont typeface="Arial" panose="020B0604020202020204" pitchFamily="34" charset="0"/>
              <a:buChar char="•"/>
            </a:pPr>
            <a:r>
              <a:rPr lang="en-US" b="0" i="0" dirty="0">
                <a:solidFill>
                  <a:srgbClr val="273239"/>
                </a:solidFill>
                <a:effectLst/>
                <a:latin typeface="urw-din"/>
              </a:rPr>
              <a:t>If a specific value is given as input, then one valid and two invalid equivalence classes are defined. </a:t>
            </a:r>
          </a:p>
          <a:p>
            <a:pPr algn="l" fontAlgn="base">
              <a:buFont typeface="Arial" panose="020B0604020202020204" pitchFamily="34" charset="0"/>
              <a:buChar char="•"/>
            </a:pPr>
            <a:r>
              <a:rPr lang="en-US" b="0" i="0" dirty="0">
                <a:solidFill>
                  <a:srgbClr val="273239"/>
                </a:solidFill>
                <a:effectLst/>
                <a:latin typeface="urw-din"/>
              </a:rPr>
              <a:t>If a member of set is given as an input, then one valid and one invalid equivalence class is defined. </a:t>
            </a:r>
          </a:p>
          <a:p>
            <a:pPr algn="l" fontAlgn="base">
              <a:buFont typeface="Arial" panose="020B0604020202020204" pitchFamily="34" charset="0"/>
              <a:buChar char="•"/>
            </a:pPr>
            <a:r>
              <a:rPr lang="en-US" b="0" i="0" dirty="0">
                <a:solidFill>
                  <a:srgbClr val="273239"/>
                </a:solidFill>
                <a:effectLst/>
                <a:latin typeface="urw-din"/>
              </a:rPr>
              <a:t>If Boolean no. is given as an input condition, then one valid and one invalid equivalence class is defined. </a:t>
            </a:r>
          </a:p>
          <a:p>
            <a:endParaRPr lang="en-IN" dirty="0"/>
          </a:p>
        </p:txBody>
      </p:sp>
    </p:spTree>
    <p:extLst>
      <p:ext uri="{BB962C8B-B14F-4D97-AF65-F5344CB8AC3E}">
        <p14:creationId xmlns:p14="http://schemas.microsoft.com/office/powerpoint/2010/main" val="4047394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4E51-6641-71F4-47C5-82D2ED92BE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1D4A68-168C-0386-954A-8C3D31EB144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0DEFF24-9AA0-E1E5-D846-9F15DCC78220}"/>
              </a:ext>
            </a:extLst>
          </p:cNvPr>
          <p:cNvPicPr>
            <a:picLocks noChangeAspect="1"/>
          </p:cNvPicPr>
          <p:nvPr/>
        </p:nvPicPr>
        <p:blipFill>
          <a:blip r:embed="rId2"/>
          <a:stretch>
            <a:fillRect/>
          </a:stretch>
        </p:blipFill>
        <p:spPr>
          <a:xfrm>
            <a:off x="692459" y="82904"/>
            <a:ext cx="9980304" cy="6638925"/>
          </a:xfrm>
          <a:prstGeom prst="rect">
            <a:avLst/>
          </a:prstGeom>
        </p:spPr>
      </p:pic>
    </p:spTree>
    <p:extLst>
      <p:ext uri="{BB962C8B-B14F-4D97-AF65-F5344CB8AC3E}">
        <p14:creationId xmlns:p14="http://schemas.microsoft.com/office/powerpoint/2010/main" val="32044017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6E4D-4C20-EC94-E08C-BFD49C104243}"/>
              </a:ext>
            </a:extLst>
          </p:cNvPr>
          <p:cNvSpPr>
            <a:spLocks noGrp="1"/>
          </p:cNvSpPr>
          <p:nvPr>
            <p:ph type="title"/>
          </p:nvPr>
        </p:nvSpPr>
        <p:spPr/>
        <p:txBody>
          <a:bodyPr/>
          <a:lstStyle/>
          <a:p>
            <a:r>
              <a:rPr lang="en-IN" sz="1800" i="0" dirty="0">
                <a:solidFill>
                  <a:srgbClr val="000000"/>
                </a:solidFill>
                <a:effectLst/>
                <a:latin typeface="calibri" panose="020F0502020204030204" pitchFamily="34" charset="0"/>
              </a:rPr>
              <a:t>Error Guessing Technique</a:t>
            </a:r>
            <a:endParaRPr lang="en-IN" dirty="0"/>
          </a:p>
        </p:txBody>
      </p:sp>
      <p:pic>
        <p:nvPicPr>
          <p:cNvPr id="5" name="Content Placeholder 4">
            <a:extLst>
              <a:ext uri="{FF2B5EF4-FFF2-40B4-BE49-F238E27FC236}">
                <a16:creationId xmlns:a16="http://schemas.microsoft.com/office/drawing/2014/main" id="{0CCF2630-7A0E-7060-7A20-2CA4184D089A}"/>
              </a:ext>
            </a:extLst>
          </p:cNvPr>
          <p:cNvPicPr>
            <a:picLocks noGrp="1" noChangeAspect="1"/>
          </p:cNvPicPr>
          <p:nvPr>
            <p:ph idx="1"/>
          </p:nvPr>
        </p:nvPicPr>
        <p:blipFill>
          <a:blip r:embed="rId2"/>
          <a:stretch>
            <a:fillRect/>
          </a:stretch>
        </p:blipFill>
        <p:spPr>
          <a:xfrm>
            <a:off x="2171029" y="1825625"/>
            <a:ext cx="7849941" cy="4351338"/>
          </a:xfrm>
        </p:spPr>
      </p:pic>
    </p:spTree>
    <p:extLst>
      <p:ext uri="{BB962C8B-B14F-4D97-AF65-F5344CB8AC3E}">
        <p14:creationId xmlns:p14="http://schemas.microsoft.com/office/powerpoint/2010/main" val="42793779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326A-DDC3-E351-292D-BCA9EA8CF6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71AEAA-DF8D-DD5C-DCD6-F59A8B35FC3F}"/>
              </a:ext>
            </a:extLst>
          </p:cNvPr>
          <p:cNvSpPr>
            <a:spLocks noGrp="1"/>
          </p:cNvSpPr>
          <p:nvPr>
            <p:ph idx="1"/>
          </p:nvPr>
        </p:nvSpPr>
        <p:spPr/>
        <p:txBody>
          <a:bodyPr/>
          <a:lstStyle/>
          <a:p>
            <a:pPr algn="l" fontAlgn="base"/>
            <a:r>
              <a:rPr lang="en-US" b="1" i="0" dirty="0">
                <a:solidFill>
                  <a:srgbClr val="273239"/>
                </a:solidFill>
                <a:effectLst/>
                <a:latin typeface="urw-din"/>
              </a:rPr>
              <a:t>Where or how to use it ?</a:t>
            </a:r>
            <a:endParaRPr lang="en-US" b="0" i="0" dirty="0">
              <a:solidFill>
                <a:srgbClr val="273239"/>
              </a:solidFill>
              <a:effectLst/>
              <a:latin typeface="urw-din"/>
            </a:endParaRPr>
          </a:p>
          <a:p>
            <a:pPr algn="l" fontAlgn="base"/>
            <a:r>
              <a:rPr lang="en-US" b="0" i="0" dirty="0">
                <a:solidFill>
                  <a:srgbClr val="273239"/>
                </a:solidFill>
                <a:effectLst/>
                <a:latin typeface="urw-din"/>
              </a:rPr>
              <a:t>Error guessing in software testing approach which is a sort of black box testing technique and also error guessing is best used as a part of the conditions where other black box testing techniques are performed, for instance, boundary value analysis and equivalence split are not prepared to cover all of the condition which are slanted to error in the application.</a:t>
            </a:r>
          </a:p>
          <a:p>
            <a:endParaRPr lang="en-IN" dirty="0"/>
          </a:p>
        </p:txBody>
      </p:sp>
    </p:spTree>
    <p:extLst>
      <p:ext uri="{BB962C8B-B14F-4D97-AF65-F5344CB8AC3E}">
        <p14:creationId xmlns:p14="http://schemas.microsoft.com/office/powerpoint/2010/main" val="1486690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8DED-C271-BAA9-B90B-8EC9CD92AE21}"/>
              </a:ext>
            </a:extLst>
          </p:cNvPr>
          <p:cNvSpPr>
            <a:spLocks noGrp="1"/>
          </p:cNvSpPr>
          <p:nvPr>
            <p:ph type="title"/>
          </p:nvPr>
        </p:nvSpPr>
        <p:spPr/>
        <p:txBody>
          <a:bodyPr/>
          <a:lstStyle/>
          <a:p>
            <a:r>
              <a:rPr lang="en-US" dirty="0"/>
              <a:t>Decision Coverage</a:t>
            </a:r>
            <a:endParaRPr lang="en-IN" dirty="0"/>
          </a:p>
        </p:txBody>
      </p:sp>
      <p:sp>
        <p:nvSpPr>
          <p:cNvPr id="3" name="Content Placeholder 2">
            <a:extLst>
              <a:ext uri="{FF2B5EF4-FFF2-40B4-BE49-F238E27FC236}">
                <a16:creationId xmlns:a16="http://schemas.microsoft.com/office/drawing/2014/main" id="{9CAFD1BF-7F64-A3D0-59EC-E6EA1314C17B}"/>
              </a:ext>
            </a:extLst>
          </p:cNvPr>
          <p:cNvSpPr>
            <a:spLocks noGrp="1"/>
          </p:cNvSpPr>
          <p:nvPr>
            <p:ph idx="1"/>
          </p:nvPr>
        </p:nvSpPr>
        <p:spPr/>
        <p:txBody>
          <a:bodyPr/>
          <a:lstStyle/>
          <a:p>
            <a:r>
              <a:rPr lang="en-US" dirty="0"/>
              <a:t>All the possible combinations of T and F must be tested</a:t>
            </a:r>
          </a:p>
          <a:p>
            <a:r>
              <a:rPr lang="en-US" dirty="0"/>
              <a:t>4 test cases</a:t>
            </a:r>
            <a:endParaRPr lang="en-IN" dirty="0"/>
          </a:p>
        </p:txBody>
      </p:sp>
    </p:spTree>
    <p:extLst>
      <p:ext uri="{BB962C8B-B14F-4D97-AF65-F5344CB8AC3E}">
        <p14:creationId xmlns:p14="http://schemas.microsoft.com/office/powerpoint/2010/main" val="39388474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EDEE-8E85-65C1-C60B-BAA04F12D4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065F46-3009-1A8C-0DF9-A529E98345DF}"/>
              </a:ext>
            </a:extLst>
          </p:cNvPr>
          <p:cNvSpPr>
            <a:spLocks noGrp="1"/>
          </p:cNvSpPr>
          <p:nvPr>
            <p:ph idx="1"/>
          </p:nvPr>
        </p:nvSpPr>
        <p:spPr/>
        <p:txBody>
          <a:bodyPr>
            <a:normAutofit fontScale="70000" lnSpcReduction="20000"/>
          </a:bodyPr>
          <a:lstStyle/>
          <a:p>
            <a:pPr algn="l"/>
            <a:r>
              <a:rPr lang="en-US" b="1" i="0" u="sng" dirty="0">
                <a:solidFill>
                  <a:srgbClr val="3A3A3A"/>
                </a:solidFill>
                <a:effectLst/>
                <a:latin typeface="Work Sans" pitchFamily="2" charset="0"/>
              </a:rPr>
              <a:t>For Example,</a:t>
            </a:r>
            <a:r>
              <a:rPr lang="en-US" b="0" i="0" dirty="0">
                <a:solidFill>
                  <a:srgbClr val="3A3A3A"/>
                </a:solidFill>
                <a:effectLst/>
                <a:latin typeface="Work Sans" pitchFamily="2" charset="0"/>
              </a:rPr>
              <a:t> if the Analyst guesses that the login page is error-prone, then the testers will write detailed test cases concentrating on the login page. Testers can think of a variety of combinations of data to test the login page.</a:t>
            </a:r>
          </a:p>
          <a:p>
            <a:pPr algn="l"/>
            <a:r>
              <a:rPr lang="en-US" b="0" i="0" dirty="0">
                <a:solidFill>
                  <a:srgbClr val="3A3A3A"/>
                </a:solidFill>
                <a:effectLst/>
                <a:latin typeface="Work Sans" pitchFamily="2" charset="0"/>
              </a:rPr>
              <a:t>To design test cases based on the Error Guessing technique, the Analyst can use past experiences to identify the conditions.</a:t>
            </a:r>
          </a:p>
          <a:p>
            <a:pPr algn="l"/>
            <a:r>
              <a:rPr lang="en-US" b="1" i="0" dirty="0">
                <a:solidFill>
                  <a:srgbClr val="3A3A3A"/>
                </a:solidFill>
                <a:effectLst/>
                <a:latin typeface="Work Sans" pitchFamily="2" charset="0"/>
              </a:rPr>
              <a:t>This technique can be used at any level of testing and for testing the common mistakes like:</a:t>
            </a:r>
            <a:endParaRPr lang="en-US" b="0" i="0" dirty="0">
              <a:solidFill>
                <a:srgbClr val="3A3A3A"/>
              </a:solidFill>
              <a:effectLst/>
              <a:latin typeface="Work Sans" pitchFamily="2" charset="0"/>
            </a:endParaRPr>
          </a:p>
          <a:p>
            <a:pPr algn="l">
              <a:buFont typeface="Arial" panose="020B0604020202020204" pitchFamily="34" charset="0"/>
              <a:buChar char="•"/>
            </a:pPr>
            <a:r>
              <a:rPr lang="en-US" b="0" i="0" dirty="0">
                <a:solidFill>
                  <a:srgbClr val="3A3A3A"/>
                </a:solidFill>
                <a:effectLst/>
                <a:latin typeface="Work Sans" pitchFamily="2" charset="0"/>
              </a:rPr>
              <a:t>Divide by zero</a:t>
            </a:r>
          </a:p>
          <a:p>
            <a:pPr algn="l">
              <a:buFont typeface="Arial" panose="020B0604020202020204" pitchFamily="34" charset="0"/>
              <a:buChar char="•"/>
            </a:pPr>
            <a:r>
              <a:rPr lang="en-US" b="0" i="0" dirty="0">
                <a:solidFill>
                  <a:srgbClr val="3A3A3A"/>
                </a:solidFill>
                <a:effectLst/>
                <a:latin typeface="Work Sans" pitchFamily="2" charset="0"/>
              </a:rPr>
              <a:t>Entering blank spaces in the text fields</a:t>
            </a:r>
          </a:p>
          <a:p>
            <a:pPr algn="l">
              <a:buFont typeface="Arial" panose="020B0604020202020204" pitchFamily="34" charset="0"/>
              <a:buChar char="•"/>
            </a:pPr>
            <a:r>
              <a:rPr lang="en-US" b="0" i="0" dirty="0">
                <a:solidFill>
                  <a:srgbClr val="3A3A3A"/>
                </a:solidFill>
                <a:effectLst/>
                <a:latin typeface="Work Sans" pitchFamily="2" charset="0"/>
              </a:rPr>
              <a:t>Pressing the submit button without entering values.</a:t>
            </a:r>
          </a:p>
          <a:p>
            <a:pPr algn="l">
              <a:buFont typeface="Arial" panose="020B0604020202020204" pitchFamily="34" charset="0"/>
              <a:buChar char="•"/>
            </a:pPr>
            <a:r>
              <a:rPr lang="en-US" b="0" i="0" dirty="0">
                <a:solidFill>
                  <a:srgbClr val="3A3A3A"/>
                </a:solidFill>
                <a:effectLst/>
                <a:latin typeface="Work Sans" pitchFamily="2" charset="0"/>
              </a:rPr>
              <a:t>Uploading files exceeding maximum limits.</a:t>
            </a:r>
          </a:p>
          <a:p>
            <a:pPr algn="l">
              <a:buFont typeface="Arial" panose="020B0604020202020204" pitchFamily="34" charset="0"/>
              <a:buChar char="•"/>
            </a:pPr>
            <a:r>
              <a:rPr lang="en-US" b="0" i="0" dirty="0">
                <a:solidFill>
                  <a:srgbClr val="3A3A3A"/>
                </a:solidFill>
                <a:effectLst/>
                <a:latin typeface="Work Sans" pitchFamily="2" charset="0"/>
              </a:rPr>
              <a:t>Null pointer exception.</a:t>
            </a:r>
          </a:p>
          <a:p>
            <a:pPr algn="l">
              <a:buFont typeface="Arial" panose="020B0604020202020204" pitchFamily="34" charset="0"/>
              <a:buChar char="•"/>
            </a:pPr>
            <a:r>
              <a:rPr lang="en-US" b="0" i="0" dirty="0">
                <a:solidFill>
                  <a:srgbClr val="3A3A3A"/>
                </a:solidFill>
                <a:effectLst/>
                <a:latin typeface="Work Sans" pitchFamily="2" charset="0"/>
              </a:rPr>
              <a:t>Invalid parameters</a:t>
            </a:r>
          </a:p>
          <a:p>
            <a:endParaRPr lang="en-IN" dirty="0"/>
          </a:p>
        </p:txBody>
      </p:sp>
    </p:spTree>
    <p:extLst>
      <p:ext uri="{BB962C8B-B14F-4D97-AF65-F5344CB8AC3E}">
        <p14:creationId xmlns:p14="http://schemas.microsoft.com/office/powerpoint/2010/main" val="26668858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E05EA-A8A6-52FE-6B7A-035AC2801B10}"/>
              </a:ext>
            </a:extLst>
          </p:cNvPr>
          <p:cNvSpPr>
            <a:spLocks noGrp="1"/>
          </p:cNvSpPr>
          <p:nvPr>
            <p:ph type="title"/>
          </p:nvPr>
        </p:nvSpPr>
        <p:spPr/>
        <p:txBody>
          <a:bodyPr/>
          <a:lstStyle/>
          <a:p>
            <a:r>
              <a:rPr lang="en-IN" sz="1800" i="0" dirty="0" err="1">
                <a:solidFill>
                  <a:srgbClr val="000000"/>
                </a:solidFill>
                <a:effectLst/>
                <a:latin typeface="calibri" panose="020F0502020204030204" pitchFamily="34" charset="0"/>
              </a:rPr>
              <a:t>UseCase</a:t>
            </a:r>
            <a:r>
              <a:rPr lang="en-IN" sz="1800" i="0" dirty="0">
                <a:solidFill>
                  <a:srgbClr val="000000"/>
                </a:solidFill>
                <a:effectLst/>
                <a:latin typeface="calibri" panose="020F0502020204030204" pitchFamily="34" charset="0"/>
              </a:rPr>
              <a:t> Technique</a:t>
            </a:r>
            <a:endParaRPr lang="en-IN" dirty="0"/>
          </a:p>
        </p:txBody>
      </p:sp>
      <p:sp>
        <p:nvSpPr>
          <p:cNvPr id="3" name="Content Placeholder 2">
            <a:extLst>
              <a:ext uri="{FF2B5EF4-FFF2-40B4-BE49-F238E27FC236}">
                <a16:creationId xmlns:a16="http://schemas.microsoft.com/office/drawing/2014/main" id="{D264722A-DA7D-51C4-7AAB-811FA8D0EFC1}"/>
              </a:ext>
            </a:extLst>
          </p:cNvPr>
          <p:cNvSpPr>
            <a:spLocks noGrp="1"/>
          </p:cNvSpPr>
          <p:nvPr>
            <p:ph idx="1"/>
          </p:nvPr>
        </p:nvSpPr>
        <p:spPr/>
        <p:txBody>
          <a:bodyPr>
            <a:normAutofit lnSpcReduction="10000"/>
          </a:bodyPr>
          <a:lstStyle/>
          <a:p>
            <a:pPr algn="l"/>
            <a:r>
              <a:rPr lang="en-US" b="1" i="0" dirty="0">
                <a:solidFill>
                  <a:srgbClr val="222222"/>
                </a:solidFill>
                <a:effectLst/>
                <a:latin typeface="Source Sans Pro" panose="020B0503030403020204" pitchFamily="34" charset="0"/>
              </a:rPr>
              <a:t>Use Case Testing</a:t>
            </a:r>
            <a:r>
              <a:rPr lang="en-US" b="0" i="0" dirty="0">
                <a:solidFill>
                  <a:srgbClr val="222222"/>
                </a:solidFill>
                <a:effectLst/>
                <a:latin typeface="Source Sans Pro" panose="020B0503030403020204" pitchFamily="34" charset="0"/>
              </a:rPr>
              <a:t> is a software testing technique that helps to identify test cases that cover entire system on a transaction by transaction basis from start to end. Test cases are the interactions between users and software application. Use case testing helps to identify gaps in software application that might not be found by testing individual software components.</a:t>
            </a:r>
          </a:p>
          <a:p>
            <a:pPr algn="l"/>
            <a:r>
              <a:rPr lang="en-US" b="0" i="0" dirty="0">
                <a:solidFill>
                  <a:srgbClr val="222222"/>
                </a:solidFill>
                <a:effectLst/>
                <a:latin typeface="Source Sans Pro" panose="020B0503030403020204" pitchFamily="34" charset="0"/>
              </a:rPr>
              <a:t>A Use Case in Testing is a brief description of a particular use of the software application by an actor or user. Use cases are made on the basis of user actions and the response of the software application to those user actions. It is widely used in developing test cases at system or acceptance level.</a:t>
            </a:r>
          </a:p>
          <a:p>
            <a:endParaRPr lang="en-IN" dirty="0"/>
          </a:p>
        </p:txBody>
      </p:sp>
    </p:spTree>
    <p:extLst>
      <p:ext uri="{BB962C8B-B14F-4D97-AF65-F5344CB8AC3E}">
        <p14:creationId xmlns:p14="http://schemas.microsoft.com/office/powerpoint/2010/main" val="14052956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B44B-CC1D-7EE4-F8EA-F4E8B3B86C97}"/>
              </a:ext>
            </a:extLst>
          </p:cNvPr>
          <p:cNvSpPr>
            <a:spLocks noGrp="1"/>
          </p:cNvSpPr>
          <p:nvPr>
            <p:ph type="title"/>
          </p:nvPr>
        </p:nvSpPr>
        <p:spPr/>
        <p:txBody>
          <a:bodyPr/>
          <a:lstStyle/>
          <a:p>
            <a:r>
              <a:rPr lang="en-US" dirty="0" err="1"/>
              <a:t>Zomato:customer</a:t>
            </a:r>
            <a:endParaRPr lang="en-IN" dirty="0"/>
          </a:p>
        </p:txBody>
      </p:sp>
      <p:pic>
        <p:nvPicPr>
          <p:cNvPr id="1026" name="Picture 2" descr="Stick figure - Wikipedia">
            <a:extLst>
              <a:ext uri="{FF2B5EF4-FFF2-40B4-BE49-F238E27FC236}">
                <a16:creationId xmlns:a16="http://schemas.microsoft.com/office/drawing/2014/main" id="{B6E00B40-5760-8579-C390-A2E1D542CB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9192" y="4338005"/>
            <a:ext cx="1243467" cy="23016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449C8BB6-8958-896D-0D2B-FFCD3EE36FA3}"/>
              </a:ext>
            </a:extLst>
          </p:cNvPr>
          <p:cNvCxnSpPr/>
          <p:nvPr/>
        </p:nvCxnSpPr>
        <p:spPr>
          <a:xfrm flipV="1">
            <a:off x="1740023" y="2519995"/>
            <a:ext cx="1562470" cy="1572611"/>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6A56070-B732-C0D5-F908-116CDCE65E87}"/>
              </a:ext>
            </a:extLst>
          </p:cNvPr>
          <p:cNvCxnSpPr/>
          <p:nvPr/>
        </p:nvCxnSpPr>
        <p:spPr>
          <a:xfrm flipV="1">
            <a:off x="1882659" y="3429000"/>
            <a:ext cx="2289846" cy="909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C8BA7ED-3C12-2F70-68EF-33E4FFCEA291}"/>
              </a:ext>
            </a:extLst>
          </p:cNvPr>
          <p:cNvCxnSpPr/>
          <p:nvPr/>
        </p:nvCxnSpPr>
        <p:spPr>
          <a:xfrm flipV="1">
            <a:off x="2166151" y="4776186"/>
            <a:ext cx="2414727" cy="239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090A791-BE49-B900-F33D-C7BCA5978178}"/>
              </a:ext>
            </a:extLst>
          </p:cNvPr>
          <p:cNvCxnSpPr/>
          <p:nvPr/>
        </p:nvCxnSpPr>
        <p:spPr>
          <a:xfrm>
            <a:off x="2352583" y="5584054"/>
            <a:ext cx="2423603" cy="550416"/>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F1D302F-D8A4-4CC3-C23F-AD6A595C7F39}"/>
              </a:ext>
            </a:extLst>
          </p:cNvPr>
          <p:cNvSpPr/>
          <p:nvPr/>
        </p:nvSpPr>
        <p:spPr>
          <a:xfrm>
            <a:off x="3160450" y="1757779"/>
            <a:ext cx="2289846" cy="9090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order</a:t>
            </a:r>
            <a:endParaRPr lang="en-IN" dirty="0"/>
          </a:p>
        </p:txBody>
      </p:sp>
      <p:sp>
        <p:nvSpPr>
          <p:cNvPr id="13" name="Oval 12">
            <a:extLst>
              <a:ext uri="{FF2B5EF4-FFF2-40B4-BE49-F238E27FC236}">
                <a16:creationId xmlns:a16="http://schemas.microsoft.com/office/drawing/2014/main" id="{133C7D36-9F7F-CD46-2DCB-A3DB3A49DC93}"/>
              </a:ext>
            </a:extLst>
          </p:cNvPr>
          <p:cNvSpPr/>
          <p:nvPr/>
        </p:nvSpPr>
        <p:spPr>
          <a:xfrm>
            <a:off x="4079290" y="2876211"/>
            <a:ext cx="2414727" cy="9090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feedback</a:t>
            </a:r>
            <a:endParaRPr lang="en-IN" dirty="0"/>
          </a:p>
        </p:txBody>
      </p:sp>
      <p:sp>
        <p:nvSpPr>
          <p:cNvPr id="14" name="Oval 13">
            <a:extLst>
              <a:ext uri="{FF2B5EF4-FFF2-40B4-BE49-F238E27FC236}">
                <a16:creationId xmlns:a16="http://schemas.microsoft.com/office/drawing/2014/main" id="{A0C0EB0B-02A9-056C-EE1B-513B02936CB6}"/>
              </a:ext>
            </a:extLst>
          </p:cNvPr>
          <p:cNvSpPr/>
          <p:nvPr/>
        </p:nvSpPr>
        <p:spPr>
          <a:xfrm>
            <a:off x="4705165" y="4338005"/>
            <a:ext cx="2032986" cy="81104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payment</a:t>
            </a:r>
            <a:endParaRPr lang="en-IN" dirty="0"/>
          </a:p>
        </p:txBody>
      </p:sp>
      <p:sp>
        <p:nvSpPr>
          <p:cNvPr id="15" name="Oval 14">
            <a:extLst>
              <a:ext uri="{FF2B5EF4-FFF2-40B4-BE49-F238E27FC236}">
                <a16:creationId xmlns:a16="http://schemas.microsoft.com/office/drawing/2014/main" id="{FBB9DAD4-27A7-67F6-8A29-245699AAAB05}"/>
              </a:ext>
            </a:extLst>
          </p:cNvPr>
          <p:cNvSpPr/>
          <p:nvPr/>
        </p:nvSpPr>
        <p:spPr>
          <a:xfrm>
            <a:off x="4864370" y="5717220"/>
            <a:ext cx="2032986" cy="7153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tip</a:t>
            </a:r>
            <a:endParaRPr lang="en-IN" dirty="0"/>
          </a:p>
        </p:txBody>
      </p:sp>
    </p:spTree>
    <p:extLst>
      <p:ext uri="{BB962C8B-B14F-4D97-AF65-F5344CB8AC3E}">
        <p14:creationId xmlns:p14="http://schemas.microsoft.com/office/powerpoint/2010/main" val="3456862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513A-9374-6BA8-7564-2798A2DF6E16}"/>
              </a:ext>
            </a:extLst>
          </p:cNvPr>
          <p:cNvSpPr>
            <a:spLocks noGrp="1"/>
          </p:cNvSpPr>
          <p:nvPr>
            <p:ph type="title"/>
          </p:nvPr>
        </p:nvSpPr>
        <p:spPr/>
        <p:txBody>
          <a:bodyPr/>
          <a:lstStyle/>
          <a:p>
            <a:r>
              <a:rPr lang="en-US" dirty="0" err="1"/>
              <a:t>Zomato:restaurant</a:t>
            </a:r>
            <a:r>
              <a:rPr lang="en-US" dirty="0"/>
              <a:t> owner</a:t>
            </a:r>
            <a:endParaRPr lang="en-IN" dirty="0"/>
          </a:p>
        </p:txBody>
      </p:sp>
      <p:pic>
        <p:nvPicPr>
          <p:cNvPr id="2050" name="Picture 2" descr="Stick figure - Wikipedia">
            <a:extLst>
              <a:ext uri="{FF2B5EF4-FFF2-40B4-BE49-F238E27FC236}">
                <a16:creationId xmlns:a16="http://schemas.microsoft.com/office/drawing/2014/main" id="{C0CBBEDD-E393-675E-BD01-A2077D4AC2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8607" y="4097799"/>
            <a:ext cx="1293940" cy="239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3014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4C48-6066-24AC-3827-C4B4E54CA210}"/>
              </a:ext>
            </a:extLst>
          </p:cNvPr>
          <p:cNvSpPr>
            <a:spLocks noGrp="1"/>
          </p:cNvSpPr>
          <p:nvPr>
            <p:ph type="title"/>
          </p:nvPr>
        </p:nvSpPr>
        <p:spPr/>
        <p:txBody>
          <a:bodyPr/>
          <a:lstStyle/>
          <a:p>
            <a:r>
              <a:rPr lang="en-US" dirty="0"/>
              <a:t>Zomato: deliver</a:t>
            </a:r>
            <a:endParaRPr lang="en-IN" dirty="0"/>
          </a:p>
        </p:txBody>
      </p:sp>
      <p:pic>
        <p:nvPicPr>
          <p:cNvPr id="3074" name="Picture 2" descr="Stick figure - Wikipedia">
            <a:extLst>
              <a:ext uri="{FF2B5EF4-FFF2-40B4-BE49-F238E27FC236}">
                <a16:creationId xmlns:a16="http://schemas.microsoft.com/office/drawing/2014/main" id="{A2C89421-F608-CEE4-938F-15E84AA1F1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982" y="4239842"/>
            <a:ext cx="1217201" cy="2253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7069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BD42-31D6-26D2-FD3D-28F029898170}"/>
              </a:ext>
            </a:extLst>
          </p:cNvPr>
          <p:cNvSpPr>
            <a:spLocks noGrp="1"/>
          </p:cNvSpPr>
          <p:nvPr>
            <p:ph type="title"/>
          </p:nvPr>
        </p:nvSpPr>
        <p:spPr/>
        <p:txBody>
          <a:bodyPr/>
          <a:lstStyle/>
          <a:p>
            <a:r>
              <a:rPr lang="en-US" dirty="0"/>
              <a:t>Zomato: app</a:t>
            </a:r>
            <a:endParaRPr lang="en-IN" dirty="0"/>
          </a:p>
        </p:txBody>
      </p:sp>
      <p:pic>
        <p:nvPicPr>
          <p:cNvPr id="4098" name="Picture 2" descr="Stick figure - Wikipedia">
            <a:extLst>
              <a:ext uri="{FF2B5EF4-FFF2-40B4-BE49-F238E27FC236}">
                <a16:creationId xmlns:a16="http://schemas.microsoft.com/office/drawing/2014/main" id="{20F3D25E-E31C-5319-4DB7-0982C07288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7170" y="4397499"/>
            <a:ext cx="1329286" cy="246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8838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6E3A2-C2FB-98D6-CB4A-AE5E1168936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BA4F3C4-EA6C-7DEB-7085-9EEAE568CE31}"/>
              </a:ext>
            </a:extLst>
          </p:cNvPr>
          <p:cNvPicPr>
            <a:picLocks noGrp="1" noChangeAspect="1"/>
          </p:cNvPicPr>
          <p:nvPr>
            <p:ph idx="1"/>
          </p:nvPr>
        </p:nvPicPr>
        <p:blipFill>
          <a:blip r:embed="rId2"/>
          <a:stretch>
            <a:fillRect/>
          </a:stretch>
        </p:blipFill>
        <p:spPr>
          <a:xfrm>
            <a:off x="1269516" y="1825625"/>
            <a:ext cx="9652968" cy="4351338"/>
          </a:xfrm>
        </p:spPr>
      </p:pic>
    </p:spTree>
    <p:extLst>
      <p:ext uri="{BB962C8B-B14F-4D97-AF65-F5344CB8AC3E}">
        <p14:creationId xmlns:p14="http://schemas.microsoft.com/office/powerpoint/2010/main" val="13535602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4B8B-AA17-030A-EB74-382819B7DEA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EB75C31-9B85-408F-C8FD-9C6AC6AD7CF5}"/>
              </a:ext>
            </a:extLst>
          </p:cNvPr>
          <p:cNvPicPr>
            <a:picLocks noGrp="1" noChangeAspect="1"/>
          </p:cNvPicPr>
          <p:nvPr>
            <p:ph idx="1"/>
          </p:nvPr>
        </p:nvPicPr>
        <p:blipFill>
          <a:blip r:embed="rId2"/>
          <a:stretch>
            <a:fillRect/>
          </a:stretch>
        </p:blipFill>
        <p:spPr>
          <a:xfrm>
            <a:off x="1482571" y="1825625"/>
            <a:ext cx="8904303" cy="4351338"/>
          </a:xfrm>
        </p:spPr>
      </p:pic>
    </p:spTree>
    <p:extLst>
      <p:ext uri="{BB962C8B-B14F-4D97-AF65-F5344CB8AC3E}">
        <p14:creationId xmlns:p14="http://schemas.microsoft.com/office/powerpoint/2010/main" val="35934161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6686-4031-C74E-2FCE-252EE6ED7C51}"/>
              </a:ext>
            </a:extLst>
          </p:cNvPr>
          <p:cNvSpPr>
            <a:spLocks noGrp="1"/>
          </p:cNvSpPr>
          <p:nvPr>
            <p:ph type="title"/>
          </p:nvPr>
        </p:nvSpPr>
        <p:spPr/>
        <p:txBody>
          <a:bodyPr/>
          <a:lstStyle/>
          <a:p>
            <a:r>
              <a:rPr lang="en-IN" dirty="0"/>
              <a:t>83,97,145,150</a:t>
            </a:r>
          </a:p>
        </p:txBody>
      </p:sp>
      <p:sp>
        <p:nvSpPr>
          <p:cNvPr id="3" name="Content Placeholder 2">
            <a:extLst>
              <a:ext uri="{FF2B5EF4-FFF2-40B4-BE49-F238E27FC236}">
                <a16:creationId xmlns:a16="http://schemas.microsoft.com/office/drawing/2014/main" id="{BB32ADB9-3371-A66A-AE30-85F43610EA5B}"/>
              </a:ext>
            </a:extLst>
          </p:cNvPr>
          <p:cNvSpPr>
            <a:spLocks noGrp="1"/>
          </p:cNvSpPr>
          <p:nvPr>
            <p:ph idx="1"/>
          </p:nvPr>
        </p:nvSpPr>
        <p:spPr/>
        <p:txBody>
          <a:bodyPr/>
          <a:lstStyle/>
          <a:p>
            <a:r>
              <a:rPr lang="en-IN" dirty="0"/>
              <a:t>presentation evaluation</a:t>
            </a:r>
          </a:p>
          <a:p>
            <a:r>
              <a:rPr lang="en-IN" dirty="0"/>
              <a:t>revision</a:t>
            </a:r>
          </a:p>
          <a:p>
            <a:r>
              <a:rPr lang="en-IN" dirty="0"/>
              <a:t>use case testing</a:t>
            </a:r>
          </a:p>
          <a:p>
            <a:r>
              <a:rPr lang="en-IN" dirty="0"/>
              <a:t>agile methodology</a:t>
            </a:r>
          </a:p>
          <a:p>
            <a:r>
              <a:rPr lang="en-IN" dirty="0"/>
              <a:t>interview questions</a:t>
            </a:r>
          </a:p>
          <a:p>
            <a:r>
              <a:rPr lang="en-IN" dirty="0"/>
              <a:t>sat </a:t>
            </a:r>
            <a:r>
              <a:rPr lang="en-IN"/>
              <a:t>session discussion</a:t>
            </a:r>
            <a:endParaRPr lang="en-IN" dirty="0"/>
          </a:p>
        </p:txBody>
      </p:sp>
    </p:spTree>
    <p:extLst>
      <p:ext uri="{BB962C8B-B14F-4D97-AF65-F5344CB8AC3E}">
        <p14:creationId xmlns:p14="http://schemas.microsoft.com/office/powerpoint/2010/main" val="6427357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3EF7-E903-3EFF-6C3C-CA16E34C6B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31624C-76D6-76D5-2A3D-D7801964D88A}"/>
              </a:ext>
            </a:extLst>
          </p:cNvPr>
          <p:cNvSpPr>
            <a:spLocks noGrp="1"/>
          </p:cNvSpPr>
          <p:nvPr>
            <p:ph idx="1"/>
          </p:nvPr>
        </p:nvSpPr>
        <p:spPr/>
        <p:txBody>
          <a:bodyPr/>
          <a:lstStyle/>
          <a:p>
            <a:endParaRPr lang="en-IN" dirty="0"/>
          </a:p>
        </p:txBody>
      </p:sp>
      <p:pic>
        <p:nvPicPr>
          <p:cNvPr id="1026" name="Picture 2">
            <a:extLst>
              <a:ext uri="{FF2B5EF4-FFF2-40B4-BE49-F238E27FC236}">
                <a16:creationId xmlns:a16="http://schemas.microsoft.com/office/drawing/2014/main" id="{9C11F0CE-58A4-5078-75F2-47BCF0ACF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863" y="0"/>
            <a:ext cx="70246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19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EDD401B-127D-E682-9552-E4AA81B357D8}"/>
              </a:ext>
            </a:extLst>
          </p:cNvPr>
          <p:cNvSpPr>
            <a:spLocks noGrp="1"/>
          </p:cNvSpPr>
          <p:nvPr>
            <p:ph type="title"/>
          </p:nvPr>
        </p:nvSpPr>
        <p:spPr/>
        <p:txBody>
          <a:bodyPr/>
          <a:lstStyle/>
          <a:p>
            <a:endParaRPr lang="en-IN"/>
          </a:p>
        </p:txBody>
      </p:sp>
      <p:pic>
        <p:nvPicPr>
          <p:cNvPr id="4" name="Picture 2" descr="Branch Coverage">
            <a:extLst>
              <a:ext uri="{FF2B5EF4-FFF2-40B4-BE49-F238E27FC236}">
                <a16:creationId xmlns:a16="http://schemas.microsoft.com/office/drawing/2014/main" id="{133CCD0D-E3A6-D289-2A19-4EB4EECB4C1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891981" y="1825625"/>
            <a:ext cx="3074037"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AC52D40B-5827-7EE2-58F1-EDC9EB8B851C}"/>
              </a:ext>
            </a:extLst>
          </p:cNvPr>
          <p:cNvSpPr>
            <a:spLocks noGrp="1"/>
          </p:cNvSpPr>
          <p:nvPr>
            <p:ph sz="half" idx="2"/>
          </p:nvPr>
        </p:nvSpPr>
        <p:spPr/>
        <p:txBody>
          <a:bodyPr/>
          <a:lstStyle/>
          <a:p>
            <a:r>
              <a:rPr lang="en-US" sz="2800" baseline="-25000" dirty="0"/>
              <a:t>8-7+2*2=5</a:t>
            </a:r>
            <a:endParaRPr lang="en-IN" sz="2800" baseline="-25000" dirty="0"/>
          </a:p>
          <a:p>
            <a:r>
              <a:rPr lang="en-IN" dirty="0"/>
              <a:t>1,2,4,5,6,8</a:t>
            </a:r>
          </a:p>
          <a:p>
            <a:r>
              <a:rPr lang="en-IN" dirty="0"/>
              <a:t>1,2,4,5,7</a:t>
            </a:r>
          </a:p>
          <a:p>
            <a:r>
              <a:rPr lang="en-IN" dirty="0"/>
              <a:t>1,3,5,7</a:t>
            </a:r>
          </a:p>
          <a:p>
            <a:r>
              <a:rPr lang="en-IN" dirty="0"/>
              <a:t>1,3,5,6,8</a:t>
            </a:r>
          </a:p>
        </p:txBody>
      </p:sp>
    </p:spTree>
    <p:extLst>
      <p:ext uri="{BB962C8B-B14F-4D97-AF65-F5344CB8AC3E}">
        <p14:creationId xmlns:p14="http://schemas.microsoft.com/office/powerpoint/2010/main" val="2509678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3103-CFB3-D430-811B-B2239C19CAEE}"/>
              </a:ext>
            </a:extLst>
          </p:cNvPr>
          <p:cNvSpPr>
            <a:spLocks noGrp="1"/>
          </p:cNvSpPr>
          <p:nvPr>
            <p:ph type="title"/>
          </p:nvPr>
        </p:nvSpPr>
        <p:spPr>
          <a:xfrm>
            <a:off x="838200" y="338492"/>
            <a:ext cx="10515600" cy="1325563"/>
          </a:xfrm>
        </p:spPr>
        <p:txBody>
          <a:bodyPr/>
          <a:lstStyle/>
          <a:p>
            <a:r>
              <a:rPr lang="en-IN" sz="1800" i="0" dirty="0">
                <a:solidFill>
                  <a:srgbClr val="000000"/>
                </a:solidFill>
                <a:effectLst/>
                <a:latin typeface="calibri" panose="020F0502020204030204" pitchFamily="34" charset="0"/>
              </a:rPr>
              <a:t>Data Flow Testing</a:t>
            </a:r>
            <a:endParaRPr lang="en-IN" dirty="0"/>
          </a:p>
        </p:txBody>
      </p:sp>
      <p:sp>
        <p:nvSpPr>
          <p:cNvPr id="4" name="Rectangle 1">
            <a:extLst>
              <a:ext uri="{FF2B5EF4-FFF2-40B4-BE49-F238E27FC236}">
                <a16:creationId xmlns:a16="http://schemas.microsoft.com/office/drawing/2014/main" id="{472ADD96-9E93-1430-D156-3CD2816953B2}"/>
              </a:ext>
            </a:extLst>
          </p:cNvPr>
          <p:cNvSpPr>
            <a:spLocks noGrp="1" noChangeArrowheads="1"/>
          </p:cNvSpPr>
          <p:nvPr>
            <p:ph idx="1"/>
          </p:nvPr>
        </p:nvSpPr>
        <p:spPr bwMode="auto">
          <a:xfrm>
            <a:off x="838200" y="1353149"/>
            <a:ext cx="10809303" cy="52963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urw-din"/>
              </a:rPr>
              <a:t>Data Flow Testing</a:t>
            </a:r>
            <a:r>
              <a:rPr kumimoji="0" lang="en-US" altLang="en-US" sz="2000" b="0" i="0" u="none" strike="noStrike" cap="none" normalizeH="0" baseline="0" dirty="0">
                <a:ln>
                  <a:noFill/>
                </a:ln>
                <a:solidFill>
                  <a:srgbClr val="273239"/>
                </a:solidFill>
                <a:effectLst/>
                <a:latin typeface="urw-din"/>
              </a:rPr>
              <a:t> is a type of structural testing. It is a method that is used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urw-din"/>
              </a:rPr>
              <a:t>find the test paths of a program according to the locations of definitions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urw-din"/>
              </a:rPr>
              <a:t>uses of variables in the program. It has nothing to do with data flow diagrams.</a:t>
            </a:r>
            <a:br>
              <a:rPr kumimoji="0" lang="en-US" altLang="en-US" sz="2000" b="0" i="0" u="none" strike="noStrike" cap="none" normalizeH="0" baseline="0" dirty="0">
                <a:ln>
                  <a:noFill/>
                </a:ln>
                <a:solidFill>
                  <a:srgbClr val="273239"/>
                </a:solidFill>
                <a:effectLst/>
                <a:latin typeface="urw-din"/>
              </a:rPr>
            </a:br>
            <a:r>
              <a:rPr kumimoji="0" lang="en-US" altLang="en-US" sz="2000" b="0" i="0" u="none" strike="noStrike" cap="none" normalizeH="0" baseline="0" dirty="0">
                <a:ln>
                  <a:noFill/>
                </a:ln>
                <a:solidFill>
                  <a:srgbClr val="273239"/>
                </a:solidFill>
                <a:effectLst/>
                <a:latin typeface="urw-din"/>
              </a:rPr>
              <a:t>It is concerned with:</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73239"/>
                </a:solidFill>
                <a:effectLst/>
                <a:latin typeface="urw-din"/>
              </a:rPr>
              <a:t>Statements where variables receive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73239"/>
                </a:solidFill>
                <a:effectLst/>
                <a:latin typeface="urw-din"/>
              </a:rPr>
              <a:t>Statements where these values are used or referenced.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urw-din"/>
              </a:rPr>
              <a:t>To illustrate the approach of data flow testing, assume that each statement in the program assigned a unique statement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urw-din"/>
              </a:rPr>
              <a:t>For a statement number 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DEF(S) = {X | statement S contains the definition of X} USE(S) = {X | statement S contains the use of X}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urw-din"/>
              </a:rPr>
              <a:t>If a statement is a loop or if condition then its DEF set is empty and USE set is based on the condition of statement 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urw-din"/>
              </a:rPr>
              <a:t>Data Flow Testing uses the control flow graph to find the situations that can interrupt the flow of the program.</a:t>
            </a:r>
            <a:br>
              <a:rPr kumimoji="0" lang="en-US" altLang="en-US" sz="2000" b="0" i="0" u="none" strike="noStrike" cap="none" normalizeH="0" baseline="0" dirty="0">
                <a:ln>
                  <a:noFill/>
                </a:ln>
                <a:solidFill>
                  <a:srgbClr val="273239"/>
                </a:solidFill>
                <a:effectLst/>
                <a:latin typeface="urw-din"/>
              </a:rPr>
            </a:br>
            <a:r>
              <a:rPr kumimoji="0" lang="en-US" altLang="en-US" sz="2000" b="0" i="0" u="none" strike="noStrike" cap="none" normalizeH="0" baseline="0" dirty="0">
                <a:ln>
                  <a:noFill/>
                </a:ln>
                <a:solidFill>
                  <a:srgbClr val="273239"/>
                </a:solidFill>
                <a:effectLst/>
                <a:latin typeface="urw-din"/>
              </a:rPr>
              <a:t>Reference or define anomalies in the flow of the data are detected at the time of associations between values and variables. These anomalies are:</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63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078F-E9AE-4DFD-0D5F-157F6CA3EF71}"/>
              </a:ext>
            </a:extLst>
          </p:cNvPr>
          <p:cNvSpPr>
            <a:spLocks noGrp="1"/>
          </p:cNvSpPr>
          <p:nvPr>
            <p:ph type="title"/>
          </p:nvPr>
        </p:nvSpPr>
        <p:spPr/>
        <p:txBody>
          <a:bodyPr/>
          <a:lstStyle/>
          <a:p>
            <a:r>
              <a:rPr lang="en-US" dirty="0"/>
              <a:t>E-N+2(P)=5-5+2(1)=2</a:t>
            </a:r>
            <a:endParaRPr lang="en-IN" dirty="0"/>
          </a:p>
        </p:txBody>
      </p:sp>
      <p:sp>
        <p:nvSpPr>
          <p:cNvPr id="4" name="Rectangle 1">
            <a:extLst>
              <a:ext uri="{FF2B5EF4-FFF2-40B4-BE49-F238E27FC236}">
                <a16:creationId xmlns:a16="http://schemas.microsoft.com/office/drawing/2014/main" id="{D4551D68-ADA5-8616-388D-F9DC9F9E98ED}"/>
              </a:ext>
            </a:extLst>
          </p:cNvPr>
          <p:cNvSpPr>
            <a:spLocks noGrp="1" noChangeArrowheads="1"/>
          </p:cNvSpPr>
          <p:nvPr>
            <p:ph idx="1"/>
          </p:nvPr>
        </p:nvSpPr>
        <p:spPr bwMode="auto">
          <a:xfrm>
            <a:off x="838200" y="2894233"/>
            <a:ext cx="525780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4000" b="0" i="0" u="none" strike="noStrike" cap="none" normalizeH="0" baseline="0" dirty="0">
                <a:ln>
                  <a:noFill/>
                </a:ln>
                <a:solidFill>
                  <a:srgbClr val="273239"/>
                </a:solidFill>
                <a:effectLst/>
                <a:latin typeface="Consolas" panose="020B0609020204030204" pitchFamily="49" charset="0"/>
              </a:rPr>
              <a:t>read x, y; </a:t>
            </a:r>
          </a:p>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4000" b="0" i="0" u="none" strike="noStrike" cap="none" normalizeH="0" baseline="0" dirty="0">
                <a:ln>
                  <a:noFill/>
                </a:ln>
                <a:solidFill>
                  <a:srgbClr val="273239"/>
                </a:solidFill>
                <a:effectLst/>
                <a:latin typeface="Consolas" panose="020B0609020204030204" pitchFamily="49" charset="0"/>
              </a:rPr>
              <a:t> if(x&gt;y) </a:t>
            </a:r>
          </a:p>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4000" b="0" i="0" u="none" strike="noStrike" cap="none" normalizeH="0" baseline="0" dirty="0">
                <a:ln>
                  <a:noFill/>
                </a:ln>
                <a:solidFill>
                  <a:srgbClr val="273239"/>
                </a:solidFill>
                <a:effectLst/>
                <a:latin typeface="Consolas" panose="020B0609020204030204" pitchFamily="49" charset="0"/>
              </a:rPr>
              <a:t> a = x+1 else</a:t>
            </a:r>
          </a:p>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4000" b="0" i="0" u="none" strike="noStrike" cap="none" normalizeH="0" baseline="0" dirty="0">
                <a:ln>
                  <a:noFill/>
                </a:ln>
                <a:solidFill>
                  <a:srgbClr val="273239"/>
                </a:solidFill>
                <a:effectLst/>
                <a:latin typeface="Consolas" panose="020B0609020204030204" pitchFamily="49" charset="0"/>
              </a:rPr>
              <a:t>  a = y-1</a:t>
            </a:r>
          </a:p>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4000" b="0" i="0" u="none" strike="noStrike" cap="none" normalizeH="0" baseline="0" dirty="0">
                <a:ln>
                  <a:noFill/>
                </a:ln>
                <a:solidFill>
                  <a:srgbClr val="273239"/>
                </a:solidFill>
                <a:effectLst/>
                <a:latin typeface="Consolas" panose="020B0609020204030204" pitchFamily="49" charset="0"/>
              </a:rPr>
              <a:t>  print a;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pic>
        <p:nvPicPr>
          <p:cNvPr id="5" name="Picture 2">
            <a:extLst>
              <a:ext uri="{FF2B5EF4-FFF2-40B4-BE49-F238E27FC236}">
                <a16:creationId xmlns:a16="http://schemas.microsoft.com/office/drawing/2014/main" id="{75363048-0B85-7849-16F5-875383508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178" y="1169773"/>
            <a:ext cx="5365210" cy="480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250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3383</TotalTime>
  <Words>2994</Words>
  <Application>Microsoft Office PowerPoint</Application>
  <PresentationFormat>Widescreen</PresentationFormat>
  <Paragraphs>274</Paragraphs>
  <Slides>69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69</vt:i4>
      </vt:variant>
    </vt:vector>
  </HeadingPairs>
  <TitlesOfParts>
    <vt:vector size="84" baseType="lpstr">
      <vt:lpstr>Arial</vt:lpstr>
      <vt:lpstr>Arial Unicode MS</vt:lpstr>
      <vt:lpstr>Calibri</vt:lpstr>
      <vt:lpstr>Calibri</vt:lpstr>
      <vt:lpstr>Calibri Light</vt:lpstr>
      <vt:lpstr>Consolas</vt:lpstr>
      <vt:lpstr>inter-bold</vt:lpstr>
      <vt:lpstr>inter-regular</vt:lpstr>
      <vt:lpstr>Nunito</vt:lpstr>
      <vt:lpstr>Source Sans Pro</vt:lpstr>
      <vt:lpstr>urw-din</vt:lpstr>
      <vt:lpstr>var(--bs-font-monospace)</vt:lpstr>
      <vt:lpstr>Wingdings</vt:lpstr>
      <vt:lpstr>Work Sans</vt:lpstr>
      <vt:lpstr>Office Theme</vt:lpstr>
      <vt:lpstr>White box testing types</vt:lpstr>
      <vt:lpstr>White Box Testing Types:</vt:lpstr>
      <vt:lpstr>PowerPoint Presentation</vt:lpstr>
      <vt:lpstr>Branch coverage</vt:lpstr>
      <vt:lpstr>Statement coverage</vt:lpstr>
      <vt:lpstr>Decision Coverage</vt:lpstr>
      <vt:lpstr>PowerPoint Presentation</vt:lpstr>
      <vt:lpstr>Data Flow Testing</vt:lpstr>
      <vt:lpstr>E-N+2(P)=5-5+2(1)=2</vt:lpstr>
      <vt:lpstr>PowerPoint Presentation</vt:lpstr>
      <vt:lpstr>PowerPoint Presentation</vt:lpstr>
      <vt:lpstr>Exercise Question:Day2 21st Feb</vt:lpstr>
      <vt:lpstr>Control Flow Testing</vt:lpstr>
      <vt:lpstr>PowerPoint Presentation</vt:lpstr>
      <vt:lpstr>left shift</vt:lpstr>
      <vt:lpstr>PowerPoint Presentation</vt:lpstr>
      <vt:lpstr>3 numbers: largest of 3 numbers</vt:lpstr>
      <vt:lpstr>Branch Coverage Testing</vt:lpstr>
      <vt:lpstr>In the above diagram, control flow graph of code is depicted. In the first case traversing through "Yes "decision,  the path is A1-B2-C4-D6-E8, and the number of covered edges is 1, 2, 4, 5, 6 and 8 but edges 3 and 7 are not covered in this path.  To cover these edges, we have to traverse through "No" decision. In the case of "No" decision the path is A1-B3-5-D7,  and the number of covered edges is 3 and 7. So by traveling through these two paths, all branches have covered. Path 1 - A1-B2-C4-D6-E8 Path 2 - A1-B3-5-D7 Branch Coverage (BC) = Number of paths =2 </vt:lpstr>
      <vt:lpstr>Branch coverage: scenario</vt:lpstr>
      <vt:lpstr>PowerPoint Presentation</vt:lpstr>
      <vt:lpstr>Statement Coverage Testing</vt:lpstr>
      <vt:lpstr>PowerPoint Presentation</vt:lpstr>
      <vt:lpstr>PowerPoint Presentation</vt:lpstr>
      <vt:lpstr>a=10, b =12</vt:lpstr>
      <vt:lpstr>Question statement coverage</vt:lpstr>
      <vt:lpstr>Decision Coverage Testing</vt:lpstr>
      <vt:lpstr>PowerPoint Presentation</vt:lpstr>
      <vt:lpstr>Decision coverage=minimum independent paths that must be executed so that all possible outcomes are tested=4</vt:lpstr>
      <vt:lpstr>Writing loops in CFG</vt:lpstr>
      <vt:lpstr>What would you use in case of loops? Decision coverage or branch coverage</vt:lpstr>
      <vt:lpstr>n=12</vt:lpstr>
      <vt:lpstr>PowerPoint Presentation</vt:lpstr>
      <vt:lpstr>23rd April</vt:lpstr>
      <vt:lpstr>Black box testing</vt:lpstr>
      <vt:lpstr>PowerPoint Presentation</vt:lpstr>
      <vt:lpstr>Black box testing types</vt:lpstr>
      <vt:lpstr>PowerPoint Presentation</vt:lpstr>
      <vt:lpstr>Equivalence class partition</vt:lpstr>
      <vt:lpstr>State transition</vt:lpstr>
      <vt:lpstr>Decision Table Technique</vt:lpstr>
      <vt:lpstr>PowerPoint Presentation</vt:lpstr>
      <vt:lpstr>PowerPoint Presentation</vt:lpstr>
      <vt:lpstr>Boundary value Technique</vt:lpstr>
      <vt:lpstr>PowerPoint Presentation</vt:lpstr>
      <vt:lpstr>PowerPoint Presentation</vt:lpstr>
      <vt:lpstr>PowerPoint Presentation</vt:lpstr>
      <vt:lpstr>State Transition Technique</vt:lpstr>
      <vt:lpstr>PowerPoint Presentation</vt:lpstr>
      <vt:lpstr>PowerPoint Presentation</vt:lpstr>
      <vt:lpstr>PowerPoint Presentation</vt:lpstr>
      <vt:lpstr>All Pair testing Technique</vt:lpstr>
      <vt:lpstr>PowerPoint Presentation</vt:lpstr>
      <vt:lpstr>PowerPoint Presentation</vt:lpstr>
      <vt:lpstr>PowerPoint Presentation</vt:lpstr>
      <vt:lpstr>Equivalence Partitioning Technique</vt:lpstr>
      <vt:lpstr>PowerPoint Presentation</vt:lpstr>
      <vt:lpstr>Error Guessing Technique</vt:lpstr>
      <vt:lpstr>PowerPoint Presentation</vt:lpstr>
      <vt:lpstr>PowerPoint Presentation</vt:lpstr>
      <vt:lpstr>UseCase Technique</vt:lpstr>
      <vt:lpstr>Zomato:customer</vt:lpstr>
      <vt:lpstr>Zomato:restaurant owner</vt:lpstr>
      <vt:lpstr>Zomato: deliver</vt:lpstr>
      <vt:lpstr>Zomato: app</vt:lpstr>
      <vt:lpstr>PowerPoint Presentation</vt:lpstr>
      <vt:lpstr>PowerPoint Presentation</vt:lpstr>
      <vt:lpstr>83,97,145,150</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box testing types</dc:title>
  <dc:creator>Priyanka Arora</dc:creator>
  <cp:lastModifiedBy>Priyanka Arora</cp:lastModifiedBy>
  <cp:revision>31</cp:revision>
  <dcterms:created xsi:type="dcterms:W3CDTF">2023-02-08T10:45:50Z</dcterms:created>
  <dcterms:modified xsi:type="dcterms:W3CDTF">2025-08-28T09:33:33Z</dcterms:modified>
</cp:coreProperties>
</file>