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1" r:id="rId7"/>
    <p:sldId id="263" r:id="rId8"/>
    <p:sldId id="268" r:id="rId9"/>
    <p:sldId id="278" r:id="rId10"/>
    <p:sldId id="279" r:id="rId11"/>
    <p:sldId id="280" r:id="rId12"/>
    <p:sldId id="281" r:id="rId13"/>
    <p:sldId id="272" r:id="rId14"/>
    <p:sldId id="273" r:id="rId15"/>
    <p:sldId id="257" r:id="rId16"/>
    <p:sldId id="264" r:id="rId17"/>
    <p:sldId id="282" r:id="rId18"/>
    <p:sldId id="283" r:id="rId19"/>
    <p:sldId id="284" r:id="rId20"/>
    <p:sldId id="285" r:id="rId21"/>
    <p:sldId id="286" r:id="rId22"/>
    <p:sldId id="287" r:id="rId23"/>
    <p:sldId id="258" r:id="rId24"/>
    <p:sldId id="259" r:id="rId25"/>
    <p:sldId id="265" r:id="rId26"/>
    <p:sldId id="260" r:id="rId27"/>
    <p:sldId id="266" r:id="rId28"/>
    <p:sldId id="261" r:id="rId29"/>
    <p:sldId id="267" r:id="rId30"/>
    <p:sldId id="262" r:id="rId31"/>
    <p:sldId id="269" r:id="rId32"/>
    <p:sldId id="292" r:id="rId33"/>
    <p:sldId id="270" r:id="rId34"/>
    <p:sldId id="290" r:id="rId35"/>
    <p:sldId id="288" r:id="rId36"/>
    <p:sldId id="289"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71F6-D62B-D5AA-3EEB-1937D3DE0F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A4FE20-CC2A-D4C0-C63D-65FE3BDEB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17CE4F2-BE34-CBA4-B994-744F9B930FD8}"/>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5" name="Footer Placeholder 4">
            <a:extLst>
              <a:ext uri="{FF2B5EF4-FFF2-40B4-BE49-F238E27FC236}">
                <a16:creationId xmlns:a16="http://schemas.microsoft.com/office/drawing/2014/main" id="{F395207F-719F-83E0-2125-79DF34BDE9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7179E-B28F-0058-5213-6D467B2D7BA5}"/>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296496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2223B-8BA3-D911-1740-D19BE2DBBD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9DDB78-8651-9DEC-6C26-5E95CD26B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01A48A-96A3-C3E6-B7B0-38574B212540}"/>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5" name="Footer Placeholder 4">
            <a:extLst>
              <a:ext uri="{FF2B5EF4-FFF2-40B4-BE49-F238E27FC236}">
                <a16:creationId xmlns:a16="http://schemas.microsoft.com/office/drawing/2014/main" id="{CF0FFDFD-77F2-A116-E2A9-C80F7B16E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07459-E0C5-78EC-3E5C-044D87F212C8}"/>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3563374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0AD96-3041-C0B5-B378-57CC8A2768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4C3674-17F7-D4DF-E476-622D5D775B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2C168F-E5D0-8D31-0EC8-66CB67BF8EEB}"/>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5" name="Footer Placeholder 4">
            <a:extLst>
              <a:ext uri="{FF2B5EF4-FFF2-40B4-BE49-F238E27FC236}">
                <a16:creationId xmlns:a16="http://schemas.microsoft.com/office/drawing/2014/main" id="{B77A8EC9-856A-7999-F092-1C993BC606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55317-1B99-3A2B-18B4-06233CE5C2B2}"/>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3103582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2331-075F-2B81-A2DD-4DA045FC1A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203F3E-161C-46BD-2B6B-902615E54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48A31-F737-0AD9-BC30-5980BFD31839}"/>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5" name="Footer Placeholder 4">
            <a:extLst>
              <a:ext uri="{FF2B5EF4-FFF2-40B4-BE49-F238E27FC236}">
                <a16:creationId xmlns:a16="http://schemas.microsoft.com/office/drawing/2014/main" id="{F3127FD7-CA52-772C-E6AD-173276D61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691523-7D2A-5E42-907F-88B4AC1A9197}"/>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65241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DE5F-980E-C03A-094A-E53DACA75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B7E9634-C10B-965C-5FFE-B735033E5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0101A4-736E-4CA3-9B07-1E7B6A5E7BF2}"/>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5" name="Footer Placeholder 4">
            <a:extLst>
              <a:ext uri="{FF2B5EF4-FFF2-40B4-BE49-F238E27FC236}">
                <a16:creationId xmlns:a16="http://schemas.microsoft.com/office/drawing/2014/main" id="{66ACB0CF-BBF4-4015-100D-0820F5A63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316290-C6DF-2B11-4FB3-75D6A025849A}"/>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87320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7325-5845-D766-B671-0E92223F6C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03BC53-69AE-F013-53F9-2B3CE91F02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C643AE-0FCF-FD3C-6A3D-A74D6ECDD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6282FF-81FB-4C03-D2F6-0FEBA6B0479E}"/>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6" name="Footer Placeholder 5">
            <a:extLst>
              <a:ext uri="{FF2B5EF4-FFF2-40B4-BE49-F238E27FC236}">
                <a16:creationId xmlns:a16="http://schemas.microsoft.com/office/drawing/2014/main" id="{88BBE550-DC63-27AE-19E0-8EA25CDB3A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8CBB6-6876-72E5-F929-F5FFF696A4E0}"/>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13763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03D80-F770-E08F-AF7C-120F2B40ED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457D47-9967-A5A8-55BC-754E17576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2BA8C-9C77-CD7D-0753-5CA70A4F2A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F5F746-969F-D808-490F-9D01514B3B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BCE42D-22A9-43F4-18BE-07D73AF603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376E8F-25D6-4692-0B09-10FCEA370A87}"/>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8" name="Footer Placeholder 7">
            <a:extLst>
              <a:ext uri="{FF2B5EF4-FFF2-40B4-BE49-F238E27FC236}">
                <a16:creationId xmlns:a16="http://schemas.microsoft.com/office/drawing/2014/main" id="{EC534B6A-5E84-6895-4800-705E5C3C1E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707854-2862-C9A7-0EA2-9F6880FADC7F}"/>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295827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4B01-C4EF-8695-734D-E221CBE300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874C4C-C7CF-B0B8-864A-C4D3C2946BA8}"/>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4" name="Footer Placeholder 3">
            <a:extLst>
              <a:ext uri="{FF2B5EF4-FFF2-40B4-BE49-F238E27FC236}">
                <a16:creationId xmlns:a16="http://schemas.microsoft.com/office/drawing/2014/main" id="{E805585F-23B3-E55A-4F12-B75EC53B47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9392AE-1705-7DA2-98C5-BFFBBC5F0B6B}"/>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28783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79B6C-7647-C280-84AA-7D9261C7AD71}"/>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3" name="Footer Placeholder 2">
            <a:extLst>
              <a:ext uri="{FF2B5EF4-FFF2-40B4-BE49-F238E27FC236}">
                <a16:creationId xmlns:a16="http://schemas.microsoft.com/office/drawing/2014/main" id="{1C5CB8A1-792C-F5F1-AF9C-FC10FFE03E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9D3399-3141-8E74-9479-FD43C0D7CC1D}"/>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134538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87AC-25D7-81DF-B719-84C8B5D96C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6601C5-11D2-1446-A995-3B6CCC3CB0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52016D-F2F2-EDA8-3FB5-6E8A9C0FB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0950F6-383F-9029-9DB7-94C97FBF8083}"/>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6" name="Footer Placeholder 5">
            <a:extLst>
              <a:ext uri="{FF2B5EF4-FFF2-40B4-BE49-F238E27FC236}">
                <a16:creationId xmlns:a16="http://schemas.microsoft.com/office/drawing/2014/main" id="{36C5A02F-7A35-1065-A424-208E132FF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4AF296-42E0-F1E9-3BAA-A1A436C249E5}"/>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55868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18CA-FC8C-1364-B15E-D7B618124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81C4B-87E9-76A3-0A2C-DD5AE192D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0B998F-8DC6-DA20-02B2-D00346403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7E5881-5EAD-66D4-355A-23B7565DC327}"/>
              </a:ext>
            </a:extLst>
          </p:cNvPr>
          <p:cNvSpPr>
            <a:spLocks noGrp="1"/>
          </p:cNvSpPr>
          <p:nvPr>
            <p:ph type="dt" sz="half" idx="10"/>
          </p:nvPr>
        </p:nvSpPr>
        <p:spPr/>
        <p:txBody>
          <a:bodyPr/>
          <a:lstStyle/>
          <a:p>
            <a:fld id="{E80EF6DE-1516-4002-ADEB-AF8C984053D1}" type="datetimeFigureOut">
              <a:rPr lang="en-IN" smtClean="0"/>
              <a:t>05-03-2025</a:t>
            </a:fld>
            <a:endParaRPr lang="en-IN"/>
          </a:p>
        </p:txBody>
      </p:sp>
      <p:sp>
        <p:nvSpPr>
          <p:cNvPr id="6" name="Footer Placeholder 5">
            <a:extLst>
              <a:ext uri="{FF2B5EF4-FFF2-40B4-BE49-F238E27FC236}">
                <a16:creationId xmlns:a16="http://schemas.microsoft.com/office/drawing/2014/main" id="{A4E299E3-1C80-D79F-3A7E-28E6A78D2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8655FA-1F87-4EAC-5148-B392F8AE7C85}"/>
              </a:ext>
            </a:extLst>
          </p:cNvPr>
          <p:cNvSpPr>
            <a:spLocks noGrp="1"/>
          </p:cNvSpPr>
          <p:nvPr>
            <p:ph type="sldNum" sz="quarter" idx="12"/>
          </p:nvPr>
        </p:nvSpPr>
        <p:spPr/>
        <p:txBody>
          <a:bodyPr/>
          <a:lstStyle/>
          <a:p>
            <a:fld id="{23A45BA9-17DD-46A2-BE1E-AC56F6567E87}" type="slidenum">
              <a:rPr lang="en-IN" smtClean="0"/>
              <a:t>‹#›</a:t>
            </a:fld>
            <a:endParaRPr lang="en-IN"/>
          </a:p>
        </p:txBody>
      </p:sp>
    </p:spTree>
    <p:extLst>
      <p:ext uri="{BB962C8B-B14F-4D97-AF65-F5344CB8AC3E}">
        <p14:creationId xmlns:p14="http://schemas.microsoft.com/office/powerpoint/2010/main" val="275918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05FDBA-30CF-ED04-450B-782FEA4E4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B1BAAC-7F06-1523-0659-048E8057C6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C96FC-53BB-26AB-A84D-B931C6300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EF6DE-1516-4002-ADEB-AF8C984053D1}" type="datetimeFigureOut">
              <a:rPr lang="en-IN" smtClean="0"/>
              <a:t>05-03-2025</a:t>
            </a:fld>
            <a:endParaRPr lang="en-IN"/>
          </a:p>
        </p:txBody>
      </p:sp>
      <p:sp>
        <p:nvSpPr>
          <p:cNvPr id="5" name="Footer Placeholder 4">
            <a:extLst>
              <a:ext uri="{FF2B5EF4-FFF2-40B4-BE49-F238E27FC236}">
                <a16:creationId xmlns:a16="http://schemas.microsoft.com/office/drawing/2014/main" id="{F20C7BC7-DC5E-9513-BC81-3832E2CE9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C76F4C-7ECB-0BE8-E69C-47B8BBADC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A45BA9-17DD-46A2-BE1E-AC56F6567E87}" type="slidenum">
              <a:rPr lang="en-IN" smtClean="0"/>
              <a:t>‹#›</a:t>
            </a:fld>
            <a:endParaRPr lang="en-IN"/>
          </a:p>
        </p:txBody>
      </p:sp>
    </p:spTree>
    <p:extLst>
      <p:ext uri="{BB962C8B-B14F-4D97-AF65-F5344CB8AC3E}">
        <p14:creationId xmlns:p14="http://schemas.microsoft.com/office/powerpoint/2010/main" val="1512634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geeksforgeeks.org/difference-between-sdlc-and-stlc/"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www.geeksforgeeks.org/software-engineering-prototyping-model/" TargetMode="External"/><Relationship Id="rId5" Type="http://schemas.openxmlformats.org/officeDocument/2006/relationships/hyperlink" Target="https://www.geeksforgeeks.org/software-engineering-sdlc-v-model/" TargetMode="External"/><Relationship Id="rId4" Type="http://schemas.openxmlformats.org/officeDocument/2006/relationships/hyperlink" Target="https://www.geeksforgeeks.org/software-engineering-spiral-model/"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33B5-CE07-CEA4-9348-9C8D27625427}"/>
              </a:ext>
            </a:extLst>
          </p:cNvPr>
          <p:cNvSpPr>
            <a:spLocks noGrp="1"/>
          </p:cNvSpPr>
          <p:nvPr>
            <p:ph type="ctrTitle"/>
          </p:nvPr>
        </p:nvSpPr>
        <p:spPr/>
        <p:txBody>
          <a:bodyPr/>
          <a:lstStyle/>
          <a:p>
            <a:r>
              <a:rPr lang="en-IN" dirty="0"/>
              <a:t>Manual Testing</a:t>
            </a:r>
          </a:p>
        </p:txBody>
      </p:sp>
      <p:sp>
        <p:nvSpPr>
          <p:cNvPr id="3" name="Subtitle 2">
            <a:extLst>
              <a:ext uri="{FF2B5EF4-FFF2-40B4-BE49-F238E27FC236}">
                <a16:creationId xmlns:a16="http://schemas.microsoft.com/office/drawing/2014/main" id="{AC48D5B5-CCA3-F935-A00B-EAF1C11CCE2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1610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8A79-E54E-4A5E-99F2-C3BE7FCA2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232AA6-14D3-95DD-535B-DBDF66625CEF}"/>
              </a:ext>
            </a:extLst>
          </p:cNvPr>
          <p:cNvSpPr>
            <a:spLocks noGrp="1"/>
          </p:cNvSpPr>
          <p:nvPr>
            <p:ph idx="1"/>
          </p:nvPr>
        </p:nvSpPr>
        <p:spPr/>
        <p:txBody>
          <a:bodyPr/>
          <a:lstStyle/>
          <a:p>
            <a:r>
              <a:rPr lang="en-US" dirty="0"/>
              <a:t>Service Based Company</a:t>
            </a:r>
          </a:p>
          <a:p>
            <a:r>
              <a:rPr lang="en-US" dirty="0"/>
              <a:t>Infosys</a:t>
            </a:r>
          </a:p>
          <a:p>
            <a:r>
              <a:rPr lang="en-US" dirty="0"/>
              <a:t>Wipro</a:t>
            </a:r>
          </a:p>
          <a:p>
            <a:r>
              <a:rPr lang="en-US" dirty="0"/>
              <a:t>TCS</a:t>
            </a:r>
          </a:p>
          <a:p>
            <a:r>
              <a:rPr lang="en-US" dirty="0"/>
              <a:t>Cognizant</a:t>
            </a:r>
          </a:p>
          <a:p>
            <a:r>
              <a:rPr lang="en-US" dirty="0"/>
              <a:t>Accenture</a:t>
            </a:r>
          </a:p>
          <a:p>
            <a:r>
              <a:rPr lang="en-US" dirty="0"/>
              <a:t>Tech Mahindra</a:t>
            </a:r>
            <a:endParaRPr lang="en-IN" dirty="0"/>
          </a:p>
        </p:txBody>
      </p:sp>
    </p:spTree>
    <p:extLst>
      <p:ext uri="{BB962C8B-B14F-4D97-AF65-F5344CB8AC3E}">
        <p14:creationId xmlns:p14="http://schemas.microsoft.com/office/powerpoint/2010/main" val="53813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138A-FC5F-96CE-A907-86436BF3C3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25C7BD-7A4C-3043-5598-0F2BBCA53DA1}"/>
              </a:ext>
            </a:extLst>
          </p:cNvPr>
          <p:cNvSpPr>
            <a:spLocks noGrp="1"/>
          </p:cNvSpPr>
          <p:nvPr>
            <p:ph idx="1"/>
          </p:nvPr>
        </p:nvSpPr>
        <p:spPr/>
        <p:txBody>
          <a:bodyPr/>
          <a:lstStyle/>
          <a:p>
            <a:r>
              <a:rPr lang="en-US" dirty="0"/>
              <a:t>Duxcon.com-------------</a:t>
            </a:r>
            <a:r>
              <a:rPr lang="en-US" dirty="0">
                <a:sym typeface="Wingdings" panose="05000000000000000000" pitchFamily="2" charset="2"/>
              </a:rPr>
              <a:t>Infosys</a:t>
            </a:r>
          </a:p>
          <a:p>
            <a:r>
              <a:rPr lang="en-US" dirty="0">
                <a:sym typeface="Wingdings" panose="05000000000000000000" pitchFamily="2" charset="2"/>
              </a:rPr>
              <a:t>[3 months=10lakhs]</a:t>
            </a:r>
          </a:p>
          <a:p>
            <a:r>
              <a:rPr lang="en-US" dirty="0">
                <a:sym typeface="Wingdings" panose="05000000000000000000" pitchFamily="2" charset="2"/>
              </a:rPr>
              <a:t>Infosys is a service based company</a:t>
            </a:r>
          </a:p>
          <a:p>
            <a:endParaRPr lang="en-US" dirty="0">
              <a:sym typeface="Wingdings" panose="05000000000000000000" pitchFamily="2" charset="2"/>
            </a:endParaRPr>
          </a:p>
          <a:p>
            <a:r>
              <a:rPr lang="en-US" dirty="0">
                <a:sym typeface="Wingdings" panose="05000000000000000000" pitchFamily="2" charset="2"/>
              </a:rPr>
              <a:t>DPS    an e-card through student attendance could be recorded</a:t>
            </a:r>
          </a:p>
          <a:p>
            <a:r>
              <a:rPr lang="en-US" dirty="0">
                <a:sym typeface="Wingdings" panose="05000000000000000000" pitchFamily="2" charset="2"/>
              </a:rPr>
              <a:t>if fees is not paid not allow enter</a:t>
            </a:r>
          </a:p>
          <a:p>
            <a:r>
              <a:rPr lang="en-US" dirty="0">
                <a:sym typeface="Wingdings" panose="05000000000000000000" pitchFamily="2" charset="2"/>
              </a:rPr>
              <a:t>--------Infosys  [20lakhs=6 months]</a:t>
            </a:r>
            <a:endParaRPr lang="en-IN" dirty="0"/>
          </a:p>
        </p:txBody>
      </p:sp>
    </p:spTree>
    <p:extLst>
      <p:ext uri="{BB962C8B-B14F-4D97-AF65-F5344CB8AC3E}">
        <p14:creationId xmlns:p14="http://schemas.microsoft.com/office/powerpoint/2010/main" val="137449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88B6D-B5A8-418E-528E-A7DF53A155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59C48C-4251-2028-BC8E-B7B7BAD6684D}"/>
              </a:ext>
            </a:extLst>
          </p:cNvPr>
          <p:cNvSpPr>
            <a:spLocks noGrp="1"/>
          </p:cNvSpPr>
          <p:nvPr>
            <p:ph idx="1"/>
          </p:nvPr>
        </p:nvSpPr>
        <p:spPr/>
        <p:txBody>
          <a:bodyPr/>
          <a:lstStyle/>
          <a:p>
            <a:r>
              <a:rPr lang="en-US" dirty="0"/>
              <a:t>DPS----------</a:t>
            </a:r>
            <a:r>
              <a:rPr lang="en-US" dirty="0">
                <a:sym typeface="Wingdings" panose="05000000000000000000" pitchFamily="2" charset="2"/>
              </a:rPr>
              <a:t>TCS           5 months=15lakh</a:t>
            </a:r>
          </a:p>
          <a:p>
            <a:r>
              <a:rPr lang="en-US" dirty="0">
                <a:sym typeface="Wingdings" panose="05000000000000000000" pitchFamily="2" charset="2"/>
              </a:rPr>
              <a:t>TCS is a service based</a:t>
            </a:r>
          </a:p>
          <a:p>
            <a:endParaRPr lang="en-IN" dirty="0"/>
          </a:p>
        </p:txBody>
      </p:sp>
    </p:spTree>
    <p:extLst>
      <p:ext uri="{BB962C8B-B14F-4D97-AF65-F5344CB8AC3E}">
        <p14:creationId xmlns:p14="http://schemas.microsoft.com/office/powerpoint/2010/main" val="410530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D9E7-FBD3-1C3E-B7F8-BC283671CC14}"/>
              </a:ext>
            </a:extLst>
          </p:cNvPr>
          <p:cNvSpPr>
            <a:spLocks noGrp="1"/>
          </p:cNvSpPr>
          <p:nvPr>
            <p:ph type="title"/>
          </p:nvPr>
        </p:nvSpPr>
        <p:spPr/>
        <p:txBody>
          <a:bodyPr/>
          <a:lstStyle/>
          <a:p>
            <a:r>
              <a:rPr lang="en-US" dirty="0"/>
              <a:t>7 principle of software testing</a:t>
            </a:r>
            <a:endParaRPr lang="en-IN" dirty="0"/>
          </a:p>
        </p:txBody>
      </p:sp>
      <p:pic>
        <p:nvPicPr>
          <p:cNvPr id="1026" name="Picture 2" descr="Software testing principles - Letzdotesting">
            <a:extLst>
              <a:ext uri="{FF2B5EF4-FFF2-40B4-BE49-F238E27FC236}">
                <a16:creationId xmlns:a16="http://schemas.microsoft.com/office/drawing/2014/main" id="{8264DE7D-E021-1EB3-6D55-DBF7B690EB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687" y="1423022"/>
            <a:ext cx="9004212" cy="466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62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ACE2-C5C6-16D1-1F2C-D5AA6AB5FB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315F57-FA25-C543-7341-C75A9DDB4D7A}"/>
              </a:ext>
            </a:extLst>
          </p:cNvPr>
          <p:cNvSpPr>
            <a:spLocks noGrp="1"/>
          </p:cNvSpPr>
          <p:nvPr>
            <p:ph idx="1"/>
          </p:nvPr>
        </p:nvSpPr>
        <p:spPr/>
        <p:txBody>
          <a:bodyPr/>
          <a:lstStyle/>
          <a:p>
            <a:r>
              <a:rPr lang="en-US" dirty="0"/>
              <a:t>1. Exhaustive testing is not possible</a:t>
            </a:r>
          </a:p>
          <a:p>
            <a:r>
              <a:rPr lang="en-US" dirty="0"/>
              <a:t>2. Early testing</a:t>
            </a:r>
          </a:p>
          <a:p>
            <a:r>
              <a:rPr lang="en-US" dirty="0"/>
              <a:t>3. defect clustering:90% of defects are in 10% of the modules</a:t>
            </a:r>
          </a:p>
          <a:p>
            <a:r>
              <a:rPr lang="en-US" dirty="0"/>
              <a:t>4. pesticide paradox: </a:t>
            </a:r>
          </a:p>
          <a:p>
            <a:r>
              <a:rPr lang="en-US" dirty="0"/>
              <a:t>5. testing shows presence of defect</a:t>
            </a:r>
          </a:p>
          <a:p>
            <a:r>
              <a:rPr lang="en-US" dirty="0"/>
              <a:t>6. testing is context dependent</a:t>
            </a:r>
          </a:p>
          <a:p>
            <a:r>
              <a:rPr lang="en-US" dirty="0"/>
              <a:t>7. absence of error fallacy: product would never be </a:t>
            </a:r>
            <a:r>
              <a:rPr lang="en-US"/>
              <a:t>bug free</a:t>
            </a:r>
            <a:endParaRPr lang="en-IN" dirty="0"/>
          </a:p>
        </p:txBody>
      </p:sp>
    </p:spTree>
    <p:extLst>
      <p:ext uri="{BB962C8B-B14F-4D97-AF65-F5344CB8AC3E}">
        <p14:creationId xmlns:p14="http://schemas.microsoft.com/office/powerpoint/2010/main" val="2076245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1377C-40F5-86FE-D20B-CA3F4D432314}"/>
              </a:ext>
            </a:extLst>
          </p:cNvPr>
          <p:cNvSpPr>
            <a:spLocks noGrp="1"/>
          </p:cNvSpPr>
          <p:nvPr>
            <p:ph type="title"/>
          </p:nvPr>
        </p:nvSpPr>
        <p:spPr/>
        <p:txBody>
          <a:bodyPr/>
          <a:lstStyle/>
          <a:p>
            <a:r>
              <a:rPr lang="en-IN" dirty="0"/>
              <a:t>SDLC(Software Development Life Cycle)</a:t>
            </a:r>
          </a:p>
        </p:txBody>
      </p:sp>
      <p:sp>
        <p:nvSpPr>
          <p:cNvPr id="3" name="Content Placeholder 2">
            <a:extLst>
              <a:ext uri="{FF2B5EF4-FFF2-40B4-BE49-F238E27FC236}">
                <a16:creationId xmlns:a16="http://schemas.microsoft.com/office/drawing/2014/main" id="{AFEF54C1-AA19-D3E1-D5A7-01653E215223}"/>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SDLC</a:t>
            </a:r>
            <a:r>
              <a:rPr lang="en-US" b="0" i="0" dirty="0">
                <a:solidFill>
                  <a:srgbClr val="222222"/>
                </a:solidFill>
                <a:effectLst/>
                <a:latin typeface="Source Sans Pro" panose="020B0503030403020204" pitchFamily="34" charset="0"/>
              </a:rPr>
              <a:t> is a systematic process for building software that ensures the quality and correctness of the software built. SDLC process aims to produce high-quality software that meets customer expectations. The system development should be complete in the pre-defined time frame and cost. SDLC consists of a detailed plan which explains how to plan, build, and maintain specific software.</a:t>
            </a:r>
            <a:endParaRPr lang="en-IN" dirty="0"/>
          </a:p>
        </p:txBody>
      </p:sp>
    </p:spTree>
    <p:extLst>
      <p:ext uri="{BB962C8B-B14F-4D97-AF65-F5344CB8AC3E}">
        <p14:creationId xmlns:p14="http://schemas.microsoft.com/office/powerpoint/2010/main" val="262162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82499-DC52-A390-C9E3-90D1194F306D}"/>
              </a:ext>
            </a:extLst>
          </p:cNvPr>
          <p:cNvSpPr>
            <a:spLocks noGrp="1"/>
          </p:cNvSpPr>
          <p:nvPr>
            <p:ph type="title"/>
          </p:nvPr>
        </p:nvSpPr>
        <p:spPr/>
        <p:txBody>
          <a:bodyPr/>
          <a:lstStyle/>
          <a:p>
            <a:r>
              <a:rPr lang="en-IN" dirty="0"/>
              <a:t>SDLC phases</a:t>
            </a:r>
          </a:p>
        </p:txBody>
      </p:sp>
      <p:sp>
        <p:nvSpPr>
          <p:cNvPr id="3" name="Content Placeholder 2">
            <a:extLst>
              <a:ext uri="{FF2B5EF4-FFF2-40B4-BE49-F238E27FC236}">
                <a16:creationId xmlns:a16="http://schemas.microsoft.com/office/drawing/2014/main" id="{2A47F70C-43DB-A70E-AEA4-FFE4A5DC6B5C}"/>
              </a:ext>
            </a:extLst>
          </p:cNvPr>
          <p:cNvSpPr>
            <a:spLocks noGrp="1"/>
          </p:cNvSpPr>
          <p:nvPr>
            <p:ph idx="1"/>
          </p:nvPr>
        </p:nvSpPr>
        <p:spPr>
          <a:xfrm>
            <a:off x="1015754" y="3342330"/>
            <a:ext cx="10515600" cy="6243658"/>
          </a:xfrm>
        </p:spPr>
        <p:txBody>
          <a:bodyPr/>
          <a:lstStyle/>
          <a:p>
            <a:endParaRPr lang="en-IN" dirty="0"/>
          </a:p>
        </p:txBody>
      </p:sp>
      <p:sp>
        <p:nvSpPr>
          <p:cNvPr id="4" name="Rectangle 1">
            <a:extLst>
              <a:ext uri="{FF2B5EF4-FFF2-40B4-BE49-F238E27FC236}">
                <a16:creationId xmlns:a16="http://schemas.microsoft.com/office/drawing/2014/main" id="{DDBCE8E0-7592-0EBA-4BEA-CCBDF6BAB4FB}"/>
              </a:ext>
            </a:extLst>
          </p:cNvPr>
          <p:cNvSpPr>
            <a:spLocks noChangeArrowheads="1"/>
          </p:cNvSpPr>
          <p:nvPr/>
        </p:nvSpPr>
        <p:spPr bwMode="auto">
          <a:xfrm>
            <a:off x="177553" y="1336996"/>
            <a:ext cx="7652551" cy="46012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22222"/>
              </a:solidFill>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The entire SDLC process divided into the following SDLC steps: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  </a:t>
            </a:r>
            <a:r>
              <a:rPr kumimoji="0" lang="en-US" altLang="en-US" sz="6600" b="0" i="0" u="none" strike="noStrike" cap="none" normalizeH="0" baseline="0" dirty="0">
                <a:ln>
                  <a:noFill/>
                </a:ln>
                <a:solidFill>
                  <a:srgbClr val="222222"/>
                </a:solidFill>
                <a:effectLst/>
                <a:latin typeface="Source Sans Pro" panose="020B0503030403020204" pitchFamily="34" charset="0"/>
              </a:rPr>
              <a:t>                                                                    </a:t>
            </a:r>
            <a:endParaRPr kumimoji="0" lang="en-US" altLang="en-US" sz="1300" b="0" i="0" u="none" strike="noStrike" cap="none" normalizeH="0" baseline="0" dirty="0">
              <a:ln>
                <a:noFill/>
              </a:ln>
              <a:solidFill>
                <a:srgbClr val="222222"/>
              </a:solidFill>
              <a:effectLst/>
              <a:latin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SDLC Phases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Phase 1: Requirement collection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Phase </a:t>
            </a:r>
            <a:r>
              <a:rPr lang="en-US" altLang="en-US" sz="1300" dirty="0">
                <a:solidFill>
                  <a:srgbClr val="222222"/>
                </a:solidFill>
                <a:latin typeface="Source Sans Pro" panose="020B0503030403020204" pitchFamily="34" charset="0"/>
              </a:rPr>
              <a:t>2</a:t>
            </a:r>
            <a:r>
              <a:rPr kumimoji="0" lang="en-US" altLang="en-US" sz="1300" b="0" i="0" u="none" strike="noStrike" cap="none" normalizeH="0" baseline="0" dirty="0">
                <a:ln>
                  <a:noFill/>
                </a:ln>
                <a:solidFill>
                  <a:srgbClr val="222222"/>
                </a:solidFill>
                <a:effectLst/>
                <a:latin typeface="Source Sans Pro" panose="020B0503030403020204" pitchFamily="34" charset="0"/>
              </a:rPr>
              <a:t>: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Phase 3: 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Phase 4: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Phase 5: Installation/Deployment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rgbClr val="222222"/>
                </a:solidFill>
                <a:effectLst/>
                <a:latin typeface="Source Sans Pro" panose="020B0503030403020204" pitchFamily="34" charset="0"/>
              </a:rPr>
              <a:t>Phase 6: Maintenance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SDLC Phases">
            <a:extLst>
              <a:ext uri="{FF2B5EF4-FFF2-40B4-BE49-F238E27FC236}">
                <a16:creationId xmlns:a16="http://schemas.microsoft.com/office/drawing/2014/main" id="{11FEA442-A442-8611-CDC8-090721869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862" y="2349161"/>
            <a:ext cx="11849100" cy="15170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F9D7582-7210-5B4F-4F91-CEB90050987C}"/>
              </a:ext>
            </a:extLst>
          </p:cNvPr>
          <p:cNvSpPr/>
          <p:nvPr/>
        </p:nvSpPr>
        <p:spPr>
          <a:xfrm>
            <a:off x="2006353" y="2405849"/>
            <a:ext cx="1944210" cy="132556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6486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258C4-415B-E9D2-7BF4-6BE3CF36FE12}"/>
              </a:ext>
            </a:extLst>
          </p:cNvPr>
          <p:cNvSpPr>
            <a:spLocks noGrp="1"/>
          </p:cNvSpPr>
          <p:nvPr>
            <p:ph type="title"/>
          </p:nvPr>
        </p:nvSpPr>
        <p:spPr/>
        <p:txBody>
          <a:bodyPr/>
          <a:lstStyle/>
          <a:p>
            <a:r>
              <a:rPr lang="en-US" dirty="0"/>
              <a:t>Requirement Gathering: Phase 1</a:t>
            </a:r>
            <a:endParaRPr lang="en-IN" dirty="0"/>
          </a:p>
        </p:txBody>
      </p:sp>
      <p:sp>
        <p:nvSpPr>
          <p:cNvPr id="3" name="Content Placeholder 2">
            <a:extLst>
              <a:ext uri="{FF2B5EF4-FFF2-40B4-BE49-F238E27FC236}">
                <a16:creationId xmlns:a16="http://schemas.microsoft.com/office/drawing/2014/main" id="{C0ADCA91-CB9B-DAC4-48A0-7F9FF4650065}"/>
              </a:ext>
            </a:extLst>
          </p:cNvPr>
          <p:cNvSpPr>
            <a:spLocks noGrp="1"/>
          </p:cNvSpPr>
          <p:nvPr>
            <p:ph idx="1"/>
          </p:nvPr>
        </p:nvSpPr>
        <p:spPr/>
        <p:txBody>
          <a:bodyPr/>
          <a:lstStyle/>
          <a:p>
            <a:r>
              <a:rPr lang="en-US" dirty="0" err="1"/>
              <a:t>Mr</a:t>
            </a:r>
            <a:r>
              <a:rPr lang="en-US" dirty="0"/>
              <a:t> Roy[customer] would tell his requirement to Infosys[service provider] Project Manager =MBA. He doesn’t know coding.</a:t>
            </a:r>
          </a:p>
          <a:p>
            <a:r>
              <a:rPr lang="en-US" dirty="0"/>
              <a:t>Write all the requirements whatever needs</a:t>
            </a:r>
          </a:p>
          <a:p>
            <a:r>
              <a:rPr lang="en-US" dirty="0"/>
              <a:t>He will tell him the budget</a:t>
            </a:r>
          </a:p>
          <a:p>
            <a:r>
              <a:rPr lang="en-US" dirty="0"/>
              <a:t>He will also ensure deadline</a:t>
            </a:r>
          </a:p>
          <a:p>
            <a:endParaRPr lang="en-US" dirty="0"/>
          </a:p>
          <a:p>
            <a:r>
              <a:rPr lang="en-US" dirty="0"/>
              <a:t>SRS document [Software Requirement Specification ]document is prepared where all the requirements of customers are written and is signed by both PM </a:t>
            </a:r>
            <a:r>
              <a:rPr lang="en-US"/>
              <a:t>and customer.</a:t>
            </a:r>
            <a:endParaRPr lang="en-IN" dirty="0"/>
          </a:p>
        </p:txBody>
      </p:sp>
    </p:spTree>
    <p:extLst>
      <p:ext uri="{BB962C8B-B14F-4D97-AF65-F5344CB8AC3E}">
        <p14:creationId xmlns:p14="http://schemas.microsoft.com/office/powerpoint/2010/main" val="278505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D4D68-440A-F851-C656-0CE690F955B2}"/>
              </a:ext>
            </a:extLst>
          </p:cNvPr>
          <p:cNvSpPr>
            <a:spLocks noGrp="1"/>
          </p:cNvSpPr>
          <p:nvPr>
            <p:ph type="title"/>
          </p:nvPr>
        </p:nvSpPr>
        <p:spPr/>
        <p:txBody>
          <a:bodyPr/>
          <a:lstStyle/>
          <a:p>
            <a:r>
              <a:rPr lang="en-US" dirty="0"/>
              <a:t>Phase 2: Designing</a:t>
            </a:r>
            <a:endParaRPr lang="en-IN" dirty="0"/>
          </a:p>
        </p:txBody>
      </p:sp>
      <p:sp>
        <p:nvSpPr>
          <p:cNvPr id="3" name="Content Placeholder 2">
            <a:extLst>
              <a:ext uri="{FF2B5EF4-FFF2-40B4-BE49-F238E27FC236}">
                <a16:creationId xmlns:a16="http://schemas.microsoft.com/office/drawing/2014/main" id="{48DB5E5E-CD52-EF80-F0C7-D72880D6E98F}"/>
              </a:ext>
            </a:extLst>
          </p:cNvPr>
          <p:cNvSpPr>
            <a:spLocks noGrp="1"/>
          </p:cNvSpPr>
          <p:nvPr>
            <p:ph idx="1"/>
          </p:nvPr>
        </p:nvSpPr>
        <p:spPr/>
        <p:txBody>
          <a:bodyPr/>
          <a:lstStyle/>
          <a:p>
            <a:r>
              <a:rPr lang="en-US" dirty="0"/>
              <a:t>Technical Lead(6-8 </a:t>
            </a:r>
            <a:r>
              <a:rPr lang="en-US" dirty="0" err="1"/>
              <a:t>yrs</a:t>
            </a:r>
            <a:r>
              <a:rPr lang="en-US" dirty="0"/>
              <a:t> experience) architecture of the project</a:t>
            </a:r>
            <a:endParaRPr lang="en-IN" dirty="0"/>
          </a:p>
        </p:txBody>
      </p:sp>
    </p:spTree>
    <p:extLst>
      <p:ext uri="{BB962C8B-B14F-4D97-AF65-F5344CB8AC3E}">
        <p14:creationId xmlns:p14="http://schemas.microsoft.com/office/powerpoint/2010/main" val="422009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485F-29D8-D7AA-4D51-D2782834DA26}"/>
              </a:ext>
            </a:extLst>
          </p:cNvPr>
          <p:cNvSpPr>
            <a:spLocks noGrp="1"/>
          </p:cNvSpPr>
          <p:nvPr>
            <p:ph type="title"/>
          </p:nvPr>
        </p:nvSpPr>
        <p:spPr/>
        <p:txBody>
          <a:bodyPr/>
          <a:lstStyle/>
          <a:p>
            <a:r>
              <a:rPr lang="en-US" dirty="0"/>
              <a:t>Phase 3: Development</a:t>
            </a:r>
            <a:endParaRPr lang="en-IN" dirty="0"/>
          </a:p>
        </p:txBody>
      </p:sp>
      <p:sp>
        <p:nvSpPr>
          <p:cNvPr id="3" name="Content Placeholder 2">
            <a:extLst>
              <a:ext uri="{FF2B5EF4-FFF2-40B4-BE49-F238E27FC236}">
                <a16:creationId xmlns:a16="http://schemas.microsoft.com/office/drawing/2014/main" id="{DA0F4C6A-8C82-5830-ABA0-619297D2FB1F}"/>
              </a:ext>
            </a:extLst>
          </p:cNvPr>
          <p:cNvSpPr>
            <a:spLocks noGrp="1"/>
          </p:cNvSpPr>
          <p:nvPr>
            <p:ph idx="1"/>
          </p:nvPr>
        </p:nvSpPr>
        <p:spPr/>
        <p:txBody>
          <a:bodyPr/>
          <a:lstStyle/>
          <a:p>
            <a:r>
              <a:rPr lang="en-US" dirty="0"/>
              <a:t>Senior developers and junior developers would work together to develop the application</a:t>
            </a:r>
            <a:endParaRPr lang="en-IN" dirty="0"/>
          </a:p>
        </p:txBody>
      </p:sp>
    </p:spTree>
    <p:extLst>
      <p:ext uri="{BB962C8B-B14F-4D97-AF65-F5344CB8AC3E}">
        <p14:creationId xmlns:p14="http://schemas.microsoft.com/office/powerpoint/2010/main" val="3212630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32E9-7B8F-E6F5-8B4D-0DE76CA4C1EA}"/>
              </a:ext>
            </a:extLst>
          </p:cNvPr>
          <p:cNvSpPr>
            <a:spLocks noGrp="1"/>
          </p:cNvSpPr>
          <p:nvPr>
            <p:ph type="title"/>
          </p:nvPr>
        </p:nvSpPr>
        <p:spPr/>
        <p:txBody>
          <a:bodyPr/>
          <a:lstStyle/>
          <a:p>
            <a:r>
              <a:rPr lang="en-US" dirty="0"/>
              <a:t>What is testing?</a:t>
            </a:r>
            <a:endParaRPr lang="en-IN" dirty="0"/>
          </a:p>
        </p:txBody>
      </p:sp>
      <p:sp>
        <p:nvSpPr>
          <p:cNvPr id="3" name="Content Placeholder 2">
            <a:extLst>
              <a:ext uri="{FF2B5EF4-FFF2-40B4-BE49-F238E27FC236}">
                <a16:creationId xmlns:a16="http://schemas.microsoft.com/office/drawing/2014/main" id="{6E73E2D8-7CC1-582B-5570-F973458131B7}"/>
              </a:ext>
            </a:extLst>
          </p:cNvPr>
          <p:cNvSpPr>
            <a:spLocks noGrp="1"/>
          </p:cNvSpPr>
          <p:nvPr>
            <p:ph idx="1"/>
          </p:nvPr>
        </p:nvSpPr>
        <p:spPr/>
        <p:txBody>
          <a:bodyPr/>
          <a:lstStyle/>
          <a:p>
            <a:r>
              <a:rPr lang="en-US" dirty="0"/>
              <a:t>Testing is a process where we ensure product/service is error free. </a:t>
            </a:r>
          </a:p>
          <a:p>
            <a:r>
              <a:rPr lang="en-US" dirty="0"/>
              <a:t>In software testing that product is a software. </a:t>
            </a:r>
            <a:endParaRPr lang="en-IN" dirty="0"/>
          </a:p>
        </p:txBody>
      </p:sp>
    </p:spTree>
    <p:extLst>
      <p:ext uri="{BB962C8B-B14F-4D97-AF65-F5344CB8AC3E}">
        <p14:creationId xmlns:p14="http://schemas.microsoft.com/office/powerpoint/2010/main" val="3122073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2676-21CA-117C-9982-BB10C48C18D4}"/>
              </a:ext>
            </a:extLst>
          </p:cNvPr>
          <p:cNvSpPr>
            <a:spLocks noGrp="1"/>
          </p:cNvSpPr>
          <p:nvPr>
            <p:ph type="title"/>
          </p:nvPr>
        </p:nvSpPr>
        <p:spPr/>
        <p:txBody>
          <a:bodyPr/>
          <a:lstStyle/>
          <a:p>
            <a:r>
              <a:rPr lang="en-US" dirty="0"/>
              <a:t>Phase 4 : Testing</a:t>
            </a:r>
            <a:endParaRPr lang="en-IN" dirty="0"/>
          </a:p>
        </p:txBody>
      </p:sp>
      <p:sp>
        <p:nvSpPr>
          <p:cNvPr id="3" name="Content Placeholder 2">
            <a:extLst>
              <a:ext uri="{FF2B5EF4-FFF2-40B4-BE49-F238E27FC236}">
                <a16:creationId xmlns:a16="http://schemas.microsoft.com/office/drawing/2014/main" id="{C3E834F0-9B54-6652-E56F-25B1142A08EE}"/>
              </a:ext>
            </a:extLst>
          </p:cNvPr>
          <p:cNvSpPr>
            <a:spLocks noGrp="1"/>
          </p:cNvSpPr>
          <p:nvPr>
            <p:ph idx="1"/>
          </p:nvPr>
        </p:nvSpPr>
        <p:spPr/>
        <p:txBody>
          <a:bodyPr/>
          <a:lstStyle/>
          <a:p>
            <a:r>
              <a:rPr lang="en-US" dirty="0"/>
              <a:t>Senior Tester and Junior testers would ensure that the product is bug -free</a:t>
            </a:r>
            <a:endParaRPr lang="en-IN" dirty="0"/>
          </a:p>
        </p:txBody>
      </p:sp>
    </p:spTree>
    <p:extLst>
      <p:ext uri="{BB962C8B-B14F-4D97-AF65-F5344CB8AC3E}">
        <p14:creationId xmlns:p14="http://schemas.microsoft.com/office/powerpoint/2010/main" val="759178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42D4A-5B75-99C9-AC63-22BB222724EA}"/>
              </a:ext>
            </a:extLst>
          </p:cNvPr>
          <p:cNvSpPr>
            <a:spLocks noGrp="1"/>
          </p:cNvSpPr>
          <p:nvPr>
            <p:ph type="title"/>
          </p:nvPr>
        </p:nvSpPr>
        <p:spPr/>
        <p:txBody>
          <a:bodyPr/>
          <a:lstStyle/>
          <a:p>
            <a:r>
              <a:rPr lang="en-US" dirty="0"/>
              <a:t>Phase 5: Deployment</a:t>
            </a:r>
            <a:endParaRPr lang="en-IN" dirty="0"/>
          </a:p>
        </p:txBody>
      </p:sp>
      <p:sp>
        <p:nvSpPr>
          <p:cNvPr id="3" name="Content Placeholder 2">
            <a:extLst>
              <a:ext uri="{FF2B5EF4-FFF2-40B4-BE49-F238E27FC236}">
                <a16:creationId xmlns:a16="http://schemas.microsoft.com/office/drawing/2014/main" id="{10CC35B4-8BF5-36B9-2573-D98B24B84723}"/>
              </a:ext>
            </a:extLst>
          </p:cNvPr>
          <p:cNvSpPr>
            <a:spLocks noGrp="1"/>
          </p:cNvSpPr>
          <p:nvPr>
            <p:ph idx="1"/>
          </p:nvPr>
        </p:nvSpPr>
        <p:spPr/>
        <p:txBody>
          <a:bodyPr/>
          <a:lstStyle/>
          <a:p>
            <a:r>
              <a:rPr lang="en-US" dirty="0"/>
              <a:t>Build is deployed on server from where everyone can access it is called deployment</a:t>
            </a:r>
            <a:endParaRPr lang="en-IN" dirty="0"/>
          </a:p>
        </p:txBody>
      </p:sp>
    </p:spTree>
    <p:extLst>
      <p:ext uri="{BB962C8B-B14F-4D97-AF65-F5344CB8AC3E}">
        <p14:creationId xmlns:p14="http://schemas.microsoft.com/office/powerpoint/2010/main" val="346322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EB15-297F-86D8-6529-C544F6DF0C2F}"/>
              </a:ext>
            </a:extLst>
          </p:cNvPr>
          <p:cNvSpPr>
            <a:spLocks noGrp="1"/>
          </p:cNvSpPr>
          <p:nvPr>
            <p:ph type="title"/>
          </p:nvPr>
        </p:nvSpPr>
        <p:spPr/>
        <p:txBody>
          <a:bodyPr/>
          <a:lstStyle/>
          <a:p>
            <a:r>
              <a:rPr lang="en-US" dirty="0"/>
              <a:t>Phase 6: Maintenance</a:t>
            </a:r>
            <a:endParaRPr lang="en-IN" dirty="0"/>
          </a:p>
        </p:txBody>
      </p:sp>
      <p:sp>
        <p:nvSpPr>
          <p:cNvPr id="3" name="Content Placeholder 2">
            <a:extLst>
              <a:ext uri="{FF2B5EF4-FFF2-40B4-BE49-F238E27FC236}">
                <a16:creationId xmlns:a16="http://schemas.microsoft.com/office/drawing/2014/main" id="{AAA6D411-2E16-A4F2-7A17-F0E9B818E2FF}"/>
              </a:ext>
            </a:extLst>
          </p:cNvPr>
          <p:cNvSpPr>
            <a:spLocks noGrp="1"/>
          </p:cNvSpPr>
          <p:nvPr>
            <p:ph idx="1"/>
          </p:nvPr>
        </p:nvSpPr>
        <p:spPr/>
        <p:txBody>
          <a:bodyPr/>
          <a:lstStyle/>
          <a:p>
            <a:r>
              <a:rPr lang="en-US" dirty="0"/>
              <a:t>After the site is delivered to the client. Client comes back to Infosys with additional change requests. And for this new budget is given to Infosys. </a:t>
            </a:r>
            <a:endParaRPr lang="en-IN" dirty="0"/>
          </a:p>
        </p:txBody>
      </p:sp>
    </p:spTree>
    <p:extLst>
      <p:ext uri="{BB962C8B-B14F-4D97-AF65-F5344CB8AC3E}">
        <p14:creationId xmlns:p14="http://schemas.microsoft.com/office/powerpoint/2010/main" val="4177327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56BF-60E3-8004-7643-1DAFBCF42E76}"/>
              </a:ext>
            </a:extLst>
          </p:cNvPr>
          <p:cNvSpPr>
            <a:spLocks noGrp="1"/>
          </p:cNvSpPr>
          <p:nvPr>
            <p:ph type="title"/>
          </p:nvPr>
        </p:nvSpPr>
        <p:spPr/>
        <p:txBody>
          <a:bodyPr/>
          <a:lstStyle/>
          <a:p>
            <a:r>
              <a:rPr lang="en-IN" dirty="0"/>
              <a:t>Waterfall model</a:t>
            </a:r>
          </a:p>
        </p:txBody>
      </p:sp>
      <p:sp>
        <p:nvSpPr>
          <p:cNvPr id="3" name="Content Placeholder 2">
            <a:extLst>
              <a:ext uri="{FF2B5EF4-FFF2-40B4-BE49-F238E27FC236}">
                <a16:creationId xmlns:a16="http://schemas.microsoft.com/office/drawing/2014/main" id="{BA316D05-0874-550A-6982-5FAC94C7696F}"/>
              </a:ext>
            </a:extLst>
          </p:cNvPr>
          <p:cNvSpPr>
            <a:spLocks noGrp="1"/>
          </p:cNvSpPr>
          <p:nvPr>
            <p:ph idx="1"/>
          </p:nvPr>
        </p:nvSpPr>
        <p:spPr>
          <a:xfrm>
            <a:off x="838200" y="1376039"/>
            <a:ext cx="10613994" cy="4800924"/>
          </a:xfrm>
        </p:spPr>
        <p:txBody>
          <a:bodyPr/>
          <a:lstStyle/>
          <a:p>
            <a:r>
              <a:rPr lang="en-US" b="1" i="0" dirty="0">
                <a:solidFill>
                  <a:srgbClr val="222222"/>
                </a:solidFill>
                <a:effectLst/>
                <a:latin typeface="Source Sans Pro" panose="020B0503030403020204" pitchFamily="34" charset="0"/>
              </a:rPr>
              <a:t>Waterfall Model</a:t>
            </a:r>
            <a:r>
              <a:rPr lang="en-US" b="0" i="0" dirty="0">
                <a:solidFill>
                  <a:srgbClr val="222222"/>
                </a:solidFill>
                <a:effectLst/>
                <a:latin typeface="Source Sans Pro" panose="020B0503030403020204" pitchFamily="34" charset="0"/>
              </a:rPr>
              <a:t> is a sequential model that divides software development into pre-defined phases. Each phase must be completed before the next phase can begin with no overlap between the phases. Each phase is designed for performing specific activity during the SDLC phase. It was introduced in 1970 by Winston Royce.</a:t>
            </a:r>
            <a:endParaRPr lang="en-IN" dirty="0"/>
          </a:p>
        </p:txBody>
      </p:sp>
      <p:pic>
        <p:nvPicPr>
          <p:cNvPr id="2050" name="Picture 2" descr="Waterfall Model in SDLC">
            <a:extLst>
              <a:ext uri="{FF2B5EF4-FFF2-40B4-BE49-F238E27FC236}">
                <a16:creationId xmlns:a16="http://schemas.microsoft.com/office/drawing/2014/main" id="{4F401425-7379-A8F0-8ECB-8327D67C8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740" y="3429000"/>
            <a:ext cx="4267200" cy="2989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110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70F2-713C-5D56-D636-240F990B6732}"/>
              </a:ext>
            </a:extLst>
          </p:cNvPr>
          <p:cNvSpPr>
            <a:spLocks noGrp="1"/>
          </p:cNvSpPr>
          <p:nvPr>
            <p:ph type="title"/>
          </p:nvPr>
        </p:nvSpPr>
        <p:spPr/>
        <p:txBody>
          <a:bodyPr/>
          <a:lstStyle/>
          <a:p>
            <a:r>
              <a:rPr lang="en-IN" dirty="0"/>
              <a:t>Spiral model</a:t>
            </a:r>
          </a:p>
        </p:txBody>
      </p:sp>
      <p:sp>
        <p:nvSpPr>
          <p:cNvPr id="3" name="Content Placeholder 2">
            <a:extLst>
              <a:ext uri="{FF2B5EF4-FFF2-40B4-BE49-F238E27FC236}">
                <a16:creationId xmlns:a16="http://schemas.microsoft.com/office/drawing/2014/main" id="{A3B8462A-80A0-9D51-6F3A-7C49653C0968}"/>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Spiral Model</a:t>
            </a:r>
            <a:r>
              <a:rPr lang="en-US" b="0" i="0" dirty="0">
                <a:solidFill>
                  <a:srgbClr val="222222"/>
                </a:solidFill>
                <a:effectLst/>
                <a:latin typeface="Source Sans Pro" panose="020B0503030403020204" pitchFamily="34" charset="0"/>
              </a:rPr>
              <a:t> is a risk-driven software development process model. It is a combination of waterfall model and iterative model. Spiral Model helps to adopt software development elements of multiple process models for the software project based on unique risk patterns ensuring efficient development process.</a:t>
            </a:r>
          </a:p>
          <a:p>
            <a:pPr algn="l"/>
            <a:r>
              <a:rPr lang="en-US" b="0" i="0" dirty="0">
                <a:solidFill>
                  <a:srgbClr val="222222"/>
                </a:solidFill>
                <a:effectLst/>
                <a:latin typeface="Source Sans Pro" panose="020B0503030403020204" pitchFamily="34" charset="0"/>
              </a:rPr>
              <a:t>Each phase of spiral model in software engineering begins with a design goal and ends with the client reviewing the progress. The spiral model in software engineering was first mentioned by Barry Boehm in his 1986 paper.</a:t>
            </a:r>
          </a:p>
          <a:p>
            <a:endParaRPr lang="en-IN" dirty="0"/>
          </a:p>
        </p:txBody>
      </p:sp>
    </p:spTree>
    <p:extLst>
      <p:ext uri="{BB962C8B-B14F-4D97-AF65-F5344CB8AC3E}">
        <p14:creationId xmlns:p14="http://schemas.microsoft.com/office/powerpoint/2010/main" val="421164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AADF-AB44-166D-BADF-B3E10B0DBC94}"/>
              </a:ext>
            </a:extLst>
          </p:cNvPr>
          <p:cNvSpPr>
            <a:spLocks noGrp="1"/>
          </p:cNvSpPr>
          <p:nvPr>
            <p:ph type="title"/>
          </p:nvPr>
        </p:nvSpPr>
        <p:spPr/>
        <p:txBody>
          <a:bodyPr/>
          <a:lstStyle/>
          <a:p>
            <a:endParaRPr lang="en-IN"/>
          </a:p>
        </p:txBody>
      </p:sp>
      <p:pic>
        <p:nvPicPr>
          <p:cNvPr id="3074" name="Picture 2" descr="spiral model diagram">
            <a:extLst>
              <a:ext uri="{FF2B5EF4-FFF2-40B4-BE49-F238E27FC236}">
                <a16:creationId xmlns:a16="http://schemas.microsoft.com/office/drawing/2014/main" id="{1B787306-5DF6-B184-A701-238A0943E1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1925" y="1939131"/>
            <a:ext cx="424815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24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9279-6DBB-172F-4533-DA2E8B463000}"/>
              </a:ext>
            </a:extLst>
          </p:cNvPr>
          <p:cNvSpPr>
            <a:spLocks noGrp="1"/>
          </p:cNvSpPr>
          <p:nvPr>
            <p:ph type="title"/>
          </p:nvPr>
        </p:nvSpPr>
        <p:spPr/>
        <p:txBody>
          <a:bodyPr/>
          <a:lstStyle/>
          <a:p>
            <a:r>
              <a:rPr lang="en-IN" dirty="0"/>
              <a:t>prototype</a:t>
            </a:r>
          </a:p>
        </p:txBody>
      </p:sp>
      <p:sp>
        <p:nvSpPr>
          <p:cNvPr id="3" name="Content Placeholder 2">
            <a:extLst>
              <a:ext uri="{FF2B5EF4-FFF2-40B4-BE49-F238E27FC236}">
                <a16:creationId xmlns:a16="http://schemas.microsoft.com/office/drawing/2014/main" id="{3CACF029-63E1-9D3A-9963-747C2728367E}"/>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Prototyping Model</a:t>
            </a:r>
            <a:r>
              <a:rPr lang="en-US" b="0" i="0" dirty="0">
                <a:solidFill>
                  <a:srgbClr val="222222"/>
                </a:solidFill>
                <a:effectLst/>
                <a:latin typeface="Source Sans Pro" panose="020B0503030403020204" pitchFamily="34" charset="0"/>
              </a:rPr>
              <a:t> is a software development model in which prototype is built, tested, and reworked until an acceptable prototype is achieved. It also creates base to produce the final system or software. It works best in scenarios where the project’s requirements are not known in detail. It is an iterative, trial and error method which takes place between developer and client.</a:t>
            </a:r>
            <a:endParaRPr lang="en-IN" dirty="0"/>
          </a:p>
        </p:txBody>
      </p:sp>
    </p:spTree>
    <p:extLst>
      <p:ext uri="{BB962C8B-B14F-4D97-AF65-F5344CB8AC3E}">
        <p14:creationId xmlns:p14="http://schemas.microsoft.com/office/powerpoint/2010/main" val="2663535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F842-C7DD-5043-6E2D-32B726DAC2F7}"/>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02B0B43C-4E05-C455-1852-CD3C8340BE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4500" y="2920206"/>
            <a:ext cx="8763000"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566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5AC6-05AD-FB66-F964-600FB6398D0A}"/>
              </a:ext>
            </a:extLst>
          </p:cNvPr>
          <p:cNvSpPr>
            <a:spLocks noGrp="1"/>
          </p:cNvSpPr>
          <p:nvPr>
            <p:ph type="title"/>
          </p:nvPr>
        </p:nvSpPr>
        <p:spPr>
          <a:xfrm>
            <a:off x="705035" y="90078"/>
            <a:ext cx="10515600" cy="1325563"/>
          </a:xfrm>
        </p:spPr>
        <p:txBody>
          <a:bodyPr/>
          <a:lstStyle/>
          <a:p>
            <a:r>
              <a:rPr lang="en-IN" dirty="0" err="1"/>
              <a:t>v&amp;v</a:t>
            </a:r>
            <a:r>
              <a:rPr lang="en-IN" dirty="0"/>
              <a:t> model</a:t>
            </a:r>
          </a:p>
        </p:txBody>
      </p:sp>
      <p:sp>
        <p:nvSpPr>
          <p:cNvPr id="3" name="Content Placeholder 2">
            <a:extLst>
              <a:ext uri="{FF2B5EF4-FFF2-40B4-BE49-F238E27FC236}">
                <a16:creationId xmlns:a16="http://schemas.microsoft.com/office/drawing/2014/main" id="{39A8013D-CDAD-1C9A-E07E-4FF4EA6A5A3B}"/>
              </a:ext>
            </a:extLst>
          </p:cNvPr>
          <p:cNvSpPr>
            <a:spLocks noGrp="1"/>
          </p:cNvSpPr>
          <p:nvPr>
            <p:ph idx="1"/>
          </p:nvPr>
        </p:nvSpPr>
        <p:spPr>
          <a:xfrm>
            <a:off x="705035" y="1276735"/>
            <a:ext cx="10835936" cy="3475037"/>
          </a:xfrm>
        </p:spPr>
        <p:txBody>
          <a:bodyPr>
            <a:normAutofit/>
          </a:bodyPr>
          <a:lstStyle/>
          <a:p>
            <a:r>
              <a:rPr lang="en-US" sz="2000" b="0" i="0" dirty="0">
                <a:solidFill>
                  <a:srgbClr val="273239"/>
                </a:solidFill>
                <a:effectLst/>
                <a:latin typeface="urw-din"/>
              </a:rPr>
              <a:t>The V-model is a type of SDLC model where process executes in a sequential manner in V-shape. It is also known as Verification and Validation model. It is based on the association of a testing phase for each corresponding development stage. Development of each step directly associated with the testing phase. The next phase starts only after completion of the previous phase i.e. for each development activity, there is a testing activity corresponding to it. </a:t>
            </a:r>
          </a:p>
          <a:p>
            <a:endParaRPr lang="en-IN" sz="2000" dirty="0"/>
          </a:p>
        </p:txBody>
      </p:sp>
      <p:pic>
        <p:nvPicPr>
          <p:cNvPr id="10" name="Picture 9">
            <a:extLst>
              <a:ext uri="{FF2B5EF4-FFF2-40B4-BE49-F238E27FC236}">
                <a16:creationId xmlns:a16="http://schemas.microsoft.com/office/drawing/2014/main" id="{368B81BC-38D9-E82B-7D02-64A578CCBFFA}"/>
              </a:ext>
            </a:extLst>
          </p:cNvPr>
          <p:cNvPicPr>
            <a:picLocks noChangeAspect="1"/>
          </p:cNvPicPr>
          <p:nvPr/>
        </p:nvPicPr>
        <p:blipFill>
          <a:blip r:embed="rId2"/>
          <a:stretch>
            <a:fillRect/>
          </a:stretch>
        </p:blipFill>
        <p:spPr>
          <a:xfrm>
            <a:off x="6096000" y="2880110"/>
            <a:ext cx="5153025" cy="3743325"/>
          </a:xfrm>
          <a:prstGeom prst="rect">
            <a:avLst/>
          </a:prstGeom>
        </p:spPr>
      </p:pic>
    </p:spTree>
    <p:extLst>
      <p:ext uri="{BB962C8B-B14F-4D97-AF65-F5344CB8AC3E}">
        <p14:creationId xmlns:p14="http://schemas.microsoft.com/office/powerpoint/2010/main" val="2784540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80C5-88D7-782F-2687-F9F6CB8596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C03133-469E-DFB4-5761-83D83078F6DC}"/>
              </a:ext>
            </a:extLst>
          </p:cNvPr>
          <p:cNvSpPr>
            <a:spLocks noGrp="1"/>
          </p:cNvSpPr>
          <p:nvPr>
            <p:ph idx="1"/>
          </p:nvPr>
        </p:nvSpPr>
        <p:spPr/>
        <p:txBody>
          <a:bodyPr/>
          <a:lstStyle/>
          <a:p>
            <a:pPr algn="l" fontAlgn="base"/>
            <a:r>
              <a:rPr lang="en-US" b="1" i="0" dirty="0">
                <a:solidFill>
                  <a:srgbClr val="273239"/>
                </a:solidFill>
                <a:effectLst/>
                <a:latin typeface="urw-din"/>
              </a:rPr>
              <a:t>Verification:</a:t>
            </a:r>
            <a:r>
              <a:rPr lang="en-US" b="0" i="0" dirty="0">
                <a:solidFill>
                  <a:srgbClr val="273239"/>
                </a:solidFill>
                <a:effectLst/>
                <a:latin typeface="urw-din"/>
              </a:rPr>
              <a:t> It involves static analysis technique (review) done without executing code. It is the process of evaluation of the product development phase to find whether specified requirements meet. </a:t>
            </a:r>
          </a:p>
          <a:p>
            <a:pPr algn="l" fontAlgn="base"/>
            <a:r>
              <a:rPr lang="en-US" b="1" i="0" dirty="0">
                <a:solidFill>
                  <a:srgbClr val="273239"/>
                </a:solidFill>
                <a:effectLst/>
                <a:latin typeface="urw-din"/>
              </a:rPr>
              <a:t>Validation:</a:t>
            </a:r>
            <a:r>
              <a:rPr lang="en-US" b="0" i="0" dirty="0">
                <a:solidFill>
                  <a:srgbClr val="273239"/>
                </a:solidFill>
                <a:effectLst/>
                <a:latin typeface="urw-din"/>
              </a:rPr>
              <a:t> It involves dynamic analysis technique (functional, non-functional), testing done by executing code. Validation is the process to evaluate the software after the completion of the development phase to determine whether software meets the customer expectations and requirements. </a:t>
            </a:r>
          </a:p>
          <a:p>
            <a:endParaRPr lang="en-IN" dirty="0"/>
          </a:p>
        </p:txBody>
      </p:sp>
    </p:spTree>
    <p:extLst>
      <p:ext uri="{BB962C8B-B14F-4D97-AF65-F5344CB8AC3E}">
        <p14:creationId xmlns:p14="http://schemas.microsoft.com/office/powerpoint/2010/main" val="253630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AE45-0C1A-449C-1183-B070471A6858}"/>
              </a:ext>
            </a:extLst>
          </p:cNvPr>
          <p:cNvSpPr>
            <a:spLocks noGrp="1"/>
          </p:cNvSpPr>
          <p:nvPr>
            <p:ph type="title"/>
          </p:nvPr>
        </p:nvSpPr>
        <p:spPr/>
        <p:txBody>
          <a:bodyPr/>
          <a:lstStyle/>
          <a:p>
            <a:r>
              <a:rPr lang="en-US" dirty="0"/>
              <a:t>What are different types of software?</a:t>
            </a:r>
            <a:endParaRPr lang="en-IN" dirty="0"/>
          </a:p>
        </p:txBody>
      </p:sp>
      <p:sp>
        <p:nvSpPr>
          <p:cNvPr id="3" name="Content Placeholder 2">
            <a:extLst>
              <a:ext uri="{FF2B5EF4-FFF2-40B4-BE49-F238E27FC236}">
                <a16:creationId xmlns:a16="http://schemas.microsoft.com/office/drawing/2014/main" id="{3D6C426F-8248-493B-5C93-430B1F821E7E}"/>
              </a:ext>
            </a:extLst>
          </p:cNvPr>
          <p:cNvSpPr>
            <a:spLocks noGrp="1"/>
          </p:cNvSpPr>
          <p:nvPr>
            <p:ph idx="1"/>
          </p:nvPr>
        </p:nvSpPr>
        <p:spPr/>
        <p:txBody>
          <a:bodyPr/>
          <a:lstStyle/>
          <a:p>
            <a:r>
              <a:rPr lang="en-US" dirty="0"/>
              <a:t>Web Applications</a:t>
            </a:r>
          </a:p>
          <a:p>
            <a:r>
              <a:rPr lang="en-US" dirty="0"/>
              <a:t>Mobile Applications</a:t>
            </a:r>
          </a:p>
          <a:p>
            <a:r>
              <a:rPr lang="en-US" dirty="0"/>
              <a:t>Desktop Applications like notepad, antivirus, Microsoft </a:t>
            </a:r>
            <a:r>
              <a:rPr lang="en-US" dirty="0" err="1"/>
              <a:t>ppt,excel</a:t>
            </a:r>
            <a:endParaRPr lang="en-US" dirty="0"/>
          </a:p>
          <a:p>
            <a:r>
              <a:rPr lang="en-US" dirty="0"/>
              <a:t>Gaming application</a:t>
            </a:r>
            <a:endParaRPr lang="en-IN" dirty="0"/>
          </a:p>
        </p:txBody>
      </p:sp>
    </p:spTree>
    <p:extLst>
      <p:ext uri="{BB962C8B-B14F-4D97-AF65-F5344CB8AC3E}">
        <p14:creationId xmlns:p14="http://schemas.microsoft.com/office/powerpoint/2010/main" val="4211721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1165-4CD9-0EDE-A927-09023E86241A}"/>
              </a:ext>
            </a:extLst>
          </p:cNvPr>
          <p:cNvSpPr>
            <a:spLocks noGrp="1"/>
          </p:cNvSpPr>
          <p:nvPr>
            <p:ph type="title"/>
          </p:nvPr>
        </p:nvSpPr>
        <p:spPr/>
        <p:txBody>
          <a:bodyPr/>
          <a:lstStyle/>
          <a:p>
            <a:r>
              <a:rPr lang="en-IN" dirty="0"/>
              <a:t>Hybrid model</a:t>
            </a:r>
          </a:p>
        </p:txBody>
      </p:sp>
      <p:pic>
        <p:nvPicPr>
          <p:cNvPr id="6148" name="Picture 4" descr="Phases of hybrid model">
            <a:extLst>
              <a:ext uri="{FF2B5EF4-FFF2-40B4-BE49-F238E27FC236}">
                <a16:creationId xmlns:a16="http://schemas.microsoft.com/office/drawing/2014/main" id="{FB71D8A1-87A7-2AE5-390D-9059904AE59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93401" y="2535329"/>
            <a:ext cx="3445479" cy="39575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1786AC-24AC-7913-3A7C-F12AD3A590FA}"/>
              </a:ext>
            </a:extLst>
          </p:cNvPr>
          <p:cNvSpPr txBox="1"/>
          <p:nvPr/>
        </p:nvSpPr>
        <p:spPr>
          <a:xfrm>
            <a:off x="932155" y="2263806"/>
            <a:ext cx="6267635" cy="2308324"/>
          </a:xfrm>
          <a:prstGeom prst="rect">
            <a:avLst/>
          </a:prstGeom>
          <a:noFill/>
        </p:spPr>
        <p:txBody>
          <a:bodyPr wrap="square" rtlCol="0">
            <a:spAutoFit/>
          </a:bodyPr>
          <a:lstStyle/>
          <a:p>
            <a:r>
              <a:rPr lang="en-US" b="0" i="0" dirty="0">
                <a:solidFill>
                  <a:srgbClr val="273239"/>
                </a:solidFill>
                <a:effectLst/>
                <a:latin typeface="urw-din"/>
              </a:rPr>
              <a:t>A hybrid Model is a model which is developed by combining two traditional models of </a:t>
            </a:r>
            <a:r>
              <a:rPr lang="en-US" b="0" i="0" u="sng" dirty="0">
                <a:effectLst/>
                <a:latin typeface="urw-din"/>
                <a:hlinkClick r:id="rId3"/>
              </a:rPr>
              <a:t>SDLC</a:t>
            </a:r>
            <a:r>
              <a:rPr lang="en-US" b="0" i="0" dirty="0">
                <a:solidFill>
                  <a:srgbClr val="273239"/>
                </a:solidFill>
                <a:effectLst/>
                <a:latin typeface="urw-din"/>
              </a:rPr>
              <a:t>. The base models can be anyone like a </a:t>
            </a:r>
            <a:r>
              <a:rPr lang="en-US" b="0" i="0" u="sng" dirty="0">
                <a:effectLst/>
                <a:latin typeface="urw-din"/>
                <a:hlinkClick r:id="rId4"/>
              </a:rPr>
              <a:t>spiral model</a:t>
            </a:r>
            <a:r>
              <a:rPr lang="en-US" b="0" i="0" dirty="0">
                <a:solidFill>
                  <a:srgbClr val="273239"/>
                </a:solidFill>
                <a:effectLst/>
                <a:latin typeface="urw-din"/>
              </a:rPr>
              <a:t>, </a:t>
            </a:r>
            <a:r>
              <a:rPr lang="en-US" b="0" i="0" u="sng" dirty="0">
                <a:effectLst/>
                <a:latin typeface="urw-din"/>
                <a:hlinkClick r:id="rId5"/>
              </a:rPr>
              <a:t>V&amp;V model</a:t>
            </a:r>
            <a:r>
              <a:rPr lang="en-US" b="0" i="0" dirty="0">
                <a:solidFill>
                  <a:srgbClr val="273239"/>
                </a:solidFill>
                <a:effectLst/>
                <a:latin typeface="urw-din"/>
              </a:rPr>
              <a:t>, </a:t>
            </a:r>
            <a:r>
              <a:rPr lang="en-US" b="0" i="0" u="sng" dirty="0">
                <a:effectLst/>
                <a:latin typeface="urw-din"/>
                <a:hlinkClick r:id="rId6"/>
              </a:rPr>
              <a:t>prototype model</a:t>
            </a:r>
            <a:r>
              <a:rPr lang="en-US" b="0" i="0" dirty="0">
                <a:solidFill>
                  <a:srgbClr val="273239"/>
                </a:solidFill>
                <a:effectLst/>
                <a:latin typeface="urw-din"/>
              </a:rPr>
              <a:t>, etc. and the selection of models are as per requirements. By collaborating two base models the resulting hybrid Model acquires its properties, process, and benefits which results in building a more powerful, flexible, and effective Model. The combination of traditional models can be like:</a:t>
            </a:r>
            <a:endParaRPr lang="en-IN" dirty="0"/>
          </a:p>
        </p:txBody>
      </p:sp>
    </p:spTree>
    <p:extLst>
      <p:ext uri="{BB962C8B-B14F-4D97-AF65-F5344CB8AC3E}">
        <p14:creationId xmlns:p14="http://schemas.microsoft.com/office/powerpoint/2010/main" val="2589733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1D33-45A2-3BC7-404D-F6EB1B619E35}"/>
              </a:ext>
            </a:extLst>
          </p:cNvPr>
          <p:cNvSpPr>
            <a:spLocks noGrp="1"/>
          </p:cNvSpPr>
          <p:nvPr>
            <p:ph type="title"/>
          </p:nvPr>
        </p:nvSpPr>
        <p:spPr/>
        <p:txBody>
          <a:bodyPr/>
          <a:lstStyle/>
          <a:p>
            <a:r>
              <a:rPr lang="en-US" dirty="0"/>
              <a:t>Iterative</a:t>
            </a:r>
            <a:r>
              <a:rPr lang="en-US"/>
              <a:t>/incremental model</a:t>
            </a:r>
            <a:endParaRPr lang="en-IN" dirty="0"/>
          </a:p>
        </p:txBody>
      </p:sp>
      <p:pic>
        <p:nvPicPr>
          <p:cNvPr id="1026" name="Picture 2" descr="SDLC - Iterative Model">
            <a:extLst>
              <a:ext uri="{FF2B5EF4-FFF2-40B4-BE49-F238E27FC236}">
                <a16:creationId xmlns:a16="http://schemas.microsoft.com/office/drawing/2014/main" id="{9A3EEC56-93CD-B6B5-27E7-2F1ACCD7F5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774" y="2228296"/>
            <a:ext cx="5715000" cy="308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205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D9F5-822D-68D1-91EF-91FBAB3AF08D}"/>
              </a:ext>
            </a:extLst>
          </p:cNvPr>
          <p:cNvSpPr>
            <a:spLocks noGrp="1"/>
          </p:cNvSpPr>
          <p:nvPr>
            <p:ph type="title"/>
          </p:nvPr>
        </p:nvSpPr>
        <p:spPr/>
        <p:txBody>
          <a:bodyPr/>
          <a:lstStyle/>
          <a:p>
            <a:r>
              <a:rPr lang="en-US"/>
              <a:t>The </a:t>
            </a:r>
            <a:r>
              <a:rPr lang="en-US" b="1"/>
              <a:t>RAD (Rapid Application Development) SDLC Model</a:t>
            </a:r>
            <a:endParaRPr lang="en-IN"/>
          </a:p>
        </p:txBody>
      </p:sp>
      <p:sp>
        <p:nvSpPr>
          <p:cNvPr id="3" name="Content Placeholder 2">
            <a:extLst>
              <a:ext uri="{FF2B5EF4-FFF2-40B4-BE49-F238E27FC236}">
                <a16:creationId xmlns:a16="http://schemas.microsoft.com/office/drawing/2014/main" id="{5BA1EBCD-6800-05FB-64FF-8D4C77E3FF8D}"/>
              </a:ext>
            </a:extLst>
          </p:cNvPr>
          <p:cNvSpPr>
            <a:spLocks noGrp="1"/>
          </p:cNvSpPr>
          <p:nvPr>
            <p:ph idx="1"/>
          </p:nvPr>
        </p:nvSpPr>
        <p:spPr/>
        <p:txBody>
          <a:bodyPr>
            <a:normAutofit fontScale="92500" lnSpcReduction="20000"/>
          </a:bodyPr>
          <a:lstStyle/>
          <a:p>
            <a:r>
              <a:rPr lang="en-US" dirty="0"/>
              <a:t>The </a:t>
            </a:r>
            <a:r>
              <a:rPr lang="en-US" b="1" dirty="0"/>
              <a:t>RAD (Rapid Application Development) SDLC Model</a:t>
            </a:r>
            <a:r>
              <a:rPr lang="en-US" dirty="0"/>
              <a:t> is a type of software development lifecycle (SDLC) approach that emphasizes rapid prototyping and iterative delivery over extensive planning. It is best suited for projects that require quick development and frequent changes based on user feedback.</a:t>
            </a:r>
          </a:p>
          <a:p>
            <a:r>
              <a:rPr lang="en-US" b="1" dirty="0"/>
              <a:t>Key Features of RAD Model:</a:t>
            </a:r>
          </a:p>
          <a:p>
            <a:pPr>
              <a:buFont typeface="+mj-lt"/>
              <a:buAutoNum type="arabicPeriod"/>
            </a:pPr>
            <a:r>
              <a:rPr lang="en-US" b="1" dirty="0"/>
              <a:t>Iterative Development</a:t>
            </a:r>
            <a:r>
              <a:rPr lang="en-US" dirty="0"/>
              <a:t>: Instead of following a rigid sequential approach, RAD involves multiple iterations and refinements.</a:t>
            </a:r>
          </a:p>
          <a:p>
            <a:pPr>
              <a:buFont typeface="+mj-lt"/>
              <a:buAutoNum type="arabicPeriod"/>
            </a:pPr>
            <a:r>
              <a:rPr lang="en-US" b="1" dirty="0"/>
              <a:t>User Involvement</a:t>
            </a:r>
            <a:r>
              <a:rPr lang="en-US" dirty="0"/>
              <a:t>: Active participation of users ensures that the product meets actual needs.</a:t>
            </a:r>
          </a:p>
          <a:p>
            <a:pPr>
              <a:buFont typeface="+mj-lt"/>
              <a:buAutoNum type="arabicPeriod"/>
            </a:pPr>
            <a:r>
              <a:rPr lang="en-US" b="1" dirty="0"/>
              <a:t>Component-Based Construction</a:t>
            </a:r>
            <a:r>
              <a:rPr lang="en-US" dirty="0"/>
              <a:t>: Uses reusable components and rapid prototyping to speed up development.</a:t>
            </a:r>
          </a:p>
          <a:p>
            <a:endParaRPr lang="en-IN" dirty="0"/>
          </a:p>
        </p:txBody>
      </p:sp>
    </p:spTree>
    <p:extLst>
      <p:ext uri="{BB962C8B-B14F-4D97-AF65-F5344CB8AC3E}">
        <p14:creationId xmlns:p14="http://schemas.microsoft.com/office/powerpoint/2010/main" val="1638475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05EA-097E-3CE1-A0AD-D1A172A35990}"/>
              </a:ext>
            </a:extLst>
          </p:cNvPr>
          <p:cNvSpPr>
            <a:spLocks noGrp="1"/>
          </p:cNvSpPr>
          <p:nvPr>
            <p:ph type="title"/>
          </p:nvPr>
        </p:nvSpPr>
        <p:spPr/>
        <p:txBody>
          <a:bodyPr/>
          <a:lstStyle/>
          <a:p>
            <a:r>
              <a:rPr lang="en-US" dirty="0"/>
              <a:t>Agile methodology</a:t>
            </a:r>
            <a:endParaRPr lang="en-IN" dirty="0"/>
          </a:p>
        </p:txBody>
      </p:sp>
      <p:sp>
        <p:nvSpPr>
          <p:cNvPr id="3" name="Content Placeholder 2">
            <a:extLst>
              <a:ext uri="{FF2B5EF4-FFF2-40B4-BE49-F238E27FC236}">
                <a16:creationId xmlns:a16="http://schemas.microsoft.com/office/drawing/2014/main" id="{87D23BB2-3BAF-1973-18EA-64B5798A8681}"/>
              </a:ext>
            </a:extLst>
          </p:cNvPr>
          <p:cNvSpPr>
            <a:spLocks noGrp="1"/>
          </p:cNvSpPr>
          <p:nvPr>
            <p:ph idx="1"/>
          </p:nvPr>
        </p:nvSpPr>
        <p:spPr>
          <a:xfrm>
            <a:off x="838200" y="1690688"/>
            <a:ext cx="10515600" cy="3952222"/>
          </a:xfrm>
        </p:spPr>
        <p:txBody>
          <a:bodyPr/>
          <a:lstStyle/>
          <a:p>
            <a:r>
              <a:rPr lang="en-US" dirty="0"/>
              <a:t>agile methodology is built on top of iterative approach</a:t>
            </a:r>
          </a:p>
          <a:p>
            <a:endParaRPr lang="en-US" dirty="0"/>
          </a:p>
          <a:p>
            <a:endParaRPr lang="en-US" dirty="0"/>
          </a:p>
          <a:p>
            <a:endParaRPr lang="en-IN" dirty="0"/>
          </a:p>
        </p:txBody>
      </p:sp>
      <p:pic>
        <p:nvPicPr>
          <p:cNvPr id="5" name="Picture 2" descr="SDLC - Agile Model">
            <a:extLst>
              <a:ext uri="{FF2B5EF4-FFF2-40B4-BE49-F238E27FC236}">
                <a16:creationId xmlns:a16="http://schemas.microsoft.com/office/drawing/2014/main" id="{8269EAD2-DFA7-BC3E-4003-9BFF5E1B3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4729" y="2625725"/>
            <a:ext cx="5715000" cy="386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019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067D-3548-8481-670D-547F8FA0D4AA}"/>
              </a:ext>
            </a:extLst>
          </p:cNvPr>
          <p:cNvSpPr>
            <a:spLocks noGrp="1"/>
          </p:cNvSpPr>
          <p:nvPr>
            <p:ph type="title"/>
          </p:nvPr>
        </p:nvSpPr>
        <p:spPr/>
        <p:txBody>
          <a:bodyPr/>
          <a:lstStyle/>
          <a:p>
            <a:r>
              <a:rPr lang="en-US" dirty="0"/>
              <a:t>Levels of testing</a:t>
            </a:r>
            <a:endParaRPr lang="en-IN" dirty="0"/>
          </a:p>
        </p:txBody>
      </p:sp>
      <p:sp>
        <p:nvSpPr>
          <p:cNvPr id="3" name="Content Placeholder 2">
            <a:extLst>
              <a:ext uri="{FF2B5EF4-FFF2-40B4-BE49-F238E27FC236}">
                <a16:creationId xmlns:a16="http://schemas.microsoft.com/office/drawing/2014/main" id="{E3880F9B-980C-F020-E343-763F7D4AEB7A}"/>
              </a:ext>
            </a:extLst>
          </p:cNvPr>
          <p:cNvSpPr>
            <a:spLocks noGrp="1"/>
          </p:cNvSpPr>
          <p:nvPr>
            <p:ph idx="1"/>
          </p:nvPr>
        </p:nvSpPr>
        <p:spPr/>
        <p:txBody>
          <a:bodyPr/>
          <a:lstStyle/>
          <a:p>
            <a:r>
              <a:rPr lang="en-US" dirty="0"/>
              <a:t>Unit testing: Unit testing means testing one particular module of the application </a:t>
            </a:r>
            <a:r>
              <a:rPr lang="en-US" dirty="0" err="1"/>
              <a:t>eg</a:t>
            </a:r>
            <a:r>
              <a:rPr lang="en-US" dirty="0"/>
              <a:t> authentication module, payment module, admin panel etc. </a:t>
            </a:r>
          </a:p>
          <a:p>
            <a:r>
              <a:rPr lang="en-US" dirty="0"/>
              <a:t>Unit testing is done by developer.</a:t>
            </a:r>
            <a:endParaRPr lang="en-IN" dirty="0"/>
          </a:p>
        </p:txBody>
      </p:sp>
      <p:pic>
        <p:nvPicPr>
          <p:cNvPr id="4" name="Picture 2" descr="Integration Testing">
            <a:extLst>
              <a:ext uri="{FF2B5EF4-FFF2-40B4-BE49-F238E27FC236}">
                <a16:creationId xmlns:a16="http://schemas.microsoft.com/office/drawing/2014/main" id="{F6CA462A-7CEB-B18C-720D-FC45D13243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864" y="3794256"/>
            <a:ext cx="5006636" cy="231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166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9B04-011D-1ED6-91F4-EAEEAA82F16A}"/>
              </a:ext>
            </a:extLst>
          </p:cNvPr>
          <p:cNvSpPr>
            <a:spLocks noGrp="1"/>
          </p:cNvSpPr>
          <p:nvPr>
            <p:ph type="title"/>
          </p:nvPr>
        </p:nvSpPr>
        <p:spPr/>
        <p:txBody>
          <a:bodyPr/>
          <a:lstStyle/>
          <a:p>
            <a:r>
              <a:rPr lang="en-US" dirty="0"/>
              <a:t>integration testing</a:t>
            </a:r>
            <a:endParaRPr lang="en-IN" dirty="0"/>
          </a:p>
        </p:txBody>
      </p:sp>
      <p:sp>
        <p:nvSpPr>
          <p:cNvPr id="3" name="Content Placeholder 2">
            <a:extLst>
              <a:ext uri="{FF2B5EF4-FFF2-40B4-BE49-F238E27FC236}">
                <a16:creationId xmlns:a16="http://schemas.microsoft.com/office/drawing/2014/main" id="{0FDECCF0-E49E-5059-4B8F-E44E00F52375}"/>
              </a:ext>
            </a:extLst>
          </p:cNvPr>
          <p:cNvSpPr>
            <a:spLocks noGrp="1"/>
          </p:cNvSpPr>
          <p:nvPr>
            <p:ph idx="1"/>
          </p:nvPr>
        </p:nvSpPr>
        <p:spPr>
          <a:xfrm>
            <a:off x="612559" y="1411550"/>
            <a:ext cx="10741241" cy="4765413"/>
          </a:xfrm>
        </p:spPr>
        <p:txBody>
          <a:bodyPr>
            <a:normAutofit/>
          </a:bodyPr>
          <a:lstStyle/>
          <a:p>
            <a:r>
              <a:rPr lang="en-US" sz="2400" b="1" i="0" dirty="0">
                <a:solidFill>
                  <a:srgbClr val="222222"/>
                </a:solidFill>
                <a:effectLst/>
                <a:latin typeface="Source Sans Pro" panose="020B0503030403020204" pitchFamily="34" charset="0"/>
              </a:rPr>
              <a:t>Integration Testing</a:t>
            </a:r>
            <a:r>
              <a:rPr lang="en-US" sz="2400" b="0" i="0" dirty="0">
                <a:solidFill>
                  <a:srgbClr val="222222"/>
                </a:solidFill>
                <a:effectLst/>
                <a:latin typeface="Source Sans Pro" panose="020B0503030403020204" pitchFamily="34" charset="0"/>
              </a:rPr>
              <a:t> is defined as a type of testing where software modules are integrated logically and tested as a group. A typical software project consists of multiple software modules, coded by different programmers. The purpose of this level of testing is to expose defects in the interaction between these software modules when they are integrated</a:t>
            </a:r>
          </a:p>
          <a:p>
            <a:endParaRPr lang="en-IN" sz="2400" dirty="0"/>
          </a:p>
        </p:txBody>
      </p:sp>
      <p:pic>
        <p:nvPicPr>
          <p:cNvPr id="5122" name="Picture 2" descr="Integration Testing">
            <a:extLst>
              <a:ext uri="{FF2B5EF4-FFF2-40B4-BE49-F238E27FC236}">
                <a16:creationId xmlns:a16="http://schemas.microsoft.com/office/drawing/2014/main" id="{15F83BC5-91BA-75F9-F958-2B6B4C5D6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864" y="3794256"/>
            <a:ext cx="5006636" cy="2319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380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381B-948C-862D-9A09-F8AE54697330}"/>
              </a:ext>
            </a:extLst>
          </p:cNvPr>
          <p:cNvSpPr>
            <a:spLocks noGrp="1"/>
          </p:cNvSpPr>
          <p:nvPr>
            <p:ph type="title"/>
          </p:nvPr>
        </p:nvSpPr>
        <p:spPr/>
        <p:txBody>
          <a:bodyPr/>
          <a:lstStyle/>
          <a:p>
            <a:r>
              <a:rPr lang="en-US" dirty="0"/>
              <a:t>system testing</a:t>
            </a:r>
            <a:endParaRPr lang="en-IN" dirty="0"/>
          </a:p>
        </p:txBody>
      </p:sp>
      <p:sp>
        <p:nvSpPr>
          <p:cNvPr id="3" name="Content Placeholder 2">
            <a:extLst>
              <a:ext uri="{FF2B5EF4-FFF2-40B4-BE49-F238E27FC236}">
                <a16:creationId xmlns:a16="http://schemas.microsoft.com/office/drawing/2014/main" id="{2B06A4D6-98A4-8D8E-DEE9-EB5864691FBD}"/>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System Testing</a:t>
            </a:r>
            <a:r>
              <a:rPr lang="en-US" b="0" i="0" dirty="0">
                <a:solidFill>
                  <a:srgbClr val="222222"/>
                </a:solidFill>
                <a:effectLst/>
                <a:latin typeface="Source Sans Pro" panose="020B0503030403020204" pitchFamily="34" charset="0"/>
              </a:rPr>
              <a:t> is a level of testing that validates the complete and fully integrated software product. The purpose of a system test is to evaluate the end-to-end system specifications. Usually, the software is only one element of a larger computer-based system. Ultimately, the software is interfaced with other software/hardware systems. System Testing is defined as a series of different tests whose sole purpose is to exercise the full computer-based system.</a:t>
            </a:r>
            <a:endParaRPr lang="en-IN" dirty="0"/>
          </a:p>
        </p:txBody>
      </p:sp>
    </p:spTree>
    <p:extLst>
      <p:ext uri="{BB962C8B-B14F-4D97-AF65-F5344CB8AC3E}">
        <p14:creationId xmlns:p14="http://schemas.microsoft.com/office/powerpoint/2010/main" val="3559205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2502-5228-7480-79C9-8AD5D59509C1}"/>
              </a:ext>
            </a:extLst>
          </p:cNvPr>
          <p:cNvSpPr>
            <a:spLocks noGrp="1"/>
          </p:cNvSpPr>
          <p:nvPr>
            <p:ph type="title"/>
          </p:nvPr>
        </p:nvSpPr>
        <p:spPr/>
        <p:txBody>
          <a:bodyPr/>
          <a:lstStyle/>
          <a:p>
            <a:r>
              <a:rPr lang="en-US" dirty="0"/>
              <a:t>Acceptance Testing</a:t>
            </a:r>
            <a:endParaRPr lang="en-IN" dirty="0"/>
          </a:p>
        </p:txBody>
      </p:sp>
      <p:sp>
        <p:nvSpPr>
          <p:cNvPr id="3" name="Content Placeholder 2">
            <a:extLst>
              <a:ext uri="{FF2B5EF4-FFF2-40B4-BE49-F238E27FC236}">
                <a16:creationId xmlns:a16="http://schemas.microsoft.com/office/drawing/2014/main" id="{473C7478-1A0E-91F9-0A37-ED209722C0D5}"/>
              </a:ext>
            </a:extLst>
          </p:cNvPr>
          <p:cNvSpPr>
            <a:spLocks noGrp="1"/>
          </p:cNvSpPr>
          <p:nvPr>
            <p:ph idx="1"/>
          </p:nvPr>
        </p:nvSpPr>
        <p:spPr/>
        <p:txBody>
          <a:bodyPr/>
          <a:lstStyle/>
          <a:p>
            <a:r>
              <a:rPr lang="en-US" dirty="0"/>
              <a:t>Acceptance testing is done by the client, who is the owner of </a:t>
            </a:r>
            <a:r>
              <a:rPr lang="en-US"/>
              <a:t>the product. </a:t>
            </a:r>
            <a:r>
              <a:rPr lang="en-US" dirty="0"/>
              <a:t>Like in </a:t>
            </a:r>
            <a:r>
              <a:rPr lang="en-US" dirty="0" err="1"/>
              <a:t>Duxcon</a:t>
            </a:r>
            <a:r>
              <a:rPr lang="en-US" dirty="0"/>
              <a:t> case </a:t>
            </a:r>
            <a:r>
              <a:rPr lang="en-US" dirty="0" err="1"/>
              <a:t>Mr</a:t>
            </a:r>
            <a:r>
              <a:rPr lang="en-US" dirty="0"/>
              <a:t> Roy is going to do the acceptance testing.</a:t>
            </a:r>
            <a:endParaRPr lang="en-IN" dirty="0"/>
          </a:p>
        </p:txBody>
      </p:sp>
    </p:spTree>
    <p:extLst>
      <p:ext uri="{BB962C8B-B14F-4D97-AF65-F5344CB8AC3E}">
        <p14:creationId xmlns:p14="http://schemas.microsoft.com/office/powerpoint/2010/main" val="216989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60E86-6191-7D00-7210-AB4C8F438E8B}"/>
              </a:ext>
            </a:extLst>
          </p:cNvPr>
          <p:cNvSpPr>
            <a:spLocks noGrp="1"/>
          </p:cNvSpPr>
          <p:nvPr>
            <p:ph type="title"/>
          </p:nvPr>
        </p:nvSpPr>
        <p:spPr/>
        <p:txBody>
          <a:bodyPr/>
          <a:lstStyle/>
          <a:p>
            <a:r>
              <a:rPr lang="en-US" dirty="0"/>
              <a:t>What is 3-tier architecture of a software?</a:t>
            </a:r>
            <a:endParaRPr lang="en-IN" dirty="0"/>
          </a:p>
        </p:txBody>
      </p:sp>
      <p:pic>
        <p:nvPicPr>
          <p:cNvPr id="1026" name="Picture 2" descr="Three-Tier Client Server Architecture in Distributed System - GeeksforGeeks">
            <a:extLst>
              <a:ext uri="{FF2B5EF4-FFF2-40B4-BE49-F238E27FC236}">
                <a16:creationId xmlns:a16="http://schemas.microsoft.com/office/drawing/2014/main" id="{B5B9DA6B-851D-6C8A-C8D2-B3590DE07D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49722" y="2032986"/>
            <a:ext cx="6436999" cy="302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710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CAEB-1222-CCBA-0AB0-388493FDF2E1}"/>
              </a:ext>
            </a:extLst>
          </p:cNvPr>
          <p:cNvSpPr>
            <a:spLocks noGrp="1"/>
          </p:cNvSpPr>
          <p:nvPr>
            <p:ph type="title"/>
          </p:nvPr>
        </p:nvSpPr>
        <p:spPr/>
        <p:txBody>
          <a:bodyPr/>
          <a:lstStyle/>
          <a:p>
            <a:r>
              <a:rPr lang="en-US" dirty="0"/>
              <a:t>3-tier architecture</a:t>
            </a:r>
            <a:endParaRPr lang="en-IN" dirty="0"/>
          </a:p>
        </p:txBody>
      </p:sp>
      <p:pic>
        <p:nvPicPr>
          <p:cNvPr id="5" name="Content Placeholder 4">
            <a:extLst>
              <a:ext uri="{FF2B5EF4-FFF2-40B4-BE49-F238E27FC236}">
                <a16:creationId xmlns:a16="http://schemas.microsoft.com/office/drawing/2014/main" id="{A0264AA4-919D-49C1-7800-DEDA0665DB4A}"/>
              </a:ext>
            </a:extLst>
          </p:cNvPr>
          <p:cNvPicPr>
            <a:picLocks noGrp="1" noChangeAspect="1"/>
          </p:cNvPicPr>
          <p:nvPr>
            <p:ph idx="1"/>
          </p:nvPr>
        </p:nvPicPr>
        <p:blipFill>
          <a:blip r:embed="rId2"/>
          <a:stretch>
            <a:fillRect/>
          </a:stretch>
        </p:blipFill>
        <p:spPr>
          <a:xfrm>
            <a:off x="1029811" y="1825625"/>
            <a:ext cx="7853492" cy="4351338"/>
          </a:xfrm>
        </p:spPr>
      </p:pic>
    </p:spTree>
    <p:extLst>
      <p:ext uri="{BB962C8B-B14F-4D97-AF65-F5344CB8AC3E}">
        <p14:creationId xmlns:p14="http://schemas.microsoft.com/office/powerpoint/2010/main" val="130115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23814-B511-CC55-DAE2-1E0F3D22DE08}"/>
              </a:ext>
            </a:extLst>
          </p:cNvPr>
          <p:cNvSpPr>
            <a:spLocks noGrp="1"/>
          </p:cNvSpPr>
          <p:nvPr>
            <p:ph type="title"/>
          </p:nvPr>
        </p:nvSpPr>
        <p:spPr/>
        <p:txBody>
          <a:bodyPr/>
          <a:lstStyle/>
          <a:p>
            <a:r>
              <a:rPr lang="en-US" dirty="0"/>
              <a:t>What is software testing</a:t>
            </a:r>
            <a:endParaRPr lang="en-IN" dirty="0"/>
          </a:p>
        </p:txBody>
      </p:sp>
      <p:sp>
        <p:nvSpPr>
          <p:cNvPr id="3" name="Content Placeholder 2">
            <a:extLst>
              <a:ext uri="{FF2B5EF4-FFF2-40B4-BE49-F238E27FC236}">
                <a16:creationId xmlns:a16="http://schemas.microsoft.com/office/drawing/2014/main" id="{FEA12D71-B8BF-82A3-EDD6-68B18095793B}"/>
              </a:ext>
            </a:extLst>
          </p:cNvPr>
          <p:cNvSpPr>
            <a:spLocks noGrp="1"/>
          </p:cNvSpPr>
          <p:nvPr>
            <p:ph idx="1"/>
          </p:nvPr>
        </p:nvSpPr>
        <p:spPr/>
        <p:txBody>
          <a:bodyPr/>
          <a:lstStyle/>
          <a:p>
            <a:r>
              <a:rPr lang="en-US" dirty="0"/>
              <a:t>Software testing is a process of verifying and validation the software product.</a:t>
            </a:r>
          </a:p>
          <a:p>
            <a:endParaRPr lang="en-US" dirty="0"/>
          </a:p>
          <a:p>
            <a:r>
              <a:rPr lang="en-US" dirty="0" err="1"/>
              <a:t>Eg</a:t>
            </a:r>
            <a:r>
              <a:rPr lang="en-US" dirty="0"/>
              <a:t>=Instagram application on my phone</a:t>
            </a:r>
            <a:endParaRPr lang="en-IN" dirty="0"/>
          </a:p>
        </p:txBody>
      </p:sp>
    </p:spTree>
    <p:extLst>
      <p:ext uri="{BB962C8B-B14F-4D97-AF65-F5344CB8AC3E}">
        <p14:creationId xmlns:p14="http://schemas.microsoft.com/office/powerpoint/2010/main" val="2672580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7336-FE1A-9EDC-5026-CDB18B62BD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AE8960-6380-F2A2-E5BC-FADC0892567F}"/>
              </a:ext>
            </a:extLst>
          </p:cNvPr>
          <p:cNvSpPr>
            <a:spLocks noGrp="1"/>
          </p:cNvSpPr>
          <p:nvPr>
            <p:ph idx="1"/>
          </p:nvPr>
        </p:nvSpPr>
        <p:spPr/>
        <p:txBody>
          <a:bodyPr>
            <a:normAutofit lnSpcReduction="10000"/>
          </a:bodyPr>
          <a:lstStyle/>
          <a:p>
            <a:r>
              <a:rPr lang="en-US" b="0" i="0" dirty="0">
                <a:solidFill>
                  <a:srgbClr val="202124"/>
                </a:solidFill>
                <a:effectLst/>
                <a:latin typeface="arial" panose="020B0604020202020204" pitchFamily="34" charset="0"/>
              </a:rPr>
              <a:t>Manual testing is </a:t>
            </a:r>
            <a:r>
              <a:rPr lang="en-US" b="1" i="0" dirty="0">
                <a:solidFill>
                  <a:srgbClr val="202124"/>
                </a:solidFill>
                <a:effectLst/>
                <a:latin typeface="arial" panose="020B0604020202020204" pitchFamily="34" charset="0"/>
              </a:rPr>
              <a:t>the process of manually testing software for defects</a:t>
            </a:r>
            <a:r>
              <a:rPr lang="en-US" b="0" i="0" dirty="0">
                <a:solidFill>
                  <a:srgbClr val="202124"/>
                </a:solidFill>
                <a:effectLst/>
                <a:latin typeface="arial" panose="020B0604020202020204" pitchFamily="34" charset="0"/>
              </a:rPr>
              <a:t>. It requires a tester to play the role of an end user where by they use most of the application's features to ensure correct </a:t>
            </a:r>
            <a:r>
              <a:rPr lang="en-US" b="0" i="0" dirty="0" err="1">
                <a:solidFill>
                  <a:srgbClr val="202124"/>
                </a:solidFill>
                <a:effectLst/>
                <a:latin typeface="arial" panose="020B0604020202020204" pitchFamily="34" charset="0"/>
              </a:rPr>
              <a:t>behaviour</a:t>
            </a:r>
            <a:r>
              <a:rPr lang="en-US" b="0" i="0" dirty="0">
                <a:solidFill>
                  <a:srgbClr val="202124"/>
                </a:solidFill>
                <a:effectLst/>
                <a:latin typeface="arial" panose="020B0604020202020204" pitchFamily="34" charset="0"/>
              </a:rPr>
              <a:t>.</a:t>
            </a:r>
          </a:p>
          <a:p>
            <a:endParaRPr lang="en-US" dirty="0">
              <a:solidFill>
                <a:srgbClr val="202124"/>
              </a:solidFill>
              <a:latin typeface="arial" panose="020B0604020202020204" pitchFamily="34" charset="0"/>
            </a:endParaRPr>
          </a:p>
          <a:p>
            <a:r>
              <a:rPr lang="en-US" b="0" i="0" dirty="0">
                <a:solidFill>
                  <a:srgbClr val="222222"/>
                </a:solidFill>
                <a:effectLst/>
                <a:latin typeface="Source Sans Pro" panose="020B0503030403020204" pitchFamily="34" charset="0"/>
              </a:rPr>
              <a:t>Any new application must be manually tested before its testing can be automated. Manual Software Testing requires more effort but is necessary to check automation feasibility. Manual Testing concepts does not require knowledge of any testing tool. One of the Software Testing Fundamental is “</a:t>
            </a:r>
            <a:r>
              <a:rPr lang="en-US" b="1" i="0" dirty="0">
                <a:solidFill>
                  <a:srgbClr val="222222"/>
                </a:solidFill>
                <a:effectLst/>
                <a:latin typeface="Source Sans Pro" panose="020B0503030403020204" pitchFamily="34" charset="0"/>
              </a:rPr>
              <a:t>100% Automation is not possible</a:t>
            </a:r>
            <a:r>
              <a:rPr lang="en-US" b="0" i="0" dirty="0">
                <a:solidFill>
                  <a:srgbClr val="222222"/>
                </a:solidFill>
                <a:effectLst/>
                <a:latin typeface="Source Sans Pro" panose="020B0503030403020204" pitchFamily="34" charset="0"/>
              </a:rPr>
              <a:t>“. This makes Manual Testing imperative.</a:t>
            </a:r>
            <a:endParaRPr lang="en-IN" dirty="0"/>
          </a:p>
        </p:txBody>
      </p:sp>
    </p:spTree>
    <p:extLst>
      <p:ext uri="{BB962C8B-B14F-4D97-AF65-F5344CB8AC3E}">
        <p14:creationId xmlns:p14="http://schemas.microsoft.com/office/powerpoint/2010/main" val="341567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F3FC-E3D6-453D-3872-89EC1F594FAC}"/>
              </a:ext>
            </a:extLst>
          </p:cNvPr>
          <p:cNvSpPr>
            <a:spLocks noGrp="1"/>
          </p:cNvSpPr>
          <p:nvPr>
            <p:ph type="title"/>
          </p:nvPr>
        </p:nvSpPr>
        <p:spPr>
          <a:xfrm>
            <a:off x="838200" y="338492"/>
            <a:ext cx="10515600" cy="1325563"/>
          </a:xfrm>
        </p:spPr>
        <p:txBody>
          <a:bodyPr/>
          <a:lstStyle/>
          <a:p>
            <a:r>
              <a:rPr lang="en-IN" dirty="0"/>
              <a:t>Product based vs service based companies</a:t>
            </a:r>
          </a:p>
        </p:txBody>
      </p:sp>
      <p:sp>
        <p:nvSpPr>
          <p:cNvPr id="3" name="Content Placeholder 2">
            <a:extLst>
              <a:ext uri="{FF2B5EF4-FFF2-40B4-BE49-F238E27FC236}">
                <a16:creationId xmlns:a16="http://schemas.microsoft.com/office/drawing/2014/main" id="{580DF5C5-5172-41FC-4598-9ABD992A38C1}"/>
              </a:ext>
            </a:extLst>
          </p:cNvPr>
          <p:cNvSpPr>
            <a:spLocks noGrp="1"/>
          </p:cNvSpPr>
          <p:nvPr>
            <p:ph idx="1"/>
          </p:nvPr>
        </p:nvSpPr>
        <p:spPr>
          <a:xfrm>
            <a:off x="838200" y="1843381"/>
            <a:ext cx="10515600" cy="4351338"/>
          </a:xfrm>
        </p:spPr>
        <p:txBody>
          <a:bodyPr>
            <a:normAutofit fontScale="85000" lnSpcReduction="10000"/>
          </a:bodyPr>
          <a:lstStyle/>
          <a:p>
            <a:r>
              <a:rPr lang="en-US" b="0" i="0" dirty="0">
                <a:solidFill>
                  <a:srgbClr val="273239"/>
                </a:solidFill>
                <a:effectLst/>
                <a:latin typeface="urw-din"/>
              </a:rPr>
              <a:t>Product Based companies are the ones that produce high-end products in order to satisfy their customers’ requirements. These companies are focused on introducing or producing products that have a high market value. These are the companies that keep on improving their products and upgrading their technologies in order or be in the market. Some of the popular product-based companies are Amazon, HP, Microsoft, Facebook, Adobe, Intel, Informatica, Amdocs, CISCO, etc.</a:t>
            </a:r>
          </a:p>
          <a:p>
            <a:r>
              <a:rPr lang="en-US" b="0" i="0" dirty="0">
                <a:solidFill>
                  <a:srgbClr val="273239"/>
                </a:solidFill>
                <a:effectLst/>
                <a:latin typeface="urw-din"/>
              </a:rPr>
              <a:t>Service-based companies are the ones that do not have a particular product but their primary business is to provide services. If we talk more clearly then they work for other organizations or have client-based products. The services they provide are intangible and can be provided in the terms of expertise, amenities, or skills. These companies generally provide less salary compared to product-based companies. </a:t>
            </a:r>
            <a:r>
              <a:rPr lang="en-US" b="0" i="0">
                <a:solidFill>
                  <a:srgbClr val="273239"/>
                </a:solidFill>
                <a:effectLst/>
                <a:latin typeface="urw-din"/>
              </a:rPr>
              <a:t>Some of the popular service-based companies are TCS, Infosys, Wipro, Tech Mahindra, etc. </a:t>
            </a:r>
            <a:endParaRPr lang="en-IN" dirty="0"/>
          </a:p>
        </p:txBody>
      </p:sp>
    </p:spTree>
    <p:extLst>
      <p:ext uri="{BB962C8B-B14F-4D97-AF65-F5344CB8AC3E}">
        <p14:creationId xmlns:p14="http://schemas.microsoft.com/office/powerpoint/2010/main" val="37056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2F32-6D26-CC29-6320-2501A130F1A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A41488AD-0DA4-F382-4A7A-E9390F701424}"/>
              </a:ext>
            </a:extLst>
          </p:cNvPr>
          <p:cNvSpPr>
            <a:spLocks noGrp="1"/>
          </p:cNvSpPr>
          <p:nvPr>
            <p:ph idx="1"/>
          </p:nvPr>
        </p:nvSpPr>
        <p:spPr/>
        <p:txBody>
          <a:bodyPr/>
          <a:lstStyle/>
          <a:p>
            <a:r>
              <a:rPr lang="en-US" dirty="0"/>
              <a:t>Product Based Companies</a:t>
            </a:r>
          </a:p>
          <a:p>
            <a:r>
              <a:rPr lang="en-US" dirty="0"/>
              <a:t>Zomato</a:t>
            </a:r>
          </a:p>
          <a:p>
            <a:r>
              <a:rPr lang="en-US" dirty="0"/>
              <a:t>Paytm</a:t>
            </a:r>
          </a:p>
          <a:p>
            <a:r>
              <a:rPr lang="en-US" dirty="0"/>
              <a:t>Ola</a:t>
            </a:r>
          </a:p>
          <a:p>
            <a:r>
              <a:rPr lang="en-US" dirty="0"/>
              <a:t>Amazon</a:t>
            </a:r>
          </a:p>
          <a:p>
            <a:r>
              <a:rPr lang="en-US" dirty="0"/>
              <a:t>Google</a:t>
            </a:r>
            <a:endParaRPr lang="en-IN" dirty="0"/>
          </a:p>
        </p:txBody>
      </p:sp>
    </p:spTree>
    <p:extLst>
      <p:ext uri="{BB962C8B-B14F-4D97-AF65-F5344CB8AC3E}">
        <p14:creationId xmlns:p14="http://schemas.microsoft.com/office/powerpoint/2010/main" val="407111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1592</Words>
  <Application>Microsoft Office PowerPoint</Application>
  <PresentationFormat>Widescreen</PresentationFormat>
  <Paragraphs>115</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vt:lpstr>
      <vt:lpstr>Calibri</vt:lpstr>
      <vt:lpstr>Calibri Light</vt:lpstr>
      <vt:lpstr>Source Sans Pro</vt:lpstr>
      <vt:lpstr>urw-din</vt:lpstr>
      <vt:lpstr>Wingdings</vt:lpstr>
      <vt:lpstr>Office Theme</vt:lpstr>
      <vt:lpstr>Manual Testing</vt:lpstr>
      <vt:lpstr>What is testing?</vt:lpstr>
      <vt:lpstr>What are different types of software?</vt:lpstr>
      <vt:lpstr>What is 3-tier architecture of a software?</vt:lpstr>
      <vt:lpstr>3-tier architecture</vt:lpstr>
      <vt:lpstr>What is software testing</vt:lpstr>
      <vt:lpstr>PowerPoint Presentation</vt:lpstr>
      <vt:lpstr>Product based vs service based companies</vt:lpstr>
      <vt:lpstr>PowerPoint Presentation</vt:lpstr>
      <vt:lpstr>PowerPoint Presentation</vt:lpstr>
      <vt:lpstr>PowerPoint Presentation</vt:lpstr>
      <vt:lpstr>PowerPoint Presentation</vt:lpstr>
      <vt:lpstr>7 principle of software testing</vt:lpstr>
      <vt:lpstr>PowerPoint Presentation</vt:lpstr>
      <vt:lpstr>SDLC(Software Development Life Cycle)</vt:lpstr>
      <vt:lpstr>SDLC phases</vt:lpstr>
      <vt:lpstr>Requirement Gathering: Phase 1</vt:lpstr>
      <vt:lpstr>Phase 2: Designing</vt:lpstr>
      <vt:lpstr>Phase 3: Development</vt:lpstr>
      <vt:lpstr>Phase 4 : Testing</vt:lpstr>
      <vt:lpstr>Phase 5: Deployment</vt:lpstr>
      <vt:lpstr>Phase 6: Maintenance</vt:lpstr>
      <vt:lpstr>Waterfall model</vt:lpstr>
      <vt:lpstr>Spiral model</vt:lpstr>
      <vt:lpstr>PowerPoint Presentation</vt:lpstr>
      <vt:lpstr>prototype</vt:lpstr>
      <vt:lpstr>PowerPoint Presentation</vt:lpstr>
      <vt:lpstr>v&amp;v model</vt:lpstr>
      <vt:lpstr>PowerPoint Presentation</vt:lpstr>
      <vt:lpstr>Hybrid model</vt:lpstr>
      <vt:lpstr>Iterative/incremental model</vt:lpstr>
      <vt:lpstr>The RAD (Rapid Application Development) SDLC Model</vt:lpstr>
      <vt:lpstr>Agile methodology</vt:lpstr>
      <vt:lpstr>Levels of testing</vt:lpstr>
      <vt:lpstr>integration testing</vt:lpstr>
      <vt:lpstr>system testing</vt:lpstr>
      <vt:lpstr>Acceptance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dc:title>
  <dc:creator>Priyanka Arora</dc:creator>
  <cp:lastModifiedBy>Priyanka Arora</cp:lastModifiedBy>
  <cp:revision>36</cp:revision>
  <dcterms:created xsi:type="dcterms:W3CDTF">2023-01-09T10:40:19Z</dcterms:created>
  <dcterms:modified xsi:type="dcterms:W3CDTF">2025-03-05T04:06:08Z</dcterms:modified>
</cp:coreProperties>
</file>