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94624" autoAdjust="0"/>
  </p:normalViewPr>
  <p:slideViewPr>
    <p:cSldViewPr>
      <p:cViewPr varScale="1">
        <p:scale>
          <a:sx n="67" d="100"/>
          <a:sy n="67" d="100"/>
        </p:scale>
        <p:origin x="-43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E2EA14-1CBC-447C-8411-17704CB12AB9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D0A3FA-0379-49CE-879A-92F53EFDD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7F3B5-0150-4FC5-A2F1-D69D55775CA7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9063A-7581-409C-AB35-90F25734C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80AE-E356-4A17-9BF4-03C9069B5BAE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28675-8BC4-4158-8A6F-4ED1025BD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8782-907A-4BAF-A841-418648F16044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93FBC-52A5-4490-A00C-4C82F8AE4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D522CF-EE63-4209-AA3C-025C5D38BA81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9E4DB6-ACBA-42B3-B4AE-3C1BEFD03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53B8830-E5D3-4396-B1AE-2D880A9F5293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5A7BD7-0C2C-490E-83EC-EE6BC06CA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AC37E70-CB70-4285-B9EF-143409274937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B2D72A-F47C-45DF-888F-EEA5D1D5B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CB72F-939E-494C-A4C4-3259F3ECABFD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2601A-126C-4511-8F7E-C08F3D93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A45A7D-58AF-4266-A3D8-263439C7A5D5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572CC-A9ED-49BC-9C82-5E629CEF2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A0A05-63E1-4A63-B337-73C2493C74B3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8E641-2C66-4E68-A974-EC986CD02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45EA49-D17B-4D11-9832-E074DFF24BA5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83CC8A-7015-41EC-B6BC-26E74ACE3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968BFED-AD0A-4367-BA57-C5987AFBC209}" type="datetimeFigureOut">
              <a:rPr lang="en-US"/>
              <a:pPr>
                <a:defRPr/>
              </a:pPr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9040FE4-5836-470A-A5CF-50AA33649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85" r:id="rId4"/>
    <p:sldLayoutId id="2147483686" r:id="rId5"/>
    <p:sldLayoutId id="2147483679" r:id="rId6"/>
    <p:sldLayoutId id="2147483687" r:id="rId7"/>
    <p:sldLayoutId id="2147483680" r:id="rId8"/>
    <p:sldLayoutId id="2147483688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772400" cy="1524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dirty="0" smtClean="0">
                <a:solidFill>
                  <a:schemeClr val="tx1"/>
                </a:solidFill>
                <a:latin typeface="Univers 47 CondensedLight" pitchFamily="34" charset="0"/>
              </a:rPr>
              <a:t>COA </a:t>
            </a:r>
            <a:r>
              <a:rPr lang="en-US" altLang="en-US" sz="3200" cap="none" dirty="0" smtClean="0">
                <a:solidFill>
                  <a:schemeClr val="tx1"/>
                </a:solidFill>
                <a:latin typeface="Univers 47 CondensedLight" pitchFamily="34" charset="0"/>
              </a:rPr>
              <a:t>Lab Project </a:t>
            </a:r>
            <a:r>
              <a:rPr lang="en-US" altLang="en-US" sz="3200" dirty="0" smtClean="0">
                <a:solidFill>
                  <a:schemeClr val="tx1"/>
                </a:solidFill>
                <a:latin typeface="Univers 47 CondensedLight" pitchFamily="34" charset="0"/>
              </a:rPr>
              <a:t>(2016-17) </a:t>
            </a:r>
            <a:br>
              <a:rPr lang="en-US" altLang="en-US" sz="3200" dirty="0" smtClean="0">
                <a:solidFill>
                  <a:schemeClr val="tx1"/>
                </a:solidFill>
                <a:latin typeface="Univers 47 CondensedLight" pitchFamily="34" charset="0"/>
              </a:rPr>
            </a:br>
            <a:r>
              <a:rPr lang="en-US" altLang="en-US" sz="3200" cap="none" dirty="0" smtClean="0">
                <a:solidFill>
                  <a:schemeClr val="tx1"/>
                </a:solidFill>
                <a:latin typeface="Univers 47 CondensedLight" pitchFamily="34" charset="0"/>
              </a:rPr>
              <a:t>The LNMIIT, Jaipur</a:t>
            </a:r>
            <a:r>
              <a:rPr lang="en-US" altLang="en-US" dirty="0" smtClean="0">
                <a:solidFill>
                  <a:schemeClr val="tx2">
                    <a:satMod val="200000"/>
                  </a:schemeClr>
                </a:solidFill>
                <a:latin typeface="Univers 47 CondensedLight" pitchFamily="34" charset="0"/>
              </a:rPr>
              <a:t/>
            </a:r>
            <a:br>
              <a:rPr lang="en-US" altLang="en-US" dirty="0" smtClean="0">
                <a:solidFill>
                  <a:schemeClr val="tx2">
                    <a:satMod val="200000"/>
                  </a:schemeClr>
                </a:solidFill>
                <a:latin typeface="Univers 47 CondensedLight" pitchFamily="34" charset="0"/>
              </a:rPr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762000" y="381001"/>
            <a:ext cx="8077200" cy="205740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6000" b="1" dirty="0" smtClean="0">
                <a:solidFill>
                  <a:srgbClr val="FF0000"/>
                </a:solidFill>
                <a:latin typeface="Univers 47 CondensedLight"/>
              </a:rPr>
              <a:t>S.H.A.K.T.I.M.A.A.N.</a:t>
            </a:r>
          </a:p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Univers 47 CondensedLight"/>
              </a:rPr>
              <a:t>(Smart Hardware Application having K Technology Integrated with Memory </a:t>
            </a:r>
          </a:p>
          <a:p>
            <a:pPr algn="ctr">
              <a:spcBef>
                <a:spcPct val="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Univers 47 CondensedLight"/>
              </a:rPr>
              <a:t>And AI Network 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4495800"/>
            <a:ext cx="7772400" cy="1905000"/>
          </a:xfrm>
          <a:prstGeom prst="rect">
            <a:avLst/>
          </a:prstGeom>
        </p:spPr>
        <p:txBody>
          <a:bodyPr/>
          <a:lstStyle/>
          <a:p>
            <a:pPr marR="9144" fontAlgn="auto">
              <a:spcAft>
                <a:spcPts val="0"/>
              </a:spcAft>
              <a:defRPr/>
            </a:pPr>
            <a:r>
              <a:rPr lang="en-US" altLang="en-US" sz="3200" b="1" dirty="0" smtClean="0">
                <a:effectLst>
                  <a:reflection blurRad="12700" stA="34000" endA="740" endPos="53000" dir="5400000" sy="-100000" algn="bl" rotWithShape="0"/>
                </a:effectLst>
                <a:latin typeface="Univers 47 CondensedLight" pitchFamily="34" charset="0"/>
                <a:ea typeface="+mj-ea"/>
                <a:cs typeface="+mj-cs"/>
              </a:rPr>
              <a:t>Sumit Madhwani</a:t>
            </a:r>
            <a:r>
              <a:rPr lang="en-US" altLang="en-US" sz="3200" dirty="0" smtClean="0">
                <a:effectLst>
                  <a:reflection blurRad="12700" stA="34000" endA="740" endPos="53000" dir="5400000" sy="-100000" algn="bl" rotWithShape="0"/>
                </a:effectLst>
                <a:latin typeface="Univers 47 CondensedLight" pitchFamily="34" charset="0"/>
                <a:ea typeface="+mj-ea"/>
                <a:cs typeface="+mj-cs"/>
              </a:rPr>
              <a:t>  (15ucs146)</a:t>
            </a:r>
            <a:endParaRPr lang="en-US" altLang="en-US" sz="3200" dirty="0">
              <a:effectLst>
                <a:reflection blurRad="12700" stA="34000" endA="740" endPos="53000" dir="5400000" sy="-100000" algn="bl" rotWithShape="0"/>
              </a:effectLst>
              <a:latin typeface="Univers 47 CondensedLight" pitchFamily="34" charset="0"/>
              <a:ea typeface="+mj-ea"/>
              <a:cs typeface="+mj-cs"/>
            </a:endParaRPr>
          </a:p>
          <a:p>
            <a:pPr marR="9144" fontAlgn="auto">
              <a:spcAft>
                <a:spcPts val="0"/>
              </a:spcAft>
              <a:defRPr/>
            </a:pPr>
            <a:r>
              <a:rPr lang="en-US" altLang="en-US" sz="3200" b="1" dirty="0" smtClean="0">
                <a:effectLst>
                  <a:reflection blurRad="12700" stA="34000" endA="740" endPos="53000" dir="5400000" sy="-100000" algn="bl" rotWithShape="0"/>
                </a:effectLst>
                <a:latin typeface="Univers 47 CondensedLight" pitchFamily="34" charset="0"/>
              </a:rPr>
              <a:t>Yash Soni</a:t>
            </a:r>
            <a:r>
              <a:rPr lang="en-US" altLang="en-US" sz="3200" dirty="0">
                <a:effectLst>
                  <a:reflection blurRad="12700" stA="34000" endA="740" endPos="53000" dir="5400000" sy="-100000" algn="bl" rotWithShape="0"/>
                </a:effectLst>
                <a:latin typeface="Univers 47 CondensedLight" pitchFamily="34" charset="0"/>
              </a:rPr>
              <a:t> </a:t>
            </a:r>
            <a:r>
              <a:rPr lang="en-US" altLang="en-US" sz="3200" dirty="0" smtClean="0">
                <a:effectLst>
                  <a:reflection blurRad="12700" stA="34000" endA="740" endPos="53000" dir="5400000" sy="-100000" algn="bl" rotWithShape="0"/>
                </a:effectLst>
                <a:latin typeface="Univers 47 CondensedLight" pitchFamily="34" charset="0"/>
              </a:rPr>
              <a:t>      (15ucs166)</a:t>
            </a:r>
          </a:p>
          <a:p>
            <a:pPr marR="9144" fontAlgn="auto">
              <a:spcAft>
                <a:spcPts val="0"/>
              </a:spcAft>
              <a:defRPr/>
            </a:pPr>
            <a:r>
              <a:rPr lang="en-US" altLang="en-US" sz="3200" b="1" dirty="0" smtClean="0">
                <a:effectLst>
                  <a:reflection blurRad="12700" stA="34000" endA="740" endPos="53000" dir="5400000" sy="-100000" algn="bl" rotWithShape="0"/>
                </a:effectLst>
                <a:latin typeface="Univers 47 CondensedLight" pitchFamily="34" charset="0"/>
              </a:rPr>
              <a:t>Priyanka </a:t>
            </a:r>
            <a:r>
              <a:rPr lang="en-US" altLang="en-US" sz="3200" b="1" dirty="0">
                <a:effectLst>
                  <a:reflection blurRad="12700" stA="34000" endA="740" endPos="53000" dir="5400000" sy="-100000" algn="bl" rotWithShape="0"/>
                </a:effectLst>
                <a:latin typeface="Univers 47 CondensedLight" pitchFamily="34" charset="0"/>
              </a:rPr>
              <a:t>Sharma</a:t>
            </a:r>
            <a:r>
              <a:rPr lang="en-US" altLang="en-US" sz="3200" dirty="0">
                <a:effectLst>
                  <a:reflection blurRad="12700" stA="34000" endA="740" endPos="53000" dir="5400000" sy="-100000" algn="bl" rotWithShape="0"/>
                </a:effectLst>
                <a:latin typeface="Univers 47 CondensedLight" pitchFamily="34" charset="0"/>
              </a:rPr>
              <a:t> (15ucs170)</a:t>
            </a:r>
            <a:endParaRPr lang="en-US" altLang="en-US" sz="3200" dirty="0" smtClean="0">
              <a:effectLst>
                <a:reflection blurRad="12700" stA="34000" endA="740" endPos="53000" dir="5400000" sy="-100000" algn="bl" rotWithShape="0"/>
              </a:effectLst>
              <a:latin typeface="Univers 47 CondensedLight" pitchFamily="34" charset="0"/>
              <a:cs typeface="+mn-cs"/>
            </a:endParaRPr>
          </a:p>
          <a:p>
            <a:pPr marR="9144" fontAlgn="auto">
              <a:spcAft>
                <a:spcPts val="0"/>
              </a:spcAft>
              <a:defRPr/>
            </a:pPr>
            <a:r>
              <a:rPr lang="en-US" altLang="en-US" sz="3200" b="1" dirty="0">
                <a:effectLst>
                  <a:reflection blurRad="12700" stA="34000" endA="740" endPos="53000" dir="5400000" sy="-100000" algn="bl" rotWithShape="0"/>
                </a:effectLst>
                <a:latin typeface="Univers 47 CondensedLight" pitchFamily="34" charset="0"/>
              </a:rPr>
              <a:t>Shubham Kothari</a:t>
            </a:r>
            <a:r>
              <a:rPr lang="en-US" altLang="en-US" sz="3200" dirty="0">
                <a:effectLst>
                  <a:reflection blurRad="12700" stA="34000" endA="740" endPos="53000" dir="5400000" sy="-100000" algn="bl" rotWithShape="0"/>
                </a:effectLst>
                <a:latin typeface="Univers 47 CondensedLight" pitchFamily="34" charset="0"/>
              </a:rPr>
              <a:t> (</a:t>
            </a:r>
            <a:r>
              <a:rPr lang="en-US" altLang="en-US" sz="3200" dirty="0" smtClean="0">
                <a:effectLst>
                  <a:reflection blurRad="12700" stA="34000" endA="740" endPos="53000" dir="5400000" sy="-100000" algn="bl" rotWithShape="0"/>
                </a:effectLst>
                <a:latin typeface="Univers 47 CondensedLight" pitchFamily="34" charset="0"/>
              </a:rPr>
              <a:t>15ucs171)</a:t>
            </a:r>
            <a:endParaRPr lang="en-US" altLang="en-US" sz="3200" dirty="0">
              <a:effectLst>
                <a:reflection blurRad="12700" stA="34000" endA="740" endPos="53000" dir="5400000" sy="-100000" algn="bl" rotWithShape="0"/>
              </a:effectLst>
              <a:latin typeface="Univers 47 CondensedLight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Instruction Types</a:t>
            </a:r>
            <a:endParaRPr lang="en-US" b="1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3340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Univers 47 CondensedLight"/>
              </a:rPr>
              <a:t>Data Transfer</a:t>
            </a:r>
            <a:r>
              <a:rPr lang="en-US" sz="3200" dirty="0" smtClean="0">
                <a:latin typeface="Univers 47 CondensedLight"/>
              </a:rPr>
              <a:t> – Set Reminder, Settings, Reminder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Univers 47 CondensedLight"/>
              </a:rPr>
              <a:t>Dyadic Operations</a:t>
            </a:r>
            <a:r>
              <a:rPr lang="en-US" sz="3200" dirty="0" smtClean="0">
                <a:latin typeface="Univers 47 CondensedLight"/>
              </a:rPr>
              <a:t> – Light, SetReminder, HVAC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Univers 47 CondensedLight"/>
              </a:rPr>
              <a:t>Monodic Operations</a:t>
            </a:r>
            <a:r>
              <a:rPr lang="en-US" sz="3200" dirty="0" smtClean="0">
                <a:latin typeface="Univers 47 CondensedLight"/>
              </a:rPr>
              <a:t> – Door, Settings, WeatherForecast, WaterCloset, Fly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Univers 47 CondensedLight"/>
              </a:rPr>
              <a:t>Procedure Call</a:t>
            </a:r>
            <a:r>
              <a:rPr lang="en-US" sz="3200" dirty="0" smtClean="0">
                <a:latin typeface="Univers 47 CondensedLight"/>
              </a:rPr>
              <a:t> – FLY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Univers 47 CondensedLight"/>
              </a:rPr>
              <a:t>Arithmetic</a:t>
            </a:r>
            <a:r>
              <a:rPr lang="en-US" sz="3200" dirty="0" smtClean="0">
                <a:latin typeface="Univers 47 CondensedLight"/>
              </a:rPr>
              <a:t> - HVAC</a:t>
            </a:r>
          </a:p>
          <a:p>
            <a:endParaRPr lang="en-US" sz="3200" dirty="0" smtClean="0">
              <a:latin typeface="Univers 47 Condensed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Data Types</a:t>
            </a:r>
            <a:endParaRPr lang="en-US" sz="4800" b="1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3600" b="1" u="sng" dirty="0" smtClean="0">
              <a:solidFill>
                <a:srgbClr val="FF0000"/>
              </a:solidFill>
              <a:latin typeface="Univers 47 CondensedLight"/>
            </a:endParaRPr>
          </a:p>
          <a:p>
            <a:pPr>
              <a:buFont typeface="Wingdings" pitchFamily="2" charset="2"/>
              <a:buChar char="§"/>
            </a:pPr>
            <a:r>
              <a:rPr lang="en-US" sz="3600" b="1" u="sng" dirty="0" smtClean="0">
                <a:solidFill>
                  <a:srgbClr val="FF0000"/>
                </a:solidFill>
                <a:latin typeface="Univers 47 CondensedLight"/>
              </a:rPr>
              <a:t>Numeric</a:t>
            </a:r>
            <a:r>
              <a:rPr lang="en-US" sz="3600" b="1" dirty="0" smtClean="0">
                <a:solidFill>
                  <a:srgbClr val="FF0000"/>
                </a:solidFill>
                <a:latin typeface="Univers 47 CondensedLight"/>
              </a:rPr>
              <a:t> –</a:t>
            </a:r>
            <a:r>
              <a:rPr lang="en-US" sz="3600" dirty="0" smtClean="0">
                <a:latin typeface="Univers 47 CondensedLight"/>
              </a:rPr>
              <a:t> </a:t>
            </a:r>
          </a:p>
          <a:p>
            <a:pPr>
              <a:buNone/>
            </a:pPr>
            <a:r>
              <a:rPr lang="en-US" sz="3600" dirty="0" smtClean="0">
                <a:latin typeface="Univers 47 CondensedLight"/>
              </a:rPr>
              <a:t>	Integer(signed, unsigned)</a:t>
            </a:r>
          </a:p>
          <a:p>
            <a:pPr>
              <a:buNone/>
            </a:pPr>
            <a:r>
              <a:rPr lang="en-US" sz="3600" dirty="0" smtClean="0">
                <a:latin typeface="Univers 47 CondensedLight"/>
              </a:rPr>
              <a:t>	</a:t>
            </a:r>
          </a:p>
          <a:p>
            <a:pPr>
              <a:buNone/>
            </a:pPr>
            <a:endParaRPr lang="en-US" sz="3600" dirty="0" smtClean="0">
              <a:latin typeface="Univers 47 CondensedLight"/>
            </a:endParaRPr>
          </a:p>
          <a:p>
            <a:r>
              <a:rPr lang="en-US" sz="3600" b="1" u="sng" dirty="0" smtClean="0">
                <a:solidFill>
                  <a:srgbClr val="FF0000"/>
                </a:solidFill>
                <a:latin typeface="Univers 47 CondensedLight"/>
              </a:rPr>
              <a:t>Non-numeric</a:t>
            </a:r>
            <a:r>
              <a:rPr lang="en-US" sz="3600" dirty="0" smtClean="0">
                <a:latin typeface="Univers 47 CondensedLight"/>
              </a:rPr>
              <a:t> –</a:t>
            </a:r>
          </a:p>
          <a:p>
            <a:pPr>
              <a:buNone/>
            </a:pPr>
            <a:r>
              <a:rPr lang="en-US" sz="3600" dirty="0" smtClean="0">
                <a:latin typeface="Univers 47 CondensedLight"/>
              </a:rPr>
              <a:t>	</a:t>
            </a:r>
            <a:r>
              <a:rPr lang="en-US" sz="3600" dirty="0" smtClean="0">
                <a:latin typeface="Univers 47 CondensedLight"/>
              </a:rPr>
              <a:t>Boolean</a:t>
            </a:r>
            <a:endParaRPr lang="en-US" sz="3600" dirty="0" smtClean="0">
              <a:latin typeface="Univers 47 Condensed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Addressing Modes</a:t>
            </a:r>
            <a:endParaRPr lang="en-US" sz="4800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Univers 47 CondensedLight"/>
              </a:rPr>
              <a:t>Immediate</a:t>
            </a:r>
            <a:r>
              <a:rPr lang="en-US" dirty="0" smtClean="0">
                <a:latin typeface="Univers 47 CondensedLight"/>
              </a:rPr>
              <a:t> –  all 1 and 2 addressable</a:t>
            </a:r>
          </a:p>
          <a:p>
            <a:pPr>
              <a:buNone/>
            </a:pPr>
            <a:r>
              <a:rPr lang="en-US" dirty="0" smtClean="0">
                <a:latin typeface="Univers 47 CondensedLight"/>
              </a:rPr>
              <a:t>	Example – Door(#password)</a:t>
            </a:r>
          </a:p>
          <a:p>
            <a:pPr>
              <a:buNone/>
            </a:pPr>
            <a:r>
              <a:rPr lang="en-US" dirty="0" smtClean="0">
                <a:latin typeface="Univers 47 CondensedLight"/>
              </a:rPr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Univers 47 CondensedLight"/>
              </a:rPr>
              <a:t>Register</a:t>
            </a:r>
            <a:r>
              <a:rPr lang="en-US" dirty="0" smtClean="0">
                <a:latin typeface="Univers 47 CondensedLight"/>
              </a:rPr>
              <a:t> –  all 1 and 2 addressable</a:t>
            </a:r>
          </a:p>
          <a:p>
            <a:pPr>
              <a:buNone/>
            </a:pPr>
            <a:r>
              <a:rPr lang="en-US" dirty="0" smtClean="0">
                <a:latin typeface="Univers 47 CondensedLight"/>
              </a:rPr>
              <a:t>  Example – WeatherForecast(time)</a:t>
            </a:r>
          </a:p>
          <a:p>
            <a:pPr>
              <a:buNone/>
            </a:pPr>
            <a:endParaRPr lang="en-US" dirty="0" smtClean="0">
              <a:latin typeface="Univers 47 CondensedLight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Univers 47 CondensedLight"/>
              </a:rPr>
              <a:t>Stack Based</a:t>
            </a:r>
            <a:r>
              <a:rPr lang="en-US" dirty="0" smtClean="0">
                <a:latin typeface="Univers 47 CondensedLight"/>
              </a:rPr>
              <a:t> – Fly</a:t>
            </a:r>
          </a:p>
          <a:p>
            <a:pPr>
              <a:buNone/>
            </a:pPr>
            <a:r>
              <a:rPr lang="en-US" dirty="0" smtClean="0">
                <a:latin typeface="Univers 47 CondensedLight"/>
              </a:rPr>
              <a:t>  Example:- Fly &lt;func_name&gt; </a:t>
            </a:r>
          </a:p>
          <a:p>
            <a:endParaRPr lang="en-US" dirty="0" smtClean="0">
              <a:latin typeface="Univers 47 CondensedLight"/>
            </a:endParaRPr>
          </a:p>
          <a:p>
            <a:endParaRPr lang="en-US" dirty="0" smtClean="0">
              <a:latin typeface="Univers 47 CondensedLight"/>
            </a:endParaRPr>
          </a:p>
          <a:p>
            <a:endParaRPr lang="en-US" dirty="0" smtClean="0">
              <a:latin typeface="Univers 47 Condensed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Flow of Control Handling</a:t>
            </a:r>
            <a:endParaRPr lang="en-US" sz="4400" b="1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82000" cy="5562600"/>
          </a:xfrm>
        </p:spPr>
        <p:txBody>
          <a:bodyPr/>
          <a:lstStyle/>
          <a:p>
            <a:endParaRPr lang="en-US" sz="3200" b="1" dirty="0" smtClean="0">
              <a:solidFill>
                <a:srgbClr val="FF0000"/>
              </a:solidFill>
              <a:latin typeface="Univers 47 CondensedLight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Univers 47 CondensedLight"/>
              </a:rPr>
              <a:t>Fly &lt;func_name&gt;</a:t>
            </a:r>
            <a:r>
              <a:rPr lang="en-US" sz="3200" dirty="0" smtClean="0">
                <a:latin typeface="Univers 47 CondensedLight"/>
              </a:rPr>
              <a:t>  </a:t>
            </a:r>
          </a:p>
          <a:p>
            <a:pPr>
              <a:buNone/>
            </a:pPr>
            <a:r>
              <a:rPr lang="en-US" sz="3200" dirty="0" smtClean="0">
                <a:latin typeface="Univers 47 CondensedLight"/>
              </a:rPr>
              <a:t>	Unconditional jump to specified function.</a:t>
            </a:r>
          </a:p>
          <a:p>
            <a:pPr>
              <a:buNone/>
            </a:pPr>
            <a:endParaRPr lang="en-US" sz="3200" dirty="0" smtClean="0">
              <a:latin typeface="Univers 47 CondensedLight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Univers 47 CondensedLight"/>
              </a:rPr>
              <a:t>Emergency </a:t>
            </a:r>
            <a:r>
              <a:rPr lang="en-US" sz="3200" b="1" dirty="0" smtClean="0">
                <a:latin typeface="Univers 47 CondensedLight"/>
              </a:rPr>
              <a:t>(special register)</a:t>
            </a:r>
            <a:r>
              <a:rPr lang="en-US" sz="3200" dirty="0" smtClean="0">
                <a:latin typeface="Univers 47 CondensedLight"/>
              </a:rPr>
              <a:t> </a:t>
            </a:r>
          </a:p>
          <a:p>
            <a:pPr>
              <a:buNone/>
            </a:pPr>
            <a:r>
              <a:rPr lang="en-US" sz="3200" dirty="0" smtClean="0">
                <a:latin typeface="Univers 47 CondensedLight"/>
              </a:rPr>
              <a:t>	Will interrupt the whole process and take some safety measures and then shuts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3733800"/>
            <a:ext cx="7772400" cy="19748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R="0"/>
            <a:r>
              <a:rPr lang="en-US" sz="8800" b="0" cap="none" dirty="0" smtClean="0">
                <a:solidFill>
                  <a:schemeClr val="tx1"/>
                </a:solidFill>
                <a:effectLst/>
                <a:latin typeface="Univers 47 CondensedLight"/>
              </a:rPr>
              <a:t>THANK YOU </a:t>
            </a:r>
            <a:r>
              <a:rPr lang="en-US" sz="8800" b="0" cap="none" dirty="0" smtClean="0">
                <a:solidFill>
                  <a:srgbClr val="FFFF00"/>
                </a:solidFill>
                <a:effectLst/>
                <a:latin typeface="Univers 47 CondensedLight"/>
                <a:sym typeface="Wingdings" pitchFamily="2" charset="2"/>
              </a:rPr>
              <a:t></a:t>
            </a:r>
            <a:endParaRPr lang="en-US" sz="8800" b="0" cap="none" dirty="0" smtClean="0">
              <a:solidFill>
                <a:srgbClr val="FFFF00"/>
              </a:solidFill>
              <a:effectLst/>
              <a:latin typeface="Univers 47 CondensedLight"/>
            </a:endParaRPr>
          </a:p>
        </p:txBody>
      </p:sp>
      <p:sp>
        <p:nvSpPr>
          <p:cNvPr id="19459" name="Subtitle 4"/>
          <p:cNvSpPr>
            <a:spLocks noGrp="1"/>
          </p:cNvSpPr>
          <p:nvPr>
            <p:ph type="subTitle" idx="1"/>
          </p:nvPr>
        </p:nvSpPr>
        <p:spPr>
          <a:xfrm>
            <a:off x="762000" y="2286000"/>
            <a:ext cx="7772400" cy="1508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9600" dirty="0" smtClean="0">
                <a:latin typeface="Univers 47 CondensedLight"/>
              </a:rPr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Introduction</a:t>
            </a:r>
            <a:endParaRPr lang="en-US" sz="4400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458200" cy="5410200"/>
          </a:xfrm>
        </p:spPr>
        <p:txBody>
          <a:bodyPr/>
          <a:lstStyle/>
          <a:p>
            <a:r>
              <a:rPr lang="en-IN" sz="2400" dirty="0" smtClean="0">
                <a:latin typeface="Univers 47 CondensedLight"/>
              </a:rPr>
              <a:t>SHAKTIMAAN is a highly advanced computerized A.I. to manage almost everything, especially matters related to technology, in day to day needs in home.</a:t>
            </a:r>
          </a:p>
          <a:p>
            <a:pPr>
              <a:buNone/>
            </a:pPr>
            <a:r>
              <a:rPr lang="en-IN" sz="2400" dirty="0" smtClean="0">
                <a:latin typeface="Univers 47 CondensedLight"/>
              </a:rPr>
              <a:t>	He uses all the technology around him, provided that he is connected with it.</a:t>
            </a:r>
            <a:r>
              <a:rPr lang="en-US" sz="2400" dirty="0" smtClean="0">
                <a:latin typeface="Univers 47 CondensedLight"/>
              </a:rPr>
              <a:t> He takes care of the house and maintains security and takes preventive measures at the time of emergency.</a:t>
            </a:r>
          </a:p>
          <a:p>
            <a:pPr>
              <a:buNone/>
            </a:pPr>
            <a:r>
              <a:rPr lang="en-US" sz="2400" dirty="0" smtClean="0">
                <a:latin typeface="Univers 47 CondensedLight"/>
              </a:rPr>
              <a:t>  He takes care of daily works like lights on/off, air conditioning, microwave, reminders, water closet, irrigation, entertainment, etc.</a:t>
            </a:r>
          </a:p>
          <a:p>
            <a:pPr>
              <a:buNone/>
            </a:pPr>
            <a:r>
              <a:rPr lang="en-US" sz="2400" dirty="0" smtClean="0">
                <a:latin typeface="Univers 47 CondensedLight"/>
              </a:rPr>
              <a:t>  </a:t>
            </a:r>
            <a:endParaRPr lang="en-IN" sz="2400" dirty="0" smtClean="0">
              <a:latin typeface="Univers 47 Condensed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Functions</a:t>
            </a:r>
            <a:endParaRPr lang="en-US" sz="5400" b="1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458200" cy="5410200"/>
          </a:xfrm>
        </p:spPr>
        <p:txBody>
          <a:bodyPr/>
          <a:lstStyle/>
          <a:p>
            <a:r>
              <a:rPr lang="en-US" sz="3600" dirty="0" smtClean="0">
                <a:latin typeface="Univers 47 CondensedLight"/>
              </a:rPr>
              <a:t>Light               </a:t>
            </a:r>
          </a:p>
          <a:p>
            <a:r>
              <a:rPr lang="en-US" sz="3600" dirty="0" smtClean="0">
                <a:latin typeface="Univers 47 CondensedLight"/>
              </a:rPr>
              <a:t>SetReminder</a:t>
            </a:r>
          </a:p>
          <a:p>
            <a:r>
              <a:rPr lang="en-US" sz="3600" dirty="0" smtClean="0">
                <a:latin typeface="Univers 47 CondensedLight"/>
              </a:rPr>
              <a:t>HVAC</a:t>
            </a:r>
          </a:p>
          <a:p>
            <a:r>
              <a:rPr lang="en-US" sz="3600" dirty="0" smtClean="0">
                <a:latin typeface="Univers 47 CondensedLight"/>
              </a:rPr>
              <a:t>Door</a:t>
            </a:r>
          </a:p>
          <a:p>
            <a:r>
              <a:rPr lang="en-US" sz="3600" dirty="0" smtClean="0">
                <a:latin typeface="Univers 47 CondensedLight"/>
              </a:rPr>
              <a:t>Settings</a:t>
            </a:r>
          </a:p>
          <a:p>
            <a:r>
              <a:rPr lang="en-US" sz="3600" dirty="0" smtClean="0">
                <a:latin typeface="Univers 47 CondensedLight"/>
              </a:rPr>
              <a:t>WeatherForecast</a:t>
            </a:r>
          </a:p>
          <a:p>
            <a:r>
              <a:rPr lang="en-US" sz="3600" dirty="0" smtClean="0">
                <a:latin typeface="Univers 47 CondensedLight"/>
              </a:rPr>
              <a:t>WaterCloset</a:t>
            </a:r>
          </a:p>
          <a:p>
            <a:r>
              <a:rPr lang="en-US" sz="3600" dirty="0" smtClean="0">
                <a:latin typeface="Univers 47 CondensedLight"/>
              </a:rPr>
              <a:t>Reminder</a:t>
            </a:r>
          </a:p>
          <a:p>
            <a:pPr lvl="1">
              <a:buNone/>
            </a:pPr>
            <a:endParaRPr lang="en-US" dirty="0" smtClean="0">
              <a:latin typeface="Univers 47 CondensedLight"/>
            </a:endParaRPr>
          </a:p>
          <a:p>
            <a:endParaRPr lang="en-US" dirty="0" smtClean="0">
              <a:latin typeface="Univers 47 Condensed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Functions</a:t>
            </a:r>
            <a:endParaRPr lang="en-US" sz="5400" b="1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458200" cy="5410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Univers 47 CondensedLight"/>
              </a:rPr>
              <a:t>(…continued)</a:t>
            </a:r>
          </a:p>
          <a:p>
            <a:r>
              <a:rPr lang="en-US" sz="3600" dirty="0" smtClean="0">
                <a:latin typeface="Univers 47 CondensedLight"/>
              </a:rPr>
              <a:t>Entertainment</a:t>
            </a:r>
          </a:p>
          <a:p>
            <a:r>
              <a:rPr lang="en-US" sz="3600" dirty="0" smtClean="0">
                <a:latin typeface="Univers 47 CondensedLight"/>
              </a:rPr>
              <a:t>Irrigation</a:t>
            </a:r>
          </a:p>
          <a:p>
            <a:r>
              <a:rPr lang="en-US" sz="3600" dirty="0" smtClean="0">
                <a:latin typeface="Univers 47 CondensedLight"/>
              </a:rPr>
              <a:t>Info</a:t>
            </a:r>
          </a:p>
          <a:p>
            <a:r>
              <a:rPr lang="en-US" sz="3600" dirty="0" smtClean="0">
                <a:latin typeface="Univers 47 CondensedLight"/>
              </a:rPr>
              <a:t>Kitchen</a:t>
            </a:r>
          </a:p>
          <a:p>
            <a:r>
              <a:rPr lang="en-US" sz="3600" dirty="0" smtClean="0">
                <a:latin typeface="Univers 47 CondensedLight"/>
              </a:rPr>
              <a:t>Fly</a:t>
            </a:r>
          </a:p>
          <a:p>
            <a:pPr lvl="1">
              <a:buNone/>
            </a:pPr>
            <a:endParaRPr lang="en-US" dirty="0" smtClean="0">
              <a:latin typeface="Univers 47 CondensedLight"/>
            </a:endParaRPr>
          </a:p>
          <a:p>
            <a:endParaRPr lang="en-US" dirty="0" smtClean="0">
              <a:latin typeface="Univers 47 Condensed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Memory Model</a:t>
            </a:r>
            <a:endParaRPr lang="en-US" sz="6000" b="1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>
                <a:latin typeface="Univers 47 CondensedLight"/>
              </a:rPr>
              <a:t>Aligned Memory Model</a:t>
            </a:r>
          </a:p>
          <a:p>
            <a:r>
              <a:rPr lang="en-US" sz="4400" dirty="0" smtClean="0">
                <a:latin typeface="Univers 47 CondensedLight"/>
              </a:rPr>
              <a:t>RAM Size – 256 X </a:t>
            </a:r>
            <a:r>
              <a:rPr lang="en-US" sz="4400" dirty="0" smtClean="0">
                <a:latin typeface="Univers 47 CondensedLight"/>
              </a:rPr>
              <a:t>16</a:t>
            </a:r>
            <a:endParaRPr lang="en-US" sz="4400" dirty="0" smtClean="0">
              <a:latin typeface="Univers 47 CondensedLight"/>
            </a:endParaRPr>
          </a:p>
          <a:p>
            <a:r>
              <a:rPr lang="en-US" sz="4400" dirty="0" smtClean="0">
                <a:latin typeface="Univers 47 CondensedLight"/>
              </a:rPr>
              <a:t>Little Endian </a:t>
            </a:r>
          </a:p>
          <a:p>
            <a:r>
              <a:rPr lang="en-US" sz="4400" dirty="0" smtClean="0">
                <a:latin typeface="Univers 47 CondensedLight"/>
              </a:rPr>
              <a:t>Word Addressable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Registers</a:t>
            </a:r>
            <a:endParaRPr lang="en-US" sz="6000" b="1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14348" y="1357298"/>
            <a:ext cx="7772400" cy="5072098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0000"/>
                </a:solidFill>
                <a:latin typeface="Univers 47 CondensedLight"/>
              </a:rPr>
              <a:t>General Purpose Registers</a:t>
            </a:r>
            <a:r>
              <a:rPr lang="en-US" sz="3200" dirty="0" smtClean="0">
                <a:latin typeface="Univers 47 CondensedLight"/>
              </a:rPr>
              <a:t>– </a:t>
            </a:r>
            <a:r>
              <a:rPr lang="en-US" sz="3200" dirty="0" smtClean="0">
                <a:latin typeface="Univers 47 CondensedLight"/>
              </a:rPr>
              <a:t>27</a:t>
            </a:r>
            <a:endParaRPr lang="en-US" sz="3200" dirty="0" smtClean="0">
              <a:latin typeface="Univers 47 CondensedLight"/>
            </a:endParaRPr>
          </a:p>
          <a:p>
            <a:pPr>
              <a:buNone/>
            </a:pPr>
            <a:r>
              <a:rPr lang="en-US" sz="3200" dirty="0" smtClean="0">
                <a:latin typeface="Univers 47 CondensedLight"/>
              </a:rPr>
              <a:t>	R00 – </a:t>
            </a:r>
            <a:r>
              <a:rPr lang="en-US" sz="3200" dirty="0" smtClean="0">
                <a:latin typeface="Univers 47 CondensedLight"/>
              </a:rPr>
              <a:t>R26</a:t>
            </a:r>
            <a:endParaRPr lang="en-US" sz="3200" dirty="0" smtClean="0">
              <a:latin typeface="Univers 47 CondensedLight"/>
            </a:endParaRPr>
          </a:p>
          <a:p>
            <a:r>
              <a:rPr lang="en-US" sz="3200" b="1" u="sng" dirty="0" smtClean="0">
                <a:solidFill>
                  <a:srgbClr val="FF0000"/>
                </a:solidFill>
                <a:latin typeface="Univers 47 CondensedLight"/>
              </a:rPr>
              <a:t>Special Purpose Registers</a:t>
            </a:r>
            <a:r>
              <a:rPr lang="en-US" sz="3200" dirty="0" smtClean="0">
                <a:latin typeface="Univers 47 CondensedLight"/>
              </a:rPr>
              <a:t> – </a:t>
            </a:r>
          </a:p>
          <a:p>
            <a:pPr>
              <a:buNone/>
            </a:pPr>
            <a:r>
              <a:rPr lang="en-US" sz="3200" dirty="0" smtClean="0">
                <a:latin typeface="Univers 47 CondensedLight"/>
              </a:rPr>
              <a:t>	Program Counter, Stack Pointer, Instruction Register</a:t>
            </a:r>
            <a:r>
              <a:rPr lang="en-US" sz="3200" dirty="0" smtClean="0">
                <a:latin typeface="Univers 47 CondensedLight"/>
              </a:rPr>
              <a:t>, </a:t>
            </a:r>
            <a:r>
              <a:rPr lang="en-US" sz="3200" dirty="0" smtClean="0">
                <a:latin typeface="Univers 47 CondensedLight"/>
              </a:rPr>
              <a:t>Time</a:t>
            </a:r>
          </a:p>
          <a:p>
            <a:r>
              <a:rPr lang="en-US" sz="3200" b="1" u="sng" dirty="0" smtClean="0">
                <a:solidFill>
                  <a:srgbClr val="FF0000"/>
                </a:solidFill>
                <a:latin typeface="Univers 47 CondensedLight"/>
              </a:rPr>
              <a:t>Status Registers</a:t>
            </a:r>
            <a:r>
              <a:rPr lang="en-US" sz="3200" dirty="0" smtClean="0">
                <a:latin typeface="Univers 47 CondensedLight"/>
              </a:rPr>
              <a:t> – </a:t>
            </a:r>
          </a:p>
          <a:p>
            <a:pPr>
              <a:buNone/>
            </a:pPr>
            <a:r>
              <a:rPr lang="en-US" sz="3200" dirty="0" smtClean="0">
                <a:latin typeface="Univers 47 CondensedLight"/>
              </a:rPr>
              <a:t>  An array of length 6, first index for Door, next 4 indexes for Light, last 1 index for emergency.</a:t>
            </a:r>
            <a:r>
              <a:rPr lang="en-US" sz="3200" dirty="0" smtClean="0">
                <a:latin typeface="Univers 47 CondensedLight"/>
              </a:rPr>
              <a:t> </a:t>
            </a:r>
            <a:endParaRPr lang="en-US" sz="3200" dirty="0" smtClean="0">
              <a:latin typeface="Univers 47 CondensedLight"/>
            </a:endParaRPr>
          </a:p>
          <a:p>
            <a:endParaRPr lang="en-US" sz="3200" dirty="0" smtClean="0">
              <a:latin typeface="Univers 47 Condensed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Instruction Format</a:t>
            </a:r>
            <a:endParaRPr lang="en-US" b="1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6019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Univers 47 CondensedLight"/>
              </a:rPr>
              <a:t>2 Address Instructions</a:t>
            </a:r>
            <a:r>
              <a:rPr lang="en-US" dirty="0" smtClean="0">
                <a:latin typeface="Univers 47 CondensedLight"/>
              </a:rPr>
              <a:t> –</a:t>
            </a:r>
          </a:p>
          <a:p>
            <a:pPr>
              <a:buNone/>
            </a:pPr>
            <a:r>
              <a:rPr lang="en-US" dirty="0" smtClean="0">
                <a:latin typeface="Univers 47 CondensedLight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Univers 47 CondensedLight"/>
              </a:rPr>
              <a:t>	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Univers 47 CondensedLight"/>
              </a:rPr>
              <a:t>1 Address Instructions</a:t>
            </a:r>
            <a:r>
              <a:rPr lang="en-US" dirty="0" smtClean="0">
                <a:latin typeface="Univers 47 CondensedLight"/>
              </a:rPr>
              <a:t> –</a:t>
            </a:r>
          </a:p>
          <a:p>
            <a:pPr>
              <a:buNone/>
            </a:pPr>
            <a:endParaRPr lang="en-US" dirty="0" smtClean="0">
              <a:latin typeface="Univers 47 CondensedLight"/>
            </a:endParaRPr>
          </a:p>
          <a:p>
            <a:pPr>
              <a:buNone/>
            </a:pPr>
            <a:endParaRPr lang="en-US" dirty="0" smtClean="0">
              <a:latin typeface="Univers 47 CondensedLight"/>
            </a:endParaRPr>
          </a:p>
          <a:p>
            <a:pPr>
              <a:buNone/>
            </a:pPr>
            <a:endParaRPr lang="en-US" dirty="0" smtClean="0">
              <a:latin typeface="Univers 47 CondensedLight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Univers 47 CondensedLight"/>
              </a:rPr>
              <a:t>0 Address Instructions</a:t>
            </a:r>
            <a:r>
              <a:rPr lang="en-US" dirty="0" smtClean="0">
                <a:latin typeface="Univers 47 CondensedLight"/>
              </a:rPr>
              <a:t> – </a:t>
            </a:r>
          </a:p>
          <a:p>
            <a:pPr>
              <a:buNone/>
            </a:pPr>
            <a:endParaRPr lang="en-US" dirty="0" smtClean="0">
              <a:latin typeface="Univers 47 Condensed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OPERAND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OPERAND 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524000" y="1981200"/>
            <a:ext cx="2057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33800" y="1981200"/>
            <a:ext cx="1752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8800" y="1981200"/>
            <a:ext cx="1981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1981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</a:t>
            </a:r>
            <a:r>
              <a:rPr lang="en-IN" dirty="0" smtClean="0"/>
              <a:t>6 </a:t>
            </a:r>
            <a:r>
              <a:rPr lang="en-IN" dirty="0" smtClean="0"/>
              <a:t>bits	          </a:t>
            </a:r>
            <a:r>
              <a:rPr lang="en-IN" dirty="0" smtClean="0"/>
              <a:t>5 </a:t>
            </a:r>
            <a:r>
              <a:rPr lang="en-IN" dirty="0" smtClean="0"/>
              <a:t>bits		</a:t>
            </a:r>
            <a:r>
              <a:rPr lang="en-IN" dirty="0" smtClean="0"/>
              <a:t>5 </a:t>
            </a:r>
            <a:r>
              <a:rPr lang="en-IN" dirty="0" smtClean="0"/>
              <a:t>bits</a:t>
            </a:r>
            <a:endParaRPr lang="en-IN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00200" y="3048000"/>
          <a:ext cx="60198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9900"/>
                <a:gridCol w="30099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OPERAND 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1600200" y="3581400"/>
            <a:ext cx="2971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3581400"/>
            <a:ext cx="2895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00200" y="3581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</a:t>
            </a:r>
            <a:r>
              <a:rPr lang="en-IN" dirty="0" smtClean="0"/>
              <a:t>11 </a:t>
            </a:r>
            <a:r>
              <a:rPr lang="en-IN" dirty="0" smtClean="0"/>
              <a:t>bits		                      </a:t>
            </a:r>
            <a:r>
              <a:rPr lang="en-IN" dirty="0" smtClean="0"/>
              <a:t>5 </a:t>
            </a:r>
            <a:r>
              <a:rPr lang="en-IN" dirty="0" smtClean="0"/>
              <a:t>bits	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810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(Escape code – </a:t>
            </a:r>
            <a:r>
              <a:rPr lang="en-IN" dirty="0" smtClean="0"/>
              <a:t>6 </a:t>
            </a:r>
            <a:r>
              <a:rPr lang="en-IN" dirty="0" smtClean="0"/>
              <a:t>bits)</a:t>
            </a:r>
            <a:endParaRPr lang="en-IN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600200" y="51054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OPCODE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1600200" y="5638800"/>
            <a:ext cx="6096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62400" y="563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</a:t>
            </a:r>
            <a:r>
              <a:rPr lang="en-IN" dirty="0" smtClean="0"/>
              <a:t>16 </a:t>
            </a:r>
            <a:r>
              <a:rPr lang="en-IN" dirty="0" smtClean="0"/>
              <a:t>bits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819400" y="5943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(Escape code – </a:t>
            </a:r>
            <a:r>
              <a:rPr lang="en-IN" dirty="0" smtClean="0"/>
              <a:t>6 </a:t>
            </a:r>
            <a:r>
              <a:rPr lang="en-IN" dirty="0" smtClean="0"/>
              <a:t>bits + </a:t>
            </a:r>
            <a:r>
              <a:rPr lang="en-IN" dirty="0" smtClean="0"/>
              <a:t>5 </a:t>
            </a:r>
            <a:r>
              <a:rPr lang="en-IN" dirty="0" smtClean="0"/>
              <a:t>bits)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Instruction Design</a:t>
            </a:r>
            <a:endParaRPr lang="en-US" b="1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943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Univers 47 CondensedLight"/>
              </a:rPr>
              <a:t>	</a:t>
            </a:r>
            <a:r>
              <a:rPr lang="en-US" sz="2400" b="1" u="sng" dirty="0" smtClean="0">
                <a:solidFill>
                  <a:srgbClr val="FF0000"/>
                </a:solidFill>
                <a:latin typeface="Univers 47 CondensedLight"/>
              </a:rPr>
              <a:t>2 Addressable</a:t>
            </a:r>
            <a:r>
              <a:rPr lang="en-US" sz="2400" dirty="0" smtClean="0">
                <a:latin typeface="Univers 47 CondensedLight"/>
              </a:rPr>
              <a:t> - </a:t>
            </a:r>
          </a:p>
          <a:p>
            <a:r>
              <a:rPr lang="en-US" sz="2400" b="1" dirty="0" smtClean="0">
                <a:latin typeface="Univers 47 CondensedLight"/>
              </a:rPr>
              <a:t>LIGHT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000000 </a:t>
            </a:r>
            <a:r>
              <a:rPr lang="en-US" sz="2400" dirty="0" err="1" smtClean="0">
                <a:latin typeface="Univers 47 CondensedLight"/>
              </a:rPr>
              <a:t>xxxxx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err="1" smtClean="0">
                <a:latin typeface="Univers 47 CondensedLight"/>
              </a:rPr>
              <a:t>yyyyy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HVAC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000001 </a:t>
            </a:r>
            <a:r>
              <a:rPr lang="en-US" sz="2400" dirty="0" err="1" smtClean="0">
                <a:latin typeface="Univers 47 CondensedLight"/>
              </a:rPr>
              <a:t>xxxxx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err="1" smtClean="0">
                <a:latin typeface="Univers 47 CondensedLight"/>
              </a:rPr>
              <a:t>yyyyy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MOVE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000010 </a:t>
            </a:r>
            <a:r>
              <a:rPr lang="en-US" sz="2400" dirty="0" err="1" smtClean="0">
                <a:latin typeface="Univers 47 CondensedLight"/>
              </a:rPr>
              <a:t>xxxxx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err="1" smtClean="0">
                <a:latin typeface="Univers 47 CondensedLight"/>
              </a:rPr>
              <a:t>yyyyy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LOAD</a:t>
            </a:r>
            <a:r>
              <a:rPr lang="en-US" sz="2400" dirty="0" smtClean="0">
                <a:latin typeface="Univers 47 CondensedLight"/>
              </a:rPr>
              <a:t> – 000011 </a:t>
            </a:r>
            <a:r>
              <a:rPr lang="en-US" sz="2400" dirty="0" err="1" smtClean="0">
                <a:latin typeface="Univers 47 CondensedLight"/>
              </a:rPr>
              <a:t>xxxxx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err="1" smtClean="0">
                <a:latin typeface="Univers 47 CondensedLight"/>
              </a:rPr>
              <a:t>yyyyy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STORE</a:t>
            </a:r>
            <a:r>
              <a:rPr lang="en-US" sz="2400" dirty="0" smtClean="0">
                <a:latin typeface="Univers 47 CondensedLight"/>
              </a:rPr>
              <a:t> – 00100 </a:t>
            </a:r>
            <a:r>
              <a:rPr lang="en-US" sz="2400" dirty="0" err="1" smtClean="0">
                <a:latin typeface="Univers 47 CondensedLight"/>
              </a:rPr>
              <a:t>xxxxx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err="1" smtClean="0">
                <a:latin typeface="Univers 47 CondensedLight"/>
              </a:rPr>
              <a:t>yyyyy</a:t>
            </a:r>
            <a:endParaRPr lang="en-US" sz="2400" dirty="0" smtClean="0">
              <a:latin typeface="Univers 47 CondensedLight"/>
            </a:endParaRPr>
          </a:p>
          <a:p>
            <a:pPr>
              <a:buNone/>
            </a:pPr>
            <a:r>
              <a:rPr lang="en-US" sz="2400" b="1" dirty="0" smtClean="0">
                <a:latin typeface="Univers 47 CondensedLight"/>
              </a:rPr>
              <a:t>(Escape Code – </a:t>
            </a:r>
            <a:r>
              <a:rPr lang="en-US" sz="2400" dirty="0" smtClean="0">
                <a:latin typeface="Univers 47 CondensedLight"/>
              </a:rPr>
              <a:t>111111</a:t>
            </a:r>
            <a:r>
              <a:rPr lang="en-US" sz="2400" b="1" dirty="0" smtClean="0">
                <a:latin typeface="Univers 47 CondensedLight"/>
              </a:rPr>
              <a:t>)</a:t>
            </a:r>
            <a:endParaRPr lang="en-US" sz="2400" b="1" dirty="0" smtClean="0">
              <a:latin typeface="Univers 47 CondensedLight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Univers 47 CondensedLight"/>
              </a:rPr>
              <a:t>	</a:t>
            </a:r>
            <a:r>
              <a:rPr lang="en-US" sz="2400" b="1" u="sng" dirty="0" smtClean="0">
                <a:solidFill>
                  <a:srgbClr val="FF0000"/>
                </a:solidFill>
                <a:latin typeface="Univers 47 CondensedLight"/>
              </a:rPr>
              <a:t>1 Addressable –</a:t>
            </a:r>
            <a:r>
              <a:rPr lang="en-US" sz="2400" dirty="0" smtClean="0">
                <a:latin typeface="Univers 47 CondensedLight"/>
              </a:rPr>
              <a:t> </a:t>
            </a:r>
          </a:p>
          <a:p>
            <a:r>
              <a:rPr lang="en-US" sz="2400" b="1" dirty="0" smtClean="0">
                <a:latin typeface="Univers 47 CondensedLight"/>
              </a:rPr>
              <a:t>DOOR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111111 00000 </a:t>
            </a:r>
            <a:r>
              <a:rPr lang="en-US" sz="2400" dirty="0" err="1" smtClean="0">
                <a:latin typeface="Univers 47 CondensedLight"/>
              </a:rPr>
              <a:t>xxxxx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SETTINGS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111111 00001 </a:t>
            </a:r>
            <a:r>
              <a:rPr lang="en-US" sz="2400" dirty="0" err="1" smtClean="0">
                <a:latin typeface="Univers 47 CondensedLight"/>
              </a:rPr>
              <a:t>xxxxx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WEATHERFORECAST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111111 00010 </a:t>
            </a:r>
            <a:r>
              <a:rPr lang="en-US" sz="2400" dirty="0" err="1" smtClean="0">
                <a:latin typeface="Univers 47 CondensedLight"/>
              </a:rPr>
              <a:t>xxxxx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WATERCLOSET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111111 00011 </a:t>
            </a:r>
            <a:r>
              <a:rPr lang="en-US" sz="2400" dirty="0" err="1" smtClean="0">
                <a:latin typeface="Univers 47 CondensedLight"/>
              </a:rPr>
              <a:t>xxxxx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FLY </a:t>
            </a:r>
            <a:r>
              <a:rPr lang="en-US" sz="2400" b="1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111111 00100 </a:t>
            </a:r>
            <a:r>
              <a:rPr lang="en-US" sz="2400" dirty="0" err="1" smtClean="0">
                <a:latin typeface="Univers 47 CondensedLight"/>
              </a:rPr>
              <a:t>xxxxx</a:t>
            </a:r>
            <a:endParaRPr lang="en-US" sz="2400" b="1" dirty="0" smtClean="0">
              <a:latin typeface="Univers 47 Condensed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Univers 47 CondensedLight"/>
              </a:rPr>
              <a:t>Instruction Design</a:t>
            </a:r>
            <a:endParaRPr lang="en-US" b="1" dirty="0">
              <a:solidFill>
                <a:schemeClr val="tx2">
                  <a:satMod val="200000"/>
                </a:schemeClr>
              </a:solidFill>
              <a:latin typeface="Univers 47 CondensedLight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334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Univers 47 CondensedLight"/>
              </a:rPr>
              <a:t>(…continued)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Univers 47 CondensedLight"/>
              </a:rPr>
              <a:t>SETREMINDER – </a:t>
            </a:r>
            <a:r>
              <a:rPr lang="en-US" sz="2400" dirty="0" smtClean="0">
                <a:latin typeface="Univers 47 CondensedLight"/>
              </a:rPr>
              <a:t>111111 00101 </a:t>
            </a:r>
            <a:r>
              <a:rPr lang="en-US" sz="2400" dirty="0" err="1" smtClean="0">
                <a:latin typeface="Univers 47 CondensedLight"/>
              </a:rPr>
              <a:t>xxxxx</a:t>
            </a:r>
            <a:endParaRPr lang="en-US" sz="2400" dirty="0" smtClean="0">
              <a:latin typeface="Univers 47 CondensedLight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Univers 47 CondensedLight"/>
              </a:rPr>
              <a:t>PUSH – </a:t>
            </a:r>
            <a:r>
              <a:rPr lang="en-US" sz="2400" dirty="0" smtClean="0">
                <a:latin typeface="Univers 47 CondensedLight"/>
              </a:rPr>
              <a:t>111111 00110 </a:t>
            </a:r>
            <a:r>
              <a:rPr lang="en-US" sz="2400" dirty="0" err="1" smtClean="0">
                <a:latin typeface="Univers 47 CondensedLight"/>
              </a:rPr>
              <a:t>xxxxx</a:t>
            </a:r>
            <a:endParaRPr lang="en-US" sz="2400" dirty="0" smtClean="0">
              <a:latin typeface="Univers 47 CondensedLight"/>
            </a:endParaRPr>
          </a:p>
          <a:p>
            <a:pPr>
              <a:buNone/>
            </a:pPr>
            <a:r>
              <a:rPr lang="en-US" sz="2400" b="1" dirty="0" smtClean="0">
                <a:latin typeface="Univers 47 CondensedLight"/>
              </a:rPr>
              <a:t>(</a:t>
            </a:r>
            <a:r>
              <a:rPr lang="en-US" sz="2400" b="1" dirty="0" smtClean="0">
                <a:latin typeface="Univers 47 CondensedLight"/>
              </a:rPr>
              <a:t>E</a:t>
            </a:r>
            <a:r>
              <a:rPr lang="en-US" sz="2400" b="1" dirty="0" smtClean="0">
                <a:latin typeface="Univers 47 CondensedLight"/>
              </a:rPr>
              <a:t>scape Code – </a:t>
            </a:r>
            <a:r>
              <a:rPr lang="en-US" sz="2400" dirty="0" smtClean="0">
                <a:latin typeface="Univers 47 CondensedLight"/>
              </a:rPr>
              <a:t>111111 11111</a:t>
            </a:r>
            <a:r>
              <a:rPr lang="en-US" sz="2400" b="1" dirty="0" smtClean="0">
                <a:latin typeface="Univers 47 CondensedLight"/>
              </a:rPr>
              <a:t>)</a:t>
            </a:r>
            <a:endParaRPr lang="en-US" sz="2400" b="1" dirty="0" smtClean="0">
              <a:latin typeface="Univers 47 CondensedLight"/>
            </a:endParaRPr>
          </a:p>
          <a:p>
            <a:pPr>
              <a:buNone/>
            </a:pPr>
            <a:r>
              <a:rPr lang="en-US" dirty="0" smtClean="0">
                <a:latin typeface="Univers 47 CondensedLight"/>
              </a:rPr>
              <a:t>	</a:t>
            </a:r>
            <a:r>
              <a:rPr lang="en-US" b="1" u="sng" dirty="0" smtClean="0">
                <a:solidFill>
                  <a:srgbClr val="FF0000"/>
                </a:solidFill>
                <a:latin typeface="Univers 47 CondensedLight"/>
              </a:rPr>
              <a:t>0 Addressable</a:t>
            </a:r>
            <a:r>
              <a:rPr lang="en-US" b="1" dirty="0" smtClean="0">
                <a:latin typeface="Univers 47 CondensedLight"/>
              </a:rPr>
              <a:t> –</a:t>
            </a:r>
            <a:r>
              <a:rPr lang="en-US" dirty="0" smtClean="0">
                <a:latin typeface="Univers 47 CondensedLight"/>
              </a:rPr>
              <a:t> </a:t>
            </a:r>
          </a:p>
          <a:p>
            <a:r>
              <a:rPr lang="en-US" sz="2400" b="1" dirty="0" smtClean="0">
                <a:latin typeface="Univers 47 CondensedLight"/>
              </a:rPr>
              <a:t>REMINDER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111111 11111 00000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ENTERTAINMENT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111111 11111 00001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IRRIGATION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111111 11111 00010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INFO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111111 11111 00011</a:t>
            </a:r>
            <a:endParaRPr lang="en-US" sz="2400" dirty="0" smtClean="0">
              <a:latin typeface="Univers 47 CondensedLight"/>
            </a:endParaRPr>
          </a:p>
          <a:p>
            <a:r>
              <a:rPr lang="en-US" sz="2400" b="1" dirty="0" smtClean="0">
                <a:latin typeface="Univers 47 CondensedLight"/>
              </a:rPr>
              <a:t>KITCHEN</a:t>
            </a:r>
            <a:r>
              <a:rPr lang="en-US" sz="2400" dirty="0" smtClean="0">
                <a:latin typeface="Univers 47 CondensedLight"/>
              </a:rPr>
              <a:t> </a:t>
            </a:r>
            <a:r>
              <a:rPr lang="en-US" sz="2400" dirty="0" smtClean="0">
                <a:latin typeface="Univers 47 CondensedLight"/>
              </a:rPr>
              <a:t>– </a:t>
            </a:r>
            <a:r>
              <a:rPr lang="en-US" sz="2400" dirty="0" smtClean="0">
                <a:latin typeface="Univers 47 CondensedLight"/>
              </a:rPr>
              <a:t>111111 11111 00100</a:t>
            </a:r>
          </a:p>
          <a:p>
            <a:r>
              <a:rPr lang="en-US" sz="2400" b="1" dirty="0" smtClean="0">
                <a:latin typeface="Univers 47 CondensedLight"/>
              </a:rPr>
              <a:t>POP – </a:t>
            </a:r>
            <a:r>
              <a:rPr lang="en-US" sz="2400" dirty="0" smtClean="0">
                <a:latin typeface="Univers 47 CondensedLight"/>
              </a:rPr>
              <a:t>111111 11111 00101</a:t>
            </a:r>
            <a:endParaRPr lang="en-US" sz="2400" dirty="0" smtClean="0">
              <a:latin typeface="Univers 47 CondensedLight"/>
            </a:endParaRPr>
          </a:p>
          <a:p>
            <a:endParaRPr lang="en-US" dirty="0" smtClean="0">
              <a:latin typeface="Univers 47 Condensed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750</TotalTime>
  <Words>239</Words>
  <Application>Microsoft Office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COA Lab Project (2016-17)  The LNMIIT, Jaipur </vt:lpstr>
      <vt:lpstr>Introduction</vt:lpstr>
      <vt:lpstr>Functions</vt:lpstr>
      <vt:lpstr>Functions</vt:lpstr>
      <vt:lpstr>Memory Model</vt:lpstr>
      <vt:lpstr>Registers</vt:lpstr>
      <vt:lpstr>Instruction Format</vt:lpstr>
      <vt:lpstr>Instruction Design</vt:lpstr>
      <vt:lpstr>Instruction Design</vt:lpstr>
      <vt:lpstr>Instruction Types</vt:lpstr>
      <vt:lpstr>Data Types</vt:lpstr>
      <vt:lpstr>Addressing Modes</vt:lpstr>
      <vt:lpstr>Flow of Control Handling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 Lab Project (2016-17)  The LNMIIT, Jaipur</dc:title>
  <dc:creator>abc</dc:creator>
  <cp:lastModifiedBy>hp1</cp:lastModifiedBy>
  <cp:revision>65</cp:revision>
  <dcterms:created xsi:type="dcterms:W3CDTF">2017-02-13T04:22:13Z</dcterms:created>
  <dcterms:modified xsi:type="dcterms:W3CDTF">2017-02-26T19:10:53Z</dcterms:modified>
</cp:coreProperties>
</file>