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734" r:id="rId2"/>
  </p:sldMasterIdLst>
  <p:notesMasterIdLst>
    <p:notesMasterId r:id="rId26"/>
  </p:notesMasterIdLst>
  <p:sldIdLst>
    <p:sldId id="265" r:id="rId3"/>
    <p:sldId id="257" r:id="rId4"/>
    <p:sldId id="260" r:id="rId5"/>
    <p:sldId id="268" r:id="rId6"/>
    <p:sldId id="258" r:id="rId7"/>
    <p:sldId id="276" r:id="rId8"/>
    <p:sldId id="277" r:id="rId9"/>
    <p:sldId id="278" r:id="rId10"/>
    <p:sldId id="292" r:id="rId11"/>
    <p:sldId id="293" r:id="rId12"/>
    <p:sldId id="294" r:id="rId13"/>
    <p:sldId id="280" r:id="rId14"/>
    <p:sldId id="281" r:id="rId15"/>
    <p:sldId id="298" r:id="rId16"/>
    <p:sldId id="283" r:id="rId17"/>
    <p:sldId id="284" r:id="rId18"/>
    <p:sldId id="285" r:id="rId19"/>
    <p:sldId id="286" r:id="rId20"/>
    <p:sldId id="287" r:id="rId21"/>
    <p:sldId id="299" r:id="rId22"/>
    <p:sldId id="288" r:id="rId23"/>
    <p:sldId id="291" r:id="rId24"/>
    <p:sldId id="275" r:id="rId25"/>
  </p:sldIdLst>
  <p:sldSz cx="9144000" cy="5143500" type="screen16x9"/>
  <p:notesSz cx="6858000" cy="9144000"/>
  <p:embeddedFontLst>
    <p:embeddedFont>
      <p:font typeface="Cabin" panose="020B060402020202020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Leelawadee UI Semilight" panose="020B0402040204020203" pitchFamily="34" charset="-34"/>
      <p:regular r:id="rId35"/>
    </p:embeddedFont>
    <p:embeddedFont>
      <p:font typeface="等线 Light" panose="02010600030101010101" pitchFamily="2" charset="-122"/>
      <p:regular r:id="rId36"/>
    </p:embeddedFont>
    <p:embeddedFont>
      <p:font typeface="Leelawadee UI" panose="020B0502040204020203" pitchFamily="34" charset="-34"/>
      <p:regular r:id="rId37"/>
      <p:bold r:id="rId38"/>
    </p:embeddedFont>
    <p:embeddedFont>
      <p:font typeface="等线" panose="02010600030101010101" pitchFamily="2" charset="-122"/>
      <p:regular r:id="rId39"/>
    </p:embeddedFont>
    <p:embeddedFont>
      <p:font typeface="Calibri Light" panose="020F0302020204030204" pitchFamily="34" charset="0"/>
      <p:regular r:id="rId40"/>
      <p: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5" autoAdjust="0"/>
    <p:restoredTop sz="94660"/>
  </p:normalViewPr>
  <p:slideViewPr>
    <p:cSldViewPr snapToGrid="0">
      <p:cViewPr varScale="1">
        <p:scale>
          <a:sx n="85" d="100"/>
          <a:sy n="85" d="100"/>
        </p:scale>
        <p:origin x="688"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 Id="rId20" Type="http://schemas.openxmlformats.org/officeDocument/2006/relationships/slide" Target="slides/slide18.xml"/><Relationship Id="rId41" Type="http://schemas.openxmlformats.org/officeDocument/2006/relationships/font" Target="fonts/font15.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9B0AD9-A3FC-4550-B8EC-CD23F8EA51F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SG"/>
        </a:p>
      </dgm:t>
    </dgm:pt>
    <dgm:pt modelId="{D5D4A3C5-D24D-4D31-9272-726232F87359}">
      <dgm:prSet phldrT="[Text]" custT="1"/>
      <dgm:spPr/>
      <dgm:t>
        <a:bodyPr/>
        <a:lstStyle/>
        <a:p>
          <a:r>
            <a:rPr lang="en-SG" sz="1500" dirty="0">
              <a:solidFill>
                <a:schemeClr val="bg1"/>
              </a:solidFill>
            </a:rPr>
            <a:t>What happened?</a:t>
          </a:r>
        </a:p>
      </dgm:t>
    </dgm:pt>
    <dgm:pt modelId="{97437034-A46A-4E4D-8CEC-94DC1BC06BB7}" type="parTrans" cxnId="{97ECD23C-B96B-4A85-A8D8-C291A9FF01E7}">
      <dgm:prSet/>
      <dgm:spPr/>
      <dgm:t>
        <a:bodyPr/>
        <a:lstStyle/>
        <a:p>
          <a:endParaRPr lang="en-SG"/>
        </a:p>
      </dgm:t>
    </dgm:pt>
    <dgm:pt modelId="{CE87FAC4-406B-4B4E-913A-5060262DE2B4}" type="sibTrans" cxnId="{97ECD23C-B96B-4A85-A8D8-C291A9FF01E7}">
      <dgm:prSet/>
      <dgm:spPr/>
      <dgm:t>
        <a:bodyPr/>
        <a:lstStyle/>
        <a:p>
          <a:endParaRPr lang="en-SG"/>
        </a:p>
      </dgm:t>
    </dgm:pt>
    <dgm:pt modelId="{9BCE2AF6-108E-4017-8A2F-60E87C0F4229}">
      <dgm:prSet phldrT="[Text]" custT="1"/>
      <dgm:spPr/>
      <dgm:t>
        <a:bodyPr/>
        <a:lstStyle/>
        <a:p>
          <a:r>
            <a:rPr lang="en-SG" sz="1500" dirty="0">
              <a:solidFill>
                <a:schemeClr val="bg1"/>
              </a:solidFill>
            </a:rPr>
            <a:t>What is happening now?</a:t>
          </a:r>
        </a:p>
      </dgm:t>
    </dgm:pt>
    <dgm:pt modelId="{36CE9A28-98BD-487F-8684-B5F68013313D}" type="parTrans" cxnId="{1EF53030-283E-44B6-87F3-A06C2E1BB759}">
      <dgm:prSet/>
      <dgm:spPr/>
      <dgm:t>
        <a:bodyPr/>
        <a:lstStyle/>
        <a:p>
          <a:endParaRPr lang="en-SG"/>
        </a:p>
      </dgm:t>
    </dgm:pt>
    <dgm:pt modelId="{69043C76-F23D-450E-B63B-8D800C6DD73A}" type="sibTrans" cxnId="{1EF53030-283E-44B6-87F3-A06C2E1BB759}">
      <dgm:prSet/>
      <dgm:spPr/>
      <dgm:t>
        <a:bodyPr/>
        <a:lstStyle/>
        <a:p>
          <a:endParaRPr lang="en-SG"/>
        </a:p>
      </dgm:t>
    </dgm:pt>
    <dgm:pt modelId="{4D7D1375-08DA-48C4-BF6C-77193956929A}">
      <dgm:prSet phldrT="[Text]" custT="1"/>
      <dgm:spPr/>
      <dgm:t>
        <a:bodyPr/>
        <a:lstStyle/>
        <a:p>
          <a:r>
            <a:rPr lang="en-SG" sz="1500" dirty="0">
              <a:solidFill>
                <a:schemeClr val="bg1"/>
              </a:solidFill>
            </a:rPr>
            <a:t>What will happen?</a:t>
          </a:r>
        </a:p>
      </dgm:t>
    </dgm:pt>
    <dgm:pt modelId="{8C00C19B-AD18-4E97-AD61-F165812F8239}" type="parTrans" cxnId="{11D27643-539F-4BEA-BCE2-41C9FD531074}">
      <dgm:prSet/>
      <dgm:spPr/>
      <dgm:t>
        <a:bodyPr/>
        <a:lstStyle/>
        <a:p>
          <a:endParaRPr lang="en-SG"/>
        </a:p>
      </dgm:t>
    </dgm:pt>
    <dgm:pt modelId="{8A8885D3-C89B-4C8A-9297-B20F4F10F37A}" type="sibTrans" cxnId="{11D27643-539F-4BEA-BCE2-41C9FD531074}">
      <dgm:prSet/>
      <dgm:spPr/>
      <dgm:t>
        <a:bodyPr/>
        <a:lstStyle/>
        <a:p>
          <a:endParaRPr lang="en-SG"/>
        </a:p>
      </dgm:t>
    </dgm:pt>
    <dgm:pt modelId="{3B21DF6A-2991-4D34-8DD8-73E29E7B95AB}">
      <dgm:prSet phldrT="[Text]" custT="1"/>
      <dgm:spPr/>
      <dgm:t>
        <a:bodyPr/>
        <a:lstStyle/>
        <a:p>
          <a:r>
            <a:rPr lang="en-SG" sz="1500" dirty="0">
              <a:solidFill>
                <a:schemeClr val="bg1"/>
              </a:solidFill>
            </a:rPr>
            <a:t>What’s the best that can happen?</a:t>
          </a:r>
        </a:p>
      </dgm:t>
    </dgm:pt>
    <dgm:pt modelId="{5B803507-1B14-49B9-82CD-3FA2430979A3}" type="parTrans" cxnId="{A41AD343-1E27-4F14-B787-957F6940CC01}">
      <dgm:prSet/>
      <dgm:spPr/>
      <dgm:t>
        <a:bodyPr/>
        <a:lstStyle/>
        <a:p>
          <a:endParaRPr lang="en-SG"/>
        </a:p>
      </dgm:t>
    </dgm:pt>
    <dgm:pt modelId="{D6F0E13B-17D2-4A26-81BA-5CD597176065}" type="sibTrans" cxnId="{A41AD343-1E27-4F14-B787-957F6940CC01}">
      <dgm:prSet/>
      <dgm:spPr/>
      <dgm:t>
        <a:bodyPr/>
        <a:lstStyle/>
        <a:p>
          <a:endParaRPr lang="en-SG"/>
        </a:p>
      </dgm:t>
    </dgm:pt>
    <dgm:pt modelId="{80504E31-0B99-4B7E-9808-95EBBD0A3F8A}">
      <dgm:prSet phldrT="[Text]" custT="1"/>
      <dgm:spPr/>
      <dgm:t>
        <a:bodyPr/>
        <a:lstStyle/>
        <a:p>
          <a:r>
            <a:rPr lang="en-SG" sz="1500" dirty="0">
              <a:solidFill>
                <a:schemeClr val="bg1"/>
              </a:solidFill>
            </a:rPr>
            <a:t>What’s the next best action?</a:t>
          </a:r>
        </a:p>
      </dgm:t>
    </dgm:pt>
    <dgm:pt modelId="{EE10E31A-DF11-4AA9-B21A-7AF649518292}" type="parTrans" cxnId="{24B880AB-E255-474A-824B-D1C8AADDE4DC}">
      <dgm:prSet/>
      <dgm:spPr/>
      <dgm:t>
        <a:bodyPr/>
        <a:lstStyle/>
        <a:p>
          <a:endParaRPr lang="en-SG"/>
        </a:p>
      </dgm:t>
    </dgm:pt>
    <dgm:pt modelId="{5A0F89F4-D122-4941-8976-AD9568EA0C00}" type="sibTrans" cxnId="{24B880AB-E255-474A-824B-D1C8AADDE4DC}">
      <dgm:prSet/>
      <dgm:spPr/>
      <dgm:t>
        <a:bodyPr/>
        <a:lstStyle/>
        <a:p>
          <a:endParaRPr lang="en-SG"/>
        </a:p>
      </dgm:t>
    </dgm:pt>
    <dgm:pt modelId="{EB8A3B7E-D673-42E4-91AC-EF4E6D9BD04B}">
      <dgm:prSet phldrT="[Text]" custT="1"/>
      <dgm:spPr/>
      <dgm:t>
        <a:bodyPr/>
        <a:lstStyle/>
        <a:p>
          <a:r>
            <a:rPr lang="en-SG" sz="1500" dirty="0">
              <a:solidFill>
                <a:schemeClr val="bg1"/>
              </a:solidFill>
            </a:rPr>
            <a:t>How and why did it happen?</a:t>
          </a:r>
        </a:p>
      </dgm:t>
    </dgm:pt>
    <dgm:pt modelId="{539BCA1E-AE68-436A-A674-0A9ACD7572A7}" type="parTrans" cxnId="{9040949E-EB09-472B-B910-96E3BAB997E8}">
      <dgm:prSet/>
      <dgm:spPr/>
      <dgm:t>
        <a:bodyPr/>
        <a:lstStyle/>
        <a:p>
          <a:endParaRPr lang="en-SG"/>
        </a:p>
      </dgm:t>
    </dgm:pt>
    <dgm:pt modelId="{C3AE6B80-4993-4E92-83B0-ED72260001E7}" type="sibTrans" cxnId="{9040949E-EB09-472B-B910-96E3BAB997E8}">
      <dgm:prSet/>
      <dgm:spPr/>
      <dgm:t>
        <a:bodyPr/>
        <a:lstStyle/>
        <a:p>
          <a:endParaRPr lang="en-SG"/>
        </a:p>
      </dgm:t>
    </dgm:pt>
    <dgm:pt modelId="{3FAA82F7-3D6C-4380-9B5E-6036DAE1A8A2}">
      <dgm:prSet phldrT="[Text]" custT="1"/>
      <dgm:spPr/>
      <dgm:t>
        <a:bodyPr/>
        <a:lstStyle/>
        <a:p>
          <a:pPr algn="l"/>
          <a:endParaRPr lang="en-SG" sz="600" dirty="0">
            <a:solidFill>
              <a:schemeClr val="bg1"/>
            </a:solidFill>
          </a:endParaRPr>
        </a:p>
      </dgm:t>
    </dgm:pt>
    <dgm:pt modelId="{0FF77F20-FABF-4264-8C15-04FB45640A73}" type="parTrans" cxnId="{96EB4405-E972-42D4-89EB-668E9FCDE749}">
      <dgm:prSet/>
      <dgm:spPr/>
      <dgm:t>
        <a:bodyPr/>
        <a:lstStyle/>
        <a:p>
          <a:endParaRPr lang="en-SG"/>
        </a:p>
      </dgm:t>
    </dgm:pt>
    <dgm:pt modelId="{44181259-0591-4919-8AA9-B99950BDF0A4}" type="sibTrans" cxnId="{96EB4405-E972-42D4-89EB-668E9FCDE749}">
      <dgm:prSet/>
      <dgm:spPr/>
      <dgm:t>
        <a:bodyPr/>
        <a:lstStyle/>
        <a:p>
          <a:endParaRPr lang="en-SG"/>
        </a:p>
      </dgm:t>
    </dgm:pt>
    <dgm:pt modelId="{B485916B-D0C9-4839-B326-1C6C0C90A8E9}">
      <dgm:prSet phldrT="[Text]" custT="1"/>
      <dgm:spPr/>
      <dgm:t>
        <a:bodyPr/>
        <a:lstStyle/>
        <a:p>
          <a:endParaRPr lang="en-SG" sz="600" dirty="0">
            <a:solidFill>
              <a:schemeClr val="bg1"/>
            </a:solidFill>
          </a:endParaRPr>
        </a:p>
      </dgm:t>
    </dgm:pt>
    <dgm:pt modelId="{584960A5-1CD1-4D9C-8237-55158406F419}" type="parTrans" cxnId="{0F848A60-2D66-4F45-BC8C-E1992B3C306D}">
      <dgm:prSet/>
      <dgm:spPr/>
      <dgm:t>
        <a:bodyPr/>
        <a:lstStyle/>
        <a:p>
          <a:endParaRPr lang="en-SG"/>
        </a:p>
      </dgm:t>
    </dgm:pt>
    <dgm:pt modelId="{92F15472-3430-45CE-B23C-B4E97539F6AB}" type="sibTrans" cxnId="{0F848A60-2D66-4F45-BC8C-E1992B3C306D}">
      <dgm:prSet/>
      <dgm:spPr/>
      <dgm:t>
        <a:bodyPr/>
        <a:lstStyle/>
        <a:p>
          <a:endParaRPr lang="en-SG"/>
        </a:p>
      </dgm:t>
    </dgm:pt>
    <dgm:pt modelId="{994F59F2-185F-479D-9450-0BB1B450BB9F}">
      <dgm:prSet phldrT="[Text]" custT="1"/>
      <dgm:spPr/>
      <dgm:t>
        <a:bodyPr anchor="t"/>
        <a:lstStyle/>
        <a:p>
          <a:endParaRPr lang="en-SG" sz="600" dirty="0">
            <a:solidFill>
              <a:schemeClr val="bg1"/>
            </a:solidFill>
          </a:endParaRPr>
        </a:p>
      </dgm:t>
    </dgm:pt>
    <dgm:pt modelId="{BDF7828D-F9AD-4A14-AD67-5ED94F1268EA}" type="parTrans" cxnId="{6D26C2F4-5954-40F9-9A17-0E68B0EA89B8}">
      <dgm:prSet/>
      <dgm:spPr/>
      <dgm:t>
        <a:bodyPr/>
        <a:lstStyle/>
        <a:p>
          <a:endParaRPr lang="en-SG"/>
        </a:p>
      </dgm:t>
    </dgm:pt>
    <dgm:pt modelId="{13AD03A9-4329-4CCD-B609-B6C3EA26623B}" type="sibTrans" cxnId="{6D26C2F4-5954-40F9-9A17-0E68B0EA89B8}">
      <dgm:prSet/>
      <dgm:spPr/>
      <dgm:t>
        <a:bodyPr/>
        <a:lstStyle/>
        <a:p>
          <a:endParaRPr lang="en-SG"/>
        </a:p>
      </dgm:t>
    </dgm:pt>
    <dgm:pt modelId="{B0A0658F-AF14-4F5A-83B7-9EFD6384CDB6}">
      <dgm:prSet phldrT="[Text]" custT="1"/>
      <dgm:spPr/>
      <dgm:t>
        <a:bodyPr/>
        <a:lstStyle/>
        <a:p>
          <a:endParaRPr lang="en-SG" sz="600" dirty="0">
            <a:solidFill>
              <a:schemeClr val="bg1"/>
            </a:solidFill>
          </a:endParaRPr>
        </a:p>
      </dgm:t>
    </dgm:pt>
    <dgm:pt modelId="{BE28D55A-138E-46B1-8BE4-D7BD7796B8B0}" type="parTrans" cxnId="{355EED4D-D192-41A9-8285-57AED0EF2A26}">
      <dgm:prSet/>
      <dgm:spPr/>
      <dgm:t>
        <a:bodyPr/>
        <a:lstStyle/>
        <a:p>
          <a:endParaRPr lang="en-SG"/>
        </a:p>
      </dgm:t>
    </dgm:pt>
    <dgm:pt modelId="{C0558CDE-D198-4B99-9630-5B3A47C6BC11}" type="sibTrans" cxnId="{355EED4D-D192-41A9-8285-57AED0EF2A26}">
      <dgm:prSet/>
      <dgm:spPr/>
      <dgm:t>
        <a:bodyPr/>
        <a:lstStyle/>
        <a:p>
          <a:endParaRPr lang="en-SG"/>
        </a:p>
      </dgm:t>
    </dgm:pt>
    <dgm:pt modelId="{8DB2965B-F658-4363-A7E2-E04FE7CBC02D}">
      <dgm:prSet phldrT="[Text]" custT="1"/>
      <dgm:spPr/>
      <dgm:t>
        <a:bodyPr/>
        <a:lstStyle/>
        <a:p>
          <a:endParaRPr lang="en-SG" sz="600" dirty="0">
            <a:solidFill>
              <a:schemeClr val="bg1"/>
            </a:solidFill>
          </a:endParaRPr>
        </a:p>
      </dgm:t>
    </dgm:pt>
    <dgm:pt modelId="{9329AD31-A147-4873-B5DD-7ACAF61B529E}" type="parTrans" cxnId="{C42EF7E8-B448-4E0C-98AD-B2CBE0AA3B2F}">
      <dgm:prSet/>
      <dgm:spPr/>
      <dgm:t>
        <a:bodyPr/>
        <a:lstStyle/>
        <a:p>
          <a:endParaRPr lang="en-SG"/>
        </a:p>
      </dgm:t>
    </dgm:pt>
    <dgm:pt modelId="{49597F9B-CAE3-4195-BA9A-7E1EDE06B2F2}" type="sibTrans" cxnId="{C42EF7E8-B448-4E0C-98AD-B2CBE0AA3B2F}">
      <dgm:prSet/>
      <dgm:spPr/>
      <dgm:t>
        <a:bodyPr/>
        <a:lstStyle/>
        <a:p>
          <a:endParaRPr lang="en-SG"/>
        </a:p>
      </dgm:t>
    </dgm:pt>
    <dgm:pt modelId="{0E77400B-0A65-4226-8A4C-2B7DEF51DBBD}">
      <dgm:prSet phldrT="[Text]" custT="1"/>
      <dgm:spPr/>
      <dgm:t>
        <a:bodyPr/>
        <a:lstStyle/>
        <a:p>
          <a:r>
            <a:rPr lang="en-SG" sz="1600" dirty="0">
              <a:solidFill>
                <a:schemeClr val="bg1"/>
              </a:solidFill>
            </a:rPr>
            <a:t>Past</a:t>
          </a:r>
        </a:p>
      </dgm:t>
    </dgm:pt>
    <dgm:pt modelId="{191D8740-C5A9-424F-B656-4838DE84836E}" type="parTrans" cxnId="{0471B3F5-AF7C-4325-A2B6-5409FCEEF392}">
      <dgm:prSet/>
      <dgm:spPr/>
      <dgm:t>
        <a:bodyPr/>
        <a:lstStyle/>
        <a:p>
          <a:endParaRPr lang="en-SG"/>
        </a:p>
      </dgm:t>
    </dgm:pt>
    <dgm:pt modelId="{E5E2F168-2B8C-4132-B809-2633E14F1737}" type="sibTrans" cxnId="{0471B3F5-AF7C-4325-A2B6-5409FCEEF392}">
      <dgm:prSet/>
      <dgm:spPr/>
      <dgm:t>
        <a:bodyPr/>
        <a:lstStyle/>
        <a:p>
          <a:endParaRPr lang="en-SG"/>
        </a:p>
      </dgm:t>
    </dgm:pt>
    <dgm:pt modelId="{96797F59-83E3-4A8E-8B85-EC958AA2613B}">
      <dgm:prSet phldrT="[Text]" custT="1"/>
      <dgm:spPr/>
      <dgm:t>
        <a:bodyPr/>
        <a:lstStyle/>
        <a:p>
          <a:r>
            <a:rPr lang="en-SG" sz="1600" dirty="0">
              <a:solidFill>
                <a:schemeClr val="bg1"/>
              </a:solidFill>
            </a:rPr>
            <a:t>Present</a:t>
          </a:r>
        </a:p>
      </dgm:t>
    </dgm:pt>
    <dgm:pt modelId="{3BC925CC-A5DC-4F88-A69B-BC747A05EF6E}" type="parTrans" cxnId="{846D098E-C91C-47CA-B053-EA557F0C0DD6}">
      <dgm:prSet/>
      <dgm:spPr/>
      <dgm:t>
        <a:bodyPr/>
        <a:lstStyle/>
        <a:p>
          <a:endParaRPr lang="en-SG"/>
        </a:p>
      </dgm:t>
    </dgm:pt>
    <dgm:pt modelId="{CBF1733A-D5C9-4499-B3B4-AA00ADFD12A9}" type="sibTrans" cxnId="{846D098E-C91C-47CA-B053-EA557F0C0DD6}">
      <dgm:prSet/>
      <dgm:spPr/>
      <dgm:t>
        <a:bodyPr/>
        <a:lstStyle/>
        <a:p>
          <a:endParaRPr lang="en-SG"/>
        </a:p>
      </dgm:t>
    </dgm:pt>
    <dgm:pt modelId="{FDCD9102-B0DD-4493-AD8C-73FE52472965}">
      <dgm:prSet phldrT="[Text]" custT="1"/>
      <dgm:spPr/>
      <dgm:t>
        <a:bodyPr/>
        <a:lstStyle/>
        <a:p>
          <a:r>
            <a:rPr lang="en-SG" sz="1600" dirty="0">
              <a:solidFill>
                <a:schemeClr val="bg1"/>
              </a:solidFill>
            </a:rPr>
            <a:t>Future</a:t>
          </a:r>
        </a:p>
      </dgm:t>
    </dgm:pt>
    <dgm:pt modelId="{D2314AF5-122B-43B4-A311-57A717AF4D94}" type="parTrans" cxnId="{9A3C8F24-FEF1-4610-B196-253D47973341}">
      <dgm:prSet/>
      <dgm:spPr/>
      <dgm:t>
        <a:bodyPr/>
        <a:lstStyle/>
        <a:p>
          <a:endParaRPr lang="en-SG"/>
        </a:p>
      </dgm:t>
    </dgm:pt>
    <dgm:pt modelId="{99DD7DCA-276B-475D-BD90-378D6CFB78F6}" type="sibTrans" cxnId="{9A3C8F24-FEF1-4610-B196-253D47973341}">
      <dgm:prSet/>
      <dgm:spPr/>
      <dgm:t>
        <a:bodyPr/>
        <a:lstStyle/>
        <a:p>
          <a:endParaRPr lang="en-SG"/>
        </a:p>
      </dgm:t>
    </dgm:pt>
    <dgm:pt modelId="{DCD2C8DE-C497-4DE2-990D-DDE1C74E5691}">
      <dgm:prSet custT="1"/>
      <dgm:spPr/>
      <dgm:t>
        <a:bodyPr/>
        <a:lstStyle/>
        <a:p>
          <a:r>
            <a:rPr lang="en-SG" sz="1300" dirty="0">
              <a:solidFill>
                <a:schemeClr val="bg1"/>
              </a:solidFill>
            </a:rPr>
            <a:t>Organizational strategic objective focus on personalization</a:t>
          </a:r>
        </a:p>
      </dgm:t>
    </dgm:pt>
    <dgm:pt modelId="{05AA0E5A-C492-469E-9E19-1C14A91B1F45}" type="parTrans" cxnId="{5E46E550-768A-48BB-9567-EE331D80BC76}">
      <dgm:prSet/>
      <dgm:spPr/>
      <dgm:t>
        <a:bodyPr/>
        <a:lstStyle/>
        <a:p>
          <a:endParaRPr lang="en-SG"/>
        </a:p>
      </dgm:t>
    </dgm:pt>
    <dgm:pt modelId="{D25812E2-D7DD-47FB-83A3-54AD600732C1}" type="sibTrans" cxnId="{5E46E550-768A-48BB-9567-EE331D80BC76}">
      <dgm:prSet/>
      <dgm:spPr/>
      <dgm:t>
        <a:bodyPr/>
        <a:lstStyle/>
        <a:p>
          <a:endParaRPr lang="en-SG"/>
        </a:p>
      </dgm:t>
    </dgm:pt>
    <dgm:pt modelId="{CE39CDFE-BAC8-4CD3-BE78-F7012E5A8E73}">
      <dgm:prSet custT="1"/>
      <dgm:spPr/>
      <dgm:t>
        <a:bodyPr/>
        <a:lstStyle/>
        <a:p>
          <a:r>
            <a:rPr lang="en-SG" sz="1300" dirty="0">
              <a:solidFill>
                <a:schemeClr val="bg1"/>
              </a:solidFill>
            </a:rPr>
            <a:t>Non Statistical</a:t>
          </a:r>
        </a:p>
      </dgm:t>
    </dgm:pt>
    <dgm:pt modelId="{11DD1E2A-FA7F-4401-AD59-682107997A76}" type="parTrans" cxnId="{A7480414-8E28-4E49-89C6-A5C487318086}">
      <dgm:prSet/>
      <dgm:spPr/>
      <dgm:t>
        <a:bodyPr/>
        <a:lstStyle/>
        <a:p>
          <a:endParaRPr lang="en-SG"/>
        </a:p>
      </dgm:t>
    </dgm:pt>
    <dgm:pt modelId="{C37EB358-A73C-40D9-9439-22F0D9032ADB}" type="sibTrans" cxnId="{A7480414-8E28-4E49-89C6-A5C487318086}">
      <dgm:prSet/>
      <dgm:spPr/>
      <dgm:t>
        <a:bodyPr/>
        <a:lstStyle/>
        <a:p>
          <a:endParaRPr lang="en-SG"/>
        </a:p>
      </dgm:t>
    </dgm:pt>
    <dgm:pt modelId="{F76EBC59-B484-4D6F-BD94-653C04721367}">
      <dgm:prSet custT="1"/>
      <dgm:spPr/>
      <dgm:t>
        <a:bodyPr/>
        <a:lstStyle/>
        <a:p>
          <a:r>
            <a:rPr lang="en-SG" sz="1300" dirty="0">
              <a:solidFill>
                <a:schemeClr val="bg1"/>
              </a:solidFill>
            </a:rPr>
            <a:t>Personalize sorting based on the preferences (categories, brands, etc.) of the customer and parameters</a:t>
          </a:r>
        </a:p>
      </dgm:t>
    </dgm:pt>
    <dgm:pt modelId="{39A59D18-3A45-460B-AE3A-7B167709F468}" type="parTrans" cxnId="{DB5D81C2-36CB-46CD-A184-4033F062D35B}">
      <dgm:prSet/>
      <dgm:spPr/>
      <dgm:t>
        <a:bodyPr/>
        <a:lstStyle/>
        <a:p>
          <a:endParaRPr lang="en-SG"/>
        </a:p>
      </dgm:t>
    </dgm:pt>
    <dgm:pt modelId="{926067CC-827A-4809-8BF6-BA571F24BAD3}" type="sibTrans" cxnId="{DB5D81C2-36CB-46CD-A184-4033F062D35B}">
      <dgm:prSet/>
      <dgm:spPr/>
      <dgm:t>
        <a:bodyPr/>
        <a:lstStyle/>
        <a:p>
          <a:endParaRPr lang="en-SG"/>
        </a:p>
      </dgm:t>
    </dgm:pt>
    <dgm:pt modelId="{1FB3E1FB-D72A-424E-9627-51E098ECFE6A}">
      <dgm:prSet custT="1"/>
      <dgm:spPr/>
      <dgm:t>
        <a:bodyPr/>
        <a:lstStyle/>
        <a:p>
          <a:r>
            <a:rPr lang="en-SG" sz="1300" dirty="0">
              <a:solidFill>
                <a:schemeClr val="bg1"/>
              </a:solidFill>
            </a:rPr>
            <a:t>Increased customer engagement resulting uplift in key metrics</a:t>
          </a:r>
        </a:p>
      </dgm:t>
    </dgm:pt>
    <dgm:pt modelId="{D30E9D48-DA59-4BD6-AED2-559802133330}" type="parTrans" cxnId="{1C15B478-09B4-4224-89C2-35DCAD2B1DF2}">
      <dgm:prSet/>
      <dgm:spPr/>
      <dgm:t>
        <a:bodyPr/>
        <a:lstStyle/>
        <a:p>
          <a:endParaRPr lang="en-SG"/>
        </a:p>
      </dgm:t>
    </dgm:pt>
    <dgm:pt modelId="{57E3C8F6-DC8D-4B2B-936F-C565DDFE46FF}" type="sibTrans" cxnId="{1C15B478-09B4-4224-89C2-35DCAD2B1DF2}">
      <dgm:prSet/>
      <dgm:spPr/>
      <dgm:t>
        <a:bodyPr/>
        <a:lstStyle/>
        <a:p>
          <a:endParaRPr lang="en-SG"/>
        </a:p>
      </dgm:t>
    </dgm:pt>
    <dgm:pt modelId="{1E1A64E8-D5FB-461C-86D1-364C40997CD3}">
      <dgm:prSet custT="1"/>
      <dgm:spPr/>
      <dgm:t>
        <a:bodyPr/>
        <a:lstStyle/>
        <a:p>
          <a:r>
            <a:rPr lang="en-SG" sz="1300" dirty="0">
              <a:solidFill>
                <a:schemeClr val="bg1"/>
              </a:solidFill>
            </a:rPr>
            <a:t>Non Real Time Methods for processing the Sorting order for the SKUs</a:t>
          </a:r>
        </a:p>
      </dgm:t>
    </dgm:pt>
    <dgm:pt modelId="{13832ED6-F0A1-47F4-8C7C-324258B1C91D}" type="parTrans" cxnId="{D53B9D0C-FE46-43FA-82FC-EA07F238D681}">
      <dgm:prSet/>
      <dgm:spPr/>
      <dgm:t>
        <a:bodyPr/>
        <a:lstStyle/>
        <a:p>
          <a:endParaRPr lang="en-SG"/>
        </a:p>
      </dgm:t>
    </dgm:pt>
    <dgm:pt modelId="{90696138-7758-4648-B2E7-1EBEFC20F964}" type="sibTrans" cxnId="{D53B9D0C-FE46-43FA-82FC-EA07F238D681}">
      <dgm:prSet/>
      <dgm:spPr/>
      <dgm:t>
        <a:bodyPr/>
        <a:lstStyle/>
        <a:p>
          <a:endParaRPr lang="en-SG"/>
        </a:p>
      </dgm:t>
    </dgm:pt>
    <dgm:pt modelId="{3ACE591E-F233-4049-A2B0-A286FDF17B26}">
      <dgm:prSet phldrT="[Text]" custT="1"/>
      <dgm:spPr/>
      <dgm:t>
        <a:bodyPr/>
        <a:lstStyle/>
        <a:p>
          <a:endParaRPr lang="en-SG" sz="600" dirty="0">
            <a:solidFill>
              <a:schemeClr val="bg1"/>
            </a:solidFill>
          </a:endParaRPr>
        </a:p>
      </dgm:t>
    </dgm:pt>
    <dgm:pt modelId="{0CCEF88B-24D7-463C-B3D2-67183F49365F}" type="sibTrans" cxnId="{EAC25896-0A84-4FEE-9C05-90E305C4492A}">
      <dgm:prSet/>
      <dgm:spPr/>
      <dgm:t>
        <a:bodyPr/>
        <a:lstStyle/>
        <a:p>
          <a:endParaRPr lang="en-SG"/>
        </a:p>
      </dgm:t>
    </dgm:pt>
    <dgm:pt modelId="{E8C19D84-029C-4074-BFC3-F85AAA21A116}" type="parTrans" cxnId="{EAC25896-0A84-4FEE-9C05-90E305C4492A}">
      <dgm:prSet/>
      <dgm:spPr/>
      <dgm:t>
        <a:bodyPr/>
        <a:lstStyle/>
        <a:p>
          <a:endParaRPr lang="en-SG"/>
        </a:p>
      </dgm:t>
    </dgm:pt>
    <dgm:pt modelId="{375E0386-0702-4798-8A53-B99565D3F1F4}">
      <dgm:prSet custT="1"/>
      <dgm:spPr/>
      <dgm:t>
        <a:bodyPr/>
        <a:lstStyle/>
        <a:p>
          <a:r>
            <a:rPr lang="en-SG" sz="1300" dirty="0">
              <a:solidFill>
                <a:schemeClr val="bg1"/>
              </a:solidFill>
            </a:rPr>
            <a:t>Real time processing that will allow sorting based on customer preferences</a:t>
          </a:r>
        </a:p>
      </dgm:t>
    </dgm:pt>
    <dgm:pt modelId="{23ABBBEA-C264-40B3-83A5-3B7DBADEB2A7}" type="parTrans" cxnId="{33B8A750-30EC-447F-A1A4-DF7F51D43EBE}">
      <dgm:prSet/>
      <dgm:spPr/>
      <dgm:t>
        <a:bodyPr/>
        <a:lstStyle/>
        <a:p>
          <a:endParaRPr lang="en-SG"/>
        </a:p>
      </dgm:t>
    </dgm:pt>
    <dgm:pt modelId="{A3445E45-005A-4CCD-A165-D0276EFEEE11}" type="sibTrans" cxnId="{33B8A750-30EC-447F-A1A4-DF7F51D43EBE}">
      <dgm:prSet/>
      <dgm:spPr/>
      <dgm:t>
        <a:bodyPr/>
        <a:lstStyle/>
        <a:p>
          <a:endParaRPr lang="en-SG"/>
        </a:p>
      </dgm:t>
    </dgm:pt>
    <dgm:pt modelId="{31067EA6-9199-4640-9ABF-679EEC097A01}">
      <dgm:prSet custT="1"/>
      <dgm:spPr/>
      <dgm:t>
        <a:bodyPr/>
        <a:lstStyle/>
        <a:p>
          <a:r>
            <a:rPr lang="en-SG" sz="1300" dirty="0">
              <a:solidFill>
                <a:schemeClr val="bg1"/>
              </a:solidFill>
            </a:rPr>
            <a:t>Collaborative filtering and clustering methods</a:t>
          </a:r>
        </a:p>
      </dgm:t>
    </dgm:pt>
    <dgm:pt modelId="{D9BDB2D7-AF35-4A37-9A59-3EFBB549192A}" type="parTrans" cxnId="{A35767B1-1080-45C8-A408-A1737EACB35D}">
      <dgm:prSet/>
      <dgm:spPr/>
      <dgm:t>
        <a:bodyPr/>
        <a:lstStyle/>
        <a:p>
          <a:endParaRPr lang="en-SG"/>
        </a:p>
      </dgm:t>
    </dgm:pt>
    <dgm:pt modelId="{B1B0B552-ADCE-4EC7-8D49-9A7861BA89E5}" type="sibTrans" cxnId="{A35767B1-1080-45C8-A408-A1737EACB35D}">
      <dgm:prSet/>
      <dgm:spPr/>
      <dgm:t>
        <a:bodyPr/>
        <a:lstStyle/>
        <a:p>
          <a:endParaRPr lang="en-SG"/>
        </a:p>
      </dgm:t>
    </dgm:pt>
    <dgm:pt modelId="{E710AB90-997D-4EC4-B830-4D8970F5748F}">
      <dgm:prSet custT="1"/>
      <dgm:spPr/>
      <dgm:t>
        <a:bodyPr/>
        <a:lstStyle/>
        <a:p>
          <a:r>
            <a:rPr lang="en-SG" sz="1300" dirty="0">
              <a:solidFill>
                <a:schemeClr val="bg1"/>
              </a:solidFill>
            </a:rPr>
            <a:t>Sorting with rules based on parameters (seasonality, availability of products, discounts, sizes, etc.)</a:t>
          </a:r>
        </a:p>
      </dgm:t>
    </dgm:pt>
    <dgm:pt modelId="{53F5264B-74AC-4CF8-BDDF-29B297ED1D26}" type="parTrans" cxnId="{43D11E30-719D-49BA-8AEC-E2743EF1BA8A}">
      <dgm:prSet/>
      <dgm:spPr/>
      <dgm:t>
        <a:bodyPr/>
        <a:lstStyle/>
        <a:p>
          <a:endParaRPr lang="en-SG"/>
        </a:p>
      </dgm:t>
    </dgm:pt>
    <dgm:pt modelId="{52157E2B-6965-4D0D-A7DD-FC1C07A13ED3}" type="sibTrans" cxnId="{43D11E30-719D-49BA-8AEC-E2743EF1BA8A}">
      <dgm:prSet/>
      <dgm:spPr/>
      <dgm:t>
        <a:bodyPr/>
        <a:lstStyle/>
        <a:p>
          <a:endParaRPr lang="en-SG"/>
        </a:p>
      </dgm:t>
    </dgm:pt>
    <dgm:pt modelId="{94A86D2B-0D5B-4835-8CC8-0A23E95E8D50}">
      <dgm:prSet custT="1"/>
      <dgm:spPr/>
      <dgm:t>
        <a:bodyPr/>
        <a:lstStyle/>
        <a:p>
          <a:r>
            <a:rPr lang="en-SG" sz="1300" dirty="0">
              <a:solidFill>
                <a:schemeClr val="bg1"/>
              </a:solidFill>
            </a:rPr>
            <a:t>Visual sorting (item clusters)</a:t>
          </a:r>
        </a:p>
      </dgm:t>
    </dgm:pt>
    <dgm:pt modelId="{4A87B366-8CE6-481B-BC73-53716E6DFC35}" type="parTrans" cxnId="{CC1AA8FE-8CE6-4062-8727-E3C2DAD97FC7}">
      <dgm:prSet/>
      <dgm:spPr/>
      <dgm:t>
        <a:bodyPr/>
        <a:lstStyle/>
        <a:p>
          <a:endParaRPr lang="en-SG"/>
        </a:p>
      </dgm:t>
    </dgm:pt>
    <dgm:pt modelId="{4C47F8D4-AB7A-4BA5-B147-8EE86FD3704D}" type="sibTrans" cxnId="{CC1AA8FE-8CE6-4062-8727-E3C2DAD97FC7}">
      <dgm:prSet/>
      <dgm:spPr/>
      <dgm:t>
        <a:bodyPr/>
        <a:lstStyle/>
        <a:p>
          <a:endParaRPr lang="en-SG"/>
        </a:p>
      </dgm:t>
    </dgm:pt>
    <dgm:pt modelId="{314D77B7-1DAA-49B4-B1CE-4AB322D362EA}">
      <dgm:prSet custT="1"/>
      <dgm:spPr/>
      <dgm:t>
        <a:bodyPr/>
        <a:lstStyle/>
        <a:p>
          <a:r>
            <a:rPr lang="en-SG" sz="1300" dirty="0">
              <a:solidFill>
                <a:schemeClr val="bg1"/>
              </a:solidFill>
            </a:rPr>
            <a:t>Improved shopping experience, better NPS score</a:t>
          </a:r>
        </a:p>
      </dgm:t>
    </dgm:pt>
    <dgm:pt modelId="{B266041B-494F-44D0-8F55-43622B23942C}" type="parTrans" cxnId="{3B6588F3-7E85-4C74-9B2D-10E5E315B37D}">
      <dgm:prSet/>
      <dgm:spPr/>
      <dgm:t>
        <a:bodyPr/>
        <a:lstStyle/>
        <a:p>
          <a:endParaRPr lang="en-SG"/>
        </a:p>
      </dgm:t>
    </dgm:pt>
    <dgm:pt modelId="{14CA4710-2803-4992-827A-7E2A8B799F31}" type="sibTrans" cxnId="{3B6588F3-7E85-4C74-9B2D-10E5E315B37D}">
      <dgm:prSet/>
      <dgm:spPr/>
      <dgm:t>
        <a:bodyPr/>
        <a:lstStyle/>
        <a:p>
          <a:endParaRPr lang="en-SG"/>
        </a:p>
      </dgm:t>
    </dgm:pt>
    <dgm:pt modelId="{0FCFE1CE-3B92-4409-9BB3-D5F72E020F42}" type="pres">
      <dgm:prSet presAssocID="{519B0AD9-A3FC-4550-B8EC-CD23F8EA51FF}" presName="diagram" presStyleCnt="0">
        <dgm:presLayoutVars>
          <dgm:dir/>
          <dgm:resizeHandles val="exact"/>
        </dgm:presLayoutVars>
      </dgm:prSet>
      <dgm:spPr/>
    </dgm:pt>
    <dgm:pt modelId="{C74C2342-0DF5-4BAC-9A2E-7AA3471D6EE3}" type="pres">
      <dgm:prSet presAssocID="{0E77400B-0A65-4226-8A4C-2B7DEF51DBBD}" presName="node" presStyleLbl="node1" presStyleIdx="0" presStyleCnt="15" custScaleX="109144" custScaleY="29879" custLinFactNeighborY="2408">
        <dgm:presLayoutVars>
          <dgm:bulletEnabled val="1"/>
        </dgm:presLayoutVars>
      </dgm:prSet>
      <dgm:spPr/>
    </dgm:pt>
    <dgm:pt modelId="{19188FB3-9844-45F4-8A02-BC252F603D7E}" type="pres">
      <dgm:prSet presAssocID="{E5E2F168-2B8C-4132-B809-2633E14F1737}" presName="sibTrans" presStyleCnt="0"/>
      <dgm:spPr/>
    </dgm:pt>
    <dgm:pt modelId="{CCDE0EDA-9EBD-43B9-892B-FA54BF9841DF}" type="pres">
      <dgm:prSet presAssocID="{96797F59-83E3-4A8E-8B85-EC958AA2613B}" presName="node" presStyleLbl="node1" presStyleIdx="1" presStyleCnt="15" custScaleX="109144" custScaleY="29879" custLinFactNeighborY="2408">
        <dgm:presLayoutVars>
          <dgm:bulletEnabled val="1"/>
        </dgm:presLayoutVars>
      </dgm:prSet>
      <dgm:spPr/>
    </dgm:pt>
    <dgm:pt modelId="{936DDB05-91F7-472E-AFE2-F0FC3049B8ED}" type="pres">
      <dgm:prSet presAssocID="{CBF1733A-D5C9-4499-B3B4-AA00ADFD12A9}" presName="sibTrans" presStyleCnt="0"/>
      <dgm:spPr/>
    </dgm:pt>
    <dgm:pt modelId="{7D34982F-3FEC-4B2B-B49D-E7B9D6D96B2B}" type="pres">
      <dgm:prSet presAssocID="{FDCD9102-B0DD-4493-AD8C-73FE52472965}" presName="node" presStyleLbl="node1" presStyleIdx="2" presStyleCnt="15" custScaleX="109144" custScaleY="29879" custLinFactNeighborY="2408">
        <dgm:presLayoutVars>
          <dgm:bulletEnabled val="1"/>
        </dgm:presLayoutVars>
      </dgm:prSet>
      <dgm:spPr/>
    </dgm:pt>
    <dgm:pt modelId="{4E5D2F99-176A-4A3B-AFBA-A339B9AA44A5}" type="pres">
      <dgm:prSet presAssocID="{99DD7DCA-276B-475D-BD90-378D6CFB78F6}" presName="sibTrans" presStyleCnt="0"/>
      <dgm:spPr/>
    </dgm:pt>
    <dgm:pt modelId="{9BBC48A4-9C02-4FFF-B3A8-385D154AFCB2}" type="pres">
      <dgm:prSet presAssocID="{D5D4A3C5-D24D-4D31-9272-726232F87359}" presName="node" presStyleLbl="node1" presStyleIdx="3" presStyleCnt="15" custScaleX="109144" custScaleY="38401" custLinFactNeighborY="4392">
        <dgm:presLayoutVars>
          <dgm:bulletEnabled val="1"/>
        </dgm:presLayoutVars>
      </dgm:prSet>
      <dgm:spPr/>
    </dgm:pt>
    <dgm:pt modelId="{F4501F9E-1FCC-4F13-9E0A-62773B82EE4F}" type="pres">
      <dgm:prSet presAssocID="{CE87FAC4-406B-4B4E-913A-5060262DE2B4}" presName="sibTrans" presStyleCnt="0"/>
      <dgm:spPr/>
    </dgm:pt>
    <dgm:pt modelId="{FC598CF1-8679-427E-A029-E2D6FF308213}" type="pres">
      <dgm:prSet presAssocID="{9BCE2AF6-108E-4017-8A2F-60E87C0F4229}" presName="node" presStyleLbl="node1" presStyleIdx="4" presStyleCnt="15" custScaleX="109144" custScaleY="38401" custLinFactNeighborY="4392">
        <dgm:presLayoutVars>
          <dgm:bulletEnabled val="1"/>
        </dgm:presLayoutVars>
      </dgm:prSet>
      <dgm:spPr/>
    </dgm:pt>
    <dgm:pt modelId="{5552CB6B-DE3C-4214-B14C-30702A78F1BD}" type="pres">
      <dgm:prSet presAssocID="{69043C76-F23D-450E-B63B-8D800C6DD73A}" presName="sibTrans" presStyleCnt="0"/>
      <dgm:spPr/>
    </dgm:pt>
    <dgm:pt modelId="{FF9371EF-596F-4D6A-BE30-71C8DBA6D476}" type="pres">
      <dgm:prSet presAssocID="{4D7D1375-08DA-48C4-BF6C-77193956929A}" presName="node" presStyleLbl="node1" presStyleIdx="5" presStyleCnt="15" custScaleX="109144" custScaleY="38401" custLinFactNeighborY="4392">
        <dgm:presLayoutVars>
          <dgm:bulletEnabled val="1"/>
        </dgm:presLayoutVars>
      </dgm:prSet>
      <dgm:spPr/>
    </dgm:pt>
    <dgm:pt modelId="{D3090B51-0D6E-4107-8ABE-9C12E408FDCE}" type="pres">
      <dgm:prSet presAssocID="{8A8885D3-C89B-4C8A-9297-B20F4F10F37A}" presName="sibTrans" presStyleCnt="0"/>
      <dgm:spPr/>
    </dgm:pt>
    <dgm:pt modelId="{0D88861E-E1B6-429E-98BD-12C82B195D69}" type="pres">
      <dgm:prSet presAssocID="{3FAA82F7-3D6C-4380-9B5E-6036DAE1A8A2}" presName="node" presStyleLbl="node1" presStyleIdx="6" presStyleCnt="15" custScaleX="109144" custLinFactNeighborX="103" custLinFactNeighborY="-2745">
        <dgm:presLayoutVars>
          <dgm:bulletEnabled val="1"/>
        </dgm:presLayoutVars>
      </dgm:prSet>
      <dgm:spPr/>
    </dgm:pt>
    <dgm:pt modelId="{1E3159EC-7967-46B2-9E71-E26D0AEDD615}" type="pres">
      <dgm:prSet presAssocID="{44181259-0591-4919-8AA9-B99950BDF0A4}" presName="sibTrans" presStyleCnt="0"/>
      <dgm:spPr/>
    </dgm:pt>
    <dgm:pt modelId="{413B5ADA-BD12-4C24-836C-3470988EBC45}" type="pres">
      <dgm:prSet presAssocID="{B485916B-D0C9-4839-B326-1C6C0C90A8E9}" presName="node" presStyleLbl="node1" presStyleIdx="7" presStyleCnt="15" custScaleX="109144" custLinFactNeighborY="-2745">
        <dgm:presLayoutVars>
          <dgm:bulletEnabled val="1"/>
        </dgm:presLayoutVars>
      </dgm:prSet>
      <dgm:spPr/>
    </dgm:pt>
    <dgm:pt modelId="{11D847FD-6CFB-4DA5-9CD6-705C55D013DC}" type="pres">
      <dgm:prSet presAssocID="{92F15472-3430-45CE-B23C-B4E97539F6AB}" presName="sibTrans" presStyleCnt="0"/>
      <dgm:spPr/>
    </dgm:pt>
    <dgm:pt modelId="{E69DCAD3-F4A0-43DC-A898-6EAA5F2480FE}" type="pres">
      <dgm:prSet presAssocID="{994F59F2-185F-479D-9450-0BB1B450BB9F}" presName="node" presStyleLbl="node1" presStyleIdx="8" presStyleCnt="15" custScaleX="109144" custLinFactNeighborY="-2745">
        <dgm:presLayoutVars>
          <dgm:bulletEnabled val="1"/>
        </dgm:presLayoutVars>
      </dgm:prSet>
      <dgm:spPr/>
    </dgm:pt>
    <dgm:pt modelId="{4289CC92-CC58-4498-B4CE-E800ACD8B37C}" type="pres">
      <dgm:prSet presAssocID="{13AD03A9-4329-4CCD-B609-B6C3EA26623B}" presName="sibTrans" presStyleCnt="0"/>
      <dgm:spPr/>
    </dgm:pt>
    <dgm:pt modelId="{F390D4B6-BF99-40B6-9F38-CA7953B8DD54}" type="pres">
      <dgm:prSet presAssocID="{EB8A3B7E-D673-42E4-91AC-EF4E6D9BD04B}" presName="node" presStyleLbl="node1" presStyleIdx="9" presStyleCnt="15" custScaleX="109144" custScaleY="38401">
        <dgm:presLayoutVars>
          <dgm:bulletEnabled val="1"/>
        </dgm:presLayoutVars>
      </dgm:prSet>
      <dgm:spPr/>
    </dgm:pt>
    <dgm:pt modelId="{96EFD8A6-5485-417C-AC8A-552739E8A66F}" type="pres">
      <dgm:prSet presAssocID="{C3AE6B80-4993-4E92-83B0-ED72260001E7}" presName="sibTrans" presStyleCnt="0"/>
      <dgm:spPr/>
    </dgm:pt>
    <dgm:pt modelId="{D7513439-C6D8-4359-978A-83A915CE8BB5}" type="pres">
      <dgm:prSet presAssocID="{80504E31-0B99-4B7E-9808-95EBBD0A3F8A}" presName="node" presStyleLbl="node1" presStyleIdx="10" presStyleCnt="15" custScaleX="109144" custScaleY="38401">
        <dgm:presLayoutVars>
          <dgm:bulletEnabled val="1"/>
        </dgm:presLayoutVars>
      </dgm:prSet>
      <dgm:spPr/>
    </dgm:pt>
    <dgm:pt modelId="{A5148E44-F149-48AB-9FA3-CD8ACAB6330E}" type="pres">
      <dgm:prSet presAssocID="{5A0F89F4-D122-4941-8976-AD9568EA0C00}" presName="sibTrans" presStyleCnt="0"/>
      <dgm:spPr/>
    </dgm:pt>
    <dgm:pt modelId="{31ACCEA1-4D36-47DC-A2B3-8A0251EF9F8F}" type="pres">
      <dgm:prSet presAssocID="{3B21DF6A-2991-4D34-8DD8-73E29E7B95AB}" presName="node" presStyleLbl="node1" presStyleIdx="11" presStyleCnt="15" custScaleX="109144" custScaleY="38401">
        <dgm:presLayoutVars>
          <dgm:bulletEnabled val="1"/>
        </dgm:presLayoutVars>
      </dgm:prSet>
      <dgm:spPr/>
    </dgm:pt>
    <dgm:pt modelId="{A6807286-C106-4165-BA0C-89A6D1A36C41}" type="pres">
      <dgm:prSet presAssocID="{D6F0E13B-17D2-4A26-81BA-5CD597176065}" presName="sibTrans" presStyleCnt="0"/>
      <dgm:spPr/>
    </dgm:pt>
    <dgm:pt modelId="{443560D9-EDA6-4F9A-85E0-FBC668262159}" type="pres">
      <dgm:prSet presAssocID="{B0A0658F-AF14-4F5A-83B7-9EFD6384CDB6}" presName="node" presStyleLbl="node1" presStyleIdx="12" presStyleCnt="15" custScaleX="109144" custLinFactNeighborY="-7137">
        <dgm:presLayoutVars>
          <dgm:bulletEnabled val="1"/>
        </dgm:presLayoutVars>
      </dgm:prSet>
      <dgm:spPr/>
    </dgm:pt>
    <dgm:pt modelId="{7E3B5072-CFED-4BF2-969D-7A37061070D0}" type="pres">
      <dgm:prSet presAssocID="{C0558CDE-D198-4B99-9630-5B3A47C6BC11}" presName="sibTrans" presStyleCnt="0"/>
      <dgm:spPr/>
    </dgm:pt>
    <dgm:pt modelId="{CAA81D70-E2A0-4CCF-8E55-A3DAF1588A36}" type="pres">
      <dgm:prSet presAssocID="{3ACE591E-F233-4049-A2B0-A286FDF17B26}" presName="node" presStyleLbl="node1" presStyleIdx="13" presStyleCnt="15" custScaleX="109144" custLinFactNeighborY="-7137">
        <dgm:presLayoutVars>
          <dgm:bulletEnabled val="1"/>
        </dgm:presLayoutVars>
      </dgm:prSet>
      <dgm:spPr/>
    </dgm:pt>
    <dgm:pt modelId="{8404279A-1E9D-42BA-88E9-650FA72E3EDD}" type="pres">
      <dgm:prSet presAssocID="{0CCEF88B-24D7-463C-B3D2-67183F49365F}" presName="sibTrans" presStyleCnt="0"/>
      <dgm:spPr/>
    </dgm:pt>
    <dgm:pt modelId="{10EC5B5C-6B64-45B3-8C43-3E77DBD2B9FB}" type="pres">
      <dgm:prSet presAssocID="{8DB2965B-F658-4363-A7E2-E04FE7CBC02D}" presName="node" presStyleLbl="node1" presStyleIdx="14" presStyleCnt="15" custScaleX="109144" custLinFactNeighborY="-7137">
        <dgm:presLayoutVars>
          <dgm:bulletEnabled val="1"/>
        </dgm:presLayoutVars>
      </dgm:prSet>
      <dgm:spPr/>
    </dgm:pt>
  </dgm:ptLst>
  <dgm:cxnLst>
    <dgm:cxn modelId="{79186803-9BFF-4FA2-AD21-2DD8E82D66CE}" type="presOf" srcId="{4D7D1375-08DA-48C4-BF6C-77193956929A}" destId="{FF9371EF-596F-4D6A-BE30-71C8DBA6D476}" srcOrd="0" destOrd="0" presId="urn:microsoft.com/office/officeart/2005/8/layout/default"/>
    <dgm:cxn modelId="{96EB4405-E972-42D4-89EB-668E9FCDE749}" srcId="{519B0AD9-A3FC-4550-B8EC-CD23F8EA51FF}" destId="{3FAA82F7-3D6C-4380-9B5E-6036DAE1A8A2}" srcOrd="6" destOrd="0" parTransId="{0FF77F20-FABF-4264-8C15-04FB45640A73}" sibTransId="{44181259-0591-4919-8AA9-B99950BDF0A4}"/>
    <dgm:cxn modelId="{D53B9D0C-FE46-43FA-82FC-EA07F238D681}" srcId="{B485916B-D0C9-4839-B326-1C6C0C90A8E9}" destId="{1E1A64E8-D5FB-461C-86D1-364C40997CD3}" srcOrd="1" destOrd="0" parTransId="{13832ED6-F0A1-47F4-8C7C-324258B1C91D}" sibTransId="{90696138-7758-4648-B2E7-1EBEFC20F964}"/>
    <dgm:cxn modelId="{DE8E4711-A95F-4E6D-A1B5-2C6595DB4F99}" type="presOf" srcId="{519B0AD9-A3FC-4550-B8EC-CD23F8EA51FF}" destId="{0FCFE1CE-3B92-4409-9BB3-D5F72E020F42}" srcOrd="0" destOrd="0" presId="urn:microsoft.com/office/officeart/2005/8/layout/default"/>
    <dgm:cxn modelId="{A7480414-8E28-4E49-89C6-A5C487318086}" srcId="{B485916B-D0C9-4839-B326-1C6C0C90A8E9}" destId="{CE39CDFE-BAC8-4CD3-BE78-F7012E5A8E73}" srcOrd="0" destOrd="0" parTransId="{11DD1E2A-FA7F-4401-AD59-682107997A76}" sibTransId="{C37EB358-A73C-40D9-9439-22F0D9032ADB}"/>
    <dgm:cxn modelId="{6F76B322-BE18-4BAE-9E8E-13E49CAE1F3B}" type="presOf" srcId="{94A86D2B-0D5B-4835-8CC8-0A23E95E8D50}" destId="{CAA81D70-E2A0-4CCF-8E55-A3DAF1588A36}" srcOrd="0" destOrd="2" presId="urn:microsoft.com/office/officeart/2005/8/layout/default"/>
    <dgm:cxn modelId="{9A3C8F24-FEF1-4610-B196-253D47973341}" srcId="{519B0AD9-A3FC-4550-B8EC-CD23F8EA51FF}" destId="{FDCD9102-B0DD-4493-AD8C-73FE52472965}" srcOrd="2" destOrd="0" parTransId="{D2314AF5-122B-43B4-A311-57A717AF4D94}" sibTransId="{99DD7DCA-276B-475D-BD90-378D6CFB78F6}"/>
    <dgm:cxn modelId="{B01D6329-1CE6-4EC2-9623-BF1157638D0E}" type="presOf" srcId="{8DB2965B-F658-4363-A7E2-E04FE7CBC02D}" destId="{10EC5B5C-6B64-45B3-8C43-3E77DBD2B9FB}" srcOrd="0" destOrd="0" presId="urn:microsoft.com/office/officeart/2005/8/layout/default"/>
    <dgm:cxn modelId="{43D11E30-719D-49BA-8AEC-E2743EF1BA8A}" srcId="{B0A0658F-AF14-4F5A-83B7-9EFD6384CDB6}" destId="{E710AB90-997D-4EC4-B830-4D8970F5748F}" srcOrd="0" destOrd="0" parTransId="{53F5264B-74AC-4CF8-BDDF-29B297ED1D26}" sibTransId="{52157E2B-6965-4D0D-A7DD-FC1C07A13ED3}"/>
    <dgm:cxn modelId="{1EF53030-283E-44B6-87F3-A06C2E1BB759}" srcId="{519B0AD9-A3FC-4550-B8EC-CD23F8EA51FF}" destId="{9BCE2AF6-108E-4017-8A2F-60E87C0F4229}" srcOrd="4" destOrd="0" parTransId="{36CE9A28-98BD-487F-8684-B5F68013313D}" sibTransId="{69043C76-F23D-450E-B63B-8D800C6DD73A}"/>
    <dgm:cxn modelId="{97ECD23C-B96B-4A85-A8D8-C291A9FF01E7}" srcId="{519B0AD9-A3FC-4550-B8EC-CD23F8EA51FF}" destId="{D5D4A3C5-D24D-4D31-9272-726232F87359}" srcOrd="3" destOrd="0" parTransId="{97437034-A46A-4E4D-8CEC-94DC1BC06BB7}" sibTransId="{CE87FAC4-406B-4B4E-913A-5060262DE2B4}"/>
    <dgm:cxn modelId="{0F848A60-2D66-4F45-BC8C-E1992B3C306D}" srcId="{519B0AD9-A3FC-4550-B8EC-CD23F8EA51FF}" destId="{B485916B-D0C9-4839-B326-1C6C0C90A8E9}" srcOrd="7" destOrd="0" parTransId="{584960A5-1CD1-4D9C-8237-55158406F419}" sibTransId="{92F15472-3430-45CE-B23C-B4E97539F6AB}"/>
    <dgm:cxn modelId="{11D27643-539F-4BEA-BCE2-41C9FD531074}" srcId="{519B0AD9-A3FC-4550-B8EC-CD23F8EA51FF}" destId="{4D7D1375-08DA-48C4-BF6C-77193956929A}" srcOrd="5" destOrd="0" parTransId="{8C00C19B-AD18-4E97-AD61-F165812F8239}" sibTransId="{8A8885D3-C89B-4C8A-9297-B20F4F10F37A}"/>
    <dgm:cxn modelId="{A41AD343-1E27-4F14-B787-957F6940CC01}" srcId="{519B0AD9-A3FC-4550-B8EC-CD23F8EA51FF}" destId="{3B21DF6A-2991-4D34-8DD8-73E29E7B95AB}" srcOrd="11" destOrd="0" parTransId="{5B803507-1B14-49B9-82CD-3FA2430979A3}" sibTransId="{D6F0E13B-17D2-4A26-81BA-5CD597176065}"/>
    <dgm:cxn modelId="{D9E1E243-E741-4BEF-A510-EE77DEDF5A92}" type="presOf" srcId="{1E1A64E8-D5FB-461C-86D1-364C40997CD3}" destId="{413B5ADA-BD12-4C24-836C-3470988EBC45}" srcOrd="0" destOrd="2" presId="urn:microsoft.com/office/officeart/2005/8/layout/default"/>
    <dgm:cxn modelId="{E6A92244-BEB6-4805-AB17-1CC9B74D0F79}" type="presOf" srcId="{E710AB90-997D-4EC4-B830-4D8970F5748F}" destId="{443560D9-EDA6-4F9A-85E0-FBC668262159}" srcOrd="0" destOrd="1" presId="urn:microsoft.com/office/officeart/2005/8/layout/default"/>
    <dgm:cxn modelId="{CCC6D068-071D-4FB5-86CD-DA26D0957E38}" type="presOf" srcId="{314D77B7-1DAA-49B4-B1CE-4AB322D362EA}" destId="{10EC5B5C-6B64-45B3-8C43-3E77DBD2B9FB}" srcOrd="0" destOrd="2" presId="urn:microsoft.com/office/officeart/2005/8/layout/default"/>
    <dgm:cxn modelId="{96FAE54D-4B02-4DD6-99EF-B4E7E63729E2}" type="presOf" srcId="{3FAA82F7-3D6C-4380-9B5E-6036DAE1A8A2}" destId="{0D88861E-E1B6-429E-98BD-12C82B195D69}" srcOrd="0" destOrd="0" presId="urn:microsoft.com/office/officeart/2005/8/layout/default"/>
    <dgm:cxn modelId="{355EED4D-D192-41A9-8285-57AED0EF2A26}" srcId="{519B0AD9-A3FC-4550-B8EC-CD23F8EA51FF}" destId="{B0A0658F-AF14-4F5A-83B7-9EFD6384CDB6}" srcOrd="12" destOrd="0" parTransId="{BE28D55A-138E-46B1-8BE4-D7BD7796B8B0}" sibTransId="{C0558CDE-D198-4B99-9630-5B3A47C6BC11}"/>
    <dgm:cxn modelId="{80B04650-54EF-49F2-B2A5-6C30397E8928}" type="presOf" srcId="{96797F59-83E3-4A8E-8B85-EC958AA2613B}" destId="{CCDE0EDA-9EBD-43B9-892B-FA54BF9841DF}" srcOrd="0" destOrd="0" presId="urn:microsoft.com/office/officeart/2005/8/layout/default"/>
    <dgm:cxn modelId="{33B8A750-30EC-447F-A1A4-DF7F51D43EBE}" srcId="{994F59F2-185F-479D-9450-0BB1B450BB9F}" destId="{375E0386-0702-4798-8A53-B99565D3F1F4}" srcOrd="0" destOrd="0" parTransId="{23ABBBEA-C264-40B3-83A5-3B7DBADEB2A7}" sibTransId="{A3445E45-005A-4CCD-A165-D0276EFEEE11}"/>
    <dgm:cxn modelId="{5E46E550-768A-48BB-9567-EE331D80BC76}" srcId="{3FAA82F7-3D6C-4380-9B5E-6036DAE1A8A2}" destId="{DCD2C8DE-C497-4DE2-990D-DDE1C74E5691}" srcOrd="0" destOrd="0" parTransId="{05AA0E5A-C492-469E-9E19-1C14A91B1F45}" sibTransId="{D25812E2-D7DD-47FB-83A3-54AD600732C1}"/>
    <dgm:cxn modelId="{BA3E1F72-D508-48B9-B758-6BAB2C491E4C}" type="presOf" srcId="{994F59F2-185F-479D-9450-0BB1B450BB9F}" destId="{E69DCAD3-F4A0-43DC-A898-6EAA5F2480FE}" srcOrd="0" destOrd="0" presId="urn:microsoft.com/office/officeart/2005/8/layout/default"/>
    <dgm:cxn modelId="{F22E8A72-7819-4390-856F-637615E2DEF0}" type="presOf" srcId="{3B21DF6A-2991-4D34-8DD8-73E29E7B95AB}" destId="{31ACCEA1-4D36-47DC-A2B3-8A0251EF9F8F}" srcOrd="0" destOrd="0" presId="urn:microsoft.com/office/officeart/2005/8/layout/default"/>
    <dgm:cxn modelId="{C8C02754-3769-4268-97FC-EB5B3F48C8EE}" type="presOf" srcId="{DCD2C8DE-C497-4DE2-990D-DDE1C74E5691}" destId="{0D88861E-E1B6-429E-98BD-12C82B195D69}" srcOrd="0" destOrd="1" presId="urn:microsoft.com/office/officeart/2005/8/layout/default"/>
    <dgm:cxn modelId="{AB02FA54-C607-4DE5-BEA5-0277FCF3869F}" type="presOf" srcId="{EB8A3B7E-D673-42E4-91AC-EF4E6D9BD04B}" destId="{F390D4B6-BF99-40B6-9F38-CA7953B8DD54}" srcOrd="0" destOrd="0" presId="urn:microsoft.com/office/officeart/2005/8/layout/default"/>
    <dgm:cxn modelId="{1C15B478-09B4-4224-89C2-35DCAD2B1DF2}" srcId="{8DB2965B-F658-4363-A7E2-E04FE7CBC02D}" destId="{1FB3E1FB-D72A-424E-9627-51E098ECFE6A}" srcOrd="0" destOrd="0" parTransId="{D30E9D48-DA59-4BD6-AED2-559802133330}" sibTransId="{57E3C8F6-DC8D-4B2B-936F-C565DDFE46FF}"/>
    <dgm:cxn modelId="{0ADFF67C-487D-4E26-91DD-432BD7C8EAB7}" type="presOf" srcId="{3ACE591E-F233-4049-A2B0-A286FDF17B26}" destId="{CAA81D70-E2A0-4CCF-8E55-A3DAF1588A36}" srcOrd="0" destOrd="0" presId="urn:microsoft.com/office/officeart/2005/8/layout/default"/>
    <dgm:cxn modelId="{0FB7CC7E-9020-4873-BC14-FA46A1FA746C}" type="presOf" srcId="{31067EA6-9199-4640-9ABF-679EEC097A01}" destId="{E69DCAD3-F4A0-43DC-A898-6EAA5F2480FE}" srcOrd="0" destOrd="2" presId="urn:microsoft.com/office/officeart/2005/8/layout/default"/>
    <dgm:cxn modelId="{6C939982-6FC9-49A8-B4F0-AB82B854CD79}" type="presOf" srcId="{B485916B-D0C9-4839-B326-1C6C0C90A8E9}" destId="{413B5ADA-BD12-4C24-836C-3470988EBC45}" srcOrd="0" destOrd="0" presId="urn:microsoft.com/office/officeart/2005/8/layout/default"/>
    <dgm:cxn modelId="{19E36783-3921-4767-ADC1-B712E60B98DC}" type="presOf" srcId="{FDCD9102-B0DD-4493-AD8C-73FE52472965}" destId="{7D34982F-3FEC-4B2B-B49D-E7B9D6D96B2B}" srcOrd="0" destOrd="0" presId="urn:microsoft.com/office/officeart/2005/8/layout/default"/>
    <dgm:cxn modelId="{0EFA2E8B-FA3B-4678-9507-85876421788F}" type="presOf" srcId="{F76EBC59-B484-4D6F-BD94-653C04721367}" destId="{CAA81D70-E2A0-4CCF-8E55-A3DAF1588A36}" srcOrd="0" destOrd="1" presId="urn:microsoft.com/office/officeart/2005/8/layout/default"/>
    <dgm:cxn modelId="{5423868C-308B-4FE7-B3B5-845819BDA116}" type="presOf" srcId="{80504E31-0B99-4B7E-9808-95EBBD0A3F8A}" destId="{D7513439-C6D8-4359-978A-83A915CE8BB5}" srcOrd="0" destOrd="0" presId="urn:microsoft.com/office/officeart/2005/8/layout/default"/>
    <dgm:cxn modelId="{846D098E-C91C-47CA-B053-EA557F0C0DD6}" srcId="{519B0AD9-A3FC-4550-B8EC-CD23F8EA51FF}" destId="{96797F59-83E3-4A8E-8B85-EC958AA2613B}" srcOrd="1" destOrd="0" parTransId="{3BC925CC-A5DC-4F88-A69B-BC747A05EF6E}" sibTransId="{CBF1733A-D5C9-4499-B3B4-AA00ADFD12A9}"/>
    <dgm:cxn modelId="{DA3D5B95-F62C-42DD-AF6B-EDDC4FF8E1D1}" type="presOf" srcId="{CE39CDFE-BAC8-4CD3-BE78-F7012E5A8E73}" destId="{413B5ADA-BD12-4C24-836C-3470988EBC45}" srcOrd="0" destOrd="1" presId="urn:microsoft.com/office/officeart/2005/8/layout/default"/>
    <dgm:cxn modelId="{EAC25896-0A84-4FEE-9C05-90E305C4492A}" srcId="{519B0AD9-A3FC-4550-B8EC-CD23F8EA51FF}" destId="{3ACE591E-F233-4049-A2B0-A286FDF17B26}" srcOrd="13" destOrd="0" parTransId="{E8C19D84-029C-4074-BFC3-F85AAA21A116}" sibTransId="{0CCEF88B-24D7-463C-B3D2-67183F49365F}"/>
    <dgm:cxn modelId="{9040949E-EB09-472B-B910-96E3BAB997E8}" srcId="{519B0AD9-A3FC-4550-B8EC-CD23F8EA51FF}" destId="{EB8A3B7E-D673-42E4-91AC-EF4E6D9BD04B}" srcOrd="9" destOrd="0" parTransId="{539BCA1E-AE68-436A-A674-0A9ACD7572A7}" sibTransId="{C3AE6B80-4993-4E92-83B0-ED72260001E7}"/>
    <dgm:cxn modelId="{C54E53A7-9D4E-4640-B529-9A1C0D1C71CC}" type="presOf" srcId="{9BCE2AF6-108E-4017-8A2F-60E87C0F4229}" destId="{FC598CF1-8679-427E-A029-E2D6FF308213}" srcOrd="0" destOrd="0" presId="urn:microsoft.com/office/officeart/2005/8/layout/default"/>
    <dgm:cxn modelId="{24B880AB-E255-474A-824B-D1C8AADDE4DC}" srcId="{519B0AD9-A3FC-4550-B8EC-CD23F8EA51FF}" destId="{80504E31-0B99-4B7E-9808-95EBBD0A3F8A}" srcOrd="10" destOrd="0" parTransId="{EE10E31A-DF11-4AA9-B21A-7AF649518292}" sibTransId="{5A0F89F4-D122-4941-8976-AD9568EA0C00}"/>
    <dgm:cxn modelId="{A35767B1-1080-45C8-A408-A1737EACB35D}" srcId="{994F59F2-185F-479D-9450-0BB1B450BB9F}" destId="{31067EA6-9199-4640-9ABF-679EEC097A01}" srcOrd="1" destOrd="0" parTransId="{D9BDB2D7-AF35-4A37-9A59-3EFBB549192A}" sibTransId="{B1B0B552-ADCE-4EC7-8D49-9A7861BA89E5}"/>
    <dgm:cxn modelId="{51ACB5C1-14DB-4AE2-A684-1C3D16182128}" type="presOf" srcId="{B0A0658F-AF14-4F5A-83B7-9EFD6384CDB6}" destId="{443560D9-EDA6-4F9A-85E0-FBC668262159}" srcOrd="0" destOrd="0" presId="urn:microsoft.com/office/officeart/2005/8/layout/default"/>
    <dgm:cxn modelId="{DB5D81C2-36CB-46CD-A184-4033F062D35B}" srcId="{3ACE591E-F233-4049-A2B0-A286FDF17B26}" destId="{F76EBC59-B484-4D6F-BD94-653C04721367}" srcOrd="0" destOrd="0" parTransId="{39A59D18-3A45-460B-AE3A-7B167709F468}" sibTransId="{926067CC-827A-4809-8BF6-BA571F24BAD3}"/>
    <dgm:cxn modelId="{2C6041D7-FADC-448F-BA01-9B09BF58A197}" type="presOf" srcId="{375E0386-0702-4798-8A53-B99565D3F1F4}" destId="{E69DCAD3-F4A0-43DC-A898-6EAA5F2480FE}" srcOrd="0" destOrd="1" presId="urn:microsoft.com/office/officeart/2005/8/layout/default"/>
    <dgm:cxn modelId="{A4421AD9-91F2-4D8D-881B-FE15B846434F}" type="presOf" srcId="{1FB3E1FB-D72A-424E-9627-51E098ECFE6A}" destId="{10EC5B5C-6B64-45B3-8C43-3E77DBD2B9FB}" srcOrd="0" destOrd="1" presId="urn:microsoft.com/office/officeart/2005/8/layout/default"/>
    <dgm:cxn modelId="{C42EF7E8-B448-4E0C-98AD-B2CBE0AA3B2F}" srcId="{519B0AD9-A3FC-4550-B8EC-CD23F8EA51FF}" destId="{8DB2965B-F658-4363-A7E2-E04FE7CBC02D}" srcOrd="14" destOrd="0" parTransId="{9329AD31-A147-4873-B5DD-7ACAF61B529E}" sibTransId="{49597F9B-CAE3-4195-BA9A-7E1EDE06B2F2}"/>
    <dgm:cxn modelId="{E39EC5F0-5248-48DA-BD84-8528967EE19B}" type="presOf" srcId="{0E77400B-0A65-4226-8A4C-2B7DEF51DBBD}" destId="{C74C2342-0DF5-4BAC-9A2E-7AA3471D6EE3}" srcOrd="0" destOrd="0" presId="urn:microsoft.com/office/officeart/2005/8/layout/default"/>
    <dgm:cxn modelId="{B5A16BF3-F15A-4911-BE0B-BFBFBE6D1DDE}" type="presOf" srcId="{D5D4A3C5-D24D-4D31-9272-726232F87359}" destId="{9BBC48A4-9C02-4FFF-B3A8-385D154AFCB2}" srcOrd="0" destOrd="0" presId="urn:microsoft.com/office/officeart/2005/8/layout/default"/>
    <dgm:cxn modelId="{3B6588F3-7E85-4C74-9B2D-10E5E315B37D}" srcId="{8DB2965B-F658-4363-A7E2-E04FE7CBC02D}" destId="{314D77B7-1DAA-49B4-B1CE-4AB322D362EA}" srcOrd="1" destOrd="0" parTransId="{B266041B-494F-44D0-8F55-43622B23942C}" sibTransId="{14CA4710-2803-4992-827A-7E2A8B799F31}"/>
    <dgm:cxn modelId="{6D26C2F4-5954-40F9-9A17-0E68B0EA89B8}" srcId="{519B0AD9-A3FC-4550-B8EC-CD23F8EA51FF}" destId="{994F59F2-185F-479D-9450-0BB1B450BB9F}" srcOrd="8" destOrd="0" parTransId="{BDF7828D-F9AD-4A14-AD67-5ED94F1268EA}" sibTransId="{13AD03A9-4329-4CCD-B609-B6C3EA26623B}"/>
    <dgm:cxn modelId="{0471B3F5-AF7C-4325-A2B6-5409FCEEF392}" srcId="{519B0AD9-A3FC-4550-B8EC-CD23F8EA51FF}" destId="{0E77400B-0A65-4226-8A4C-2B7DEF51DBBD}" srcOrd="0" destOrd="0" parTransId="{191D8740-C5A9-424F-B656-4838DE84836E}" sibTransId="{E5E2F168-2B8C-4132-B809-2633E14F1737}"/>
    <dgm:cxn modelId="{CC1AA8FE-8CE6-4062-8727-E3C2DAD97FC7}" srcId="{3ACE591E-F233-4049-A2B0-A286FDF17B26}" destId="{94A86D2B-0D5B-4835-8CC8-0A23E95E8D50}" srcOrd="1" destOrd="0" parTransId="{4A87B366-8CE6-481B-BC73-53716E6DFC35}" sibTransId="{4C47F8D4-AB7A-4BA5-B147-8EE86FD3704D}"/>
    <dgm:cxn modelId="{2AFE891F-5897-41F3-A2F4-B867EE88CFFD}" type="presParOf" srcId="{0FCFE1CE-3B92-4409-9BB3-D5F72E020F42}" destId="{C74C2342-0DF5-4BAC-9A2E-7AA3471D6EE3}" srcOrd="0" destOrd="0" presId="urn:microsoft.com/office/officeart/2005/8/layout/default"/>
    <dgm:cxn modelId="{205522D4-ED49-4ABF-B64D-55662C6F226A}" type="presParOf" srcId="{0FCFE1CE-3B92-4409-9BB3-D5F72E020F42}" destId="{19188FB3-9844-45F4-8A02-BC252F603D7E}" srcOrd="1" destOrd="0" presId="urn:microsoft.com/office/officeart/2005/8/layout/default"/>
    <dgm:cxn modelId="{4A0C21B3-95AE-4F62-A780-D7765F6DFC04}" type="presParOf" srcId="{0FCFE1CE-3B92-4409-9BB3-D5F72E020F42}" destId="{CCDE0EDA-9EBD-43B9-892B-FA54BF9841DF}" srcOrd="2" destOrd="0" presId="urn:microsoft.com/office/officeart/2005/8/layout/default"/>
    <dgm:cxn modelId="{25BBEAC1-92BD-40B4-8005-9DFA5660B387}" type="presParOf" srcId="{0FCFE1CE-3B92-4409-9BB3-D5F72E020F42}" destId="{936DDB05-91F7-472E-AFE2-F0FC3049B8ED}" srcOrd="3" destOrd="0" presId="urn:microsoft.com/office/officeart/2005/8/layout/default"/>
    <dgm:cxn modelId="{D6366B7D-25AE-4573-8DB7-412DC81B7311}" type="presParOf" srcId="{0FCFE1CE-3B92-4409-9BB3-D5F72E020F42}" destId="{7D34982F-3FEC-4B2B-B49D-E7B9D6D96B2B}" srcOrd="4" destOrd="0" presId="urn:microsoft.com/office/officeart/2005/8/layout/default"/>
    <dgm:cxn modelId="{C0203094-9790-49A9-95EB-51F6F92752E6}" type="presParOf" srcId="{0FCFE1CE-3B92-4409-9BB3-D5F72E020F42}" destId="{4E5D2F99-176A-4A3B-AFBA-A339B9AA44A5}" srcOrd="5" destOrd="0" presId="urn:microsoft.com/office/officeart/2005/8/layout/default"/>
    <dgm:cxn modelId="{542D26A8-D35D-4A75-A0BA-49C9C6AC3CFC}" type="presParOf" srcId="{0FCFE1CE-3B92-4409-9BB3-D5F72E020F42}" destId="{9BBC48A4-9C02-4FFF-B3A8-385D154AFCB2}" srcOrd="6" destOrd="0" presId="urn:microsoft.com/office/officeart/2005/8/layout/default"/>
    <dgm:cxn modelId="{FDA76B41-2B86-4A42-BA83-3501B5EC5A80}" type="presParOf" srcId="{0FCFE1CE-3B92-4409-9BB3-D5F72E020F42}" destId="{F4501F9E-1FCC-4F13-9E0A-62773B82EE4F}" srcOrd="7" destOrd="0" presId="urn:microsoft.com/office/officeart/2005/8/layout/default"/>
    <dgm:cxn modelId="{A0118F8A-712B-4884-9E42-D44BDA32DB80}" type="presParOf" srcId="{0FCFE1CE-3B92-4409-9BB3-D5F72E020F42}" destId="{FC598CF1-8679-427E-A029-E2D6FF308213}" srcOrd="8" destOrd="0" presId="urn:microsoft.com/office/officeart/2005/8/layout/default"/>
    <dgm:cxn modelId="{1ABE5631-8628-4B7C-91F8-4B0E571CF3A9}" type="presParOf" srcId="{0FCFE1CE-3B92-4409-9BB3-D5F72E020F42}" destId="{5552CB6B-DE3C-4214-B14C-30702A78F1BD}" srcOrd="9" destOrd="0" presId="urn:microsoft.com/office/officeart/2005/8/layout/default"/>
    <dgm:cxn modelId="{4240D3C9-73F4-4780-8C42-9C443B84E475}" type="presParOf" srcId="{0FCFE1CE-3B92-4409-9BB3-D5F72E020F42}" destId="{FF9371EF-596F-4D6A-BE30-71C8DBA6D476}" srcOrd="10" destOrd="0" presId="urn:microsoft.com/office/officeart/2005/8/layout/default"/>
    <dgm:cxn modelId="{D7050C00-5D40-4DF9-94F0-78131C05D056}" type="presParOf" srcId="{0FCFE1CE-3B92-4409-9BB3-D5F72E020F42}" destId="{D3090B51-0D6E-4107-8ABE-9C12E408FDCE}" srcOrd="11" destOrd="0" presId="urn:microsoft.com/office/officeart/2005/8/layout/default"/>
    <dgm:cxn modelId="{73A58770-39CB-47A7-9293-10FE2092700F}" type="presParOf" srcId="{0FCFE1CE-3B92-4409-9BB3-D5F72E020F42}" destId="{0D88861E-E1B6-429E-98BD-12C82B195D69}" srcOrd="12" destOrd="0" presId="urn:microsoft.com/office/officeart/2005/8/layout/default"/>
    <dgm:cxn modelId="{049EDE66-0B8F-4B99-A4ED-7C7F6A81A508}" type="presParOf" srcId="{0FCFE1CE-3B92-4409-9BB3-D5F72E020F42}" destId="{1E3159EC-7967-46B2-9E71-E26D0AEDD615}" srcOrd="13" destOrd="0" presId="urn:microsoft.com/office/officeart/2005/8/layout/default"/>
    <dgm:cxn modelId="{6602D406-8910-4E2A-BF39-86DFFBE3CCB6}" type="presParOf" srcId="{0FCFE1CE-3B92-4409-9BB3-D5F72E020F42}" destId="{413B5ADA-BD12-4C24-836C-3470988EBC45}" srcOrd="14" destOrd="0" presId="urn:microsoft.com/office/officeart/2005/8/layout/default"/>
    <dgm:cxn modelId="{FEDD5453-EDB9-46A3-9B75-6EA7907859AF}" type="presParOf" srcId="{0FCFE1CE-3B92-4409-9BB3-D5F72E020F42}" destId="{11D847FD-6CFB-4DA5-9CD6-705C55D013DC}" srcOrd="15" destOrd="0" presId="urn:microsoft.com/office/officeart/2005/8/layout/default"/>
    <dgm:cxn modelId="{AF35941D-2BCB-49BF-A131-3FAC4575EE14}" type="presParOf" srcId="{0FCFE1CE-3B92-4409-9BB3-D5F72E020F42}" destId="{E69DCAD3-F4A0-43DC-A898-6EAA5F2480FE}" srcOrd="16" destOrd="0" presId="urn:microsoft.com/office/officeart/2005/8/layout/default"/>
    <dgm:cxn modelId="{B3027032-24E4-4805-8C84-C571ACF46945}" type="presParOf" srcId="{0FCFE1CE-3B92-4409-9BB3-D5F72E020F42}" destId="{4289CC92-CC58-4498-B4CE-E800ACD8B37C}" srcOrd="17" destOrd="0" presId="urn:microsoft.com/office/officeart/2005/8/layout/default"/>
    <dgm:cxn modelId="{D61CBCD4-B97B-4379-8334-2A704FF5592A}" type="presParOf" srcId="{0FCFE1CE-3B92-4409-9BB3-D5F72E020F42}" destId="{F390D4B6-BF99-40B6-9F38-CA7953B8DD54}" srcOrd="18" destOrd="0" presId="urn:microsoft.com/office/officeart/2005/8/layout/default"/>
    <dgm:cxn modelId="{761B8ADC-D1AB-45C8-BDC6-012B35D883D3}" type="presParOf" srcId="{0FCFE1CE-3B92-4409-9BB3-D5F72E020F42}" destId="{96EFD8A6-5485-417C-AC8A-552739E8A66F}" srcOrd="19" destOrd="0" presId="urn:microsoft.com/office/officeart/2005/8/layout/default"/>
    <dgm:cxn modelId="{42B24B1D-A912-489A-859B-A6AC0C65323B}" type="presParOf" srcId="{0FCFE1CE-3B92-4409-9BB3-D5F72E020F42}" destId="{D7513439-C6D8-4359-978A-83A915CE8BB5}" srcOrd="20" destOrd="0" presId="urn:microsoft.com/office/officeart/2005/8/layout/default"/>
    <dgm:cxn modelId="{72A606A3-51E5-45B1-BAA6-9673DC2B5EE5}" type="presParOf" srcId="{0FCFE1CE-3B92-4409-9BB3-D5F72E020F42}" destId="{A5148E44-F149-48AB-9FA3-CD8ACAB6330E}" srcOrd="21" destOrd="0" presId="urn:microsoft.com/office/officeart/2005/8/layout/default"/>
    <dgm:cxn modelId="{A7099656-7153-45DF-9169-D6BD5417F803}" type="presParOf" srcId="{0FCFE1CE-3B92-4409-9BB3-D5F72E020F42}" destId="{31ACCEA1-4D36-47DC-A2B3-8A0251EF9F8F}" srcOrd="22" destOrd="0" presId="urn:microsoft.com/office/officeart/2005/8/layout/default"/>
    <dgm:cxn modelId="{4D7B2957-E689-4D53-9FE8-67B438367FCF}" type="presParOf" srcId="{0FCFE1CE-3B92-4409-9BB3-D5F72E020F42}" destId="{A6807286-C106-4165-BA0C-89A6D1A36C41}" srcOrd="23" destOrd="0" presId="urn:microsoft.com/office/officeart/2005/8/layout/default"/>
    <dgm:cxn modelId="{0F3BAA77-99D4-477A-9BD0-4B127670B7EA}" type="presParOf" srcId="{0FCFE1CE-3B92-4409-9BB3-D5F72E020F42}" destId="{443560D9-EDA6-4F9A-85E0-FBC668262159}" srcOrd="24" destOrd="0" presId="urn:microsoft.com/office/officeart/2005/8/layout/default"/>
    <dgm:cxn modelId="{0A100F7E-9353-4D00-8D38-068829E567D0}" type="presParOf" srcId="{0FCFE1CE-3B92-4409-9BB3-D5F72E020F42}" destId="{7E3B5072-CFED-4BF2-969D-7A37061070D0}" srcOrd="25" destOrd="0" presId="urn:microsoft.com/office/officeart/2005/8/layout/default"/>
    <dgm:cxn modelId="{19DA1CFD-B62E-44BA-BD26-1BF493F33C74}" type="presParOf" srcId="{0FCFE1CE-3B92-4409-9BB3-D5F72E020F42}" destId="{CAA81D70-E2A0-4CCF-8E55-A3DAF1588A36}" srcOrd="26" destOrd="0" presId="urn:microsoft.com/office/officeart/2005/8/layout/default"/>
    <dgm:cxn modelId="{061E654D-3326-4955-A8DA-AA0EE3596A17}" type="presParOf" srcId="{0FCFE1CE-3B92-4409-9BB3-D5F72E020F42}" destId="{8404279A-1E9D-42BA-88E9-650FA72E3EDD}" srcOrd="27" destOrd="0" presId="urn:microsoft.com/office/officeart/2005/8/layout/default"/>
    <dgm:cxn modelId="{BCE41D2E-8DD0-4C88-B792-E22C638A8263}" type="presParOf" srcId="{0FCFE1CE-3B92-4409-9BB3-D5F72E020F42}" destId="{10EC5B5C-6B64-45B3-8C43-3E77DBD2B9FB}" srcOrd="2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C2342-0DF5-4BAC-9A2E-7AA3471D6EE3}">
      <dsp:nvSpPr>
        <dsp:cNvPr id="0" name=""/>
        <dsp:cNvSpPr/>
      </dsp:nvSpPr>
      <dsp:spPr>
        <a:xfrm>
          <a:off x="37799" y="28438"/>
          <a:ext cx="2140676" cy="3516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SG" sz="1600" kern="1200" dirty="0">
              <a:solidFill>
                <a:schemeClr val="bg1"/>
              </a:solidFill>
            </a:rPr>
            <a:t>Past</a:t>
          </a:r>
        </a:p>
      </dsp:txBody>
      <dsp:txXfrm>
        <a:off x="37799" y="28438"/>
        <a:ext cx="2140676" cy="351615"/>
      </dsp:txXfrm>
    </dsp:sp>
    <dsp:sp modelId="{CCDE0EDA-9EBD-43B9-892B-FA54BF9841DF}">
      <dsp:nvSpPr>
        <dsp:cNvPr id="0" name=""/>
        <dsp:cNvSpPr/>
      </dsp:nvSpPr>
      <dsp:spPr>
        <a:xfrm>
          <a:off x="2374609" y="28438"/>
          <a:ext cx="2140676" cy="3516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SG" sz="1600" kern="1200" dirty="0">
              <a:solidFill>
                <a:schemeClr val="bg1"/>
              </a:solidFill>
            </a:rPr>
            <a:t>Present</a:t>
          </a:r>
        </a:p>
      </dsp:txBody>
      <dsp:txXfrm>
        <a:off x="2374609" y="28438"/>
        <a:ext cx="2140676" cy="351615"/>
      </dsp:txXfrm>
    </dsp:sp>
    <dsp:sp modelId="{7D34982F-3FEC-4B2B-B49D-E7B9D6D96B2B}">
      <dsp:nvSpPr>
        <dsp:cNvPr id="0" name=""/>
        <dsp:cNvSpPr/>
      </dsp:nvSpPr>
      <dsp:spPr>
        <a:xfrm>
          <a:off x="4711419" y="28438"/>
          <a:ext cx="2140676" cy="3516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SG" sz="1600" kern="1200" dirty="0">
              <a:solidFill>
                <a:schemeClr val="bg1"/>
              </a:solidFill>
            </a:rPr>
            <a:t>Future</a:t>
          </a:r>
        </a:p>
      </dsp:txBody>
      <dsp:txXfrm>
        <a:off x="4711419" y="28438"/>
        <a:ext cx="2140676" cy="351615"/>
      </dsp:txXfrm>
    </dsp:sp>
    <dsp:sp modelId="{9BBC48A4-9C02-4FFF-B3A8-385D154AFCB2}">
      <dsp:nvSpPr>
        <dsp:cNvPr id="0" name=""/>
        <dsp:cNvSpPr/>
      </dsp:nvSpPr>
      <dsp:spPr>
        <a:xfrm>
          <a:off x="37799" y="599535"/>
          <a:ext cx="2140676" cy="4519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SG" sz="1500" kern="1200" dirty="0">
              <a:solidFill>
                <a:schemeClr val="bg1"/>
              </a:solidFill>
            </a:rPr>
            <a:t>What happened?</a:t>
          </a:r>
        </a:p>
      </dsp:txBody>
      <dsp:txXfrm>
        <a:off x="37799" y="599535"/>
        <a:ext cx="2140676" cy="451902"/>
      </dsp:txXfrm>
    </dsp:sp>
    <dsp:sp modelId="{FC598CF1-8679-427E-A029-E2D6FF308213}">
      <dsp:nvSpPr>
        <dsp:cNvPr id="0" name=""/>
        <dsp:cNvSpPr/>
      </dsp:nvSpPr>
      <dsp:spPr>
        <a:xfrm>
          <a:off x="2374609" y="599535"/>
          <a:ext cx="2140676" cy="4519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SG" sz="1500" kern="1200" dirty="0">
              <a:solidFill>
                <a:schemeClr val="bg1"/>
              </a:solidFill>
            </a:rPr>
            <a:t>What is happening now?</a:t>
          </a:r>
        </a:p>
      </dsp:txBody>
      <dsp:txXfrm>
        <a:off x="2374609" y="599535"/>
        <a:ext cx="2140676" cy="451902"/>
      </dsp:txXfrm>
    </dsp:sp>
    <dsp:sp modelId="{FF9371EF-596F-4D6A-BE30-71C8DBA6D476}">
      <dsp:nvSpPr>
        <dsp:cNvPr id="0" name=""/>
        <dsp:cNvSpPr/>
      </dsp:nvSpPr>
      <dsp:spPr>
        <a:xfrm>
          <a:off x="4711419" y="599535"/>
          <a:ext cx="2140676" cy="4519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SG" sz="1500" kern="1200" dirty="0">
              <a:solidFill>
                <a:schemeClr val="bg1"/>
              </a:solidFill>
            </a:rPr>
            <a:t>What will happen?</a:t>
          </a:r>
        </a:p>
      </dsp:txBody>
      <dsp:txXfrm>
        <a:off x="4711419" y="599535"/>
        <a:ext cx="2140676" cy="451902"/>
      </dsp:txXfrm>
    </dsp:sp>
    <dsp:sp modelId="{0D88861E-E1B6-429E-98BD-12C82B195D69}">
      <dsp:nvSpPr>
        <dsp:cNvPr id="0" name=""/>
        <dsp:cNvSpPr/>
      </dsp:nvSpPr>
      <dsp:spPr>
        <a:xfrm>
          <a:off x="39819" y="1163583"/>
          <a:ext cx="2140676" cy="11767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t" anchorCtr="0">
          <a:noAutofit/>
        </a:bodyPr>
        <a:lstStyle/>
        <a:p>
          <a:pPr marL="0" lvl="0" indent="0" algn="l" defTabSz="266700">
            <a:lnSpc>
              <a:spcPct val="90000"/>
            </a:lnSpc>
            <a:spcBef>
              <a:spcPct val="0"/>
            </a:spcBef>
            <a:spcAft>
              <a:spcPct val="35000"/>
            </a:spcAft>
            <a:buNone/>
          </a:pPr>
          <a:endParaRPr lang="en-SG" sz="600" kern="1200" dirty="0">
            <a:solidFill>
              <a:schemeClr val="bg1"/>
            </a:solidFill>
          </a:endParaRPr>
        </a:p>
        <a:p>
          <a:pPr marL="114300" lvl="1" indent="-114300" algn="l" defTabSz="577850">
            <a:lnSpc>
              <a:spcPct val="90000"/>
            </a:lnSpc>
            <a:spcBef>
              <a:spcPct val="0"/>
            </a:spcBef>
            <a:spcAft>
              <a:spcPct val="15000"/>
            </a:spcAft>
            <a:buChar char="•"/>
          </a:pPr>
          <a:r>
            <a:rPr lang="en-SG" sz="1300" kern="1200" dirty="0">
              <a:solidFill>
                <a:schemeClr val="bg1"/>
              </a:solidFill>
            </a:rPr>
            <a:t>Organizational strategic objective focus on personalization</a:t>
          </a:r>
        </a:p>
      </dsp:txBody>
      <dsp:txXfrm>
        <a:off x="39819" y="1163583"/>
        <a:ext cx="2140676" cy="1176799"/>
      </dsp:txXfrm>
    </dsp:sp>
    <dsp:sp modelId="{413B5ADA-BD12-4C24-836C-3470988EBC45}">
      <dsp:nvSpPr>
        <dsp:cNvPr id="0" name=""/>
        <dsp:cNvSpPr/>
      </dsp:nvSpPr>
      <dsp:spPr>
        <a:xfrm>
          <a:off x="2374609" y="1163583"/>
          <a:ext cx="2140676" cy="11767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t" anchorCtr="0">
          <a:noAutofit/>
        </a:bodyPr>
        <a:lstStyle/>
        <a:p>
          <a:pPr marL="0" lvl="0" indent="0" algn="l" defTabSz="266700">
            <a:lnSpc>
              <a:spcPct val="90000"/>
            </a:lnSpc>
            <a:spcBef>
              <a:spcPct val="0"/>
            </a:spcBef>
            <a:spcAft>
              <a:spcPct val="35000"/>
            </a:spcAft>
            <a:buNone/>
          </a:pPr>
          <a:endParaRPr lang="en-SG" sz="600" kern="1200" dirty="0">
            <a:solidFill>
              <a:schemeClr val="bg1"/>
            </a:solidFill>
          </a:endParaRPr>
        </a:p>
        <a:p>
          <a:pPr marL="114300" lvl="1" indent="-114300" algn="l" defTabSz="577850">
            <a:lnSpc>
              <a:spcPct val="90000"/>
            </a:lnSpc>
            <a:spcBef>
              <a:spcPct val="0"/>
            </a:spcBef>
            <a:spcAft>
              <a:spcPct val="15000"/>
            </a:spcAft>
            <a:buChar char="•"/>
          </a:pPr>
          <a:r>
            <a:rPr lang="en-SG" sz="1300" kern="1200" dirty="0">
              <a:solidFill>
                <a:schemeClr val="bg1"/>
              </a:solidFill>
            </a:rPr>
            <a:t>Non Statistical</a:t>
          </a:r>
        </a:p>
        <a:p>
          <a:pPr marL="114300" lvl="1" indent="-114300" algn="l" defTabSz="577850">
            <a:lnSpc>
              <a:spcPct val="90000"/>
            </a:lnSpc>
            <a:spcBef>
              <a:spcPct val="0"/>
            </a:spcBef>
            <a:spcAft>
              <a:spcPct val="15000"/>
            </a:spcAft>
            <a:buChar char="•"/>
          </a:pPr>
          <a:r>
            <a:rPr lang="en-SG" sz="1300" kern="1200" dirty="0">
              <a:solidFill>
                <a:schemeClr val="bg1"/>
              </a:solidFill>
            </a:rPr>
            <a:t>Non Real Time Methods for processing the Sorting order for the SKUs</a:t>
          </a:r>
        </a:p>
      </dsp:txBody>
      <dsp:txXfrm>
        <a:off x="2374609" y="1163583"/>
        <a:ext cx="2140676" cy="1176799"/>
      </dsp:txXfrm>
    </dsp:sp>
    <dsp:sp modelId="{E69DCAD3-F4A0-43DC-A898-6EAA5F2480FE}">
      <dsp:nvSpPr>
        <dsp:cNvPr id="0" name=""/>
        <dsp:cNvSpPr/>
      </dsp:nvSpPr>
      <dsp:spPr>
        <a:xfrm>
          <a:off x="4711419" y="1163583"/>
          <a:ext cx="2140676" cy="11767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t" anchorCtr="0">
          <a:noAutofit/>
        </a:bodyPr>
        <a:lstStyle/>
        <a:p>
          <a:pPr marL="0" lvl="0" indent="0" algn="l" defTabSz="266700">
            <a:lnSpc>
              <a:spcPct val="90000"/>
            </a:lnSpc>
            <a:spcBef>
              <a:spcPct val="0"/>
            </a:spcBef>
            <a:spcAft>
              <a:spcPct val="35000"/>
            </a:spcAft>
            <a:buNone/>
          </a:pPr>
          <a:endParaRPr lang="en-SG" sz="600" kern="1200" dirty="0">
            <a:solidFill>
              <a:schemeClr val="bg1"/>
            </a:solidFill>
          </a:endParaRPr>
        </a:p>
        <a:p>
          <a:pPr marL="114300" lvl="1" indent="-114300" algn="l" defTabSz="577850">
            <a:lnSpc>
              <a:spcPct val="90000"/>
            </a:lnSpc>
            <a:spcBef>
              <a:spcPct val="0"/>
            </a:spcBef>
            <a:spcAft>
              <a:spcPct val="15000"/>
            </a:spcAft>
            <a:buChar char="•"/>
          </a:pPr>
          <a:r>
            <a:rPr lang="en-SG" sz="1300" kern="1200" dirty="0">
              <a:solidFill>
                <a:schemeClr val="bg1"/>
              </a:solidFill>
            </a:rPr>
            <a:t>Real time processing that will allow sorting based on customer preferences</a:t>
          </a:r>
        </a:p>
        <a:p>
          <a:pPr marL="114300" lvl="1" indent="-114300" algn="l" defTabSz="577850">
            <a:lnSpc>
              <a:spcPct val="90000"/>
            </a:lnSpc>
            <a:spcBef>
              <a:spcPct val="0"/>
            </a:spcBef>
            <a:spcAft>
              <a:spcPct val="15000"/>
            </a:spcAft>
            <a:buChar char="•"/>
          </a:pPr>
          <a:r>
            <a:rPr lang="en-SG" sz="1300" kern="1200" dirty="0">
              <a:solidFill>
                <a:schemeClr val="bg1"/>
              </a:solidFill>
            </a:rPr>
            <a:t>Collaborative filtering and clustering methods</a:t>
          </a:r>
        </a:p>
      </dsp:txBody>
      <dsp:txXfrm>
        <a:off x="4711419" y="1163583"/>
        <a:ext cx="2140676" cy="1176799"/>
      </dsp:txXfrm>
    </dsp:sp>
    <dsp:sp modelId="{F390D4B6-BF99-40B6-9F38-CA7953B8DD54}">
      <dsp:nvSpPr>
        <dsp:cNvPr id="0" name=""/>
        <dsp:cNvSpPr/>
      </dsp:nvSpPr>
      <dsp:spPr>
        <a:xfrm>
          <a:off x="37799" y="2568819"/>
          <a:ext cx="2140676" cy="4519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SG" sz="1500" kern="1200" dirty="0">
              <a:solidFill>
                <a:schemeClr val="bg1"/>
              </a:solidFill>
            </a:rPr>
            <a:t>How and why did it happen?</a:t>
          </a:r>
        </a:p>
      </dsp:txBody>
      <dsp:txXfrm>
        <a:off x="37799" y="2568819"/>
        <a:ext cx="2140676" cy="451902"/>
      </dsp:txXfrm>
    </dsp:sp>
    <dsp:sp modelId="{D7513439-C6D8-4359-978A-83A915CE8BB5}">
      <dsp:nvSpPr>
        <dsp:cNvPr id="0" name=""/>
        <dsp:cNvSpPr/>
      </dsp:nvSpPr>
      <dsp:spPr>
        <a:xfrm>
          <a:off x="2374609" y="2568819"/>
          <a:ext cx="2140676" cy="4519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SG" sz="1500" kern="1200" dirty="0">
              <a:solidFill>
                <a:schemeClr val="bg1"/>
              </a:solidFill>
            </a:rPr>
            <a:t>What’s the next best action?</a:t>
          </a:r>
        </a:p>
      </dsp:txBody>
      <dsp:txXfrm>
        <a:off x="2374609" y="2568819"/>
        <a:ext cx="2140676" cy="451902"/>
      </dsp:txXfrm>
    </dsp:sp>
    <dsp:sp modelId="{31ACCEA1-4D36-47DC-A2B3-8A0251EF9F8F}">
      <dsp:nvSpPr>
        <dsp:cNvPr id="0" name=""/>
        <dsp:cNvSpPr/>
      </dsp:nvSpPr>
      <dsp:spPr>
        <a:xfrm>
          <a:off x="4711419" y="2568819"/>
          <a:ext cx="2140676" cy="4519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SG" sz="1500" kern="1200" dirty="0">
              <a:solidFill>
                <a:schemeClr val="bg1"/>
              </a:solidFill>
            </a:rPr>
            <a:t>What’s the best that can happen?</a:t>
          </a:r>
        </a:p>
      </dsp:txBody>
      <dsp:txXfrm>
        <a:off x="4711419" y="2568819"/>
        <a:ext cx="2140676" cy="451902"/>
      </dsp:txXfrm>
    </dsp:sp>
    <dsp:sp modelId="{443560D9-EDA6-4F9A-85E0-FBC668262159}">
      <dsp:nvSpPr>
        <dsp:cNvPr id="0" name=""/>
        <dsp:cNvSpPr/>
      </dsp:nvSpPr>
      <dsp:spPr>
        <a:xfrm>
          <a:off x="37799" y="3132867"/>
          <a:ext cx="2140676" cy="11767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t" anchorCtr="0">
          <a:noAutofit/>
        </a:bodyPr>
        <a:lstStyle/>
        <a:p>
          <a:pPr marL="0" lvl="0" indent="0" algn="l" defTabSz="266700">
            <a:lnSpc>
              <a:spcPct val="90000"/>
            </a:lnSpc>
            <a:spcBef>
              <a:spcPct val="0"/>
            </a:spcBef>
            <a:spcAft>
              <a:spcPct val="35000"/>
            </a:spcAft>
            <a:buNone/>
          </a:pPr>
          <a:endParaRPr lang="en-SG" sz="600" kern="1200" dirty="0">
            <a:solidFill>
              <a:schemeClr val="bg1"/>
            </a:solidFill>
          </a:endParaRPr>
        </a:p>
        <a:p>
          <a:pPr marL="114300" lvl="1" indent="-114300" algn="l" defTabSz="577850">
            <a:lnSpc>
              <a:spcPct val="90000"/>
            </a:lnSpc>
            <a:spcBef>
              <a:spcPct val="0"/>
            </a:spcBef>
            <a:spcAft>
              <a:spcPct val="15000"/>
            </a:spcAft>
            <a:buChar char="•"/>
          </a:pPr>
          <a:r>
            <a:rPr lang="en-SG" sz="1300" kern="1200" dirty="0">
              <a:solidFill>
                <a:schemeClr val="bg1"/>
              </a:solidFill>
            </a:rPr>
            <a:t>Sorting with rules based on parameters (seasonality, availability of products, discounts, sizes, etc.)</a:t>
          </a:r>
        </a:p>
      </dsp:txBody>
      <dsp:txXfrm>
        <a:off x="37799" y="3132867"/>
        <a:ext cx="2140676" cy="1176799"/>
      </dsp:txXfrm>
    </dsp:sp>
    <dsp:sp modelId="{CAA81D70-E2A0-4CCF-8E55-A3DAF1588A36}">
      <dsp:nvSpPr>
        <dsp:cNvPr id="0" name=""/>
        <dsp:cNvSpPr/>
      </dsp:nvSpPr>
      <dsp:spPr>
        <a:xfrm>
          <a:off x="2374609" y="3132867"/>
          <a:ext cx="2140676" cy="11767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t" anchorCtr="0">
          <a:noAutofit/>
        </a:bodyPr>
        <a:lstStyle/>
        <a:p>
          <a:pPr marL="0" lvl="0" indent="0" algn="l" defTabSz="266700">
            <a:lnSpc>
              <a:spcPct val="90000"/>
            </a:lnSpc>
            <a:spcBef>
              <a:spcPct val="0"/>
            </a:spcBef>
            <a:spcAft>
              <a:spcPct val="35000"/>
            </a:spcAft>
            <a:buNone/>
          </a:pPr>
          <a:endParaRPr lang="en-SG" sz="600" kern="1200" dirty="0">
            <a:solidFill>
              <a:schemeClr val="bg1"/>
            </a:solidFill>
          </a:endParaRPr>
        </a:p>
        <a:p>
          <a:pPr marL="114300" lvl="1" indent="-114300" algn="l" defTabSz="577850">
            <a:lnSpc>
              <a:spcPct val="90000"/>
            </a:lnSpc>
            <a:spcBef>
              <a:spcPct val="0"/>
            </a:spcBef>
            <a:spcAft>
              <a:spcPct val="15000"/>
            </a:spcAft>
            <a:buChar char="•"/>
          </a:pPr>
          <a:r>
            <a:rPr lang="en-SG" sz="1300" kern="1200" dirty="0">
              <a:solidFill>
                <a:schemeClr val="bg1"/>
              </a:solidFill>
            </a:rPr>
            <a:t>Personalize sorting based on the preferences (categories, brands, etc.) of the customer and parameters</a:t>
          </a:r>
        </a:p>
        <a:p>
          <a:pPr marL="114300" lvl="1" indent="-114300" algn="l" defTabSz="577850">
            <a:lnSpc>
              <a:spcPct val="90000"/>
            </a:lnSpc>
            <a:spcBef>
              <a:spcPct val="0"/>
            </a:spcBef>
            <a:spcAft>
              <a:spcPct val="15000"/>
            </a:spcAft>
            <a:buChar char="•"/>
          </a:pPr>
          <a:r>
            <a:rPr lang="en-SG" sz="1300" kern="1200" dirty="0">
              <a:solidFill>
                <a:schemeClr val="bg1"/>
              </a:solidFill>
            </a:rPr>
            <a:t>Visual sorting (item clusters)</a:t>
          </a:r>
        </a:p>
      </dsp:txBody>
      <dsp:txXfrm>
        <a:off x="2374609" y="3132867"/>
        <a:ext cx="2140676" cy="1176799"/>
      </dsp:txXfrm>
    </dsp:sp>
    <dsp:sp modelId="{10EC5B5C-6B64-45B3-8C43-3E77DBD2B9FB}">
      <dsp:nvSpPr>
        <dsp:cNvPr id="0" name=""/>
        <dsp:cNvSpPr/>
      </dsp:nvSpPr>
      <dsp:spPr>
        <a:xfrm>
          <a:off x="4711419" y="3132867"/>
          <a:ext cx="2140676" cy="11767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t" anchorCtr="0">
          <a:noAutofit/>
        </a:bodyPr>
        <a:lstStyle/>
        <a:p>
          <a:pPr marL="0" lvl="0" indent="0" algn="l" defTabSz="266700">
            <a:lnSpc>
              <a:spcPct val="90000"/>
            </a:lnSpc>
            <a:spcBef>
              <a:spcPct val="0"/>
            </a:spcBef>
            <a:spcAft>
              <a:spcPct val="35000"/>
            </a:spcAft>
            <a:buNone/>
          </a:pPr>
          <a:endParaRPr lang="en-SG" sz="600" kern="1200" dirty="0">
            <a:solidFill>
              <a:schemeClr val="bg1"/>
            </a:solidFill>
          </a:endParaRPr>
        </a:p>
        <a:p>
          <a:pPr marL="114300" lvl="1" indent="-114300" algn="l" defTabSz="577850">
            <a:lnSpc>
              <a:spcPct val="90000"/>
            </a:lnSpc>
            <a:spcBef>
              <a:spcPct val="0"/>
            </a:spcBef>
            <a:spcAft>
              <a:spcPct val="15000"/>
            </a:spcAft>
            <a:buChar char="•"/>
          </a:pPr>
          <a:r>
            <a:rPr lang="en-SG" sz="1300" kern="1200" dirty="0">
              <a:solidFill>
                <a:schemeClr val="bg1"/>
              </a:solidFill>
            </a:rPr>
            <a:t>Increased customer engagement resulting uplift in key metrics</a:t>
          </a:r>
        </a:p>
        <a:p>
          <a:pPr marL="114300" lvl="1" indent="-114300" algn="l" defTabSz="577850">
            <a:lnSpc>
              <a:spcPct val="90000"/>
            </a:lnSpc>
            <a:spcBef>
              <a:spcPct val="0"/>
            </a:spcBef>
            <a:spcAft>
              <a:spcPct val="15000"/>
            </a:spcAft>
            <a:buChar char="•"/>
          </a:pPr>
          <a:r>
            <a:rPr lang="en-SG" sz="1300" kern="1200" dirty="0">
              <a:solidFill>
                <a:schemeClr val="bg1"/>
              </a:solidFill>
            </a:rPr>
            <a:t>Improved shopping experience, better NPS score</a:t>
          </a:r>
        </a:p>
      </dsp:txBody>
      <dsp:txXfrm>
        <a:off x="4711419" y="3132867"/>
        <a:ext cx="2140676" cy="117679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587499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dirty="0"/>
              <a:t>Udemy Accounts for all employees</a:t>
            </a:r>
          </a:p>
          <a:p>
            <a:endParaRPr lang="en-SG" dirty="0"/>
          </a:p>
        </p:txBody>
      </p:sp>
    </p:spTree>
    <p:extLst>
      <p:ext uri="{BB962C8B-B14F-4D97-AF65-F5344CB8AC3E}">
        <p14:creationId xmlns:p14="http://schemas.microsoft.com/office/powerpoint/2010/main" val="3865911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dirty="0"/>
              <a:t>Udemy Accounts for all employees</a:t>
            </a:r>
          </a:p>
          <a:p>
            <a:endParaRPr lang="en-SG" dirty="0"/>
          </a:p>
        </p:txBody>
      </p:sp>
    </p:spTree>
    <p:extLst>
      <p:ext uri="{BB962C8B-B14F-4D97-AF65-F5344CB8AC3E}">
        <p14:creationId xmlns:p14="http://schemas.microsoft.com/office/powerpoint/2010/main" val="2350670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8BB-C257-493F-AD6E-8D3B26B2E9A6}"/>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SG"/>
          </a:p>
        </p:txBody>
      </p:sp>
      <p:sp>
        <p:nvSpPr>
          <p:cNvPr id="3" name="Subtitle 2">
            <a:extLst>
              <a:ext uri="{FF2B5EF4-FFF2-40B4-BE49-F238E27FC236}">
                <a16:creationId xmlns:a16="http://schemas.microsoft.com/office/drawing/2014/main" id="{42F5D63F-AA0D-41FF-9F6F-7A572EB23D52}"/>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56F369D5-9756-4947-B2BE-8E9151DEF247}"/>
              </a:ext>
            </a:extLst>
          </p:cNvPr>
          <p:cNvSpPr>
            <a:spLocks noGrp="1"/>
          </p:cNvSpPr>
          <p:nvPr>
            <p:ph type="dt" sz="half" idx="10"/>
          </p:nvPr>
        </p:nvSpPr>
        <p:spPr/>
        <p:txBody>
          <a:bodyPr/>
          <a:lstStyle/>
          <a:p>
            <a:endParaRPr lang="en-SG"/>
          </a:p>
        </p:txBody>
      </p:sp>
      <p:sp>
        <p:nvSpPr>
          <p:cNvPr id="5" name="Footer Placeholder 4">
            <a:extLst>
              <a:ext uri="{FF2B5EF4-FFF2-40B4-BE49-F238E27FC236}">
                <a16:creationId xmlns:a16="http://schemas.microsoft.com/office/drawing/2014/main" id="{BE930C8A-4F83-43B6-93BC-18DB6D36AB0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838C59F-BBA0-4EAC-9EED-115A77BA93C8}"/>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extLst>
      <p:ext uri="{BB962C8B-B14F-4D97-AF65-F5344CB8AC3E}">
        <p14:creationId xmlns:p14="http://schemas.microsoft.com/office/powerpoint/2010/main" val="3172743018"/>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D42A3-85D2-4C08-AB0F-B69123B6AA9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6E7A9024-E8DF-428A-BACB-0A3EF8034E6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AF7E99B-BC44-4476-BA7A-D67BEF920A6B}"/>
              </a:ext>
            </a:extLst>
          </p:cNvPr>
          <p:cNvSpPr>
            <a:spLocks noGrp="1"/>
          </p:cNvSpPr>
          <p:nvPr>
            <p:ph type="dt" sz="half" idx="10"/>
          </p:nvPr>
        </p:nvSpPr>
        <p:spPr/>
        <p:txBody>
          <a:bodyPr/>
          <a:lstStyle/>
          <a:p>
            <a:endParaRPr lang="en-SG"/>
          </a:p>
        </p:txBody>
      </p:sp>
      <p:sp>
        <p:nvSpPr>
          <p:cNvPr id="5" name="Footer Placeholder 4">
            <a:extLst>
              <a:ext uri="{FF2B5EF4-FFF2-40B4-BE49-F238E27FC236}">
                <a16:creationId xmlns:a16="http://schemas.microsoft.com/office/drawing/2014/main" id="{DED4C6A4-9E8F-4326-8F4B-808EDB85EAA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5509AF1-FDD4-40C7-B0FD-739959CD459D}"/>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extLst>
      <p:ext uri="{BB962C8B-B14F-4D97-AF65-F5344CB8AC3E}">
        <p14:creationId xmlns:p14="http://schemas.microsoft.com/office/powerpoint/2010/main" val="401076128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1D6C-E0A3-436D-BC10-18CEF11334FF}"/>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81E73D8E-402E-4546-A853-14FE2D9CB8BB}"/>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AD47EEC-C16B-4BCE-A66F-0EC3C24F594D}"/>
              </a:ext>
            </a:extLst>
          </p:cNvPr>
          <p:cNvSpPr>
            <a:spLocks noGrp="1"/>
          </p:cNvSpPr>
          <p:nvPr>
            <p:ph type="dt" sz="half" idx="10"/>
          </p:nvPr>
        </p:nvSpPr>
        <p:spPr/>
        <p:txBody>
          <a:bodyPr/>
          <a:lstStyle/>
          <a:p>
            <a:endParaRPr lang="en-SG"/>
          </a:p>
        </p:txBody>
      </p:sp>
      <p:sp>
        <p:nvSpPr>
          <p:cNvPr id="5" name="Footer Placeholder 4">
            <a:extLst>
              <a:ext uri="{FF2B5EF4-FFF2-40B4-BE49-F238E27FC236}">
                <a16:creationId xmlns:a16="http://schemas.microsoft.com/office/drawing/2014/main" id="{DC3152A8-A95F-45BF-BF79-7529DA48255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B866B85-E6DB-45CB-B807-9051406A9FA6}"/>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extLst>
      <p:ext uri="{BB962C8B-B14F-4D97-AF65-F5344CB8AC3E}">
        <p14:creationId xmlns:p14="http://schemas.microsoft.com/office/powerpoint/2010/main" val="2843289831"/>
      </p:ext>
    </p:extLst>
  </p:cSld>
  <p:clrMapOvr>
    <a:masterClrMapping/>
  </p:clrMapOvr>
  <p:hf sldNum="0" hdr="0" ftr="0" dt="0"/>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C131-F2B9-4459-8A73-EC7196BCD40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3797B55-F562-40E2-AB0C-C0A47BB70A81}"/>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9BF481AA-3F5B-4124-B2E9-646729819D98}"/>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20DBF0D8-2CDD-40FF-9C40-3C65F28CE945}"/>
              </a:ext>
            </a:extLst>
          </p:cNvPr>
          <p:cNvSpPr>
            <a:spLocks noGrp="1"/>
          </p:cNvSpPr>
          <p:nvPr>
            <p:ph type="dt" sz="half" idx="10"/>
          </p:nvPr>
        </p:nvSpPr>
        <p:spPr/>
        <p:txBody>
          <a:bodyPr/>
          <a:lstStyle/>
          <a:p>
            <a:endParaRPr lang="en-SG"/>
          </a:p>
        </p:txBody>
      </p:sp>
      <p:sp>
        <p:nvSpPr>
          <p:cNvPr id="6" name="Footer Placeholder 5">
            <a:extLst>
              <a:ext uri="{FF2B5EF4-FFF2-40B4-BE49-F238E27FC236}">
                <a16:creationId xmlns:a16="http://schemas.microsoft.com/office/drawing/2014/main" id="{46A0060A-2277-411D-BDE5-9B2C6192A36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A48F6AC-122B-4D71-95B9-771E13B3418A}"/>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extLst>
      <p:ext uri="{BB962C8B-B14F-4D97-AF65-F5344CB8AC3E}">
        <p14:creationId xmlns:p14="http://schemas.microsoft.com/office/powerpoint/2010/main" val="358088408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C1D8-1FB6-41C1-914B-0A40874F3C38}"/>
              </a:ext>
            </a:extLst>
          </p:cNvPr>
          <p:cNvSpPr>
            <a:spLocks noGrp="1"/>
          </p:cNvSpPr>
          <p:nvPr>
            <p:ph type="title"/>
          </p:nvPr>
        </p:nvSpPr>
        <p:spPr>
          <a:xfrm>
            <a:off x="629841" y="273844"/>
            <a:ext cx="7886700" cy="994172"/>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2B035EB-9E6F-4B0D-84C6-937041FAB3EB}"/>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BF08F6EF-C9C1-42CD-A293-DC33BF898070}"/>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212C988-73D6-44C6-AD2F-E0538EF77ABD}"/>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EA8D5F48-34C1-44C5-A5D7-421672BAE596}"/>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0C559310-0E4D-4C5F-A46B-577F919C6BF8}"/>
              </a:ext>
            </a:extLst>
          </p:cNvPr>
          <p:cNvSpPr>
            <a:spLocks noGrp="1"/>
          </p:cNvSpPr>
          <p:nvPr>
            <p:ph type="dt" sz="half" idx="10"/>
          </p:nvPr>
        </p:nvSpPr>
        <p:spPr/>
        <p:txBody>
          <a:bodyPr/>
          <a:lstStyle/>
          <a:p>
            <a:endParaRPr lang="en-SG"/>
          </a:p>
        </p:txBody>
      </p:sp>
      <p:sp>
        <p:nvSpPr>
          <p:cNvPr id="8" name="Footer Placeholder 7">
            <a:extLst>
              <a:ext uri="{FF2B5EF4-FFF2-40B4-BE49-F238E27FC236}">
                <a16:creationId xmlns:a16="http://schemas.microsoft.com/office/drawing/2014/main" id="{B319B2FF-5774-4396-9533-5D11281DAEAE}"/>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E689C2D7-4781-43F4-95F2-1A708D0D7938}"/>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extLst>
      <p:ext uri="{BB962C8B-B14F-4D97-AF65-F5344CB8AC3E}">
        <p14:creationId xmlns:p14="http://schemas.microsoft.com/office/powerpoint/2010/main" val="308606171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6D52A-2A30-4C02-859B-8958941D894D}"/>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78E0936D-3DE2-4D42-876A-C0F6BA5EC39D}"/>
              </a:ext>
            </a:extLst>
          </p:cNvPr>
          <p:cNvSpPr>
            <a:spLocks noGrp="1"/>
          </p:cNvSpPr>
          <p:nvPr>
            <p:ph type="dt" sz="half" idx="10"/>
          </p:nvPr>
        </p:nvSpPr>
        <p:spPr/>
        <p:txBody>
          <a:bodyPr/>
          <a:lstStyle/>
          <a:p>
            <a:endParaRPr lang="en-SG"/>
          </a:p>
        </p:txBody>
      </p:sp>
      <p:sp>
        <p:nvSpPr>
          <p:cNvPr id="4" name="Footer Placeholder 3">
            <a:extLst>
              <a:ext uri="{FF2B5EF4-FFF2-40B4-BE49-F238E27FC236}">
                <a16:creationId xmlns:a16="http://schemas.microsoft.com/office/drawing/2014/main" id="{00E8AA32-E74F-4072-A00C-61AD238C492D}"/>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6B1696E-0550-41C8-9C90-BE10B85CEEC2}"/>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extLst>
      <p:ext uri="{BB962C8B-B14F-4D97-AF65-F5344CB8AC3E}">
        <p14:creationId xmlns:p14="http://schemas.microsoft.com/office/powerpoint/2010/main" val="375379410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227B1-A7D9-4E7B-9EC5-37DB0DA6FFAA}"/>
              </a:ext>
            </a:extLst>
          </p:cNvPr>
          <p:cNvSpPr>
            <a:spLocks noGrp="1"/>
          </p:cNvSpPr>
          <p:nvPr>
            <p:ph type="dt" sz="half" idx="10"/>
          </p:nvPr>
        </p:nvSpPr>
        <p:spPr/>
        <p:txBody>
          <a:bodyPr/>
          <a:lstStyle/>
          <a:p>
            <a:endParaRPr lang="en-SG"/>
          </a:p>
        </p:txBody>
      </p:sp>
      <p:sp>
        <p:nvSpPr>
          <p:cNvPr id="3" name="Footer Placeholder 2">
            <a:extLst>
              <a:ext uri="{FF2B5EF4-FFF2-40B4-BE49-F238E27FC236}">
                <a16:creationId xmlns:a16="http://schemas.microsoft.com/office/drawing/2014/main" id="{9A8F8E41-A747-4BD5-9DA9-B0DC883F5E7D}"/>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0FA36E5-F454-4162-BC23-43B18BC41E00}"/>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extLst>
      <p:ext uri="{BB962C8B-B14F-4D97-AF65-F5344CB8AC3E}">
        <p14:creationId xmlns:p14="http://schemas.microsoft.com/office/powerpoint/2010/main" val="3214581326"/>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7F22-B4A6-4A0A-9ED3-7F662FC2D00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6BF3538A-D4CE-4807-B869-7D4AD42499BC}"/>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12A2F974-6696-4964-BD42-E4AC931A0B2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A6DC8C9E-D0BF-4443-A240-157CFFCD3AAF}"/>
              </a:ext>
            </a:extLst>
          </p:cNvPr>
          <p:cNvSpPr>
            <a:spLocks noGrp="1"/>
          </p:cNvSpPr>
          <p:nvPr>
            <p:ph type="dt" sz="half" idx="10"/>
          </p:nvPr>
        </p:nvSpPr>
        <p:spPr/>
        <p:txBody>
          <a:bodyPr/>
          <a:lstStyle/>
          <a:p>
            <a:endParaRPr lang="en-SG"/>
          </a:p>
        </p:txBody>
      </p:sp>
      <p:sp>
        <p:nvSpPr>
          <p:cNvPr id="6" name="Footer Placeholder 5">
            <a:extLst>
              <a:ext uri="{FF2B5EF4-FFF2-40B4-BE49-F238E27FC236}">
                <a16:creationId xmlns:a16="http://schemas.microsoft.com/office/drawing/2014/main" id="{1A7122DB-5C37-404B-92C3-CC12F7C4CAD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85BEBB4-D42F-412F-91AB-038B27FA2B18}"/>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extLst>
      <p:ext uri="{BB962C8B-B14F-4D97-AF65-F5344CB8AC3E}">
        <p14:creationId xmlns:p14="http://schemas.microsoft.com/office/powerpoint/2010/main" val="185557393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79823-934D-43F0-9462-04C6D7A001C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219085CF-3ABF-43A2-B923-84E0AE41975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SG"/>
          </a:p>
        </p:txBody>
      </p:sp>
      <p:sp>
        <p:nvSpPr>
          <p:cNvPr id="4" name="Text Placeholder 3">
            <a:extLst>
              <a:ext uri="{FF2B5EF4-FFF2-40B4-BE49-F238E27FC236}">
                <a16:creationId xmlns:a16="http://schemas.microsoft.com/office/drawing/2014/main" id="{D0CF0C02-755A-4613-AE64-A7CD93EB18A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E248C09-738E-4939-875D-B9A32AFC7953}"/>
              </a:ext>
            </a:extLst>
          </p:cNvPr>
          <p:cNvSpPr>
            <a:spLocks noGrp="1"/>
          </p:cNvSpPr>
          <p:nvPr>
            <p:ph type="dt" sz="half" idx="10"/>
          </p:nvPr>
        </p:nvSpPr>
        <p:spPr/>
        <p:txBody>
          <a:bodyPr/>
          <a:lstStyle/>
          <a:p>
            <a:endParaRPr lang="en-SG"/>
          </a:p>
        </p:txBody>
      </p:sp>
      <p:sp>
        <p:nvSpPr>
          <p:cNvPr id="6" name="Footer Placeholder 5">
            <a:extLst>
              <a:ext uri="{FF2B5EF4-FFF2-40B4-BE49-F238E27FC236}">
                <a16:creationId xmlns:a16="http://schemas.microsoft.com/office/drawing/2014/main" id="{2944E824-B797-403C-80E0-6F4DA5499FB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471FA91-F2F1-4705-AC7B-B46867C42DD3}"/>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extLst>
      <p:ext uri="{BB962C8B-B14F-4D97-AF65-F5344CB8AC3E}">
        <p14:creationId xmlns:p14="http://schemas.microsoft.com/office/powerpoint/2010/main" val="1972842348"/>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F5B0C-8C7D-4FF8-AA69-DFD4CBD6FDD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BF2F6DE-1DD8-4560-A80A-3816D5635A1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00633DB-453F-48F7-840F-43D35401DF33}"/>
              </a:ext>
            </a:extLst>
          </p:cNvPr>
          <p:cNvSpPr>
            <a:spLocks noGrp="1"/>
          </p:cNvSpPr>
          <p:nvPr>
            <p:ph type="dt" sz="half" idx="10"/>
          </p:nvPr>
        </p:nvSpPr>
        <p:spPr/>
        <p:txBody>
          <a:bodyPr/>
          <a:lstStyle/>
          <a:p>
            <a:endParaRPr lang="en-SG"/>
          </a:p>
        </p:txBody>
      </p:sp>
      <p:sp>
        <p:nvSpPr>
          <p:cNvPr id="5" name="Footer Placeholder 4">
            <a:extLst>
              <a:ext uri="{FF2B5EF4-FFF2-40B4-BE49-F238E27FC236}">
                <a16:creationId xmlns:a16="http://schemas.microsoft.com/office/drawing/2014/main" id="{F3EBC5C8-0865-48D5-AB5E-17C3AFAF7A0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F4CD765-F4B4-4A80-B8F4-519FC6717671}"/>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extLst>
      <p:ext uri="{BB962C8B-B14F-4D97-AF65-F5344CB8AC3E}">
        <p14:creationId xmlns:p14="http://schemas.microsoft.com/office/powerpoint/2010/main" val="83003152"/>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20693A-D681-4246-BF06-349B64A298BA}"/>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C114568-C312-44CD-9AB0-15B28E815071}"/>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56EC871-D420-4343-9F8D-7EE612699FD9}"/>
              </a:ext>
            </a:extLst>
          </p:cNvPr>
          <p:cNvSpPr>
            <a:spLocks noGrp="1"/>
          </p:cNvSpPr>
          <p:nvPr>
            <p:ph type="dt" sz="half" idx="10"/>
          </p:nvPr>
        </p:nvSpPr>
        <p:spPr/>
        <p:txBody>
          <a:bodyPr/>
          <a:lstStyle/>
          <a:p>
            <a:endParaRPr lang="en-SG"/>
          </a:p>
        </p:txBody>
      </p:sp>
      <p:sp>
        <p:nvSpPr>
          <p:cNvPr id="5" name="Footer Placeholder 4">
            <a:extLst>
              <a:ext uri="{FF2B5EF4-FFF2-40B4-BE49-F238E27FC236}">
                <a16:creationId xmlns:a16="http://schemas.microsoft.com/office/drawing/2014/main" id="{ED6F3C78-AFBD-4C34-9476-1B5EF2B5E6A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952B03D-88ED-4E82-863B-20017A2245D5}"/>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extLst>
      <p:ext uri="{BB962C8B-B14F-4D97-AF65-F5344CB8AC3E}">
        <p14:creationId xmlns:p14="http://schemas.microsoft.com/office/powerpoint/2010/main" val="1665289937"/>
      </p:ext>
    </p:extLst>
  </p:cSld>
  <p:clrMapOvr>
    <a:masterClrMapping/>
  </p:clrMapOvr>
  <p:hf sldNum="0" hdr="0" ftr="0" dt="0"/>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8EFB2-FEFB-483B-9A0D-C03107078EC1}"/>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53024FB-877B-411D-AEE2-85E58DFBB4F5}"/>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4BC4176-D7DB-483B-9F88-49B1DDF7EB86}"/>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52EEF97-BB87-4AB7-85DE-FA96BBF6495A}" type="datetimeFigureOut">
              <a:rPr lang="en-SG" smtClean="0"/>
              <a:pPr/>
              <a:t>14/4/2018</a:t>
            </a:fld>
            <a:endParaRPr lang="en-SG"/>
          </a:p>
        </p:txBody>
      </p:sp>
      <p:sp>
        <p:nvSpPr>
          <p:cNvPr id="5" name="Footer Placeholder 4">
            <a:extLst>
              <a:ext uri="{FF2B5EF4-FFF2-40B4-BE49-F238E27FC236}">
                <a16:creationId xmlns:a16="http://schemas.microsoft.com/office/drawing/2014/main" id="{3B6DB695-3DB5-4672-A65A-37E4154066F5}"/>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D84E143D-95D5-4D68-B35D-0F6CFA0A788C}"/>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extLst>
      <p:ext uri="{BB962C8B-B14F-4D97-AF65-F5344CB8AC3E}">
        <p14:creationId xmlns:p14="http://schemas.microsoft.com/office/powerpoint/2010/main" val="1135971731"/>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hyperlink" Target="https://www.zalora.sg/"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2000"/>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658DD0-3E1C-4FE2-A4E4-020AE865DF1C}"/>
              </a:ext>
            </a:extLst>
          </p:cNvPr>
          <p:cNvSpPr txBox="1"/>
          <p:nvPr/>
        </p:nvSpPr>
        <p:spPr>
          <a:xfrm>
            <a:off x="-61472" y="-61473"/>
            <a:ext cx="1728908" cy="1782696"/>
          </a:xfrm>
          <a:prstGeom prst="rect">
            <a:avLst/>
          </a:prstGeom>
          <a:noFill/>
        </p:spPr>
        <p:txBody>
          <a:bodyPr wrap="square" rtlCol="0">
            <a:spAutoFit/>
          </a:bodyPr>
          <a:lstStyle/>
          <a:p>
            <a:endParaRPr lang="en-SG" dirty="0"/>
          </a:p>
        </p:txBody>
      </p:sp>
      <p:sp>
        <p:nvSpPr>
          <p:cNvPr id="9" name="TextBox 8">
            <a:extLst>
              <a:ext uri="{FF2B5EF4-FFF2-40B4-BE49-F238E27FC236}">
                <a16:creationId xmlns:a16="http://schemas.microsoft.com/office/drawing/2014/main" id="{27FE9189-A43E-415A-AA32-48A840DBC419}"/>
              </a:ext>
            </a:extLst>
          </p:cNvPr>
          <p:cNvSpPr txBox="1"/>
          <p:nvPr/>
        </p:nvSpPr>
        <p:spPr>
          <a:xfrm>
            <a:off x="2166768" y="491321"/>
            <a:ext cx="4610420" cy="338554"/>
          </a:xfrm>
          <a:prstGeom prst="rect">
            <a:avLst/>
          </a:prstGeom>
          <a:noFill/>
        </p:spPr>
        <p:txBody>
          <a:bodyPr wrap="square" rtlCol="0">
            <a:spAutoFit/>
          </a:bodyPr>
          <a:lstStyle/>
          <a:p>
            <a:r>
              <a:rPr lang="en-SG" sz="1600" dirty="0">
                <a:latin typeface="Leelawadee UI Semilight" panose="020B0402040204020203" pitchFamily="34" charset="-34"/>
                <a:cs typeface="Leelawadee UI Semilight" panose="020B0402040204020203" pitchFamily="34" charset="-34"/>
              </a:rPr>
              <a:t>ISSS601-Analytics Framework &amp; Business Context</a:t>
            </a:r>
          </a:p>
        </p:txBody>
      </p:sp>
      <p:sp>
        <p:nvSpPr>
          <p:cNvPr id="11" name="TextBox 10">
            <a:extLst>
              <a:ext uri="{FF2B5EF4-FFF2-40B4-BE49-F238E27FC236}">
                <a16:creationId xmlns:a16="http://schemas.microsoft.com/office/drawing/2014/main" id="{D93D5E97-0F89-4BDF-BF1F-D6B3B990BFD3}"/>
              </a:ext>
            </a:extLst>
          </p:cNvPr>
          <p:cNvSpPr txBox="1"/>
          <p:nvPr/>
        </p:nvSpPr>
        <p:spPr>
          <a:xfrm>
            <a:off x="409303" y="3212848"/>
            <a:ext cx="4771786" cy="1815882"/>
          </a:xfrm>
          <a:prstGeom prst="rect">
            <a:avLst/>
          </a:prstGeom>
          <a:noFill/>
        </p:spPr>
        <p:txBody>
          <a:bodyPr wrap="square" rtlCol="0">
            <a:spAutoFit/>
          </a:bodyPr>
          <a:lstStyle/>
          <a:p>
            <a:r>
              <a:rPr lang="en-US" dirty="0">
                <a:latin typeface="Leelawadee UI Semilight" panose="020B0402040204020203" pitchFamily="34" charset="-34"/>
                <a:cs typeface="Leelawadee UI Semilight" panose="020B0402040204020203" pitchFamily="34" charset="-34"/>
              </a:rPr>
              <a:t>Presented By Group 2</a:t>
            </a:r>
          </a:p>
          <a:p>
            <a:endParaRPr lang="en-US" dirty="0">
              <a:latin typeface="Leelawadee UI Semilight" panose="020B0402040204020203" pitchFamily="34" charset="-34"/>
              <a:cs typeface="Leelawadee UI Semilight" panose="020B0402040204020203" pitchFamily="34" charset="-34"/>
            </a:endParaRPr>
          </a:p>
          <a:p>
            <a:r>
              <a:rPr lang="en-US" dirty="0">
                <a:latin typeface="Leelawadee UI Semilight" panose="020B0402040204020203" pitchFamily="34" charset="-34"/>
                <a:cs typeface="Leelawadee UI Semilight" panose="020B0402040204020203" pitchFamily="34" charset="-34"/>
              </a:rPr>
              <a:t>Aakanksha Kumari</a:t>
            </a:r>
          </a:p>
          <a:p>
            <a:r>
              <a:rPr lang="en-US" dirty="0">
                <a:latin typeface="Leelawadee UI Semilight" panose="020B0402040204020203" pitchFamily="34" charset="-34"/>
                <a:cs typeface="Leelawadee UI Semilight" panose="020B0402040204020203" pitchFamily="34" charset="-34"/>
              </a:rPr>
              <a:t>Kendrick Tan Kim Chwee</a:t>
            </a:r>
          </a:p>
          <a:p>
            <a:r>
              <a:rPr lang="en-US" dirty="0">
                <a:latin typeface="Leelawadee UI Semilight" panose="020B0402040204020203" pitchFamily="34" charset="-34"/>
                <a:cs typeface="Leelawadee UI Semilight" panose="020B0402040204020203" pitchFamily="34" charset="-34"/>
              </a:rPr>
              <a:t>Priyanka Sharma</a:t>
            </a:r>
          </a:p>
          <a:p>
            <a:r>
              <a:rPr lang="en-US" dirty="0">
                <a:latin typeface="Leelawadee UI Semilight" panose="020B0402040204020203" pitchFamily="34" charset="-34"/>
                <a:cs typeface="Leelawadee UI Semilight" panose="020B0402040204020203" pitchFamily="34" charset="-34"/>
              </a:rPr>
              <a:t>Shishir Nehete</a:t>
            </a:r>
          </a:p>
          <a:p>
            <a:endParaRPr lang="en-US" dirty="0"/>
          </a:p>
          <a:p>
            <a:endParaRPr lang="en-SG" dirty="0"/>
          </a:p>
        </p:txBody>
      </p:sp>
      <p:sp>
        <p:nvSpPr>
          <p:cNvPr id="12" name="TextBox 11">
            <a:extLst>
              <a:ext uri="{FF2B5EF4-FFF2-40B4-BE49-F238E27FC236}">
                <a16:creationId xmlns:a16="http://schemas.microsoft.com/office/drawing/2014/main" id="{28CFE28F-D4C7-4EBD-B12E-467973B2D63D}"/>
              </a:ext>
            </a:extLst>
          </p:cNvPr>
          <p:cNvSpPr txBox="1"/>
          <p:nvPr/>
        </p:nvSpPr>
        <p:spPr>
          <a:xfrm>
            <a:off x="2166768" y="1318260"/>
            <a:ext cx="2405232" cy="338554"/>
          </a:xfrm>
          <a:prstGeom prst="rect">
            <a:avLst/>
          </a:prstGeom>
          <a:noFill/>
        </p:spPr>
        <p:txBody>
          <a:bodyPr wrap="square" rtlCol="0">
            <a:spAutoFit/>
          </a:bodyPr>
          <a:lstStyle/>
          <a:p>
            <a:r>
              <a:rPr lang="en-US" sz="1600" dirty="0">
                <a:latin typeface="Leelawadee UI Semilight" panose="020B0402040204020203" pitchFamily="34" charset="-34"/>
                <a:cs typeface="Leelawadee UI Semilight" panose="020B0402040204020203" pitchFamily="34" charset="-34"/>
              </a:rPr>
              <a:t>Product Catalog Sorting</a:t>
            </a:r>
            <a:endParaRPr lang="en-SG" sz="1600" dirty="0">
              <a:latin typeface="Leelawadee UI Semilight" panose="020B0402040204020203" pitchFamily="34" charset="-34"/>
              <a:cs typeface="Leelawadee UI Semilight" panose="020B0402040204020203" pitchFamily="34" charset="-34"/>
            </a:endParaRPr>
          </a:p>
        </p:txBody>
      </p:sp>
    </p:spTree>
    <p:extLst>
      <p:ext uri="{BB962C8B-B14F-4D97-AF65-F5344CB8AC3E}">
        <p14:creationId xmlns:p14="http://schemas.microsoft.com/office/powerpoint/2010/main" val="3568950940"/>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a:ea typeface="+mn-ea"/>
              <a:cs typeface="+mn-cs"/>
              <a:sym typeface="Arial"/>
            </a:endParaRPr>
          </a:p>
        </p:txBody>
      </p:sp>
      <p:sp>
        <p:nvSpPr>
          <p:cNvPr id="10" name="Rectangle 9">
            <a:extLst>
              <a:ext uri="{FF2B5EF4-FFF2-40B4-BE49-F238E27FC236}">
                <a16:creationId xmlns:a16="http://schemas.microsoft.com/office/drawing/2014/main" id="{41E17A99-1553-4633-ADFB-5CCDCF801D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51435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a:ea typeface="+mn-ea"/>
              <a:cs typeface="+mn-cs"/>
              <a:sym typeface="Arial"/>
            </a:endParaRPr>
          </a:p>
        </p:txBody>
      </p:sp>
      <p:sp>
        <p:nvSpPr>
          <p:cNvPr id="12" name="Rectangle 11">
            <a:extLst>
              <a:ext uri="{FF2B5EF4-FFF2-40B4-BE49-F238E27FC236}">
                <a16:creationId xmlns:a16="http://schemas.microsoft.com/office/drawing/2014/main" id="{DAFABACF-DDBE-415C-8EE1-F7DD68C632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51435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B2B2B2"/>
              </a:solidFill>
              <a:effectLst/>
              <a:uLnTx/>
              <a:uFillTx/>
              <a:latin typeface="Calibri"/>
              <a:ea typeface="+mn-ea"/>
              <a:cs typeface="+mn-cs"/>
              <a:sym typeface="Arial"/>
            </a:endParaRPr>
          </a:p>
        </p:txBody>
      </p:sp>
      <p:sp>
        <p:nvSpPr>
          <p:cNvPr id="11" name="Title 10">
            <a:extLst>
              <a:ext uri="{FF2B5EF4-FFF2-40B4-BE49-F238E27FC236}">
                <a16:creationId xmlns:a16="http://schemas.microsoft.com/office/drawing/2014/main" id="{CB2C75E3-FB76-4D04-97DB-9B4C28EEEB6F}"/>
              </a:ext>
            </a:extLst>
          </p:cNvPr>
          <p:cNvSpPr>
            <a:spLocks noGrp="1"/>
          </p:cNvSpPr>
          <p:nvPr>
            <p:ph type="title"/>
          </p:nvPr>
        </p:nvSpPr>
        <p:spPr/>
        <p:txBody>
          <a:bodyPr/>
          <a:lstStyle/>
          <a:p>
            <a:r>
              <a:rPr lang="en-SG" dirty="0"/>
              <a:t>Data Elements</a:t>
            </a:r>
          </a:p>
        </p:txBody>
      </p:sp>
      <p:sp>
        <p:nvSpPr>
          <p:cNvPr id="13" name="Rectangle 12">
            <a:extLst>
              <a:ext uri="{FF2B5EF4-FFF2-40B4-BE49-F238E27FC236}">
                <a16:creationId xmlns:a16="http://schemas.microsoft.com/office/drawing/2014/main" id="{5E16E645-D975-43F2-B732-622CF1F898B3}"/>
              </a:ext>
            </a:extLst>
          </p:cNvPr>
          <p:cNvSpPr/>
          <p:nvPr/>
        </p:nvSpPr>
        <p:spPr>
          <a:xfrm>
            <a:off x="702506" y="1237102"/>
            <a:ext cx="2007978" cy="80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bg1"/>
                </a:solidFill>
              </a:rPr>
              <a:t>WHO</a:t>
            </a:r>
          </a:p>
          <a:p>
            <a:pPr algn="ctr"/>
            <a:r>
              <a:rPr lang="en-SG" sz="1200" dirty="0">
                <a:solidFill>
                  <a:schemeClr val="bg1"/>
                </a:solidFill>
              </a:rPr>
              <a:t>The entity (performers) information</a:t>
            </a:r>
          </a:p>
        </p:txBody>
      </p:sp>
      <p:sp>
        <p:nvSpPr>
          <p:cNvPr id="14" name="Rectangle 13">
            <a:extLst>
              <a:ext uri="{FF2B5EF4-FFF2-40B4-BE49-F238E27FC236}">
                <a16:creationId xmlns:a16="http://schemas.microsoft.com/office/drawing/2014/main" id="{DE2142A7-DF68-4B5F-92A6-C473F2BBDFF3}"/>
              </a:ext>
            </a:extLst>
          </p:cNvPr>
          <p:cNvSpPr/>
          <p:nvPr/>
        </p:nvSpPr>
        <p:spPr>
          <a:xfrm>
            <a:off x="706869" y="2180658"/>
            <a:ext cx="2007978" cy="80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bg1"/>
                </a:solidFill>
              </a:rPr>
              <a:t>WHAT</a:t>
            </a:r>
            <a:endParaRPr lang="en-SG" dirty="0">
              <a:solidFill>
                <a:schemeClr val="bg1"/>
              </a:solidFill>
            </a:endParaRPr>
          </a:p>
          <a:p>
            <a:pPr algn="ctr"/>
            <a:r>
              <a:rPr lang="en-SG" sz="1200" dirty="0">
                <a:solidFill>
                  <a:schemeClr val="bg1"/>
                </a:solidFill>
              </a:rPr>
              <a:t>The task-related information</a:t>
            </a:r>
            <a:endParaRPr lang="en-SG" dirty="0">
              <a:solidFill>
                <a:schemeClr val="bg1"/>
              </a:solidFill>
            </a:endParaRPr>
          </a:p>
        </p:txBody>
      </p:sp>
      <p:sp>
        <p:nvSpPr>
          <p:cNvPr id="15" name="Rectangle 14">
            <a:extLst>
              <a:ext uri="{FF2B5EF4-FFF2-40B4-BE49-F238E27FC236}">
                <a16:creationId xmlns:a16="http://schemas.microsoft.com/office/drawing/2014/main" id="{EF1BB3EA-9CB0-481A-81CF-58188F454609}"/>
              </a:ext>
            </a:extLst>
          </p:cNvPr>
          <p:cNvSpPr/>
          <p:nvPr/>
        </p:nvSpPr>
        <p:spPr>
          <a:xfrm>
            <a:off x="702506" y="3124214"/>
            <a:ext cx="2007978" cy="80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bg1"/>
                </a:solidFill>
              </a:rPr>
              <a:t>WHEN</a:t>
            </a:r>
          </a:p>
          <a:p>
            <a:pPr algn="ctr"/>
            <a:r>
              <a:rPr lang="en-SG" sz="1200" dirty="0">
                <a:solidFill>
                  <a:schemeClr val="bg1"/>
                </a:solidFill>
              </a:rPr>
              <a:t>Time-related timestamps</a:t>
            </a:r>
          </a:p>
        </p:txBody>
      </p:sp>
      <p:sp>
        <p:nvSpPr>
          <p:cNvPr id="16" name="Rectangle 15">
            <a:extLst>
              <a:ext uri="{FF2B5EF4-FFF2-40B4-BE49-F238E27FC236}">
                <a16:creationId xmlns:a16="http://schemas.microsoft.com/office/drawing/2014/main" id="{223F5A9D-6D5E-4C51-91E5-F5837C988A34}"/>
              </a:ext>
            </a:extLst>
          </p:cNvPr>
          <p:cNvSpPr/>
          <p:nvPr/>
        </p:nvSpPr>
        <p:spPr>
          <a:xfrm>
            <a:off x="702505" y="4067770"/>
            <a:ext cx="2007978" cy="80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bg1"/>
                </a:solidFill>
              </a:rPr>
              <a:t>WHICH</a:t>
            </a:r>
          </a:p>
          <a:p>
            <a:pPr algn="ctr"/>
            <a:r>
              <a:rPr lang="en-SG" sz="1200" dirty="0">
                <a:solidFill>
                  <a:schemeClr val="bg1"/>
                </a:solidFill>
              </a:rPr>
              <a:t>Supporting data used</a:t>
            </a:r>
            <a:endParaRPr lang="en-SG" sz="1800" dirty="0">
              <a:solidFill>
                <a:schemeClr val="bg1"/>
              </a:solidFill>
            </a:endParaRPr>
          </a:p>
        </p:txBody>
      </p:sp>
      <p:sp>
        <p:nvSpPr>
          <p:cNvPr id="18" name="Arrow: Right 17">
            <a:extLst>
              <a:ext uri="{FF2B5EF4-FFF2-40B4-BE49-F238E27FC236}">
                <a16:creationId xmlns:a16="http://schemas.microsoft.com/office/drawing/2014/main" id="{561BA1AC-FA2B-4A5E-A36D-35BD98B66CF6}"/>
              </a:ext>
            </a:extLst>
          </p:cNvPr>
          <p:cNvSpPr/>
          <p:nvPr/>
        </p:nvSpPr>
        <p:spPr>
          <a:xfrm>
            <a:off x="2728481" y="3369213"/>
            <a:ext cx="551680" cy="311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19" name="Table 18">
            <a:extLst>
              <a:ext uri="{FF2B5EF4-FFF2-40B4-BE49-F238E27FC236}">
                <a16:creationId xmlns:a16="http://schemas.microsoft.com/office/drawing/2014/main" id="{0214BEFA-DF46-4267-A208-D1BE47C7E56B}"/>
              </a:ext>
            </a:extLst>
          </p:cNvPr>
          <p:cNvGraphicFramePr>
            <a:graphicFrameLocks noGrp="1"/>
          </p:cNvGraphicFramePr>
          <p:nvPr>
            <p:extLst>
              <p:ext uri="{D42A27DB-BD31-4B8C-83A1-F6EECF244321}">
                <p14:modId xmlns:p14="http://schemas.microsoft.com/office/powerpoint/2010/main" val="1629804869"/>
              </p:ext>
            </p:extLst>
          </p:nvPr>
        </p:nvGraphicFramePr>
        <p:xfrm>
          <a:off x="3280419" y="1658811"/>
          <a:ext cx="5139069" cy="2031479"/>
        </p:xfrm>
        <a:graphic>
          <a:graphicData uri="http://schemas.openxmlformats.org/drawingml/2006/table">
            <a:tbl>
              <a:tblPr firstRow="1" bandRow="1">
                <a:tableStyleId>{5C22544A-7EE6-4342-B048-85BDC9FD1C3A}</a:tableStyleId>
              </a:tblPr>
              <a:tblGrid>
                <a:gridCol w="1713023">
                  <a:extLst>
                    <a:ext uri="{9D8B030D-6E8A-4147-A177-3AD203B41FA5}">
                      <a16:colId xmlns:a16="http://schemas.microsoft.com/office/drawing/2014/main" val="2150078372"/>
                    </a:ext>
                  </a:extLst>
                </a:gridCol>
                <a:gridCol w="1428623">
                  <a:extLst>
                    <a:ext uri="{9D8B030D-6E8A-4147-A177-3AD203B41FA5}">
                      <a16:colId xmlns:a16="http://schemas.microsoft.com/office/drawing/2014/main" val="2445254239"/>
                    </a:ext>
                  </a:extLst>
                </a:gridCol>
                <a:gridCol w="1997423">
                  <a:extLst>
                    <a:ext uri="{9D8B030D-6E8A-4147-A177-3AD203B41FA5}">
                      <a16:colId xmlns:a16="http://schemas.microsoft.com/office/drawing/2014/main" val="2785637653"/>
                    </a:ext>
                  </a:extLst>
                </a:gridCol>
              </a:tblGrid>
              <a:tr h="343605">
                <a:tc>
                  <a:txBody>
                    <a:bodyPr/>
                    <a:lstStyle/>
                    <a:p>
                      <a:pPr algn="ctr"/>
                      <a:r>
                        <a:rPr lang="en-SG" sz="1500" dirty="0">
                          <a:solidFill>
                            <a:schemeClr val="bg1"/>
                          </a:solidFill>
                        </a:rPr>
                        <a:t>Time stamps</a:t>
                      </a:r>
                    </a:p>
                  </a:txBody>
                  <a:tcPr/>
                </a:tc>
                <a:tc gridSpan="2">
                  <a:txBody>
                    <a:bodyPr/>
                    <a:lstStyle/>
                    <a:p>
                      <a:pPr algn="ctr"/>
                      <a:r>
                        <a:rPr lang="en-SG" sz="1500" dirty="0">
                          <a:solidFill>
                            <a:schemeClr val="bg1"/>
                          </a:solidFill>
                        </a:rPr>
                        <a:t>Data Items</a:t>
                      </a:r>
                    </a:p>
                  </a:txBody>
                  <a:tcPr/>
                </a:tc>
                <a:tc hMerge="1">
                  <a:txBody>
                    <a:bodyPr/>
                    <a:lstStyle/>
                    <a:p>
                      <a:pPr algn="l"/>
                      <a:endParaRPr lang="en-SG" sz="1500" dirty="0">
                        <a:solidFill>
                          <a:schemeClr val="bg1"/>
                        </a:solidFill>
                      </a:endParaRPr>
                    </a:p>
                  </a:txBody>
                  <a:tcPr/>
                </a:tc>
                <a:extLst>
                  <a:ext uri="{0D108BD9-81ED-4DB2-BD59-A6C34878D82A}">
                    <a16:rowId xmlns:a16="http://schemas.microsoft.com/office/drawing/2014/main" val="1220123082"/>
                  </a:ext>
                </a:extLst>
              </a:tr>
              <a:tr h="773474">
                <a:tc>
                  <a:txBody>
                    <a:bodyPr/>
                    <a:lstStyle/>
                    <a:p>
                      <a:r>
                        <a:rPr lang="en-US" dirty="0"/>
                        <a:t>Real </a:t>
                      </a:r>
                      <a:r>
                        <a:rPr lang="en-SG" dirty="0"/>
                        <a:t>time data</a:t>
                      </a:r>
                    </a:p>
                  </a:txBody>
                  <a:tcPr/>
                </a:tc>
                <a:tc>
                  <a:txBody>
                    <a:bodyPr/>
                    <a:lstStyle/>
                    <a:p>
                      <a:pPr marL="285750" indent="-285750">
                        <a:buFont typeface="Arial" panose="020B0604020202020204" pitchFamily="34" charset="0"/>
                        <a:buChar char="•"/>
                      </a:pPr>
                      <a:r>
                        <a:rPr lang="en-US" dirty="0"/>
                        <a:t>Zuid</a:t>
                      </a:r>
                    </a:p>
                    <a:p>
                      <a:pPr marL="285750" indent="-285750">
                        <a:buFont typeface="Arial" panose="020B0604020202020204" pitchFamily="34" charset="0"/>
                        <a:buChar char="•"/>
                      </a:pPr>
                      <a:r>
                        <a:rPr lang="en-US" dirty="0"/>
                        <a:t>Time per visit</a:t>
                      </a:r>
                    </a:p>
                    <a:p>
                      <a:pPr marL="285750" indent="-285750">
                        <a:buFont typeface="Arial" panose="020B0604020202020204" pitchFamily="34" charset="0"/>
                        <a:buChar char="•"/>
                      </a:pPr>
                      <a:r>
                        <a:rPr lang="en-US" dirty="0"/>
                        <a:t>Visit per item</a:t>
                      </a:r>
                      <a:endParaRPr lang="en-SG" dirty="0"/>
                    </a:p>
                  </a:txBody>
                  <a:tcPr/>
                </a:tc>
                <a:tc>
                  <a:txBody>
                    <a:bodyPr/>
                    <a:lstStyle/>
                    <a:p>
                      <a:pPr marL="285750" indent="-285750">
                        <a:buFont typeface="Arial" panose="020B0604020202020204" pitchFamily="34" charset="0"/>
                        <a:buChar char="•"/>
                      </a:pPr>
                      <a:r>
                        <a:rPr lang="en-US" dirty="0"/>
                        <a:t>Customer purchase timestamp</a:t>
                      </a:r>
                    </a:p>
                    <a:p>
                      <a:pPr marL="285750" indent="-285750">
                        <a:buFont typeface="Arial" panose="020B0604020202020204" pitchFamily="34" charset="0"/>
                        <a:buChar char="•"/>
                      </a:pPr>
                      <a:r>
                        <a:rPr lang="en-US" dirty="0"/>
                        <a:t>Customer visit timestamps</a:t>
                      </a:r>
                    </a:p>
                  </a:txBody>
                  <a:tcPr/>
                </a:tc>
                <a:extLst>
                  <a:ext uri="{0D108BD9-81ED-4DB2-BD59-A6C34878D82A}">
                    <a16:rowId xmlns:a16="http://schemas.microsoft.com/office/drawing/2014/main" val="2532071479"/>
                  </a:ext>
                </a:extLst>
              </a:tr>
              <a:tr h="773474">
                <a:tc>
                  <a:txBody>
                    <a:bodyPr/>
                    <a:lstStyle/>
                    <a:p>
                      <a:r>
                        <a:rPr lang="en-US" dirty="0"/>
                        <a:t>Batch process</a:t>
                      </a:r>
                      <a:endParaRPr lang="en-SG" dirty="0"/>
                    </a:p>
                  </a:txBody>
                  <a:tcPr/>
                </a:tc>
                <a:tc>
                  <a:txBody>
                    <a:bodyPr/>
                    <a:lstStyle/>
                    <a:p>
                      <a:pPr marL="285750" indent="-285750">
                        <a:buFont typeface="Arial" panose="020B0604020202020204" pitchFamily="34" charset="0"/>
                        <a:buChar char="•"/>
                      </a:pPr>
                      <a:r>
                        <a:rPr lang="en-US" dirty="0"/>
                        <a:t>Time to run algorithms</a:t>
                      </a:r>
                    </a:p>
                    <a:p>
                      <a:pPr marL="285750" indent="-285750">
                        <a:buFont typeface="Arial" panose="020B0604020202020204" pitchFamily="34" charset="0"/>
                        <a:buChar char="•"/>
                      </a:pPr>
                      <a:r>
                        <a:rPr lang="en-US" dirty="0"/>
                        <a:t>Clustering</a:t>
                      </a:r>
                    </a:p>
                  </a:txBody>
                  <a:tcPr/>
                </a:tc>
                <a:tc>
                  <a:txBody>
                    <a:bodyPr/>
                    <a:lstStyle/>
                    <a:p>
                      <a:pPr marL="0" indent="0">
                        <a:buFont typeface="Arial" panose="020B0604020202020204" pitchFamily="34" charset="0"/>
                        <a:buNone/>
                      </a:pPr>
                      <a:endParaRPr lang="en-US" dirty="0"/>
                    </a:p>
                  </a:txBody>
                  <a:tcPr/>
                </a:tc>
                <a:extLst>
                  <a:ext uri="{0D108BD9-81ED-4DB2-BD59-A6C34878D82A}">
                    <a16:rowId xmlns:a16="http://schemas.microsoft.com/office/drawing/2014/main" val="882831374"/>
                  </a:ext>
                </a:extLst>
              </a:tr>
            </a:tbl>
          </a:graphicData>
        </a:graphic>
      </p:graphicFrame>
    </p:spTree>
    <p:extLst>
      <p:ext uri="{BB962C8B-B14F-4D97-AF65-F5344CB8AC3E}">
        <p14:creationId xmlns:p14="http://schemas.microsoft.com/office/powerpoint/2010/main" val="1250652879"/>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a:ea typeface="+mn-ea"/>
              <a:cs typeface="+mn-cs"/>
              <a:sym typeface="Arial"/>
            </a:endParaRPr>
          </a:p>
        </p:txBody>
      </p:sp>
      <p:sp>
        <p:nvSpPr>
          <p:cNvPr id="10" name="Rectangle 9">
            <a:extLst>
              <a:ext uri="{FF2B5EF4-FFF2-40B4-BE49-F238E27FC236}">
                <a16:creationId xmlns:a16="http://schemas.microsoft.com/office/drawing/2014/main" id="{41E17A99-1553-4633-ADFB-5CCDCF801D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51435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a:ea typeface="+mn-ea"/>
              <a:cs typeface="+mn-cs"/>
              <a:sym typeface="Arial"/>
            </a:endParaRPr>
          </a:p>
        </p:txBody>
      </p:sp>
      <p:sp>
        <p:nvSpPr>
          <p:cNvPr id="12" name="Rectangle 11">
            <a:extLst>
              <a:ext uri="{FF2B5EF4-FFF2-40B4-BE49-F238E27FC236}">
                <a16:creationId xmlns:a16="http://schemas.microsoft.com/office/drawing/2014/main" id="{DAFABACF-DDBE-415C-8EE1-F7DD68C632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51435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B2B2B2"/>
              </a:solidFill>
              <a:effectLst/>
              <a:uLnTx/>
              <a:uFillTx/>
              <a:latin typeface="Calibri"/>
              <a:ea typeface="+mn-ea"/>
              <a:cs typeface="+mn-cs"/>
              <a:sym typeface="Arial"/>
            </a:endParaRPr>
          </a:p>
        </p:txBody>
      </p:sp>
      <p:sp>
        <p:nvSpPr>
          <p:cNvPr id="11" name="Title 10">
            <a:extLst>
              <a:ext uri="{FF2B5EF4-FFF2-40B4-BE49-F238E27FC236}">
                <a16:creationId xmlns:a16="http://schemas.microsoft.com/office/drawing/2014/main" id="{CB2C75E3-FB76-4D04-97DB-9B4C28EEEB6F}"/>
              </a:ext>
            </a:extLst>
          </p:cNvPr>
          <p:cNvSpPr>
            <a:spLocks noGrp="1"/>
          </p:cNvSpPr>
          <p:nvPr>
            <p:ph type="title"/>
          </p:nvPr>
        </p:nvSpPr>
        <p:spPr/>
        <p:txBody>
          <a:bodyPr/>
          <a:lstStyle/>
          <a:p>
            <a:r>
              <a:rPr lang="en-SG" dirty="0"/>
              <a:t>Data Elements</a:t>
            </a:r>
          </a:p>
        </p:txBody>
      </p:sp>
      <p:sp>
        <p:nvSpPr>
          <p:cNvPr id="13" name="Rectangle 12">
            <a:extLst>
              <a:ext uri="{FF2B5EF4-FFF2-40B4-BE49-F238E27FC236}">
                <a16:creationId xmlns:a16="http://schemas.microsoft.com/office/drawing/2014/main" id="{5E16E645-D975-43F2-B732-622CF1F898B3}"/>
              </a:ext>
            </a:extLst>
          </p:cNvPr>
          <p:cNvSpPr/>
          <p:nvPr/>
        </p:nvSpPr>
        <p:spPr>
          <a:xfrm>
            <a:off x="702506" y="1237102"/>
            <a:ext cx="2007978" cy="80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bg1"/>
                </a:solidFill>
              </a:rPr>
              <a:t>WHO</a:t>
            </a:r>
          </a:p>
          <a:p>
            <a:pPr algn="ctr"/>
            <a:r>
              <a:rPr lang="en-SG" sz="1200" dirty="0">
                <a:solidFill>
                  <a:schemeClr val="bg1"/>
                </a:solidFill>
              </a:rPr>
              <a:t>The entity (performers) information</a:t>
            </a:r>
          </a:p>
        </p:txBody>
      </p:sp>
      <p:sp>
        <p:nvSpPr>
          <p:cNvPr id="14" name="Rectangle 13">
            <a:extLst>
              <a:ext uri="{FF2B5EF4-FFF2-40B4-BE49-F238E27FC236}">
                <a16:creationId xmlns:a16="http://schemas.microsoft.com/office/drawing/2014/main" id="{DE2142A7-DF68-4B5F-92A6-C473F2BBDFF3}"/>
              </a:ext>
            </a:extLst>
          </p:cNvPr>
          <p:cNvSpPr/>
          <p:nvPr/>
        </p:nvSpPr>
        <p:spPr>
          <a:xfrm>
            <a:off x="706869" y="2180658"/>
            <a:ext cx="2007978" cy="80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bg1"/>
                </a:solidFill>
              </a:rPr>
              <a:t>WHAT</a:t>
            </a:r>
            <a:endParaRPr lang="en-SG" dirty="0">
              <a:solidFill>
                <a:schemeClr val="bg1"/>
              </a:solidFill>
            </a:endParaRPr>
          </a:p>
          <a:p>
            <a:pPr algn="ctr"/>
            <a:r>
              <a:rPr lang="en-SG" sz="1200" dirty="0">
                <a:solidFill>
                  <a:schemeClr val="bg1"/>
                </a:solidFill>
              </a:rPr>
              <a:t>The task-related information</a:t>
            </a:r>
            <a:endParaRPr lang="en-SG" dirty="0">
              <a:solidFill>
                <a:schemeClr val="bg1"/>
              </a:solidFill>
            </a:endParaRPr>
          </a:p>
        </p:txBody>
      </p:sp>
      <p:sp>
        <p:nvSpPr>
          <p:cNvPr id="15" name="Rectangle 14">
            <a:extLst>
              <a:ext uri="{FF2B5EF4-FFF2-40B4-BE49-F238E27FC236}">
                <a16:creationId xmlns:a16="http://schemas.microsoft.com/office/drawing/2014/main" id="{EF1BB3EA-9CB0-481A-81CF-58188F454609}"/>
              </a:ext>
            </a:extLst>
          </p:cNvPr>
          <p:cNvSpPr/>
          <p:nvPr/>
        </p:nvSpPr>
        <p:spPr>
          <a:xfrm>
            <a:off x="702506" y="3124214"/>
            <a:ext cx="2007978" cy="80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bg1"/>
                </a:solidFill>
              </a:rPr>
              <a:t>WHEN</a:t>
            </a:r>
          </a:p>
          <a:p>
            <a:pPr algn="ctr"/>
            <a:r>
              <a:rPr lang="en-SG" sz="1200" dirty="0">
                <a:solidFill>
                  <a:schemeClr val="bg1"/>
                </a:solidFill>
              </a:rPr>
              <a:t>Time-related timestamps</a:t>
            </a:r>
          </a:p>
        </p:txBody>
      </p:sp>
      <p:sp>
        <p:nvSpPr>
          <p:cNvPr id="16" name="Rectangle 15">
            <a:extLst>
              <a:ext uri="{FF2B5EF4-FFF2-40B4-BE49-F238E27FC236}">
                <a16:creationId xmlns:a16="http://schemas.microsoft.com/office/drawing/2014/main" id="{223F5A9D-6D5E-4C51-91E5-F5837C988A34}"/>
              </a:ext>
            </a:extLst>
          </p:cNvPr>
          <p:cNvSpPr/>
          <p:nvPr/>
        </p:nvSpPr>
        <p:spPr>
          <a:xfrm>
            <a:off x="702505" y="4067770"/>
            <a:ext cx="2007978" cy="80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bg1"/>
                </a:solidFill>
              </a:rPr>
              <a:t>WHICH</a:t>
            </a:r>
          </a:p>
          <a:p>
            <a:pPr algn="ctr"/>
            <a:r>
              <a:rPr lang="en-SG" sz="1200" dirty="0">
                <a:solidFill>
                  <a:schemeClr val="bg1"/>
                </a:solidFill>
              </a:rPr>
              <a:t>Supporting data used</a:t>
            </a:r>
            <a:endParaRPr lang="en-SG" sz="1800" dirty="0">
              <a:solidFill>
                <a:schemeClr val="bg1"/>
              </a:solidFill>
            </a:endParaRPr>
          </a:p>
        </p:txBody>
      </p:sp>
      <p:sp>
        <p:nvSpPr>
          <p:cNvPr id="18" name="Arrow: Right 17">
            <a:extLst>
              <a:ext uri="{FF2B5EF4-FFF2-40B4-BE49-F238E27FC236}">
                <a16:creationId xmlns:a16="http://schemas.microsoft.com/office/drawing/2014/main" id="{561BA1AC-FA2B-4A5E-A36D-35BD98B66CF6}"/>
              </a:ext>
            </a:extLst>
          </p:cNvPr>
          <p:cNvSpPr/>
          <p:nvPr/>
        </p:nvSpPr>
        <p:spPr>
          <a:xfrm>
            <a:off x="2710483" y="4312769"/>
            <a:ext cx="551680" cy="311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19" name="Table 18">
            <a:extLst>
              <a:ext uri="{FF2B5EF4-FFF2-40B4-BE49-F238E27FC236}">
                <a16:creationId xmlns:a16="http://schemas.microsoft.com/office/drawing/2014/main" id="{0214BEFA-DF46-4267-A208-D1BE47C7E56B}"/>
              </a:ext>
            </a:extLst>
          </p:cNvPr>
          <p:cNvGraphicFramePr>
            <a:graphicFrameLocks noGrp="1"/>
          </p:cNvGraphicFramePr>
          <p:nvPr>
            <p:extLst>
              <p:ext uri="{D42A27DB-BD31-4B8C-83A1-F6EECF244321}">
                <p14:modId xmlns:p14="http://schemas.microsoft.com/office/powerpoint/2010/main" val="2985125638"/>
              </p:ext>
            </p:extLst>
          </p:nvPr>
        </p:nvGraphicFramePr>
        <p:xfrm>
          <a:off x="3280419" y="1775762"/>
          <a:ext cx="5139069" cy="3010693"/>
        </p:xfrm>
        <a:graphic>
          <a:graphicData uri="http://schemas.openxmlformats.org/drawingml/2006/table">
            <a:tbl>
              <a:tblPr firstRow="1" bandRow="1">
                <a:tableStyleId>{5C22544A-7EE6-4342-B048-85BDC9FD1C3A}</a:tableStyleId>
              </a:tblPr>
              <a:tblGrid>
                <a:gridCol w="1713023">
                  <a:extLst>
                    <a:ext uri="{9D8B030D-6E8A-4147-A177-3AD203B41FA5}">
                      <a16:colId xmlns:a16="http://schemas.microsoft.com/office/drawing/2014/main" val="2150078372"/>
                    </a:ext>
                  </a:extLst>
                </a:gridCol>
                <a:gridCol w="1713023">
                  <a:extLst>
                    <a:ext uri="{9D8B030D-6E8A-4147-A177-3AD203B41FA5}">
                      <a16:colId xmlns:a16="http://schemas.microsoft.com/office/drawing/2014/main" val="2445254239"/>
                    </a:ext>
                  </a:extLst>
                </a:gridCol>
                <a:gridCol w="1713023">
                  <a:extLst>
                    <a:ext uri="{9D8B030D-6E8A-4147-A177-3AD203B41FA5}">
                      <a16:colId xmlns:a16="http://schemas.microsoft.com/office/drawing/2014/main" val="2785637653"/>
                    </a:ext>
                  </a:extLst>
                </a:gridCol>
              </a:tblGrid>
              <a:tr h="343605">
                <a:tc>
                  <a:txBody>
                    <a:bodyPr/>
                    <a:lstStyle/>
                    <a:p>
                      <a:pPr algn="ctr"/>
                      <a:r>
                        <a:rPr lang="en-SG" sz="1500" dirty="0">
                          <a:solidFill>
                            <a:schemeClr val="bg1"/>
                          </a:solidFill>
                        </a:rPr>
                        <a:t>Data group</a:t>
                      </a:r>
                    </a:p>
                  </a:txBody>
                  <a:tcPr/>
                </a:tc>
                <a:tc gridSpan="2">
                  <a:txBody>
                    <a:bodyPr/>
                    <a:lstStyle/>
                    <a:p>
                      <a:pPr algn="ctr"/>
                      <a:r>
                        <a:rPr lang="en-SG" sz="1500" dirty="0">
                          <a:solidFill>
                            <a:schemeClr val="bg1"/>
                          </a:solidFill>
                        </a:rPr>
                        <a:t>Data Items</a:t>
                      </a:r>
                    </a:p>
                  </a:txBody>
                  <a:tcPr/>
                </a:tc>
                <a:tc hMerge="1">
                  <a:txBody>
                    <a:bodyPr/>
                    <a:lstStyle/>
                    <a:p>
                      <a:pPr algn="ctr"/>
                      <a:endParaRPr lang="en-SG" sz="1500" dirty="0">
                        <a:solidFill>
                          <a:schemeClr val="bg1"/>
                        </a:solidFill>
                      </a:endParaRPr>
                    </a:p>
                  </a:txBody>
                  <a:tcPr/>
                </a:tc>
                <a:extLst>
                  <a:ext uri="{0D108BD9-81ED-4DB2-BD59-A6C34878D82A}">
                    <a16:rowId xmlns:a16="http://schemas.microsoft.com/office/drawing/2014/main" val="1220123082"/>
                  </a:ext>
                </a:extLst>
              </a:tr>
              <a:tr h="773474">
                <a:tc>
                  <a:txBody>
                    <a:bodyPr/>
                    <a:lstStyle/>
                    <a:p>
                      <a:r>
                        <a:rPr lang="en-US" dirty="0"/>
                        <a:t>Country</a:t>
                      </a:r>
                      <a:endParaRPr lang="en-SG" dirty="0"/>
                    </a:p>
                  </a:txBody>
                  <a:tcPr/>
                </a:tc>
                <a:tc>
                  <a:txBody>
                    <a:bodyPr/>
                    <a:lstStyle/>
                    <a:p>
                      <a:pPr marL="285750" indent="-285750">
                        <a:buFont typeface="Arial" panose="020B0604020202020204" pitchFamily="34" charset="0"/>
                        <a:buChar char="•"/>
                      </a:pPr>
                      <a:r>
                        <a:rPr lang="en-US" dirty="0"/>
                        <a:t>Hot trends</a:t>
                      </a:r>
                    </a:p>
                    <a:p>
                      <a:pPr marL="285750" indent="-285750">
                        <a:buFont typeface="Arial" panose="020B0604020202020204" pitchFamily="34" charset="0"/>
                        <a:buChar char="•"/>
                      </a:pPr>
                      <a:r>
                        <a:rPr lang="en-US" dirty="0"/>
                        <a:t>Seasonality</a:t>
                      </a:r>
                    </a:p>
                  </a:txBody>
                  <a:tcPr/>
                </a:tc>
                <a:tc>
                  <a:txBody>
                    <a:bodyPr/>
                    <a:lstStyle/>
                    <a:p>
                      <a:pPr marL="285750" indent="-285750">
                        <a:buFont typeface="Arial" panose="020B0604020202020204" pitchFamily="34" charset="0"/>
                        <a:buChar char="•"/>
                      </a:pPr>
                      <a:r>
                        <a:rPr lang="en-US" dirty="0"/>
                        <a:t>Sales Targets</a:t>
                      </a:r>
                      <a:endParaRPr lang="en-SG" dirty="0"/>
                    </a:p>
                  </a:txBody>
                  <a:tcPr/>
                </a:tc>
                <a:extLst>
                  <a:ext uri="{0D108BD9-81ED-4DB2-BD59-A6C34878D82A}">
                    <a16:rowId xmlns:a16="http://schemas.microsoft.com/office/drawing/2014/main" val="2532071479"/>
                  </a:ext>
                </a:extLst>
              </a:tr>
              <a:tr h="773474">
                <a:tc>
                  <a:txBody>
                    <a:bodyPr/>
                    <a:lstStyle/>
                    <a:p>
                      <a:r>
                        <a:rPr lang="en-US" dirty="0"/>
                        <a:t>Marketing Campaigns</a:t>
                      </a:r>
                      <a:endParaRPr lang="en-SG" dirty="0"/>
                    </a:p>
                  </a:txBody>
                  <a:tcPr/>
                </a:tc>
                <a:tc>
                  <a:txBody>
                    <a:bodyPr/>
                    <a:lstStyle/>
                    <a:p>
                      <a:pPr marL="285750" indent="-285750">
                        <a:buFont typeface="Arial" panose="020B0604020202020204" pitchFamily="34" charset="0"/>
                        <a:buChar char="•"/>
                      </a:pPr>
                      <a:r>
                        <a:rPr lang="en-US" dirty="0"/>
                        <a:t>Start Date</a:t>
                      </a:r>
                    </a:p>
                    <a:p>
                      <a:pPr marL="285750" indent="-285750">
                        <a:buFont typeface="Arial" panose="020B0604020202020204" pitchFamily="34" charset="0"/>
                        <a:buChar char="•"/>
                      </a:pPr>
                      <a:r>
                        <a:rPr lang="en-US" dirty="0"/>
                        <a:t>End Date</a:t>
                      </a:r>
                    </a:p>
                    <a:p>
                      <a:pPr marL="285750" indent="-285750">
                        <a:buFont typeface="Arial" panose="020B0604020202020204" pitchFamily="34" charset="0"/>
                        <a:buChar char="•"/>
                      </a:pPr>
                      <a:r>
                        <a:rPr lang="en-US" dirty="0"/>
                        <a:t>Target Audience</a:t>
                      </a:r>
                      <a:endParaRPr lang="en-SG" dirty="0"/>
                    </a:p>
                  </a:txBody>
                  <a:tcPr/>
                </a:tc>
                <a:tc>
                  <a:txBody>
                    <a:bodyPr/>
                    <a:lstStyle/>
                    <a:p>
                      <a:pPr marL="285750" indent="-285750">
                        <a:buFont typeface="Arial" panose="020B0604020202020204" pitchFamily="34" charset="0"/>
                        <a:buChar char="•"/>
                      </a:pPr>
                      <a:r>
                        <a:rPr lang="en-US" dirty="0"/>
                        <a:t>Items</a:t>
                      </a:r>
                    </a:p>
                    <a:p>
                      <a:pPr marL="285750" indent="-285750">
                        <a:buFont typeface="Arial" panose="020B0604020202020204" pitchFamily="34" charset="0"/>
                        <a:buChar char="•"/>
                      </a:pPr>
                      <a:r>
                        <a:rPr lang="en-US" dirty="0"/>
                        <a:t>Coupons</a:t>
                      </a:r>
                    </a:p>
                    <a:p>
                      <a:pPr marL="285750" indent="-285750">
                        <a:buFont typeface="Arial" panose="020B0604020202020204" pitchFamily="34" charset="0"/>
                        <a:buChar char="•"/>
                      </a:pPr>
                      <a:r>
                        <a:rPr lang="en-US" dirty="0"/>
                        <a:t>Channels (ATL/BTL)</a:t>
                      </a:r>
                    </a:p>
                    <a:p>
                      <a:pPr marL="285750" indent="-285750">
                        <a:buFont typeface="Arial" panose="020B0604020202020204" pitchFamily="34" charset="0"/>
                        <a:buChar char="•"/>
                      </a:pPr>
                      <a:endParaRPr lang="en-SG" dirty="0"/>
                    </a:p>
                  </a:txBody>
                  <a:tcPr/>
                </a:tc>
                <a:extLst>
                  <a:ext uri="{0D108BD9-81ED-4DB2-BD59-A6C34878D82A}">
                    <a16:rowId xmlns:a16="http://schemas.microsoft.com/office/drawing/2014/main" val="882831374"/>
                  </a:ext>
                </a:extLst>
              </a:tr>
              <a:tr h="773474">
                <a:tc>
                  <a:txBody>
                    <a:bodyPr/>
                    <a:lstStyle/>
                    <a:p>
                      <a:r>
                        <a:rPr lang="en-US" dirty="0"/>
                        <a:t>Influencer</a:t>
                      </a:r>
                      <a:endParaRPr lang="en-SG" dirty="0"/>
                    </a:p>
                  </a:txBody>
                  <a:tcPr/>
                </a:tc>
                <a:tc>
                  <a:txBody>
                    <a:bodyPr/>
                    <a:lstStyle/>
                    <a:p>
                      <a:pPr marL="285750" indent="-285750">
                        <a:buFont typeface="Arial" panose="020B0604020202020204" pitchFamily="34" charset="0"/>
                        <a:buChar char="•"/>
                      </a:pPr>
                      <a:r>
                        <a:rPr lang="en-US" dirty="0"/>
                        <a:t>Item Trends</a:t>
                      </a:r>
                    </a:p>
                    <a:p>
                      <a:pPr marL="285750" indent="-285750">
                        <a:buFont typeface="Arial" panose="020B0604020202020204" pitchFamily="34" charset="0"/>
                        <a:buChar char="•"/>
                      </a:pPr>
                      <a:r>
                        <a:rPr lang="en-US" dirty="0"/>
                        <a:t>Age</a:t>
                      </a:r>
                    </a:p>
                  </a:txBody>
                  <a:tcPr/>
                </a:tc>
                <a:tc>
                  <a:txBody>
                    <a:bodyPr/>
                    <a:lstStyle/>
                    <a:p>
                      <a:pPr marL="285750" indent="-285750">
                        <a:buFont typeface="Arial" panose="020B0604020202020204" pitchFamily="34" charset="0"/>
                        <a:buChar char="•"/>
                      </a:pPr>
                      <a:r>
                        <a:rPr lang="en-US" dirty="0"/>
                        <a:t>Gender</a:t>
                      </a:r>
                    </a:p>
                    <a:p>
                      <a:pPr marL="285750" indent="-285750">
                        <a:buFont typeface="Arial" panose="020B0604020202020204" pitchFamily="34" charset="0"/>
                        <a:buChar char="•"/>
                      </a:pPr>
                      <a:r>
                        <a:rPr lang="en-US" dirty="0"/>
                        <a:t>Brands</a:t>
                      </a:r>
                      <a:endParaRPr lang="en-SG" dirty="0"/>
                    </a:p>
                  </a:txBody>
                  <a:tcPr/>
                </a:tc>
                <a:extLst>
                  <a:ext uri="{0D108BD9-81ED-4DB2-BD59-A6C34878D82A}">
                    <a16:rowId xmlns:a16="http://schemas.microsoft.com/office/drawing/2014/main" val="2127117119"/>
                  </a:ext>
                </a:extLst>
              </a:tr>
            </a:tbl>
          </a:graphicData>
        </a:graphic>
      </p:graphicFrame>
    </p:spTree>
    <p:extLst>
      <p:ext uri="{BB962C8B-B14F-4D97-AF65-F5344CB8AC3E}">
        <p14:creationId xmlns:p14="http://schemas.microsoft.com/office/powerpoint/2010/main" val="3954532555"/>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a:ea typeface="+mn-ea"/>
              <a:cs typeface="+mn-cs"/>
              <a:sym typeface="Arial"/>
            </a:endParaRPr>
          </a:p>
        </p:txBody>
      </p:sp>
      <p:sp>
        <p:nvSpPr>
          <p:cNvPr id="10" name="Rectangle 9">
            <a:extLst>
              <a:ext uri="{FF2B5EF4-FFF2-40B4-BE49-F238E27FC236}">
                <a16:creationId xmlns:a16="http://schemas.microsoft.com/office/drawing/2014/main" id="{41E17A99-1553-4633-ADFB-5CCDCF801D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51435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a:ea typeface="+mn-ea"/>
              <a:cs typeface="+mn-cs"/>
              <a:sym typeface="Arial"/>
            </a:endParaRPr>
          </a:p>
        </p:txBody>
      </p:sp>
      <p:sp>
        <p:nvSpPr>
          <p:cNvPr id="12" name="Rectangle 11">
            <a:extLst>
              <a:ext uri="{FF2B5EF4-FFF2-40B4-BE49-F238E27FC236}">
                <a16:creationId xmlns:a16="http://schemas.microsoft.com/office/drawing/2014/main" id="{DAFABACF-DDBE-415C-8EE1-F7DD68C632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51435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B2B2B2"/>
              </a:solidFill>
              <a:effectLst/>
              <a:uLnTx/>
              <a:uFillTx/>
              <a:latin typeface="Calibri"/>
              <a:ea typeface="+mn-ea"/>
              <a:cs typeface="+mn-cs"/>
              <a:sym typeface="Arial"/>
            </a:endParaRPr>
          </a:p>
        </p:txBody>
      </p:sp>
      <p:sp>
        <p:nvSpPr>
          <p:cNvPr id="11" name="Title 10">
            <a:extLst>
              <a:ext uri="{FF2B5EF4-FFF2-40B4-BE49-F238E27FC236}">
                <a16:creationId xmlns:a16="http://schemas.microsoft.com/office/drawing/2014/main" id="{CB2C75E3-FB76-4D04-97DB-9B4C28EEEB6F}"/>
              </a:ext>
            </a:extLst>
          </p:cNvPr>
          <p:cNvSpPr>
            <a:spLocks noGrp="1"/>
          </p:cNvSpPr>
          <p:nvPr>
            <p:ph type="title"/>
          </p:nvPr>
        </p:nvSpPr>
        <p:spPr/>
        <p:txBody>
          <a:bodyPr/>
          <a:lstStyle/>
          <a:p>
            <a:r>
              <a:rPr lang="en-SG" dirty="0"/>
              <a:t>Data Acquisition &amp; Uniqueness </a:t>
            </a:r>
          </a:p>
        </p:txBody>
      </p:sp>
      <p:sp>
        <p:nvSpPr>
          <p:cNvPr id="9" name="Content Placeholder 6">
            <a:extLst>
              <a:ext uri="{FF2B5EF4-FFF2-40B4-BE49-F238E27FC236}">
                <a16:creationId xmlns:a16="http://schemas.microsoft.com/office/drawing/2014/main" id="{C2F5D285-299C-4129-A042-8F3B81588B1E}"/>
              </a:ext>
            </a:extLst>
          </p:cNvPr>
          <p:cNvSpPr>
            <a:spLocks noGrp="1"/>
          </p:cNvSpPr>
          <p:nvPr>
            <p:ph idx="1"/>
          </p:nvPr>
        </p:nvSpPr>
        <p:spPr>
          <a:xfrm>
            <a:off x="628650" y="1369219"/>
            <a:ext cx="7886700" cy="3263504"/>
          </a:xfrm>
        </p:spPr>
        <p:txBody>
          <a:bodyPr>
            <a:normAutofit lnSpcReduction="10000"/>
          </a:bodyPr>
          <a:lstStyle/>
          <a:p>
            <a:r>
              <a:rPr lang="en-SG" dirty="0"/>
              <a:t>Acquisition</a:t>
            </a:r>
          </a:p>
          <a:p>
            <a:pPr lvl="1"/>
            <a:r>
              <a:rPr lang="en-SG" dirty="0"/>
              <a:t>For user specific data, real time as well as sales transaction data is required</a:t>
            </a:r>
          </a:p>
          <a:p>
            <a:pPr lvl="2"/>
            <a:r>
              <a:rPr lang="en-US" sz="1600" dirty="0"/>
              <a:t>Real</a:t>
            </a:r>
            <a:r>
              <a:rPr lang="en-SG" sz="1600" dirty="0"/>
              <a:t> time data includes the footprints of the customer in live session</a:t>
            </a:r>
          </a:p>
          <a:p>
            <a:pPr lvl="2"/>
            <a:r>
              <a:rPr lang="en-US" sz="1600" dirty="0"/>
              <a:t>Batch</a:t>
            </a:r>
            <a:r>
              <a:rPr lang="en-SG" sz="1600" dirty="0"/>
              <a:t> data includes the customer preferences as mentioned previously</a:t>
            </a:r>
          </a:p>
          <a:p>
            <a:r>
              <a:rPr lang="en-SG" dirty="0"/>
              <a:t>Uniqueness</a:t>
            </a:r>
          </a:p>
          <a:p>
            <a:pPr lvl="1"/>
            <a:r>
              <a:rPr lang="en-SG" dirty="0"/>
              <a:t>The most important part of personalization is being able to tag the customer across different platforms</a:t>
            </a:r>
          </a:p>
          <a:p>
            <a:pPr lvl="2"/>
            <a:r>
              <a:rPr lang="en-SG" sz="1600" dirty="0"/>
              <a:t>Done using Zalora User ID that maps the user based on:</a:t>
            </a:r>
          </a:p>
          <a:p>
            <a:pPr lvl="3"/>
            <a:r>
              <a:rPr lang="en-SG" sz="1400" dirty="0"/>
              <a:t>Cookie ID ( Multiple cookies for historical tagging )</a:t>
            </a:r>
          </a:p>
          <a:p>
            <a:pPr lvl="3"/>
            <a:r>
              <a:rPr lang="en-SG" sz="1400" dirty="0"/>
              <a:t>Device ID</a:t>
            </a:r>
          </a:p>
          <a:p>
            <a:pPr lvl="3"/>
            <a:r>
              <a:rPr lang="en-US" sz="1400" dirty="0"/>
              <a:t>M</a:t>
            </a:r>
            <a:r>
              <a:rPr lang="en-SG" sz="1400" dirty="0"/>
              <a:t>ail ID</a:t>
            </a:r>
          </a:p>
          <a:p>
            <a:pPr lvl="3"/>
            <a:r>
              <a:rPr lang="en-US" sz="1400" dirty="0"/>
              <a:t>Phone Number</a:t>
            </a:r>
            <a:endParaRPr lang="en-SG" sz="1400" dirty="0"/>
          </a:p>
        </p:txBody>
      </p:sp>
    </p:spTree>
    <p:extLst>
      <p:ext uri="{BB962C8B-B14F-4D97-AF65-F5344CB8AC3E}">
        <p14:creationId xmlns:p14="http://schemas.microsoft.com/office/powerpoint/2010/main" val="29587478"/>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a:ea typeface="+mn-ea"/>
              <a:cs typeface="+mn-cs"/>
              <a:sym typeface="Arial"/>
            </a:endParaRPr>
          </a:p>
        </p:txBody>
      </p:sp>
      <p:sp>
        <p:nvSpPr>
          <p:cNvPr id="10" name="Rectangle 9">
            <a:extLst>
              <a:ext uri="{FF2B5EF4-FFF2-40B4-BE49-F238E27FC236}">
                <a16:creationId xmlns:a16="http://schemas.microsoft.com/office/drawing/2014/main" id="{41E17A99-1553-4633-ADFB-5CCDCF801D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51435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a:ea typeface="+mn-ea"/>
              <a:cs typeface="+mn-cs"/>
              <a:sym typeface="Arial"/>
            </a:endParaRPr>
          </a:p>
        </p:txBody>
      </p:sp>
      <p:sp>
        <p:nvSpPr>
          <p:cNvPr id="12" name="Rectangle 11">
            <a:extLst>
              <a:ext uri="{FF2B5EF4-FFF2-40B4-BE49-F238E27FC236}">
                <a16:creationId xmlns:a16="http://schemas.microsoft.com/office/drawing/2014/main" id="{DAFABACF-DDBE-415C-8EE1-F7DD68C632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51435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B2B2B2"/>
              </a:solidFill>
              <a:effectLst/>
              <a:uLnTx/>
              <a:uFillTx/>
              <a:latin typeface="Calibri"/>
              <a:ea typeface="+mn-ea"/>
              <a:cs typeface="+mn-cs"/>
              <a:sym typeface="Arial"/>
            </a:endParaRPr>
          </a:p>
        </p:txBody>
      </p:sp>
      <p:sp>
        <p:nvSpPr>
          <p:cNvPr id="7" name="Content Placeholder 6">
            <a:extLst>
              <a:ext uri="{FF2B5EF4-FFF2-40B4-BE49-F238E27FC236}">
                <a16:creationId xmlns:a16="http://schemas.microsoft.com/office/drawing/2014/main" id="{5B19231E-D3F2-4539-A96E-133D014864D5}"/>
              </a:ext>
            </a:extLst>
          </p:cNvPr>
          <p:cNvSpPr>
            <a:spLocks noGrp="1"/>
          </p:cNvSpPr>
          <p:nvPr>
            <p:ph idx="1"/>
          </p:nvPr>
        </p:nvSpPr>
        <p:spPr/>
        <p:txBody>
          <a:bodyPr/>
          <a:lstStyle/>
          <a:p>
            <a:r>
              <a:rPr lang="en-SG" dirty="0"/>
              <a:t>How? </a:t>
            </a:r>
          </a:p>
          <a:p>
            <a:pPr lvl="2"/>
            <a:r>
              <a:rPr lang="en-SG" dirty="0"/>
              <a:t>Identify the user based on Zalora User ID</a:t>
            </a:r>
          </a:p>
          <a:p>
            <a:pPr lvl="2"/>
            <a:r>
              <a:rPr lang="en-SG" dirty="0"/>
              <a:t>Get the data from both sources (browsing and sales)</a:t>
            </a:r>
          </a:p>
          <a:p>
            <a:pPr lvl="2"/>
            <a:r>
              <a:rPr lang="en-SG" dirty="0"/>
              <a:t>Compute the scoring for the categories, subcategories, brands, trends according to the products browsed by the customer</a:t>
            </a:r>
          </a:p>
          <a:p>
            <a:pPr lvl="2"/>
            <a:r>
              <a:rPr lang="en-SG" dirty="0"/>
              <a:t>Integrate the scoring along with the existing parameters such as</a:t>
            </a:r>
          </a:p>
          <a:p>
            <a:pPr lvl="3"/>
            <a:r>
              <a:rPr lang="en-SG" sz="1400" dirty="0"/>
              <a:t>Seasonality</a:t>
            </a:r>
          </a:p>
          <a:p>
            <a:pPr lvl="3"/>
            <a:r>
              <a:rPr lang="en-US" sz="1400" dirty="0"/>
              <a:t>Stock availability of the products, </a:t>
            </a:r>
          </a:p>
          <a:p>
            <a:pPr lvl="3"/>
            <a:r>
              <a:rPr lang="en-US" sz="1400" dirty="0"/>
              <a:t>Discount %</a:t>
            </a:r>
          </a:p>
          <a:p>
            <a:pPr lvl="3"/>
            <a:r>
              <a:rPr lang="en-US" sz="1400" dirty="0"/>
              <a:t>Broken Size products - not all sizes available, </a:t>
            </a:r>
          </a:p>
          <a:p>
            <a:pPr lvl="3"/>
            <a:r>
              <a:rPr lang="en-US" sz="1400" dirty="0"/>
              <a:t>Categories - Lingerie's, Swimwear's, Maternity products</a:t>
            </a:r>
          </a:p>
          <a:p>
            <a:pPr lvl="2"/>
            <a:r>
              <a:rPr lang="en-US" dirty="0"/>
              <a:t>Display the products based on the scoring obtained from catalog</a:t>
            </a:r>
            <a:endParaRPr lang="en-SG" dirty="0"/>
          </a:p>
          <a:p>
            <a:pPr lvl="3"/>
            <a:endParaRPr lang="en-SG" dirty="0"/>
          </a:p>
          <a:p>
            <a:endParaRPr lang="en-SG" dirty="0"/>
          </a:p>
        </p:txBody>
      </p:sp>
      <p:sp>
        <p:nvSpPr>
          <p:cNvPr id="11" name="Title 10">
            <a:extLst>
              <a:ext uri="{FF2B5EF4-FFF2-40B4-BE49-F238E27FC236}">
                <a16:creationId xmlns:a16="http://schemas.microsoft.com/office/drawing/2014/main" id="{CB2C75E3-FB76-4D04-97DB-9B4C28EEEB6F}"/>
              </a:ext>
            </a:extLst>
          </p:cNvPr>
          <p:cNvSpPr>
            <a:spLocks noGrp="1"/>
          </p:cNvSpPr>
          <p:nvPr>
            <p:ph type="title"/>
          </p:nvPr>
        </p:nvSpPr>
        <p:spPr/>
        <p:txBody>
          <a:bodyPr/>
          <a:lstStyle/>
          <a:p>
            <a:r>
              <a:rPr lang="en-SG" dirty="0"/>
              <a:t>Implementation Approach</a:t>
            </a:r>
          </a:p>
        </p:txBody>
      </p:sp>
    </p:spTree>
    <p:extLst>
      <p:ext uri="{BB962C8B-B14F-4D97-AF65-F5344CB8AC3E}">
        <p14:creationId xmlns:p14="http://schemas.microsoft.com/office/powerpoint/2010/main" val="3188765949"/>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Content Placeholder 2" descr="A screenshot of a cell phone&#10;&#10;Description generated with very high confidence">
            <a:extLst>
              <a:ext uri="{FF2B5EF4-FFF2-40B4-BE49-F238E27FC236}">
                <a16:creationId xmlns:a16="http://schemas.microsoft.com/office/drawing/2014/main" id="{8CDBC3CF-D8C2-4A25-9117-74696B7FB99C}"/>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b="15618"/>
          <a:stretch/>
        </p:blipFill>
        <p:spPr>
          <a:xfrm>
            <a:off x="3469230" y="1"/>
            <a:ext cx="5655377" cy="5026706"/>
          </a:xfrm>
          <a:prstGeom prst="rect">
            <a:avLst/>
          </a:prstGeom>
        </p:spPr>
      </p:pic>
      <p:sp>
        <p:nvSpPr>
          <p:cNvPr id="8" name="Rectangle 7">
            <a:extLst>
              <a:ext uri="{FF2B5EF4-FFF2-40B4-BE49-F238E27FC236}">
                <a16:creationId xmlns:a16="http://schemas.microsoft.com/office/drawing/2014/main" id="{1707FC24-6981-43D9-B525-C7832BA224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233586"/>
            <a:ext cx="3249230" cy="4634664"/>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E7A437-7CC0-46EE-9457-3614E00049E9}"/>
              </a:ext>
            </a:extLst>
          </p:cNvPr>
          <p:cNvSpPr>
            <a:spLocks noGrp="1"/>
          </p:cNvSpPr>
          <p:nvPr>
            <p:ph type="title"/>
          </p:nvPr>
        </p:nvSpPr>
        <p:spPr>
          <a:xfrm>
            <a:off x="477517" y="652407"/>
            <a:ext cx="2912018" cy="3721893"/>
          </a:xfrm>
        </p:spPr>
        <p:txBody>
          <a:bodyPr>
            <a:normAutofit/>
          </a:bodyPr>
          <a:lstStyle/>
          <a:p>
            <a:pPr algn="ctr"/>
            <a:r>
              <a:rPr lang="en-SG" sz="3600" dirty="0">
                <a:solidFill>
                  <a:srgbClr val="FFFFFF"/>
                </a:solidFill>
              </a:rPr>
              <a:t>Business Process (As-Is)</a:t>
            </a:r>
          </a:p>
        </p:txBody>
      </p:sp>
    </p:spTree>
    <p:extLst>
      <p:ext uri="{BB962C8B-B14F-4D97-AF65-F5344CB8AC3E}">
        <p14:creationId xmlns:p14="http://schemas.microsoft.com/office/powerpoint/2010/main" val="2497993139"/>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Content Placeholder 2" descr="A screenshot of a cell phone&#10;&#10;Description generated with very high confidence">
            <a:extLst>
              <a:ext uri="{FF2B5EF4-FFF2-40B4-BE49-F238E27FC236}">
                <a16:creationId xmlns:a16="http://schemas.microsoft.com/office/drawing/2014/main" id="{AEE6F823-6E59-44FA-93B9-39EE7E6590A0}"/>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saturation sat="400000"/>
                    </a14:imgEffect>
                  </a14:imgLayer>
                </a14:imgProps>
              </a:ext>
            </a:extLst>
          </a:blip>
          <a:srcRect b="13159"/>
          <a:stretch/>
        </p:blipFill>
        <p:spPr>
          <a:xfrm>
            <a:off x="3501893" y="0"/>
            <a:ext cx="5525473" cy="5080430"/>
          </a:xfrm>
          <a:prstGeom prst="rect">
            <a:avLst/>
          </a:prstGeom>
          <a:solidFill>
            <a:srgbClr val="FFFFFF">
              <a:shade val="85000"/>
            </a:srgbClr>
          </a:solidFill>
        </p:spPr>
      </p:pic>
      <p:sp>
        <p:nvSpPr>
          <p:cNvPr id="17" name="Rectangle 16">
            <a:extLst>
              <a:ext uri="{FF2B5EF4-FFF2-40B4-BE49-F238E27FC236}">
                <a16:creationId xmlns:a16="http://schemas.microsoft.com/office/drawing/2014/main" id="{1707FC24-6981-43D9-B525-C7832BA224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233586"/>
            <a:ext cx="3249230" cy="4634664"/>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CB2C75E3-FB76-4D04-97DB-9B4C28EEEB6F}"/>
              </a:ext>
            </a:extLst>
          </p:cNvPr>
          <p:cNvSpPr>
            <a:spLocks noGrp="1"/>
          </p:cNvSpPr>
          <p:nvPr>
            <p:ph type="title"/>
          </p:nvPr>
        </p:nvSpPr>
        <p:spPr>
          <a:xfrm>
            <a:off x="363475" y="557213"/>
            <a:ext cx="3077149" cy="3721893"/>
          </a:xfrm>
        </p:spPr>
        <p:txBody>
          <a:bodyPr vert="horz" lIns="91440" tIns="45720" rIns="91440" bIns="45720" rtlCol="0" anchor="ctr">
            <a:normAutofit/>
          </a:bodyPr>
          <a:lstStyle/>
          <a:p>
            <a:pPr algn="ctr" defTabSz="914400"/>
            <a:r>
              <a:rPr lang="en-US" sz="3600" kern="1200" dirty="0">
                <a:solidFill>
                  <a:srgbClr val="FFFFFF"/>
                </a:solidFill>
                <a:latin typeface="+mj-lt"/>
                <a:ea typeface="+mj-ea"/>
                <a:cs typeface="+mj-cs"/>
              </a:rPr>
              <a:t>Business Process (To-Be)</a:t>
            </a:r>
          </a:p>
        </p:txBody>
      </p:sp>
    </p:spTree>
    <p:extLst>
      <p:ext uri="{BB962C8B-B14F-4D97-AF65-F5344CB8AC3E}">
        <p14:creationId xmlns:p14="http://schemas.microsoft.com/office/powerpoint/2010/main" val="3832882960"/>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a:ea typeface="+mn-ea"/>
              <a:cs typeface="+mn-cs"/>
              <a:sym typeface="Arial"/>
            </a:endParaRPr>
          </a:p>
        </p:txBody>
      </p:sp>
      <p:sp>
        <p:nvSpPr>
          <p:cNvPr id="10" name="Rectangle 9">
            <a:extLst>
              <a:ext uri="{FF2B5EF4-FFF2-40B4-BE49-F238E27FC236}">
                <a16:creationId xmlns:a16="http://schemas.microsoft.com/office/drawing/2014/main" id="{41E17A99-1553-4633-ADFB-5CCDCF801D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51435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a:ea typeface="+mn-ea"/>
              <a:cs typeface="+mn-cs"/>
              <a:sym typeface="Arial"/>
            </a:endParaRPr>
          </a:p>
        </p:txBody>
      </p:sp>
      <p:sp>
        <p:nvSpPr>
          <p:cNvPr id="12" name="Rectangle 11">
            <a:extLst>
              <a:ext uri="{FF2B5EF4-FFF2-40B4-BE49-F238E27FC236}">
                <a16:creationId xmlns:a16="http://schemas.microsoft.com/office/drawing/2014/main" id="{DAFABACF-DDBE-415C-8EE1-F7DD68C632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51435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B2B2B2"/>
              </a:solidFill>
              <a:effectLst/>
              <a:uLnTx/>
              <a:uFillTx/>
              <a:latin typeface="Calibri"/>
              <a:ea typeface="+mn-ea"/>
              <a:cs typeface="+mn-cs"/>
              <a:sym typeface="Arial"/>
            </a:endParaRPr>
          </a:p>
        </p:txBody>
      </p:sp>
      <p:sp>
        <p:nvSpPr>
          <p:cNvPr id="7" name="Content Placeholder 6">
            <a:extLst>
              <a:ext uri="{FF2B5EF4-FFF2-40B4-BE49-F238E27FC236}">
                <a16:creationId xmlns:a16="http://schemas.microsoft.com/office/drawing/2014/main" id="{5B19231E-D3F2-4539-A96E-133D014864D5}"/>
              </a:ext>
            </a:extLst>
          </p:cNvPr>
          <p:cNvSpPr>
            <a:spLocks noGrp="1"/>
          </p:cNvSpPr>
          <p:nvPr>
            <p:ph idx="1"/>
          </p:nvPr>
        </p:nvSpPr>
        <p:spPr>
          <a:xfrm>
            <a:off x="628650" y="1369218"/>
            <a:ext cx="7886700" cy="3381685"/>
          </a:xfrm>
        </p:spPr>
        <p:txBody>
          <a:bodyPr>
            <a:normAutofit fontScale="70000" lnSpcReduction="20000"/>
          </a:bodyPr>
          <a:lstStyle/>
          <a:p>
            <a:pPr algn="just" fontAlgn="base">
              <a:buFont typeface="Wingdings" panose="05000000000000000000" pitchFamily="2" charset="2"/>
              <a:buChar char="§"/>
            </a:pPr>
            <a:r>
              <a:rPr lang="en-SG" sz="1867" b="1" dirty="0">
                <a:latin typeface="Leelawadee UI" panose="020B0502040204020203" pitchFamily="34" charset="-34"/>
                <a:cs typeface="Leelawadee UI" panose="020B0502040204020203" pitchFamily="34" charset="-34"/>
              </a:rPr>
              <a:t>Conversion rate</a:t>
            </a:r>
          </a:p>
          <a:p>
            <a:pPr marL="0" indent="0" algn="just" fontAlgn="base">
              <a:buNone/>
            </a:pPr>
            <a:endParaRPr lang="en-SG" sz="1867" dirty="0">
              <a:latin typeface="Leelawadee UI" panose="020B0502040204020203" pitchFamily="34" charset="-34"/>
              <a:cs typeface="Leelawadee UI" panose="020B0502040204020203" pitchFamily="34" charset="-34"/>
            </a:endParaRPr>
          </a:p>
          <a:p>
            <a:pPr lvl="1" algn="just" fontAlgn="base">
              <a:lnSpc>
                <a:spcPct val="120000"/>
              </a:lnSpc>
            </a:pPr>
            <a:r>
              <a:rPr lang="en-SG" sz="1867" dirty="0">
                <a:latin typeface="Leelawadee UI" panose="020B0502040204020203" pitchFamily="34" charset="-34"/>
                <a:cs typeface="Leelawadee UI" panose="020B0502040204020203" pitchFamily="34" charset="-34"/>
              </a:rPr>
              <a:t>The major KPI affected by the Catalog sorting process is the conversion rate</a:t>
            </a:r>
          </a:p>
          <a:p>
            <a:pPr lvl="1" algn="just" fontAlgn="base">
              <a:lnSpc>
                <a:spcPct val="120000"/>
              </a:lnSpc>
            </a:pPr>
            <a:r>
              <a:rPr lang="en-SG" sz="1867" dirty="0">
                <a:latin typeface="Leelawadee UI" panose="020B0502040204020203" pitchFamily="34" charset="-34"/>
                <a:cs typeface="Leelawadee UI" panose="020B0502040204020203" pitchFamily="34" charset="-34"/>
              </a:rPr>
              <a:t>Catalog sorting process helps in providing better customer engagement on the website by showing relevant products to the customers</a:t>
            </a:r>
          </a:p>
          <a:p>
            <a:pPr marL="0" indent="0" algn="just" fontAlgn="base">
              <a:buNone/>
            </a:pPr>
            <a:endParaRPr lang="en-SG" sz="1867" dirty="0">
              <a:latin typeface="Leelawadee UI" panose="020B0502040204020203" pitchFamily="34" charset="-34"/>
              <a:cs typeface="Leelawadee UI" panose="020B0502040204020203" pitchFamily="34" charset="-34"/>
            </a:endParaRPr>
          </a:p>
          <a:p>
            <a:pPr algn="just" fontAlgn="base">
              <a:buFont typeface="Wingdings" panose="05000000000000000000" pitchFamily="2" charset="2"/>
              <a:buChar char="§"/>
            </a:pPr>
            <a:r>
              <a:rPr lang="en-SG" sz="1867" b="1" dirty="0">
                <a:latin typeface="Leelawadee UI" panose="020B0502040204020203" pitchFamily="34" charset="-34"/>
                <a:cs typeface="Leelawadee UI" panose="020B0502040204020203" pitchFamily="34" charset="-34"/>
              </a:rPr>
              <a:t>NMV uplift(NMV/order)</a:t>
            </a:r>
          </a:p>
          <a:p>
            <a:pPr marL="0" indent="0" algn="just" fontAlgn="base">
              <a:buNone/>
            </a:pPr>
            <a:endParaRPr lang="en-SG" sz="1867" dirty="0">
              <a:latin typeface="Leelawadee UI" panose="020B0502040204020203" pitchFamily="34" charset="-34"/>
              <a:cs typeface="Leelawadee UI" panose="020B0502040204020203" pitchFamily="34" charset="-34"/>
            </a:endParaRPr>
          </a:p>
          <a:p>
            <a:pPr lvl="1" algn="just" fontAlgn="base">
              <a:lnSpc>
                <a:spcPct val="120000"/>
              </a:lnSpc>
            </a:pPr>
            <a:r>
              <a:rPr lang="en-SG" sz="1867" dirty="0">
                <a:latin typeface="Leelawadee UI" panose="020B0502040204020203" pitchFamily="34" charset="-34"/>
                <a:cs typeface="Leelawadee UI" panose="020B0502040204020203" pitchFamily="34" charset="-34"/>
              </a:rPr>
              <a:t>This KPI is directly affected by the above KPI which helps in driving high NMV per Order</a:t>
            </a:r>
          </a:p>
          <a:p>
            <a:pPr lvl="1" algn="just" fontAlgn="base">
              <a:lnSpc>
                <a:spcPct val="120000"/>
              </a:lnSpc>
            </a:pPr>
            <a:r>
              <a:rPr lang="en-SG" sz="1867" dirty="0">
                <a:latin typeface="Leelawadee UI" panose="020B0502040204020203" pitchFamily="34" charset="-34"/>
                <a:cs typeface="Leelawadee UI" panose="020B0502040204020203" pitchFamily="34" charset="-34"/>
              </a:rPr>
              <a:t>If relevant products with high profitability are shown to the customer, then the uplift in NMV can be achieved</a:t>
            </a:r>
          </a:p>
          <a:p>
            <a:pPr marL="0" indent="0" algn="just">
              <a:lnSpc>
                <a:spcPct val="120000"/>
              </a:lnSpc>
              <a:buNone/>
            </a:pPr>
            <a:endParaRPr lang="en-SG" sz="1867" dirty="0">
              <a:latin typeface="Leelawadee UI" panose="020B0502040204020203" pitchFamily="34" charset="-34"/>
              <a:cs typeface="Leelawadee UI" panose="020B0502040204020203" pitchFamily="34" charset="-34"/>
            </a:endParaRPr>
          </a:p>
          <a:p>
            <a:pPr marL="0" indent="0" algn="just">
              <a:lnSpc>
                <a:spcPct val="120000"/>
              </a:lnSpc>
              <a:buNone/>
            </a:pPr>
            <a:r>
              <a:rPr lang="en-SG" sz="1867" dirty="0">
                <a:latin typeface="Leelawadee UI" panose="020B0502040204020203" pitchFamily="34" charset="-34"/>
                <a:cs typeface="Leelawadee UI" panose="020B0502040204020203" pitchFamily="34" charset="-34"/>
              </a:rPr>
              <a:t>As per the Business opportunities defined, these KPIs can be improved substantially and the uplift can be evaluated by A/B testing.</a:t>
            </a:r>
          </a:p>
          <a:p>
            <a:pPr marL="0" indent="0">
              <a:buNone/>
            </a:pPr>
            <a:endParaRPr lang="en-SG" dirty="0"/>
          </a:p>
        </p:txBody>
      </p:sp>
      <p:sp>
        <p:nvSpPr>
          <p:cNvPr id="11" name="Title 10">
            <a:extLst>
              <a:ext uri="{FF2B5EF4-FFF2-40B4-BE49-F238E27FC236}">
                <a16:creationId xmlns:a16="http://schemas.microsoft.com/office/drawing/2014/main" id="{CB2C75E3-FB76-4D04-97DB-9B4C28EEEB6F}"/>
              </a:ext>
            </a:extLst>
          </p:cNvPr>
          <p:cNvSpPr>
            <a:spLocks noGrp="1"/>
          </p:cNvSpPr>
          <p:nvPr>
            <p:ph type="title"/>
          </p:nvPr>
        </p:nvSpPr>
        <p:spPr/>
        <p:txBody>
          <a:bodyPr/>
          <a:lstStyle/>
          <a:p>
            <a:r>
              <a:rPr lang="en-SG" dirty="0"/>
              <a:t>Impacted Metrics/ KPIs</a:t>
            </a:r>
          </a:p>
        </p:txBody>
      </p:sp>
    </p:spTree>
    <p:extLst>
      <p:ext uri="{BB962C8B-B14F-4D97-AF65-F5344CB8AC3E}">
        <p14:creationId xmlns:p14="http://schemas.microsoft.com/office/powerpoint/2010/main" val="1685262124"/>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a:ea typeface="+mn-ea"/>
              <a:cs typeface="+mn-cs"/>
              <a:sym typeface="Arial"/>
            </a:endParaRPr>
          </a:p>
        </p:txBody>
      </p:sp>
      <p:sp>
        <p:nvSpPr>
          <p:cNvPr id="10" name="Rectangle 9">
            <a:extLst>
              <a:ext uri="{FF2B5EF4-FFF2-40B4-BE49-F238E27FC236}">
                <a16:creationId xmlns:a16="http://schemas.microsoft.com/office/drawing/2014/main" id="{41E17A99-1553-4633-ADFB-5CCDCF801D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51435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a:ea typeface="+mn-ea"/>
              <a:cs typeface="+mn-cs"/>
              <a:sym typeface="Arial"/>
            </a:endParaRPr>
          </a:p>
        </p:txBody>
      </p:sp>
      <p:sp>
        <p:nvSpPr>
          <p:cNvPr id="12" name="Rectangle 11">
            <a:extLst>
              <a:ext uri="{FF2B5EF4-FFF2-40B4-BE49-F238E27FC236}">
                <a16:creationId xmlns:a16="http://schemas.microsoft.com/office/drawing/2014/main" id="{DAFABACF-DDBE-415C-8EE1-F7DD68C632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51435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B2B2B2"/>
              </a:solidFill>
              <a:effectLst/>
              <a:uLnTx/>
              <a:uFillTx/>
              <a:latin typeface="Calibri"/>
              <a:ea typeface="+mn-ea"/>
              <a:cs typeface="+mn-cs"/>
              <a:sym typeface="Arial"/>
            </a:endParaRPr>
          </a:p>
        </p:txBody>
      </p:sp>
      <p:sp>
        <p:nvSpPr>
          <p:cNvPr id="7" name="Content Placeholder 6">
            <a:extLst>
              <a:ext uri="{FF2B5EF4-FFF2-40B4-BE49-F238E27FC236}">
                <a16:creationId xmlns:a16="http://schemas.microsoft.com/office/drawing/2014/main" id="{5B19231E-D3F2-4539-A96E-133D014864D5}"/>
              </a:ext>
            </a:extLst>
          </p:cNvPr>
          <p:cNvSpPr>
            <a:spLocks noGrp="1"/>
          </p:cNvSpPr>
          <p:nvPr>
            <p:ph idx="1"/>
          </p:nvPr>
        </p:nvSpPr>
        <p:spPr/>
        <p:txBody>
          <a:bodyPr/>
          <a:lstStyle/>
          <a:p>
            <a:r>
              <a:rPr lang="en-US" dirty="0"/>
              <a:t>Reduced Communication and confusion among the stakeholders</a:t>
            </a:r>
          </a:p>
          <a:p>
            <a:r>
              <a:rPr lang="en-US" dirty="0"/>
              <a:t>Increase in the conversion rate</a:t>
            </a:r>
          </a:p>
          <a:p>
            <a:r>
              <a:rPr lang="en-US" dirty="0"/>
              <a:t>Increase in the uplift</a:t>
            </a:r>
          </a:p>
          <a:p>
            <a:r>
              <a:rPr lang="en-US" dirty="0"/>
              <a:t>Increase in Customer engagement</a:t>
            </a:r>
          </a:p>
          <a:p>
            <a:r>
              <a:rPr lang="en-US" dirty="0"/>
              <a:t>Increase in Customer Satisfaction</a:t>
            </a:r>
          </a:p>
          <a:p>
            <a:r>
              <a:rPr lang="en-US" dirty="0"/>
              <a:t>Increase in Customer Acquisition</a:t>
            </a:r>
          </a:p>
          <a:p>
            <a:r>
              <a:rPr lang="en-US" dirty="0"/>
              <a:t>Reduced Return Rate</a:t>
            </a:r>
          </a:p>
          <a:p>
            <a:endParaRPr lang="en-US" dirty="0"/>
          </a:p>
          <a:p>
            <a:endParaRPr lang="en-US" dirty="0"/>
          </a:p>
          <a:p>
            <a:endParaRPr lang="en-SG" dirty="0"/>
          </a:p>
        </p:txBody>
      </p:sp>
      <p:sp>
        <p:nvSpPr>
          <p:cNvPr id="11" name="Title 10">
            <a:extLst>
              <a:ext uri="{FF2B5EF4-FFF2-40B4-BE49-F238E27FC236}">
                <a16:creationId xmlns:a16="http://schemas.microsoft.com/office/drawing/2014/main" id="{CB2C75E3-FB76-4D04-97DB-9B4C28EEEB6F}"/>
              </a:ext>
            </a:extLst>
          </p:cNvPr>
          <p:cNvSpPr>
            <a:spLocks noGrp="1"/>
          </p:cNvSpPr>
          <p:nvPr>
            <p:ph type="title"/>
          </p:nvPr>
        </p:nvSpPr>
        <p:spPr/>
        <p:txBody>
          <a:bodyPr/>
          <a:lstStyle/>
          <a:p>
            <a:r>
              <a:rPr lang="en-SG" dirty="0"/>
              <a:t>Business Benefits </a:t>
            </a:r>
          </a:p>
        </p:txBody>
      </p:sp>
    </p:spTree>
    <p:extLst>
      <p:ext uri="{BB962C8B-B14F-4D97-AF65-F5344CB8AC3E}">
        <p14:creationId xmlns:p14="http://schemas.microsoft.com/office/powerpoint/2010/main" val="3238352474"/>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a:ea typeface="+mn-ea"/>
              <a:cs typeface="+mn-cs"/>
              <a:sym typeface="Arial"/>
            </a:endParaRPr>
          </a:p>
        </p:txBody>
      </p:sp>
      <p:sp>
        <p:nvSpPr>
          <p:cNvPr id="10" name="Rectangle 9">
            <a:extLst>
              <a:ext uri="{FF2B5EF4-FFF2-40B4-BE49-F238E27FC236}">
                <a16:creationId xmlns:a16="http://schemas.microsoft.com/office/drawing/2014/main" id="{41E17A99-1553-4633-ADFB-5CCDCF801D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51435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a:ea typeface="+mn-ea"/>
              <a:cs typeface="+mn-cs"/>
              <a:sym typeface="Arial"/>
            </a:endParaRPr>
          </a:p>
        </p:txBody>
      </p:sp>
      <p:sp>
        <p:nvSpPr>
          <p:cNvPr id="12" name="Rectangle 11">
            <a:extLst>
              <a:ext uri="{FF2B5EF4-FFF2-40B4-BE49-F238E27FC236}">
                <a16:creationId xmlns:a16="http://schemas.microsoft.com/office/drawing/2014/main" id="{DAFABACF-DDBE-415C-8EE1-F7DD68C632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51435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B2B2B2"/>
              </a:solidFill>
              <a:effectLst/>
              <a:uLnTx/>
              <a:uFillTx/>
              <a:latin typeface="Calibri"/>
              <a:ea typeface="+mn-ea"/>
              <a:cs typeface="+mn-cs"/>
              <a:sym typeface="Arial"/>
            </a:endParaRPr>
          </a:p>
        </p:txBody>
      </p:sp>
      <p:sp>
        <p:nvSpPr>
          <p:cNvPr id="11" name="Title 10">
            <a:extLst>
              <a:ext uri="{FF2B5EF4-FFF2-40B4-BE49-F238E27FC236}">
                <a16:creationId xmlns:a16="http://schemas.microsoft.com/office/drawing/2014/main" id="{CB2C75E3-FB76-4D04-97DB-9B4C28EEEB6F}"/>
              </a:ext>
            </a:extLst>
          </p:cNvPr>
          <p:cNvSpPr>
            <a:spLocks noGrp="1"/>
          </p:cNvSpPr>
          <p:nvPr>
            <p:ph type="title"/>
          </p:nvPr>
        </p:nvSpPr>
        <p:spPr>
          <a:xfrm>
            <a:off x="539496" y="241946"/>
            <a:ext cx="2862072" cy="4181198"/>
          </a:xfrm>
        </p:spPr>
        <p:txBody>
          <a:bodyPr/>
          <a:lstStyle/>
          <a:p>
            <a:r>
              <a:rPr lang="en-SG"/>
              <a:t>Balanced Scorecard Diagram (Causal Effects)</a:t>
            </a:r>
            <a:endParaRPr lang="en-SG" dirty="0"/>
          </a:p>
        </p:txBody>
      </p:sp>
      <p:pic>
        <p:nvPicPr>
          <p:cNvPr id="6" name="Picture 5">
            <a:extLst>
              <a:ext uri="{FF2B5EF4-FFF2-40B4-BE49-F238E27FC236}">
                <a16:creationId xmlns:a16="http://schemas.microsoft.com/office/drawing/2014/main" id="{66DFA475-8482-4034-AD50-CDA7C56FBEB4}"/>
              </a:ext>
            </a:extLst>
          </p:cNvPr>
          <p:cNvPicPr>
            <a:picLocks noChangeAspect="1"/>
          </p:cNvPicPr>
          <p:nvPr/>
        </p:nvPicPr>
        <p:blipFill rotWithShape="1">
          <a:blip r:embed="rId2"/>
          <a:srcRect l="7044" t="3055" r="13244" b="4986"/>
          <a:stretch/>
        </p:blipFill>
        <p:spPr>
          <a:xfrm>
            <a:off x="3490722" y="0"/>
            <a:ext cx="5722209" cy="5143499"/>
          </a:xfrm>
          <a:prstGeom prst="rect">
            <a:avLst/>
          </a:prstGeom>
        </p:spPr>
      </p:pic>
    </p:spTree>
    <p:extLst>
      <p:ext uri="{BB962C8B-B14F-4D97-AF65-F5344CB8AC3E}">
        <p14:creationId xmlns:p14="http://schemas.microsoft.com/office/powerpoint/2010/main" val="1950794293"/>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2" name="Rectangle 16">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5993"/>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51435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51435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 name="Content Placeholder 1">
            <a:extLst>
              <a:ext uri="{FF2B5EF4-FFF2-40B4-BE49-F238E27FC236}">
                <a16:creationId xmlns:a16="http://schemas.microsoft.com/office/drawing/2014/main" id="{84C5316A-C7A9-4D6D-AAC7-F4F2B2B67AB6}"/>
              </a:ext>
            </a:extLst>
          </p:cNvPr>
          <p:cNvGraphicFramePr>
            <a:graphicFrameLocks noGrp="1"/>
          </p:cNvGraphicFramePr>
          <p:nvPr>
            <p:ph idx="1"/>
            <p:extLst>
              <p:ext uri="{D42A27DB-BD31-4B8C-83A1-F6EECF244321}">
                <p14:modId xmlns:p14="http://schemas.microsoft.com/office/powerpoint/2010/main" val="215329992"/>
              </p:ext>
            </p:extLst>
          </p:nvPr>
        </p:nvGraphicFramePr>
        <p:xfrm>
          <a:off x="386077" y="1268016"/>
          <a:ext cx="8367873" cy="3600258"/>
        </p:xfrm>
        <a:graphic>
          <a:graphicData uri="http://schemas.openxmlformats.org/drawingml/2006/table">
            <a:tbl>
              <a:tblPr firstRow="1" bandRow="1">
                <a:tableStyleId>{073A0DAA-6AF3-43AB-8588-CEC1D06C72B9}</a:tableStyleId>
              </a:tblPr>
              <a:tblGrid>
                <a:gridCol w="1665781">
                  <a:extLst>
                    <a:ext uri="{9D8B030D-6E8A-4147-A177-3AD203B41FA5}">
                      <a16:colId xmlns:a16="http://schemas.microsoft.com/office/drawing/2014/main" val="1944099069"/>
                    </a:ext>
                  </a:extLst>
                </a:gridCol>
                <a:gridCol w="1675523">
                  <a:extLst>
                    <a:ext uri="{9D8B030D-6E8A-4147-A177-3AD203B41FA5}">
                      <a16:colId xmlns:a16="http://schemas.microsoft.com/office/drawing/2014/main" val="3917098249"/>
                    </a:ext>
                  </a:extLst>
                </a:gridCol>
                <a:gridCol w="1675523">
                  <a:extLst>
                    <a:ext uri="{9D8B030D-6E8A-4147-A177-3AD203B41FA5}">
                      <a16:colId xmlns:a16="http://schemas.microsoft.com/office/drawing/2014/main" val="3975690381"/>
                    </a:ext>
                  </a:extLst>
                </a:gridCol>
                <a:gridCol w="1675523">
                  <a:extLst>
                    <a:ext uri="{9D8B030D-6E8A-4147-A177-3AD203B41FA5}">
                      <a16:colId xmlns:a16="http://schemas.microsoft.com/office/drawing/2014/main" val="4045587970"/>
                    </a:ext>
                  </a:extLst>
                </a:gridCol>
                <a:gridCol w="1675523">
                  <a:extLst>
                    <a:ext uri="{9D8B030D-6E8A-4147-A177-3AD203B41FA5}">
                      <a16:colId xmlns:a16="http://schemas.microsoft.com/office/drawing/2014/main" val="3233639854"/>
                    </a:ext>
                  </a:extLst>
                </a:gridCol>
              </a:tblGrid>
              <a:tr h="509076">
                <a:tc>
                  <a:txBody>
                    <a:bodyPr/>
                    <a:lstStyle/>
                    <a:p>
                      <a:endParaRPr lang="en-SG" sz="1100"/>
                    </a:p>
                  </a:txBody>
                  <a:tcPr/>
                </a:tc>
                <a:tc>
                  <a:txBody>
                    <a:bodyPr/>
                    <a:lstStyle/>
                    <a:p>
                      <a:pPr algn="ctr"/>
                      <a:r>
                        <a:rPr lang="en-SG" sz="1100" u="none" strike="noStrike" kern="1200" baseline="0"/>
                        <a:t>Objective</a:t>
                      </a:r>
                      <a:endParaRPr lang="en-SG" sz="1100"/>
                    </a:p>
                  </a:txBody>
                  <a:tcPr/>
                </a:tc>
                <a:tc>
                  <a:txBody>
                    <a:bodyPr/>
                    <a:lstStyle/>
                    <a:p>
                      <a:pPr algn="ctr"/>
                      <a:r>
                        <a:rPr lang="en-SG" sz="1100" b="1" i="0" u="none" strike="noStrike" kern="1200" baseline="0">
                          <a:solidFill>
                            <a:schemeClr val="lt1"/>
                          </a:solidFill>
                          <a:latin typeface="+mn-lt"/>
                          <a:ea typeface="+mn-ea"/>
                          <a:cs typeface="+mn-cs"/>
                        </a:rPr>
                        <a:t>Measurement</a:t>
                      </a:r>
                      <a:endParaRPr lang="en-SG" sz="1100"/>
                    </a:p>
                  </a:txBody>
                  <a:tcPr/>
                </a:tc>
                <a:tc>
                  <a:txBody>
                    <a:bodyPr/>
                    <a:lstStyle/>
                    <a:p>
                      <a:pPr algn="ctr"/>
                      <a:r>
                        <a:rPr lang="en-SG" sz="1100" b="1" i="0" u="none" strike="noStrike" kern="1200" baseline="0">
                          <a:solidFill>
                            <a:schemeClr val="lt1"/>
                          </a:solidFill>
                          <a:latin typeface="+mn-lt"/>
                          <a:ea typeface="+mn-ea"/>
                          <a:cs typeface="+mn-cs"/>
                        </a:rPr>
                        <a:t>Target</a:t>
                      </a:r>
                      <a:endParaRPr lang="en-SG" sz="1100"/>
                    </a:p>
                  </a:txBody>
                  <a:tcPr/>
                </a:tc>
                <a:tc>
                  <a:txBody>
                    <a:bodyPr/>
                    <a:lstStyle/>
                    <a:p>
                      <a:pPr algn="ctr"/>
                      <a:r>
                        <a:rPr lang="en-SG" sz="1100" b="1" i="0" u="none" strike="noStrike" kern="1200" baseline="0">
                          <a:solidFill>
                            <a:schemeClr val="lt1"/>
                          </a:solidFill>
                          <a:latin typeface="+mn-lt"/>
                          <a:ea typeface="+mn-ea"/>
                          <a:cs typeface="+mn-cs"/>
                        </a:rPr>
                        <a:t>Initiative</a:t>
                      </a:r>
                      <a:endParaRPr lang="en-SG" sz="1100"/>
                    </a:p>
                  </a:txBody>
                  <a:tcPr/>
                </a:tc>
                <a:extLst>
                  <a:ext uri="{0D108BD9-81ED-4DB2-BD59-A6C34878D82A}">
                    <a16:rowId xmlns:a16="http://schemas.microsoft.com/office/drawing/2014/main" val="2403245391"/>
                  </a:ext>
                </a:extLst>
              </a:tr>
              <a:tr h="532272">
                <a:tc>
                  <a:txBody>
                    <a:bodyPr/>
                    <a:lstStyle/>
                    <a:p>
                      <a:pPr algn="ctr"/>
                      <a:r>
                        <a:rPr lang="en-SG" sz="1100" b="1" i="0" u="none" strike="noStrike" kern="1200" baseline="0">
                          <a:solidFill>
                            <a:schemeClr val="dk1"/>
                          </a:solidFill>
                          <a:latin typeface="+mn-lt"/>
                          <a:ea typeface="+mn-ea"/>
                          <a:cs typeface="+mn-cs"/>
                        </a:rPr>
                        <a:t>Financial</a:t>
                      </a:r>
                      <a:endParaRPr lang="en-SG" sz="1100" b="1"/>
                    </a:p>
                  </a:txBody>
                  <a:tcPr/>
                </a:tc>
                <a:tc>
                  <a:txBody>
                    <a:bodyPr/>
                    <a:lstStyle/>
                    <a:p>
                      <a:r>
                        <a:rPr lang="en-SG" sz="1100" dirty="0"/>
                        <a:t>Profitability</a:t>
                      </a:r>
                    </a:p>
                  </a:txBody>
                  <a:tcPr/>
                </a:tc>
                <a:tc>
                  <a:txBody>
                    <a:bodyPr/>
                    <a:lstStyle/>
                    <a:p>
                      <a:r>
                        <a:rPr lang="en-SG" sz="1100"/>
                        <a:t>NMV</a:t>
                      </a:r>
                    </a:p>
                  </a:txBody>
                  <a:tcPr/>
                </a:tc>
                <a:tc>
                  <a:txBody>
                    <a:bodyPr/>
                    <a:lstStyle/>
                    <a:p>
                      <a:r>
                        <a:rPr lang="en-SG" sz="1100" dirty="0"/>
                        <a:t>10% increase</a:t>
                      </a:r>
                    </a:p>
                  </a:txBody>
                  <a:tcPr/>
                </a:tc>
                <a:tc>
                  <a:txBody>
                    <a:bodyPr/>
                    <a:lstStyle/>
                    <a:p>
                      <a:r>
                        <a:rPr lang="en-SG" sz="1100"/>
                        <a:t>Personalized Catalog Sorting</a:t>
                      </a:r>
                    </a:p>
                    <a:p>
                      <a:r>
                        <a:rPr lang="en-SG" sz="1100"/>
                        <a:t>Visual Catalog Sorting</a:t>
                      </a:r>
                    </a:p>
                  </a:txBody>
                  <a:tcPr/>
                </a:tc>
                <a:extLst>
                  <a:ext uri="{0D108BD9-81ED-4DB2-BD59-A6C34878D82A}">
                    <a16:rowId xmlns:a16="http://schemas.microsoft.com/office/drawing/2014/main" val="706825388"/>
                  </a:ext>
                </a:extLst>
              </a:tr>
              <a:tr h="532272">
                <a:tc>
                  <a:txBody>
                    <a:bodyPr/>
                    <a:lstStyle/>
                    <a:p>
                      <a:pPr algn="ctr"/>
                      <a:r>
                        <a:rPr lang="en-SG" sz="1100" b="1" i="0" u="none" strike="noStrike" kern="1200" baseline="0">
                          <a:solidFill>
                            <a:schemeClr val="dk1"/>
                          </a:solidFill>
                          <a:latin typeface="+mn-lt"/>
                          <a:ea typeface="+mn-ea"/>
                          <a:cs typeface="+mn-cs"/>
                        </a:rPr>
                        <a:t>Customer</a:t>
                      </a:r>
                      <a:endParaRPr lang="en-SG" sz="1100" b="1"/>
                    </a:p>
                  </a:txBody>
                  <a:tcPr/>
                </a:tc>
                <a:tc>
                  <a:txBody>
                    <a:bodyPr/>
                    <a:lstStyle/>
                    <a:p>
                      <a:r>
                        <a:rPr lang="en-SG" sz="1100"/>
                        <a:t>Customer Engagement</a:t>
                      </a:r>
                    </a:p>
                    <a:p>
                      <a:r>
                        <a:rPr lang="en-SG" sz="1100"/>
                        <a:t>Customer Satisfaction</a:t>
                      </a:r>
                    </a:p>
                    <a:p>
                      <a:r>
                        <a:rPr lang="en-SG" sz="1100"/>
                        <a:t>Customer Loyalty</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SG" sz="1100"/>
                        <a:t>Conversion Rate</a:t>
                      </a:r>
                    </a:p>
                    <a:p>
                      <a:endParaRPr lang="en-SG" sz="110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SG" sz="1100"/>
                        <a:t>1pp increase</a:t>
                      </a:r>
                    </a:p>
                    <a:p>
                      <a:endParaRPr lang="en-SG" sz="1100"/>
                    </a:p>
                  </a:txBody>
                  <a:tcPr/>
                </a:tc>
                <a:tc>
                  <a:txBody>
                    <a:bodyPr/>
                    <a:lstStyle/>
                    <a:p>
                      <a:r>
                        <a:rPr lang="en-SG" sz="1100"/>
                        <a:t>Improve Net Promoter Score via Customer Feedback</a:t>
                      </a:r>
                    </a:p>
                  </a:txBody>
                  <a:tcPr/>
                </a:tc>
                <a:extLst>
                  <a:ext uri="{0D108BD9-81ED-4DB2-BD59-A6C34878D82A}">
                    <a16:rowId xmlns:a16="http://schemas.microsoft.com/office/drawing/2014/main" val="485345579"/>
                  </a:ext>
                </a:extLst>
              </a:tr>
              <a:tr h="972822">
                <a:tc>
                  <a:txBody>
                    <a:bodyPr/>
                    <a:lstStyle/>
                    <a:p>
                      <a:pPr algn="ctr"/>
                      <a:r>
                        <a:rPr lang="en-SG" sz="1100" b="1" i="0" u="none" strike="noStrike" kern="1200" baseline="0" dirty="0">
                          <a:solidFill>
                            <a:schemeClr val="dk1"/>
                          </a:solidFill>
                          <a:latin typeface="+mn-lt"/>
                          <a:ea typeface="+mn-ea"/>
                          <a:cs typeface="+mn-cs"/>
                        </a:rPr>
                        <a:t>Internal business process</a:t>
                      </a:r>
                      <a:endParaRPr lang="en-SG" sz="1100" b="1" dirty="0"/>
                    </a:p>
                  </a:txBody>
                  <a:tcPr/>
                </a:tc>
                <a:tc>
                  <a:txBody>
                    <a:bodyPr/>
                    <a:lstStyle/>
                    <a:p>
                      <a:r>
                        <a:rPr lang="en-SG" sz="1100" dirty="0"/>
                        <a:t>Efficiency of Sorting Algorithm</a:t>
                      </a:r>
                    </a:p>
                    <a:p>
                      <a:endParaRPr lang="en-SG" sz="1100" dirty="0"/>
                    </a:p>
                    <a:p>
                      <a:r>
                        <a:rPr lang="en-SG" sz="1100" dirty="0"/>
                        <a:t>Less Communication with Stakeholders</a:t>
                      </a:r>
                    </a:p>
                  </a:txBody>
                  <a:tcPr/>
                </a:tc>
                <a:tc>
                  <a:txBody>
                    <a:bodyPr/>
                    <a:lstStyle/>
                    <a:p>
                      <a:r>
                        <a:rPr lang="en-SG" sz="1100"/>
                        <a:t>RMSE</a:t>
                      </a:r>
                    </a:p>
                    <a:p>
                      <a:endParaRPr lang="en-SG" sz="1100"/>
                    </a:p>
                    <a:p>
                      <a:r>
                        <a:rPr lang="en-SG" sz="1100"/>
                        <a:t>Number of De-boosting/Boosting Requests</a:t>
                      </a:r>
                    </a:p>
                  </a:txBody>
                  <a:tcPr/>
                </a:tc>
                <a:tc>
                  <a:txBody>
                    <a:bodyPr/>
                    <a:lstStyle/>
                    <a:p>
                      <a:r>
                        <a:rPr lang="en-SG" sz="1100"/>
                        <a:t>&lt; 0.3</a:t>
                      </a:r>
                    </a:p>
                    <a:p>
                      <a:endParaRPr lang="en-SG" sz="1100"/>
                    </a:p>
                    <a:p>
                      <a:r>
                        <a:rPr lang="en-SG" sz="1100"/>
                        <a:t>1/Week</a:t>
                      </a:r>
                    </a:p>
                    <a:p>
                      <a:r>
                        <a:rPr lang="en-SG" sz="1100"/>
                        <a:t>(Current: 5/Week)</a:t>
                      </a:r>
                    </a:p>
                  </a:txBody>
                  <a:tcPr/>
                </a:tc>
                <a:tc>
                  <a:txBody>
                    <a:bodyPr/>
                    <a:lstStyle/>
                    <a:p>
                      <a:r>
                        <a:rPr lang="en-SG" sz="1100"/>
                        <a:t>Optimization</a:t>
                      </a:r>
                    </a:p>
                  </a:txBody>
                  <a:tcPr/>
                </a:tc>
                <a:extLst>
                  <a:ext uri="{0D108BD9-81ED-4DB2-BD59-A6C34878D82A}">
                    <a16:rowId xmlns:a16="http://schemas.microsoft.com/office/drawing/2014/main" val="3754898516"/>
                  </a:ext>
                </a:extLst>
              </a:tr>
              <a:tr h="841333">
                <a:tc>
                  <a:txBody>
                    <a:bodyPr/>
                    <a:lstStyle/>
                    <a:p>
                      <a:pPr algn="ctr"/>
                      <a:r>
                        <a:rPr lang="en-SG" sz="1100" b="1" i="0" u="none" strike="noStrike" kern="1200" baseline="0" dirty="0">
                          <a:solidFill>
                            <a:schemeClr val="dk1"/>
                          </a:solidFill>
                          <a:latin typeface="+mn-lt"/>
                          <a:ea typeface="+mn-ea"/>
                          <a:cs typeface="+mn-cs"/>
                        </a:rPr>
                        <a:t>Learning</a:t>
                      </a:r>
                    </a:p>
                    <a:p>
                      <a:pPr algn="ctr"/>
                      <a:r>
                        <a:rPr lang="en-SG" sz="1100" b="1" i="0" u="none" strike="noStrike" kern="1200" baseline="0" dirty="0">
                          <a:solidFill>
                            <a:schemeClr val="dk1"/>
                          </a:solidFill>
                          <a:latin typeface="+mn-lt"/>
                          <a:ea typeface="+mn-ea"/>
                          <a:cs typeface="+mn-cs"/>
                        </a:rPr>
                        <a:t>growth</a:t>
                      </a:r>
                      <a:endParaRPr lang="en-SG" sz="1100" b="1" dirty="0"/>
                    </a:p>
                  </a:txBody>
                  <a:tcPr/>
                </a:tc>
                <a:tc>
                  <a:txBody>
                    <a:bodyPr/>
                    <a:lstStyle/>
                    <a:p>
                      <a:pPr marL="0" indent="0">
                        <a:buFont typeface="Arial" panose="020B0604020202020204" pitchFamily="34" charset="0"/>
                        <a:buNone/>
                      </a:pPr>
                      <a:r>
                        <a:rPr lang="en-SG" sz="1100"/>
                        <a:t>Marketing Analytics Team Skills</a:t>
                      </a:r>
                    </a:p>
                    <a:p>
                      <a:pPr marL="0" indent="0">
                        <a:buFont typeface="Arial" panose="020B0604020202020204" pitchFamily="34" charset="0"/>
                        <a:buNone/>
                      </a:pPr>
                      <a:r>
                        <a:rPr lang="en-SG" sz="1100"/>
                        <a:t>Willingness to learn</a:t>
                      </a:r>
                    </a:p>
                    <a:p>
                      <a:pPr marL="0" indent="0">
                        <a:buFont typeface="Arial" panose="020B0604020202020204" pitchFamily="34" charset="0"/>
                        <a:buNone/>
                      </a:pPr>
                      <a:r>
                        <a:rPr lang="en-SG" sz="1100"/>
                        <a:t>Ideas/Suggestions</a:t>
                      </a:r>
                    </a:p>
                    <a:p>
                      <a:endParaRPr lang="en-SG" sz="1100"/>
                    </a:p>
                  </a:txBody>
                  <a:tcPr/>
                </a:tc>
                <a:tc>
                  <a:txBody>
                    <a:bodyPr/>
                    <a:lstStyle/>
                    <a:p>
                      <a:r>
                        <a:rPr lang="en-SG" sz="1100"/>
                        <a:t>Certifications</a:t>
                      </a:r>
                    </a:p>
                    <a:p>
                      <a:endParaRPr lang="en-SG" sz="1100"/>
                    </a:p>
                    <a:p>
                      <a:r>
                        <a:rPr lang="en-SG" sz="1100"/>
                        <a:t>Acquiring Skills</a:t>
                      </a:r>
                    </a:p>
                  </a:txBody>
                  <a:tcPr/>
                </a:tc>
                <a:tc>
                  <a:txBody>
                    <a:bodyPr/>
                    <a:lstStyle/>
                    <a:p>
                      <a:r>
                        <a:rPr lang="en-SG" sz="1100"/>
                        <a:t>&gt;= 80% scores</a:t>
                      </a:r>
                    </a:p>
                    <a:p>
                      <a:r>
                        <a:rPr lang="en-SG" sz="1100"/>
                        <a:t>At least 1</a:t>
                      </a:r>
                    </a:p>
                    <a:p>
                      <a:r>
                        <a:rPr lang="en-SG" sz="1100"/>
                        <a:t>Increase by 3%</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SG" sz="1100" dirty="0"/>
                        <a:t>Relevant Trainings </a:t>
                      </a:r>
                    </a:p>
                    <a:p>
                      <a:endParaRPr lang="en-SG" sz="1100" dirty="0"/>
                    </a:p>
                    <a:p>
                      <a:r>
                        <a:rPr lang="en-SG" sz="1100" dirty="0"/>
                        <a:t>Hiring Skilled Professionals</a:t>
                      </a:r>
                    </a:p>
                  </a:txBody>
                  <a:tcPr/>
                </a:tc>
                <a:extLst>
                  <a:ext uri="{0D108BD9-81ED-4DB2-BD59-A6C34878D82A}">
                    <a16:rowId xmlns:a16="http://schemas.microsoft.com/office/drawing/2014/main" val="4265876918"/>
                  </a:ext>
                </a:extLst>
              </a:tr>
            </a:tbl>
          </a:graphicData>
        </a:graphic>
      </p:graphicFrame>
      <p:sp>
        <p:nvSpPr>
          <p:cNvPr id="11" name="Title 10">
            <a:extLst>
              <a:ext uri="{FF2B5EF4-FFF2-40B4-BE49-F238E27FC236}">
                <a16:creationId xmlns:a16="http://schemas.microsoft.com/office/drawing/2014/main" id="{CB2C75E3-FB76-4D04-97DB-9B4C28EEEB6F}"/>
              </a:ext>
            </a:extLst>
          </p:cNvPr>
          <p:cNvSpPr>
            <a:spLocks noGrp="1"/>
          </p:cNvSpPr>
          <p:nvPr>
            <p:ph type="title"/>
          </p:nvPr>
        </p:nvSpPr>
        <p:spPr>
          <a:xfrm>
            <a:off x="624751" y="273843"/>
            <a:ext cx="7890527" cy="994173"/>
          </a:xfrm>
        </p:spPr>
        <p:txBody>
          <a:bodyPr>
            <a:normAutofit/>
          </a:bodyPr>
          <a:lstStyle/>
          <a:p>
            <a:r>
              <a:rPr lang="en-SG"/>
              <a:t>Balanced Scorecard (Contd.)</a:t>
            </a:r>
            <a:endParaRPr lang="en-SG" dirty="0"/>
          </a:p>
        </p:txBody>
      </p:sp>
    </p:spTree>
    <p:extLst>
      <p:ext uri="{BB962C8B-B14F-4D97-AF65-F5344CB8AC3E}">
        <p14:creationId xmlns:p14="http://schemas.microsoft.com/office/powerpoint/2010/main" val="1880825343"/>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Shape 148"/>
        <p:cNvGrpSpPr/>
        <p:nvPr/>
      </p:nvGrpSpPr>
      <p:grpSpPr>
        <a:xfrm>
          <a:off x="0" y="0"/>
          <a:ext cx="0" cy="0"/>
          <a:chOff x="0" y="0"/>
          <a:chExt cx="0" cy="0"/>
        </a:xfrm>
      </p:grpSpPr>
      <p:sp>
        <p:nvSpPr>
          <p:cNvPr id="98" name="Rectangle 9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5993"/>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51435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51435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3" name="Shape 150"/>
          <p:cNvSpPr txBox="1">
            <a:spLocks noGrp="1"/>
          </p:cNvSpPr>
          <p:nvPr>
            <p:ph idx="1"/>
          </p:nvPr>
        </p:nvSpPr>
        <p:spPr>
          <a:xfrm>
            <a:off x="628650" y="1127051"/>
            <a:ext cx="8211415" cy="3636335"/>
          </a:xfrm>
          <a:prstGeom prst="rect">
            <a:avLst/>
          </a:prstGeom>
        </p:spPr>
        <p:txBody>
          <a:bodyPr spcFirstLastPara="1" lIns="68575" tIns="34275" rIns="68575" bIns="34275" anchorCtr="0">
            <a:normAutofit/>
          </a:bodyPr>
          <a:lstStyle/>
          <a:p>
            <a:pPr marL="0" indent="0">
              <a:buNone/>
            </a:pPr>
            <a:r>
              <a:rPr lang="en-SG" sz="1900" b="1" dirty="0">
                <a:latin typeface="Leelawadee UI" panose="020B0502040204020203" pitchFamily="34" charset="-34"/>
                <a:cs typeface="Leelawadee UI" panose="020B0502040204020203" pitchFamily="34" charset="-34"/>
              </a:rPr>
              <a:t>Zalora – Asia’s leading online fashion e-retailer</a:t>
            </a:r>
          </a:p>
          <a:p>
            <a:pPr marL="0" indent="0">
              <a:buNone/>
            </a:pPr>
            <a:endParaRPr lang="en-SG" sz="1600" dirty="0">
              <a:latin typeface="Leelawadee UI" panose="020B0502040204020203" pitchFamily="34" charset="-34"/>
              <a:cs typeface="Leelawadee UI" panose="020B0502040204020203" pitchFamily="34" charset="-34"/>
            </a:endParaRPr>
          </a:p>
          <a:p>
            <a:pPr fontAlgn="base"/>
            <a:r>
              <a:rPr lang="en-SG" sz="1600" dirty="0">
                <a:latin typeface="Leelawadee UI" panose="020B0502040204020203" pitchFamily="34" charset="-34"/>
                <a:cs typeface="Leelawadee UI" panose="020B0502040204020203" pitchFamily="34" charset="-34"/>
              </a:rPr>
              <a:t>Over 200 Million Visits to Zalora website, 10% through mobile phones.</a:t>
            </a:r>
          </a:p>
          <a:p>
            <a:pPr fontAlgn="base"/>
            <a:r>
              <a:rPr lang="en-SG" sz="1600" dirty="0">
                <a:latin typeface="Leelawadee UI" panose="020B0502040204020203" pitchFamily="34" charset="-34"/>
                <a:cs typeface="Leelawadee UI" panose="020B0502040204020203" pitchFamily="34" charset="-34"/>
              </a:rPr>
              <a:t>Over 500 Local &amp; International brands</a:t>
            </a:r>
          </a:p>
          <a:p>
            <a:pPr fontAlgn="base"/>
            <a:r>
              <a:rPr lang="en-SG" sz="1600" dirty="0">
                <a:latin typeface="Leelawadee UI" panose="020B0502040204020203" pitchFamily="34" charset="-34"/>
                <a:cs typeface="Leelawadee UI" panose="020B0502040204020203" pitchFamily="34" charset="-34"/>
              </a:rPr>
              <a:t>Over 30,000 Products available online</a:t>
            </a:r>
          </a:p>
          <a:p>
            <a:pPr fontAlgn="base"/>
            <a:r>
              <a:rPr lang="en-SG" sz="1600" dirty="0">
                <a:latin typeface="Leelawadee UI" panose="020B0502040204020203" pitchFamily="34" charset="-34"/>
                <a:cs typeface="Leelawadee UI" panose="020B0502040204020203" pitchFamily="34" charset="-34"/>
              </a:rPr>
              <a:t>Product Categories: Clothing, Footwear, Accessories, Beauty Products</a:t>
            </a:r>
          </a:p>
          <a:p>
            <a:pPr marL="0" indent="0" fontAlgn="base">
              <a:buNone/>
            </a:pPr>
            <a:endParaRPr lang="en-SG" sz="1900" b="1" dirty="0">
              <a:latin typeface="Leelawadee UI" panose="020B0502040204020203" pitchFamily="34" charset="-34"/>
              <a:cs typeface="Leelawadee UI" panose="020B0502040204020203" pitchFamily="34" charset="-34"/>
            </a:endParaRPr>
          </a:p>
          <a:p>
            <a:pPr marL="0" indent="0">
              <a:buNone/>
            </a:pPr>
            <a:r>
              <a:rPr lang="en-SG" sz="1900" b="1" dirty="0">
                <a:latin typeface="Leelawadee UI" panose="020B0502040204020203" pitchFamily="34" charset="-34"/>
                <a:cs typeface="Leelawadee UI" panose="020B0502040204020203" pitchFamily="34" charset="-34"/>
              </a:rPr>
              <a:t>Functional Domain - Catalog Sorting</a:t>
            </a:r>
          </a:p>
          <a:p>
            <a:pPr marL="0" indent="0">
              <a:buNone/>
            </a:pPr>
            <a:endParaRPr lang="en-SG" sz="1900" b="1" dirty="0">
              <a:latin typeface="Leelawadee UI" panose="020B0502040204020203" pitchFamily="34" charset="-34"/>
              <a:cs typeface="Leelawadee UI" panose="020B0502040204020203" pitchFamily="34" charset="-34"/>
            </a:endParaRPr>
          </a:p>
          <a:p>
            <a:pPr marL="0" indent="0">
              <a:buNone/>
            </a:pPr>
            <a:r>
              <a:rPr lang="en-SG" sz="1600" dirty="0">
                <a:solidFill>
                  <a:srgbClr val="FFFFFF"/>
                </a:solidFill>
                <a:latin typeface="Leelawadee UI" panose="020B0502040204020203" pitchFamily="34" charset="-34"/>
                <a:cs typeface="Leelawadee UI" panose="020B0502040204020203" pitchFamily="34" charset="-34"/>
              </a:rPr>
              <a:t>“what you show is what you sell” : </a:t>
            </a:r>
            <a:r>
              <a:rPr lang="en-US" sz="1600" dirty="0">
                <a:solidFill>
                  <a:srgbClr val="FFFFFF"/>
                </a:solidFill>
                <a:latin typeface="Leelawadee UI" panose="020B0502040204020203" pitchFamily="34" charset="-34"/>
                <a:cs typeface="Leelawadee UI" panose="020B0502040204020203" pitchFamily="34" charset="-34"/>
              </a:rPr>
              <a:t>One of the most important process in ecommerce </a:t>
            </a:r>
            <a:endParaRPr lang="en-SG" sz="900" dirty="0">
              <a:latin typeface="Calibri" panose="020F0502020204030204" pitchFamily="34" charset="0"/>
              <a:cs typeface="Calibri" panose="020F0502020204030204" pitchFamily="34" charset="0"/>
            </a:endParaRPr>
          </a:p>
          <a:p>
            <a:pPr marL="285750" indent="-285750">
              <a:spcAft>
                <a:spcPts val="1000"/>
              </a:spcAft>
            </a:pPr>
            <a:endParaRPr lang="en-SG" sz="900" dirty="0">
              <a:latin typeface="Calibri" panose="020F0502020204030204" pitchFamily="34" charset="0"/>
              <a:cs typeface="Calibri" panose="020F0502020204030204" pitchFamily="34" charset="0"/>
            </a:endParaRPr>
          </a:p>
          <a:p>
            <a:pPr marL="285750" indent="-285750">
              <a:spcAft>
                <a:spcPts val="1000"/>
              </a:spcAft>
            </a:pPr>
            <a:endParaRPr lang="en-SG" sz="900" dirty="0">
              <a:latin typeface="Calibri" panose="020F0502020204030204" pitchFamily="34" charset="0"/>
              <a:cs typeface="Calibri" panose="020F0502020204030204" pitchFamily="34" charset="0"/>
            </a:endParaRPr>
          </a:p>
          <a:p>
            <a:pPr marL="285750" indent="-285750">
              <a:spcAft>
                <a:spcPts val="1000"/>
              </a:spcAft>
            </a:pPr>
            <a:endParaRPr lang="en-SG" sz="900" dirty="0">
              <a:latin typeface="Calibri" panose="020F0502020204030204" pitchFamily="34" charset="0"/>
              <a:cs typeface="Calibri" panose="020F0502020204030204" pitchFamily="34" charset="0"/>
            </a:endParaRPr>
          </a:p>
          <a:p>
            <a:pPr marL="285750" indent="-285750">
              <a:spcAft>
                <a:spcPts val="1000"/>
              </a:spcAft>
            </a:pPr>
            <a:endParaRPr lang="en-SG" sz="900" dirty="0">
              <a:latin typeface="Calibri" panose="020F0502020204030204" pitchFamily="34" charset="0"/>
              <a:cs typeface="Calibri" panose="020F0502020204030204" pitchFamily="34" charset="0"/>
            </a:endParaRPr>
          </a:p>
          <a:p>
            <a:pPr marL="285750" indent="-285750">
              <a:spcAft>
                <a:spcPts val="1000"/>
              </a:spcAft>
            </a:pPr>
            <a:endParaRPr lang="en-SG" sz="900" dirty="0">
              <a:latin typeface="Calibri" panose="020F0502020204030204" pitchFamily="34" charset="0"/>
              <a:cs typeface="Calibri" panose="020F0502020204030204" pitchFamily="34" charset="0"/>
            </a:endParaRPr>
          </a:p>
          <a:p>
            <a:pPr marL="285750" indent="-285750">
              <a:spcAft>
                <a:spcPts val="1000"/>
              </a:spcAft>
            </a:pPr>
            <a:endParaRPr lang="en-SG" sz="900" dirty="0">
              <a:latin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50D7AFBA-4FF1-478E-915E-9F8DD8FCC343}"/>
              </a:ext>
            </a:extLst>
          </p:cNvPr>
          <p:cNvSpPr>
            <a:spLocks noGrp="1"/>
          </p:cNvSpPr>
          <p:nvPr>
            <p:ph type="title"/>
          </p:nvPr>
        </p:nvSpPr>
        <p:spPr>
          <a:xfrm>
            <a:off x="624751" y="273843"/>
            <a:ext cx="7890527" cy="994173"/>
          </a:xfrm>
        </p:spPr>
        <p:txBody>
          <a:bodyPr>
            <a:normAutofit/>
          </a:bodyPr>
          <a:lstStyle/>
          <a:p>
            <a:r>
              <a:rPr lang="en-US" dirty="0"/>
              <a:t>Organization Overview</a:t>
            </a:r>
            <a:endParaRPr lang="en-SG" dirty="0"/>
          </a:p>
        </p:txBody>
      </p:sp>
      <p:pic>
        <p:nvPicPr>
          <p:cNvPr id="21" name="Picture 20" descr="A black sign with white text&#10;&#10;Description generated with very high confidence">
            <a:extLst>
              <a:ext uri="{FF2B5EF4-FFF2-40B4-BE49-F238E27FC236}">
                <a16:creationId xmlns:a16="http://schemas.microsoft.com/office/drawing/2014/main" id="{E4A1EB4A-68F7-4957-85C7-AA7B4D490CF2}"/>
              </a:ext>
            </a:extLst>
          </p:cNvPr>
          <p:cNvPicPr>
            <a:picLocks noChangeAspect="1"/>
          </p:cNvPicPr>
          <p:nvPr/>
        </p:nvPicPr>
        <p:blipFill>
          <a:blip r:embed="rId3"/>
          <a:stretch>
            <a:fillRect/>
          </a:stretch>
        </p:blipFill>
        <p:spPr>
          <a:xfrm>
            <a:off x="7637588" y="524566"/>
            <a:ext cx="1202477" cy="120247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overrideClrMapping bg1="dk1" tx1="lt1" bg2="dk2" tx2="lt2" accent1="accent1" accent2="accent2" accent3="accent3" accent4="accent4" accent5="accent5" accent6="accent6" hlink="hlink" folHlink="folHlink"/>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2" name="Rectangle 16">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5993"/>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51435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51435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itle 10">
            <a:extLst>
              <a:ext uri="{FF2B5EF4-FFF2-40B4-BE49-F238E27FC236}">
                <a16:creationId xmlns:a16="http://schemas.microsoft.com/office/drawing/2014/main" id="{CB2C75E3-FB76-4D04-97DB-9B4C28EEEB6F}"/>
              </a:ext>
            </a:extLst>
          </p:cNvPr>
          <p:cNvSpPr>
            <a:spLocks noGrp="1"/>
          </p:cNvSpPr>
          <p:nvPr>
            <p:ph type="title"/>
          </p:nvPr>
        </p:nvSpPr>
        <p:spPr>
          <a:xfrm>
            <a:off x="534810" y="13690"/>
            <a:ext cx="7890527" cy="994173"/>
          </a:xfrm>
        </p:spPr>
        <p:txBody>
          <a:bodyPr>
            <a:normAutofit/>
          </a:bodyPr>
          <a:lstStyle/>
          <a:p>
            <a:r>
              <a:rPr lang="en-US" dirty="0"/>
              <a:t>Ladder of Analytical Applications</a:t>
            </a:r>
            <a:endParaRPr lang="en-SG" dirty="0"/>
          </a:p>
        </p:txBody>
      </p:sp>
      <p:sp>
        <p:nvSpPr>
          <p:cNvPr id="4" name="Rectangle 3">
            <a:extLst>
              <a:ext uri="{FF2B5EF4-FFF2-40B4-BE49-F238E27FC236}">
                <a16:creationId xmlns:a16="http://schemas.microsoft.com/office/drawing/2014/main" id="{DB7E4909-6546-4120-9493-2EDFE46D6016}"/>
              </a:ext>
            </a:extLst>
          </p:cNvPr>
          <p:cNvSpPr/>
          <p:nvPr/>
        </p:nvSpPr>
        <p:spPr>
          <a:xfrm>
            <a:off x="3237875" y="869430"/>
            <a:ext cx="157397" cy="4137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1DAD9C97-4608-43F3-AA44-EBDFED2CDCDB}"/>
              </a:ext>
            </a:extLst>
          </p:cNvPr>
          <p:cNvSpPr/>
          <p:nvPr/>
        </p:nvSpPr>
        <p:spPr>
          <a:xfrm>
            <a:off x="5174849" y="869430"/>
            <a:ext cx="157397" cy="4137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3CC50C90-C3C5-498B-A0EB-E5C130253AE8}"/>
              </a:ext>
            </a:extLst>
          </p:cNvPr>
          <p:cNvSpPr/>
          <p:nvPr/>
        </p:nvSpPr>
        <p:spPr>
          <a:xfrm>
            <a:off x="3323816" y="4339185"/>
            <a:ext cx="1922489" cy="29230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Database </a:t>
            </a:r>
            <a:endParaRPr lang="en-SG" dirty="0"/>
          </a:p>
        </p:txBody>
      </p:sp>
      <p:sp>
        <p:nvSpPr>
          <p:cNvPr id="6" name="TextBox 5">
            <a:extLst>
              <a:ext uri="{FF2B5EF4-FFF2-40B4-BE49-F238E27FC236}">
                <a16:creationId xmlns:a16="http://schemas.microsoft.com/office/drawing/2014/main" id="{F7824A3E-191F-4FE1-BAEC-6392D4790E75}"/>
              </a:ext>
            </a:extLst>
          </p:cNvPr>
          <p:cNvSpPr txBox="1"/>
          <p:nvPr/>
        </p:nvSpPr>
        <p:spPr>
          <a:xfrm>
            <a:off x="3813124" y="4631493"/>
            <a:ext cx="1433181" cy="253916"/>
          </a:xfrm>
          <a:prstGeom prst="rect">
            <a:avLst/>
          </a:prstGeom>
          <a:noFill/>
        </p:spPr>
        <p:txBody>
          <a:bodyPr wrap="square" rtlCol="0">
            <a:spAutoFit/>
          </a:bodyPr>
          <a:lstStyle/>
          <a:p>
            <a:r>
              <a:rPr lang="en-US" sz="1050" i="1" dirty="0">
                <a:solidFill>
                  <a:schemeClr val="tx1"/>
                </a:solidFill>
              </a:rPr>
              <a:t>Data in Order</a:t>
            </a:r>
            <a:endParaRPr lang="en-SG" sz="1050" i="1" dirty="0">
              <a:solidFill>
                <a:schemeClr val="tx1"/>
              </a:solidFill>
            </a:endParaRPr>
          </a:p>
        </p:txBody>
      </p:sp>
      <p:sp>
        <p:nvSpPr>
          <p:cNvPr id="7" name="Rectangle 6">
            <a:extLst>
              <a:ext uri="{FF2B5EF4-FFF2-40B4-BE49-F238E27FC236}">
                <a16:creationId xmlns:a16="http://schemas.microsoft.com/office/drawing/2014/main" id="{502D608D-F624-4F2F-917C-D8DC5811F3E3}"/>
              </a:ext>
            </a:extLst>
          </p:cNvPr>
          <p:cNvSpPr/>
          <p:nvPr/>
        </p:nvSpPr>
        <p:spPr>
          <a:xfrm>
            <a:off x="5919672" y="4012542"/>
            <a:ext cx="2384301" cy="994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Detailed data on Customer Journey and Sales</a:t>
            </a:r>
            <a:endParaRPr lang="en-SG" dirty="0">
              <a:solidFill>
                <a:schemeClr val="bg2"/>
              </a:solidFill>
            </a:endParaRPr>
          </a:p>
        </p:txBody>
      </p:sp>
      <p:cxnSp>
        <p:nvCxnSpPr>
          <p:cNvPr id="10" name="Straight Arrow Connector 9">
            <a:extLst>
              <a:ext uri="{FF2B5EF4-FFF2-40B4-BE49-F238E27FC236}">
                <a16:creationId xmlns:a16="http://schemas.microsoft.com/office/drawing/2014/main" id="{ED8E5ECB-CFB0-4049-8423-0E771A9D35B5}"/>
              </a:ext>
            </a:extLst>
          </p:cNvPr>
          <p:cNvCxnSpPr>
            <a:cxnSpLocks/>
            <a:endCxn id="7" idx="1"/>
          </p:cNvCxnSpPr>
          <p:nvPr/>
        </p:nvCxnSpPr>
        <p:spPr>
          <a:xfrm>
            <a:off x="5246305" y="4509629"/>
            <a:ext cx="67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5F4B7F1-6FC9-414F-B150-63A9994E3086}"/>
              </a:ext>
            </a:extLst>
          </p:cNvPr>
          <p:cNvSpPr/>
          <p:nvPr/>
        </p:nvSpPr>
        <p:spPr>
          <a:xfrm>
            <a:off x="3331058" y="3671655"/>
            <a:ext cx="1922489" cy="29230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 Customer Preferences</a:t>
            </a:r>
            <a:endParaRPr lang="en-SG" dirty="0"/>
          </a:p>
        </p:txBody>
      </p:sp>
      <p:sp>
        <p:nvSpPr>
          <p:cNvPr id="17" name="TextBox 16">
            <a:extLst>
              <a:ext uri="{FF2B5EF4-FFF2-40B4-BE49-F238E27FC236}">
                <a16:creationId xmlns:a16="http://schemas.microsoft.com/office/drawing/2014/main" id="{B5C83541-841D-4D0F-AD34-BE7E2D8FFE4E}"/>
              </a:ext>
            </a:extLst>
          </p:cNvPr>
          <p:cNvSpPr txBox="1"/>
          <p:nvPr/>
        </p:nvSpPr>
        <p:spPr>
          <a:xfrm>
            <a:off x="3777396" y="3948484"/>
            <a:ext cx="1433181" cy="253916"/>
          </a:xfrm>
          <a:prstGeom prst="rect">
            <a:avLst/>
          </a:prstGeom>
          <a:noFill/>
        </p:spPr>
        <p:txBody>
          <a:bodyPr wrap="square" rtlCol="0">
            <a:spAutoFit/>
          </a:bodyPr>
          <a:lstStyle/>
          <a:p>
            <a:r>
              <a:rPr lang="en-US" sz="1050" i="1" dirty="0">
                <a:solidFill>
                  <a:schemeClr val="tx1"/>
                </a:solidFill>
              </a:rPr>
              <a:t>Key Targets</a:t>
            </a:r>
            <a:endParaRPr lang="en-SG" sz="1050" i="1" dirty="0">
              <a:solidFill>
                <a:schemeClr val="tx1"/>
              </a:solidFill>
            </a:endParaRPr>
          </a:p>
        </p:txBody>
      </p:sp>
      <p:sp>
        <p:nvSpPr>
          <p:cNvPr id="18" name="Rectangle 17">
            <a:extLst>
              <a:ext uri="{FF2B5EF4-FFF2-40B4-BE49-F238E27FC236}">
                <a16:creationId xmlns:a16="http://schemas.microsoft.com/office/drawing/2014/main" id="{90FF1175-DAB5-435E-B027-01AE9B20EAF3}"/>
              </a:ext>
            </a:extLst>
          </p:cNvPr>
          <p:cNvSpPr/>
          <p:nvPr/>
        </p:nvSpPr>
        <p:spPr>
          <a:xfrm>
            <a:off x="387690" y="3345012"/>
            <a:ext cx="2384301" cy="994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solidFill>
                  <a:schemeClr val="bg1"/>
                </a:solidFill>
              </a:rPr>
              <a:t>Demographics, Geography, Browsing Patterns, Product Preferences.</a:t>
            </a:r>
            <a:endParaRPr lang="en-SG" dirty="0">
              <a:solidFill>
                <a:schemeClr val="bg1"/>
              </a:solidFill>
            </a:endParaRPr>
          </a:p>
        </p:txBody>
      </p:sp>
      <p:cxnSp>
        <p:nvCxnSpPr>
          <p:cNvPr id="14" name="Straight Arrow Connector 13">
            <a:extLst>
              <a:ext uri="{FF2B5EF4-FFF2-40B4-BE49-F238E27FC236}">
                <a16:creationId xmlns:a16="http://schemas.microsoft.com/office/drawing/2014/main" id="{56359341-5644-4FD4-A4C8-11879C090AA8}"/>
              </a:ext>
            </a:extLst>
          </p:cNvPr>
          <p:cNvCxnSpPr>
            <a:endCxn id="18" idx="3"/>
          </p:cNvCxnSpPr>
          <p:nvPr/>
        </p:nvCxnSpPr>
        <p:spPr>
          <a:xfrm flipH="1">
            <a:off x="2771991" y="3842098"/>
            <a:ext cx="5445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B86980E-A714-47B4-91F7-E9140F229FEC}"/>
              </a:ext>
            </a:extLst>
          </p:cNvPr>
          <p:cNvSpPr/>
          <p:nvPr/>
        </p:nvSpPr>
        <p:spPr>
          <a:xfrm>
            <a:off x="3316573" y="3022306"/>
            <a:ext cx="1922489" cy="29230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Catalog Sorting</a:t>
            </a:r>
            <a:endParaRPr lang="en-SG" dirty="0"/>
          </a:p>
        </p:txBody>
      </p:sp>
      <p:sp>
        <p:nvSpPr>
          <p:cNvPr id="25" name="TextBox 24">
            <a:extLst>
              <a:ext uri="{FF2B5EF4-FFF2-40B4-BE49-F238E27FC236}">
                <a16:creationId xmlns:a16="http://schemas.microsoft.com/office/drawing/2014/main" id="{B322F75E-684F-4B72-B374-51CDCBE7298E}"/>
              </a:ext>
            </a:extLst>
          </p:cNvPr>
          <p:cNvSpPr txBox="1"/>
          <p:nvPr/>
        </p:nvSpPr>
        <p:spPr>
          <a:xfrm>
            <a:off x="3586270" y="3286606"/>
            <a:ext cx="1433181" cy="253916"/>
          </a:xfrm>
          <a:prstGeom prst="rect">
            <a:avLst/>
          </a:prstGeom>
          <a:noFill/>
        </p:spPr>
        <p:txBody>
          <a:bodyPr wrap="square" rtlCol="0">
            <a:spAutoFit/>
          </a:bodyPr>
          <a:lstStyle/>
          <a:p>
            <a:pPr lvl="0" algn="ctr"/>
            <a:r>
              <a:rPr lang="en-US" sz="1050" i="1" dirty="0">
                <a:solidFill>
                  <a:schemeClr val="tx1"/>
                </a:solidFill>
              </a:rPr>
              <a:t>Differentiated action</a:t>
            </a:r>
            <a:endParaRPr lang="en-SG" sz="1050" i="1" dirty="0">
              <a:solidFill>
                <a:schemeClr val="tx1"/>
              </a:solidFill>
            </a:endParaRPr>
          </a:p>
        </p:txBody>
      </p:sp>
      <p:sp>
        <p:nvSpPr>
          <p:cNvPr id="26" name="Rectangle 25">
            <a:extLst>
              <a:ext uri="{FF2B5EF4-FFF2-40B4-BE49-F238E27FC236}">
                <a16:creationId xmlns:a16="http://schemas.microsoft.com/office/drawing/2014/main" id="{00C3F38D-B177-4EBD-8929-DE243C2A2819}"/>
              </a:ext>
            </a:extLst>
          </p:cNvPr>
          <p:cNvSpPr/>
          <p:nvPr/>
        </p:nvSpPr>
        <p:spPr>
          <a:xfrm>
            <a:off x="5919672" y="2671372"/>
            <a:ext cx="2384301" cy="994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Arial" panose="020B0604020202020204" pitchFamily="34" charset="0"/>
              <a:buChar char="•"/>
            </a:pPr>
            <a:r>
              <a:rPr lang="en-US" dirty="0">
                <a:solidFill>
                  <a:schemeClr val="bg1"/>
                </a:solidFill>
              </a:rPr>
              <a:t>Create Personalized Scores for Products to be displayed</a:t>
            </a:r>
            <a:endParaRPr lang="en-SG" dirty="0">
              <a:solidFill>
                <a:schemeClr val="bg1"/>
              </a:solidFill>
            </a:endParaRPr>
          </a:p>
          <a:p>
            <a:pPr marL="285750" lvl="0" indent="-285750">
              <a:buFont typeface="Arial" panose="020B0604020202020204" pitchFamily="34" charset="0"/>
              <a:buChar char="•"/>
            </a:pPr>
            <a:r>
              <a:rPr lang="en-SG" dirty="0">
                <a:solidFill>
                  <a:schemeClr val="bg1"/>
                </a:solidFill>
              </a:rPr>
              <a:t>Visual Sorting</a:t>
            </a:r>
            <a:endParaRPr lang="en-SG" dirty="0"/>
          </a:p>
        </p:txBody>
      </p:sp>
      <p:cxnSp>
        <p:nvCxnSpPr>
          <p:cNvPr id="27" name="Straight Arrow Connector 26">
            <a:extLst>
              <a:ext uri="{FF2B5EF4-FFF2-40B4-BE49-F238E27FC236}">
                <a16:creationId xmlns:a16="http://schemas.microsoft.com/office/drawing/2014/main" id="{D7F8D4DF-2356-4919-900E-27A9691F7FB7}"/>
              </a:ext>
            </a:extLst>
          </p:cNvPr>
          <p:cNvCxnSpPr>
            <a:cxnSpLocks/>
          </p:cNvCxnSpPr>
          <p:nvPr/>
        </p:nvCxnSpPr>
        <p:spPr>
          <a:xfrm>
            <a:off x="5239062" y="3168459"/>
            <a:ext cx="67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DEC3A88-B997-458B-B20B-AE041D31EA22}"/>
              </a:ext>
            </a:extLst>
          </p:cNvPr>
          <p:cNvSpPr/>
          <p:nvPr/>
        </p:nvSpPr>
        <p:spPr>
          <a:xfrm>
            <a:off x="3316572" y="2278507"/>
            <a:ext cx="1922489" cy="40834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Predicting Customer Response</a:t>
            </a:r>
            <a:endParaRPr lang="en-SG" dirty="0"/>
          </a:p>
        </p:txBody>
      </p:sp>
      <p:cxnSp>
        <p:nvCxnSpPr>
          <p:cNvPr id="29" name="Straight Arrow Connector 28">
            <a:extLst>
              <a:ext uri="{FF2B5EF4-FFF2-40B4-BE49-F238E27FC236}">
                <a16:creationId xmlns:a16="http://schemas.microsoft.com/office/drawing/2014/main" id="{B221EF67-51BF-4E94-B205-8156D1AF018D}"/>
              </a:ext>
            </a:extLst>
          </p:cNvPr>
          <p:cNvCxnSpPr/>
          <p:nvPr/>
        </p:nvCxnSpPr>
        <p:spPr>
          <a:xfrm flipH="1">
            <a:off x="2764747" y="2459028"/>
            <a:ext cx="5445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6AC48EC-A00C-45F3-84E0-A76AF6C0D100}"/>
              </a:ext>
            </a:extLst>
          </p:cNvPr>
          <p:cNvSpPr/>
          <p:nvPr/>
        </p:nvSpPr>
        <p:spPr>
          <a:xfrm>
            <a:off x="397248" y="2028133"/>
            <a:ext cx="2384301" cy="994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solidFill>
                  <a:schemeClr val="bg1"/>
                </a:solidFill>
              </a:rPr>
              <a:t>Increased Conversion rate</a:t>
            </a:r>
            <a:endParaRPr lang="en-SG" dirty="0">
              <a:solidFill>
                <a:schemeClr val="bg1"/>
              </a:solidFill>
            </a:endParaRPr>
          </a:p>
        </p:txBody>
      </p:sp>
      <p:sp>
        <p:nvSpPr>
          <p:cNvPr id="31" name="TextBox 30">
            <a:extLst>
              <a:ext uri="{FF2B5EF4-FFF2-40B4-BE49-F238E27FC236}">
                <a16:creationId xmlns:a16="http://schemas.microsoft.com/office/drawing/2014/main" id="{AE4453FA-E4CC-41EB-862A-9E60EC7A5AFB}"/>
              </a:ext>
            </a:extLst>
          </p:cNvPr>
          <p:cNvSpPr txBox="1"/>
          <p:nvPr/>
        </p:nvSpPr>
        <p:spPr>
          <a:xfrm>
            <a:off x="3611504" y="2654135"/>
            <a:ext cx="1433181" cy="253916"/>
          </a:xfrm>
          <a:prstGeom prst="rect">
            <a:avLst/>
          </a:prstGeom>
          <a:noFill/>
        </p:spPr>
        <p:txBody>
          <a:bodyPr wrap="square" rtlCol="0">
            <a:spAutoFit/>
          </a:bodyPr>
          <a:lstStyle/>
          <a:p>
            <a:pPr lvl="0" algn="ctr"/>
            <a:r>
              <a:rPr lang="en-US" sz="1050" i="1" dirty="0">
                <a:solidFill>
                  <a:schemeClr val="tx1"/>
                </a:solidFill>
              </a:rPr>
              <a:t>Predictive action</a:t>
            </a:r>
            <a:endParaRPr lang="en-SG" sz="1050" i="1" dirty="0">
              <a:solidFill>
                <a:schemeClr val="tx1"/>
              </a:solidFill>
            </a:endParaRPr>
          </a:p>
        </p:txBody>
      </p:sp>
      <p:sp>
        <p:nvSpPr>
          <p:cNvPr id="32" name="Rectangle 31">
            <a:extLst>
              <a:ext uri="{FF2B5EF4-FFF2-40B4-BE49-F238E27FC236}">
                <a16:creationId xmlns:a16="http://schemas.microsoft.com/office/drawing/2014/main" id="{C12C64C8-8329-4FDE-9C5F-2A1C47E5FF89}"/>
              </a:ext>
            </a:extLst>
          </p:cNvPr>
          <p:cNvSpPr/>
          <p:nvPr/>
        </p:nvSpPr>
        <p:spPr>
          <a:xfrm>
            <a:off x="3316572" y="1525526"/>
            <a:ext cx="1922489" cy="29230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SG" dirty="0"/>
              <a:t>Planning</a:t>
            </a:r>
          </a:p>
        </p:txBody>
      </p:sp>
      <p:sp>
        <p:nvSpPr>
          <p:cNvPr id="33" name="TextBox 32">
            <a:extLst>
              <a:ext uri="{FF2B5EF4-FFF2-40B4-BE49-F238E27FC236}">
                <a16:creationId xmlns:a16="http://schemas.microsoft.com/office/drawing/2014/main" id="{6782EDD7-DFE7-4A6F-B612-147729582939}"/>
              </a:ext>
            </a:extLst>
          </p:cNvPr>
          <p:cNvSpPr txBox="1"/>
          <p:nvPr/>
        </p:nvSpPr>
        <p:spPr>
          <a:xfrm>
            <a:off x="3575711" y="1817834"/>
            <a:ext cx="1433181" cy="253916"/>
          </a:xfrm>
          <a:prstGeom prst="rect">
            <a:avLst/>
          </a:prstGeom>
          <a:noFill/>
        </p:spPr>
        <p:txBody>
          <a:bodyPr wrap="square" rtlCol="0">
            <a:spAutoFit/>
          </a:bodyPr>
          <a:lstStyle/>
          <a:p>
            <a:pPr lvl="0" algn="ctr"/>
            <a:r>
              <a:rPr lang="en-US" sz="1050" i="1" dirty="0">
                <a:solidFill>
                  <a:schemeClr val="tx1"/>
                </a:solidFill>
              </a:rPr>
              <a:t>Institutional action</a:t>
            </a:r>
            <a:endParaRPr lang="en-SG" sz="1050" i="1" dirty="0">
              <a:solidFill>
                <a:schemeClr val="tx1"/>
              </a:solidFill>
            </a:endParaRPr>
          </a:p>
        </p:txBody>
      </p:sp>
      <p:sp>
        <p:nvSpPr>
          <p:cNvPr id="34" name="Rectangle 33">
            <a:extLst>
              <a:ext uri="{FF2B5EF4-FFF2-40B4-BE49-F238E27FC236}">
                <a16:creationId xmlns:a16="http://schemas.microsoft.com/office/drawing/2014/main" id="{F7EF1817-5F4D-4FDB-9905-3797CE121BCA}"/>
              </a:ext>
            </a:extLst>
          </p:cNvPr>
          <p:cNvSpPr/>
          <p:nvPr/>
        </p:nvSpPr>
        <p:spPr>
          <a:xfrm>
            <a:off x="5897814" y="1236359"/>
            <a:ext cx="2384301" cy="994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bg1"/>
                </a:solidFill>
              </a:rPr>
              <a:t>Deploy inventory</a:t>
            </a:r>
          </a:p>
          <a:p>
            <a:r>
              <a:rPr lang="en-SG" dirty="0">
                <a:solidFill>
                  <a:schemeClr val="bg1"/>
                </a:solidFill>
              </a:rPr>
              <a:t>products and</a:t>
            </a:r>
          </a:p>
          <a:p>
            <a:r>
              <a:rPr lang="en-SG" dirty="0">
                <a:solidFill>
                  <a:schemeClr val="bg1"/>
                </a:solidFill>
              </a:rPr>
              <a:t>maintain efficiency</a:t>
            </a:r>
          </a:p>
        </p:txBody>
      </p:sp>
      <p:cxnSp>
        <p:nvCxnSpPr>
          <p:cNvPr id="35" name="Straight Arrow Connector 34">
            <a:extLst>
              <a:ext uri="{FF2B5EF4-FFF2-40B4-BE49-F238E27FC236}">
                <a16:creationId xmlns:a16="http://schemas.microsoft.com/office/drawing/2014/main" id="{D6564F8B-68C8-479A-82B6-726F4CC73C31}"/>
              </a:ext>
            </a:extLst>
          </p:cNvPr>
          <p:cNvCxnSpPr>
            <a:cxnSpLocks/>
          </p:cNvCxnSpPr>
          <p:nvPr/>
        </p:nvCxnSpPr>
        <p:spPr>
          <a:xfrm>
            <a:off x="5224447" y="1671680"/>
            <a:ext cx="67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030937"/>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a:ea typeface="+mn-ea"/>
              <a:cs typeface="+mn-cs"/>
              <a:sym typeface="Arial"/>
            </a:endParaRPr>
          </a:p>
        </p:txBody>
      </p:sp>
      <p:sp>
        <p:nvSpPr>
          <p:cNvPr id="10" name="Rectangle 9">
            <a:extLst>
              <a:ext uri="{FF2B5EF4-FFF2-40B4-BE49-F238E27FC236}">
                <a16:creationId xmlns:a16="http://schemas.microsoft.com/office/drawing/2014/main" id="{41E17A99-1553-4633-ADFB-5CCDCF801D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51435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a:ea typeface="+mn-ea"/>
              <a:cs typeface="+mn-cs"/>
              <a:sym typeface="Arial"/>
            </a:endParaRPr>
          </a:p>
        </p:txBody>
      </p:sp>
      <p:sp>
        <p:nvSpPr>
          <p:cNvPr id="12" name="Rectangle 11">
            <a:extLst>
              <a:ext uri="{FF2B5EF4-FFF2-40B4-BE49-F238E27FC236}">
                <a16:creationId xmlns:a16="http://schemas.microsoft.com/office/drawing/2014/main" id="{DAFABACF-DDBE-415C-8EE1-F7DD68C632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51435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B2B2B2"/>
              </a:solidFill>
              <a:effectLst/>
              <a:uLnTx/>
              <a:uFillTx/>
              <a:latin typeface="Calibri"/>
              <a:ea typeface="+mn-ea"/>
              <a:cs typeface="+mn-cs"/>
              <a:sym typeface="Arial"/>
            </a:endParaRPr>
          </a:p>
        </p:txBody>
      </p:sp>
      <p:sp>
        <p:nvSpPr>
          <p:cNvPr id="7" name="Content Placeholder 6">
            <a:extLst>
              <a:ext uri="{FF2B5EF4-FFF2-40B4-BE49-F238E27FC236}">
                <a16:creationId xmlns:a16="http://schemas.microsoft.com/office/drawing/2014/main" id="{5B19231E-D3F2-4539-A96E-133D014864D5}"/>
              </a:ext>
            </a:extLst>
          </p:cNvPr>
          <p:cNvSpPr>
            <a:spLocks noGrp="1"/>
          </p:cNvSpPr>
          <p:nvPr>
            <p:ph idx="1"/>
          </p:nvPr>
        </p:nvSpPr>
        <p:spPr>
          <a:xfrm>
            <a:off x="756009" y="1130244"/>
            <a:ext cx="7886700" cy="3500437"/>
          </a:xfrm>
        </p:spPr>
        <p:txBody>
          <a:bodyPr>
            <a:noAutofit/>
          </a:bodyPr>
          <a:lstStyle/>
          <a:p>
            <a:r>
              <a:rPr lang="en-SG" sz="1800" dirty="0"/>
              <a:t>Conversion Rate</a:t>
            </a:r>
          </a:p>
          <a:p>
            <a:pPr lvl="1"/>
            <a:r>
              <a:rPr lang="en-SG" dirty="0"/>
              <a:t>Visual Sorting: 3%</a:t>
            </a:r>
          </a:p>
          <a:p>
            <a:pPr lvl="1"/>
            <a:r>
              <a:rPr lang="en-SG" dirty="0"/>
              <a:t>Personalized Sorting</a:t>
            </a:r>
          </a:p>
          <a:p>
            <a:pPr lvl="2"/>
            <a:r>
              <a:rPr lang="en-SG" sz="1800" dirty="0"/>
              <a:t>Existing Customers: 5% uplift</a:t>
            </a:r>
          </a:p>
          <a:p>
            <a:pPr lvl="2"/>
            <a:r>
              <a:rPr lang="en-SG" sz="1800" dirty="0"/>
              <a:t>New Customers: 3% uplift</a:t>
            </a:r>
          </a:p>
          <a:p>
            <a:pPr lvl="2"/>
            <a:r>
              <a:rPr lang="en-SG" sz="1800" dirty="0"/>
              <a:t>Increase NPS by 10%</a:t>
            </a:r>
          </a:p>
          <a:p>
            <a:r>
              <a:rPr lang="en-SG" sz="1800" dirty="0"/>
              <a:t>NMV</a:t>
            </a:r>
          </a:p>
          <a:p>
            <a:pPr lvl="1"/>
            <a:r>
              <a:rPr lang="en-SG" dirty="0"/>
              <a:t>Personalized Sorting: 8% uplift</a:t>
            </a:r>
          </a:p>
          <a:p>
            <a:pPr lvl="1"/>
            <a:r>
              <a:rPr lang="en-SG" dirty="0"/>
              <a:t>Visual Sorting: 2% uplift</a:t>
            </a:r>
          </a:p>
          <a:p>
            <a:pPr lvl="1"/>
            <a:r>
              <a:rPr lang="en-US" dirty="0"/>
              <a:t>Return</a:t>
            </a:r>
            <a:r>
              <a:rPr lang="en-SG" dirty="0"/>
              <a:t> Rate: 5% improvement</a:t>
            </a:r>
          </a:p>
          <a:p>
            <a:pPr lvl="1"/>
            <a:r>
              <a:rPr lang="en-SG" dirty="0"/>
              <a:t>Profit: 5% uplift</a:t>
            </a:r>
          </a:p>
          <a:p>
            <a:r>
              <a:rPr lang="en-SG" sz="1800" dirty="0"/>
              <a:t>Number of boosting/de-boosting requests: 1/Week </a:t>
            </a:r>
          </a:p>
        </p:txBody>
      </p:sp>
      <p:sp>
        <p:nvSpPr>
          <p:cNvPr id="11" name="Title 10">
            <a:extLst>
              <a:ext uri="{FF2B5EF4-FFF2-40B4-BE49-F238E27FC236}">
                <a16:creationId xmlns:a16="http://schemas.microsoft.com/office/drawing/2014/main" id="{CB2C75E3-FB76-4D04-97DB-9B4C28EEEB6F}"/>
              </a:ext>
            </a:extLst>
          </p:cNvPr>
          <p:cNvSpPr>
            <a:spLocks noGrp="1"/>
          </p:cNvSpPr>
          <p:nvPr>
            <p:ph type="title"/>
          </p:nvPr>
        </p:nvSpPr>
        <p:spPr>
          <a:xfrm>
            <a:off x="642025" y="236369"/>
            <a:ext cx="7886700" cy="994172"/>
          </a:xfrm>
        </p:spPr>
        <p:txBody>
          <a:bodyPr/>
          <a:lstStyle/>
          <a:p>
            <a:r>
              <a:rPr lang="en-SG" dirty="0"/>
              <a:t>Quantifying Benefits</a:t>
            </a:r>
          </a:p>
        </p:txBody>
      </p:sp>
    </p:spTree>
    <p:extLst>
      <p:ext uri="{BB962C8B-B14F-4D97-AF65-F5344CB8AC3E}">
        <p14:creationId xmlns:p14="http://schemas.microsoft.com/office/powerpoint/2010/main" val="219777502"/>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30" name="Rectangle 20">
            <a:extLst>
              <a:ext uri="{FF2B5EF4-FFF2-40B4-BE49-F238E27FC236}">
                <a16:creationId xmlns:a16="http://schemas.microsoft.com/office/drawing/2014/main" id="{A2ED9029-64A6-4BAE-BA25-DC2A13D43E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41E17A99-1553-4633-ADFB-5CCDCF801D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51435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AFABACF-DDBE-415C-8EE1-F7DD68C632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51435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7BCEC1A6-179B-4873-A39C-D4E3D7B3D322}"/>
              </a:ext>
            </a:extLst>
          </p:cNvPr>
          <p:cNvSpPr>
            <a:spLocks noGrp="1"/>
          </p:cNvSpPr>
          <p:nvPr>
            <p:ph type="title"/>
          </p:nvPr>
        </p:nvSpPr>
        <p:spPr>
          <a:xfrm>
            <a:off x="539496" y="2269356"/>
            <a:ext cx="2877353" cy="940983"/>
          </a:xfrm>
        </p:spPr>
        <p:txBody>
          <a:bodyPr anchor="t">
            <a:normAutofit fontScale="90000"/>
          </a:bodyPr>
          <a:lstStyle/>
          <a:p>
            <a:pPr algn="r"/>
            <a:r>
              <a:rPr lang="en-SG" sz="3200" b="1" dirty="0">
                <a:solidFill>
                  <a:srgbClr val="FFFFFF"/>
                </a:solidFill>
              </a:rPr>
              <a:t>Thank You!</a:t>
            </a:r>
            <a:br>
              <a:rPr lang="en-SG" sz="3200" b="1" dirty="0">
                <a:solidFill>
                  <a:srgbClr val="FFFFFF"/>
                </a:solidFill>
              </a:rPr>
            </a:br>
            <a:r>
              <a:rPr lang="en-SG" sz="3200" b="1" dirty="0">
                <a:solidFill>
                  <a:srgbClr val="FFFFFF"/>
                </a:solidFill>
              </a:rPr>
              <a:t>Questions?</a:t>
            </a:r>
            <a:br>
              <a:rPr lang="en-SG" sz="3200" b="1" dirty="0">
                <a:solidFill>
                  <a:srgbClr val="FFFFFF"/>
                </a:solidFill>
              </a:rPr>
            </a:br>
            <a:endParaRPr lang="en-SG" sz="3200" dirty="0">
              <a:solidFill>
                <a:srgbClr val="FFFFFF"/>
              </a:solidFill>
            </a:endParaRPr>
          </a:p>
        </p:txBody>
      </p:sp>
    </p:spTree>
    <p:extLst>
      <p:ext uri="{BB962C8B-B14F-4D97-AF65-F5344CB8AC3E}">
        <p14:creationId xmlns:p14="http://schemas.microsoft.com/office/powerpoint/2010/main" val="192455024"/>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30" name="Rectangle 20">
            <a:extLst>
              <a:ext uri="{FF2B5EF4-FFF2-40B4-BE49-F238E27FC236}">
                <a16:creationId xmlns:a16="http://schemas.microsoft.com/office/drawing/2014/main" id="{A2ED9029-64A6-4BAE-BA25-DC2A13D43E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41E17A99-1553-4633-ADFB-5CCDCF801D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51435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AFABACF-DDBE-415C-8EE1-F7DD68C632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51435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7BCEC1A6-179B-4873-A39C-D4E3D7B3D322}"/>
              </a:ext>
            </a:extLst>
          </p:cNvPr>
          <p:cNvSpPr>
            <a:spLocks noGrp="1"/>
          </p:cNvSpPr>
          <p:nvPr>
            <p:ph type="title"/>
          </p:nvPr>
        </p:nvSpPr>
        <p:spPr>
          <a:xfrm>
            <a:off x="-92760" y="1971182"/>
            <a:ext cx="2877353" cy="3368261"/>
          </a:xfrm>
        </p:spPr>
        <p:txBody>
          <a:bodyPr anchor="t">
            <a:normAutofit/>
          </a:bodyPr>
          <a:lstStyle/>
          <a:p>
            <a:pPr algn="r"/>
            <a:r>
              <a:rPr lang="en-SG" sz="3200" b="1" dirty="0"/>
              <a:t>Appendix</a:t>
            </a:r>
            <a:endParaRPr lang="en-SG" sz="3200" dirty="0">
              <a:solidFill>
                <a:srgbClr val="FFFFFF"/>
              </a:solidFill>
            </a:endParaRPr>
          </a:p>
        </p:txBody>
      </p:sp>
      <p:sp>
        <p:nvSpPr>
          <p:cNvPr id="3" name="Content Placeholder 2">
            <a:extLst>
              <a:ext uri="{FF2B5EF4-FFF2-40B4-BE49-F238E27FC236}">
                <a16:creationId xmlns:a16="http://schemas.microsoft.com/office/drawing/2014/main" id="{F270EEBA-CDFF-49C9-999A-205399B306A6}"/>
              </a:ext>
            </a:extLst>
          </p:cNvPr>
          <p:cNvSpPr>
            <a:spLocks noGrp="1"/>
          </p:cNvSpPr>
          <p:nvPr>
            <p:ph idx="1"/>
          </p:nvPr>
        </p:nvSpPr>
        <p:spPr>
          <a:xfrm>
            <a:off x="3455736" y="124238"/>
            <a:ext cx="5550041" cy="4862432"/>
          </a:xfrm>
        </p:spPr>
        <p:txBody>
          <a:bodyPr>
            <a:noAutofit/>
          </a:bodyPr>
          <a:lstStyle/>
          <a:p>
            <a:pPr>
              <a:lnSpc>
                <a:spcPct val="150000"/>
              </a:lnSpc>
            </a:pPr>
            <a:r>
              <a:rPr lang="en-SG" sz="1200" dirty="0">
                <a:latin typeface="Leelawadee UI" panose="020B0502040204020203" pitchFamily="34" charset="-34"/>
                <a:cs typeface="Leelawadee UI" panose="020B0502040204020203" pitchFamily="34" charset="-34"/>
              </a:rPr>
              <a:t>SKU- Stock Keeping unit</a:t>
            </a:r>
          </a:p>
          <a:p>
            <a:pPr>
              <a:lnSpc>
                <a:spcPct val="150000"/>
              </a:lnSpc>
            </a:pPr>
            <a:r>
              <a:rPr lang="en-SG" sz="1200" dirty="0">
                <a:latin typeface="Leelawadee UI" panose="020B0502040204020203" pitchFamily="34" charset="-34"/>
                <a:cs typeface="Leelawadee UI" panose="020B0502040204020203" pitchFamily="34" charset="-34"/>
              </a:rPr>
              <a:t>NMV- Net Merchandise Value</a:t>
            </a:r>
          </a:p>
          <a:p>
            <a:pPr>
              <a:lnSpc>
                <a:spcPct val="150000"/>
              </a:lnSpc>
            </a:pPr>
            <a:r>
              <a:rPr lang="en-SG" sz="1200" dirty="0">
                <a:latin typeface="Leelawadee UI" panose="020B0502040204020203" pitchFamily="34" charset="-34"/>
                <a:cs typeface="Leelawadee UI" panose="020B0502040204020203" pitchFamily="34" charset="-34"/>
              </a:rPr>
              <a:t>Click-through Rate (CTR)-  number of clicks that the ad receives divided by the number of times the ad is shown</a:t>
            </a:r>
          </a:p>
          <a:p>
            <a:pPr>
              <a:lnSpc>
                <a:spcPct val="150000"/>
              </a:lnSpc>
            </a:pPr>
            <a:r>
              <a:rPr lang="en-SG" sz="1200" dirty="0">
                <a:latin typeface="Leelawadee UI" panose="020B0502040204020203" pitchFamily="34" charset="-34"/>
                <a:cs typeface="Leelawadee UI" panose="020B0502040204020203" pitchFamily="34" charset="-34"/>
              </a:rPr>
              <a:t>Impression – Number of times the product being shown on the website</a:t>
            </a:r>
          </a:p>
          <a:p>
            <a:pPr>
              <a:lnSpc>
                <a:spcPct val="150000"/>
              </a:lnSpc>
            </a:pPr>
            <a:r>
              <a:rPr lang="en-SG" sz="1200" dirty="0">
                <a:latin typeface="Leelawadee UI" panose="020B0502040204020203" pitchFamily="34" charset="-34"/>
                <a:cs typeface="Leelawadee UI" panose="020B0502040204020203" pitchFamily="34" charset="-34"/>
              </a:rPr>
              <a:t>Price band- Categorisation of products based on pricing</a:t>
            </a:r>
          </a:p>
          <a:p>
            <a:pPr>
              <a:lnSpc>
                <a:spcPct val="150000"/>
              </a:lnSpc>
            </a:pPr>
            <a:r>
              <a:rPr lang="en-SG" sz="1200" dirty="0">
                <a:latin typeface="Leelawadee UI" panose="020B0502040204020203" pitchFamily="34" charset="-34"/>
                <a:cs typeface="Leelawadee UI" panose="020B0502040204020203" pitchFamily="34" charset="-34"/>
              </a:rPr>
              <a:t>Bucketing – SKUs from different brand tiers and age groups</a:t>
            </a:r>
          </a:p>
          <a:p>
            <a:pPr>
              <a:lnSpc>
                <a:spcPct val="150000"/>
              </a:lnSpc>
            </a:pPr>
            <a:r>
              <a:rPr lang="en-SG" sz="1200" dirty="0">
                <a:latin typeface="Leelawadee UI" panose="020B0502040204020203" pitchFamily="34" charset="-34"/>
                <a:cs typeface="Leelawadee UI" panose="020B0502040204020203" pitchFamily="34" charset="-34"/>
              </a:rPr>
              <a:t>Bounce rate- the percentage of visitors to a particular website who navigate away from the site after viewing only one page</a:t>
            </a:r>
          </a:p>
          <a:p>
            <a:pPr>
              <a:lnSpc>
                <a:spcPct val="150000"/>
              </a:lnSpc>
            </a:pPr>
            <a:r>
              <a:rPr lang="en-SG" sz="1200" dirty="0">
                <a:latin typeface="Leelawadee UI" panose="020B0502040204020203" pitchFamily="34" charset="-34"/>
                <a:cs typeface="Leelawadee UI" panose="020B0502040204020203" pitchFamily="34" charset="-34"/>
              </a:rPr>
              <a:t>NPS- Net Promoter Score – calculated using surveys</a:t>
            </a:r>
          </a:p>
          <a:p>
            <a:pPr marL="0" indent="0">
              <a:lnSpc>
                <a:spcPct val="150000"/>
              </a:lnSpc>
              <a:buNone/>
            </a:pPr>
            <a:r>
              <a:rPr lang="en-SG" sz="1200" dirty="0">
                <a:latin typeface="Leelawadee UI" panose="020B0502040204020203" pitchFamily="34" charset="-34"/>
                <a:cs typeface="Leelawadee UI" panose="020B0502040204020203" pitchFamily="34" charset="-34"/>
              </a:rPr>
              <a:t>**Taken from dictionary.com</a:t>
            </a:r>
          </a:p>
          <a:p>
            <a:pPr marL="0" indent="0">
              <a:lnSpc>
                <a:spcPct val="150000"/>
              </a:lnSpc>
              <a:buNone/>
            </a:pPr>
            <a:r>
              <a:rPr lang="en-SG" sz="1200" dirty="0">
                <a:latin typeface="Leelawadee UI" panose="020B0502040204020203" pitchFamily="34" charset="-34"/>
                <a:cs typeface="Leelawadee UI" panose="020B0502040204020203" pitchFamily="34" charset="-34"/>
              </a:rPr>
              <a:t>**Reference Website: </a:t>
            </a:r>
            <a:r>
              <a:rPr lang="en-SG" sz="1200" dirty="0">
                <a:latin typeface="Leelawadee UI" panose="020B0502040204020203" pitchFamily="34" charset="-34"/>
                <a:cs typeface="Leelawadee UI" panose="020B0502040204020203" pitchFamily="34" charset="-34"/>
                <a:hlinkClick r:id="rId2"/>
              </a:rPr>
              <a:t>https://www.zalora.sg/</a:t>
            </a:r>
            <a:endParaRPr lang="en-SG" sz="1200" dirty="0">
              <a:latin typeface="Leelawadee UI" panose="020B0502040204020203" pitchFamily="34" charset="-34"/>
              <a:cs typeface="Leelawadee UI" panose="020B0502040204020203" pitchFamily="34" charset="-34"/>
            </a:endParaRPr>
          </a:p>
          <a:p>
            <a:pPr>
              <a:lnSpc>
                <a:spcPct val="150000"/>
              </a:lnSpc>
            </a:pPr>
            <a:endParaRPr lang="en-SG" sz="1200" dirty="0">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1307981371"/>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1517846" y="63468"/>
            <a:ext cx="5797296" cy="891540"/>
          </a:xfrm>
          <a:prstGeom prst="rect">
            <a:avLst/>
          </a:prstGeom>
          <a:solidFill>
            <a:schemeClr val="accent1">
              <a:lumMod val="10000"/>
            </a:schemeClr>
          </a:solidFill>
          <a:ln w="31750" cap="sq" cmpd="sng">
            <a:solidFill>
              <a:srgbClr val="404040"/>
            </a:solidFill>
            <a:prstDash val="solid"/>
            <a:miter lim="800000"/>
            <a:headEnd type="none" w="sm" len="sm"/>
            <a:tailEnd type="none" w="sm" len="sm"/>
          </a:ln>
        </p:spPr>
        <p:txBody>
          <a:bodyPr spcFirstLastPara="1" wrap="square" lIns="137150" tIns="137150" rIns="137150" bIns="137150" anchor="ctr" anchorCtr="0">
            <a:noAutofit/>
          </a:bodyPr>
          <a:lstStyle/>
          <a:p>
            <a:pPr marL="0" marR="0" lvl="0" indent="0" algn="ctr" rtl="0">
              <a:lnSpc>
                <a:spcPct val="90000"/>
              </a:lnSpc>
              <a:spcBef>
                <a:spcPts val="0"/>
              </a:spcBef>
              <a:spcAft>
                <a:spcPts val="0"/>
              </a:spcAft>
              <a:buClr>
                <a:srgbClr val="262626"/>
              </a:buClr>
              <a:buSzPts val="2100"/>
              <a:buFont typeface="Cabin"/>
              <a:buNone/>
            </a:pPr>
            <a:r>
              <a:rPr lang="en" sz="2100" b="0" i="0" u="none" strike="noStrike" cap="none" dirty="0">
                <a:solidFill>
                  <a:schemeClr val="bg1"/>
                </a:solidFill>
                <a:latin typeface="Cabin"/>
                <a:ea typeface="Cabin"/>
                <a:cs typeface="Cabin"/>
                <a:sym typeface="Cabin"/>
              </a:rPr>
              <a:t>SWOT ANALYSIS</a:t>
            </a:r>
            <a:endParaRPr sz="1100" dirty="0">
              <a:solidFill>
                <a:schemeClr val="bg1"/>
              </a:solidFill>
            </a:endParaRPr>
          </a:p>
        </p:txBody>
      </p:sp>
      <p:sp>
        <p:nvSpPr>
          <p:cNvPr id="4" name="任意多边形 44">
            <a:extLst>
              <a:ext uri="{FF2B5EF4-FFF2-40B4-BE49-F238E27FC236}">
                <a16:creationId xmlns:a16="http://schemas.microsoft.com/office/drawing/2014/main" id="{756B15DE-BF7E-42B8-9CA1-E25F769FCEE3}"/>
              </a:ext>
            </a:extLst>
          </p:cNvPr>
          <p:cNvSpPr/>
          <p:nvPr/>
        </p:nvSpPr>
        <p:spPr>
          <a:xfrm>
            <a:off x="2847949" y="1179920"/>
            <a:ext cx="2926516" cy="2912436"/>
          </a:xfrm>
          <a:custGeom>
            <a:avLst/>
            <a:gdLst>
              <a:gd name="connsiteX0" fmla="*/ 1473428 w 2946857"/>
              <a:gd name="connsiteY0" fmla="*/ 0 h 2946857"/>
              <a:gd name="connsiteX1" fmla="*/ 2946857 w 2946857"/>
              <a:gd name="connsiteY1" fmla="*/ 1473429 h 2946857"/>
              <a:gd name="connsiteX2" fmla="*/ 1473429 w 2946857"/>
              <a:gd name="connsiteY2" fmla="*/ 1473429 h 2946857"/>
              <a:gd name="connsiteX3" fmla="*/ 1473428 w 2946857"/>
              <a:gd name="connsiteY3" fmla="*/ 0 h 2946857"/>
            </a:gdLst>
            <a:ahLst/>
            <a:cxnLst>
              <a:cxn ang="0">
                <a:pos x="connsiteX0" y="connsiteY0"/>
              </a:cxn>
              <a:cxn ang="0">
                <a:pos x="connsiteX1" y="connsiteY1"/>
              </a:cxn>
              <a:cxn ang="0">
                <a:pos x="connsiteX2" y="connsiteY2"/>
              </a:cxn>
              <a:cxn ang="0">
                <a:pos x="connsiteX3" y="connsiteY3"/>
              </a:cxn>
            </a:cxnLst>
            <a:rect l="l" t="t" r="r" b="b"/>
            <a:pathLst>
              <a:path w="2946857" h="2946857">
                <a:moveTo>
                  <a:pt x="1473428" y="0"/>
                </a:moveTo>
                <a:cubicBezTo>
                  <a:pt x="2287180" y="0"/>
                  <a:pt x="2946857" y="659677"/>
                  <a:pt x="2946857" y="1473429"/>
                </a:cubicBezTo>
                <a:lnTo>
                  <a:pt x="1473429" y="1473429"/>
                </a:lnTo>
                <a:cubicBezTo>
                  <a:pt x="1473429" y="982286"/>
                  <a:pt x="1473428" y="491143"/>
                  <a:pt x="1473428" y="0"/>
                </a:cubicBezTo>
                <a:close/>
              </a:path>
            </a:pathLst>
          </a:custGeom>
          <a:solidFill>
            <a:schemeClr val="tx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07470" tIns="653951" rIns="338217" bIns="1572389" numCol="1" spcCol="1270" anchor="ctr" anchorCtr="0">
            <a:noAutofit/>
          </a:bodyPr>
          <a:lstStyle/>
          <a:p>
            <a:pPr lvl="0" algn="ctr" defTabSz="1511300">
              <a:lnSpc>
                <a:spcPct val="90000"/>
              </a:lnSpc>
              <a:spcBef>
                <a:spcPct val="0"/>
              </a:spcBef>
              <a:spcAft>
                <a:spcPct val="35000"/>
              </a:spcAft>
            </a:pPr>
            <a:endParaRPr lang="zh-CN" altLang="en-US" sz="2400" kern="1200" dirty="0"/>
          </a:p>
        </p:txBody>
      </p:sp>
      <p:sp>
        <p:nvSpPr>
          <p:cNvPr id="5" name="任意多边形 45">
            <a:extLst>
              <a:ext uri="{FF2B5EF4-FFF2-40B4-BE49-F238E27FC236}">
                <a16:creationId xmlns:a16="http://schemas.microsoft.com/office/drawing/2014/main" id="{5A77E65A-11F3-4F36-9521-B45B373383B3}"/>
              </a:ext>
            </a:extLst>
          </p:cNvPr>
          <p:cNvSpPr/>
          <p:nvPr/>
        </p:nvSpPr>
        <p:spPr>
          <a:xfrm>
            <a:off x="2859963" y="1179920"/>
            <a:ext cx="2861380" cy="2861380"/>
          </a:xfrm>
          <a:custGeom>
            <a:avLst/>
            <a:gdLst>
              <a:gd name="connsiteX0" fmla="*/ 2946857 w 2946857"/>
              <a:gd name="connsiteY0" fmla="*/ 1473429 h 2946857"/>
              <a:gd name="connsiteX1" fmla="*/ 1473428 w 2946857"/>
              <a:gd name="connsiteY1" fmla="*/ 2946858 h 2946857"/>
              <a:gd name="connsiteX2" fmla="*/ 1473429 w 2946857"/>
              <a:gd name="connsiteY2" fmla="*/ 1473429 h 2946857"/>
              <a:gd name="connsiteX3" fmla="*/ 2946857 w 2946857"/>
              <a:gd name="connsiteY3" fmla="*/ 1473429 h 2946857"/>
            </a:gdLst>
            <a:ahLst/>
            <a:cxnLst>
              <a:cxn ang="0">
                <a:pos x="connsiteX0" y="connsiteY0"/>
              </a:cxn>
              <a:cxn ang="0">
                <a:pos x="connsiteX1" y="connsiteY1"/>
              </a:cxn>
              <a:cxn ang="0">
                <a:pos x="connsiteX2" y="connsiteY2"/>
              </a:cxn>
              <a:cxn ang="0">
                <a:pos x="connsiteX3" y="connsiteY3"/>
              </a:cxn>
            </a:cxnLst>
            <a:rect l="l" t="t" r="r" b="b"/>
            <a:pathLst>
              <a:path w="2946857" h="2946857">
                <a:moveTo>
                  <a:pt x="2946857" y="1473429"/>
                </a:moveTo>
                <a:cubicBezTo>
                  <a:pt x="2946857" y="2287181"/>
                  <a:pt x="2287180" y="2946858"/>
                  <a:pt x="1473428" y="2946858"/>
                </a:cubicBezTo>
                <a:cubicBezTo>
                  <a:pt x="1473428" y="2455715"/>
                  <a:pt x="1473429" y="1964572"/>
                  <a:pt x="1473429" y="1473429"/>
                </a:cubicBezTo>
                <a:lnTo>
                  <a:pt x="2946857" y="1473429"/>
                </a:ln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07470" tIns="1572388" rIns="338217" bIns="653952" numCol="1" spcCol="1270" anchor="ctr" anchorCtr="0">
            <a:noAutofit/>
          </a:bodyPr>
          <a:lstStyle/>
          <a:p>
            <a:pPr lvl="0" algn="ctr" defTabSz="1511300">
              <a:lnSpc>
                <a:spcPct val="90000"/>
              </a:lnSpc>
              <a:spcBef>
                <a:spcPct val="0"/>
              </a:spcBef>
              <a:spcAft>
                <a:spcPct val="35000"/>
              </a:spcAft>
            </a:pPr>
            <a:endParaRPr lang="zh-CN" altLang="en-US" sz="2400" kern="1200"/>
          </a:p>
        </p:txBody>
      </p:sp>
      <p:sp>
        <p:nvSpPr>
          <p:cNvPr id="6" name="任意多边形 46">
            <a:extLst>
              <a:ext uri="{FF2B5EF4-FFF2-40B4-BE49-F238E27FC236}">
                <a16:creationId xmlns:a16="http://schemas.microsoft.com/office/drawing/2014/main" id="{0EC4AA74-8CC4-4178-8CCF-50FE68A3FDE2}"/>
              </a:ext>
            </a:extLst>
          </p:cNvPr>
          <p:cNvSpPr/>
          <p:nvPr/>
        </p:nvSpPr>
        <p:spPr>
          <a:xfrm>
            <a:off x="2859963" y="1179920"/>
            <a:ext cx="2861380" cy="2861380"/>
          </a:xfrm>
          <a:custGeom>
            <a:avLst/>
            <a:gdLst>
              <a:gd name="connsiteX0" fmla="*/ 1473429 w 2946857"/>
              <a:gd name="connsiteY0" fmla="*/ 2946857 h 2946857"/>
              <a:gd name="connsiteX1" fmla="*/ 0 w 2946857"/>
              <a:gd name="connsiteY1" fmla="*/ 1473428 h 2946857"/>
              <a:gd name="connsiteX2" fmla="*/ 1473429 w 2946857"/>
              <a:gd name="connsiteY2" fmla="*/ 1473429 h 2946857"/>
              <a:gd name="connsiteX3" fmla="*/ 1473429 w 2946857"/>
              <a:gd name="connsiteY3" fmla="*/ 2946857 h 2946857"/>
            </a:gdLst>
            <a:ahLst/>
            <a:cxnLst>
              <a:cxn ang="0">
                <a:pos x="connsiteX0" y="connsiteY0"/>
              </a:cxn>
              <a:cxn ang="0">
                <a:pos x="connsiteX1" y="connsiteY1"/>
              </a:cxn>
              <a:cxn ang="0">
                <a:pos x="connsiteX2" y="connsiteY2"/>
              </a:cxn>
              <a:cxn ang="0">
                <a:pos x="connsiteX3" y="connsiteY3"/>
              </a:cxn>
            </a:cxnLst>
            <a:rect l="l" t="t" r="r" b="b"/>
            <a:pathLst>
              <a:path w="2946857" h="2946857">
                <a:moveTo>
                  <a:pt x="1473429" y="2946857"/>
                </a:moveTo>
                <a:cubicBezTo>
                  <a:pt x="659677" y="2946857"/>
                  <a:pt x="0" y="2287180"/>
                  <a:pt x="0" y="1473428"/>
                </a:cubicBezTo>
                <a:lnTo>
                  <a:pt x="1473429" y="1473429"/>
                </a:lnTo>
                <a:lnTo>
                  <a:pt x="1473429" y="2946857"/>
                </a:lnTo>
                <a:close/>
              </a:path>
            </a:pathLst>
          </a:custGeom>
          <a:solidFill>
            <a:schemeClr val="tx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8216" tIns="1572388" rIns="1607471" bIns="653952" numCol="1" spcCol="1270" anchor="ctr" anchorCtr="0">
            <a:noAutofit/>
          </a:bodyPr>
          <a:lstStyle/>
          <a:p>
            <a:pPr lvl="0" algn="ctr" defTabSz="1511300">
              <a:lnSpc>
                <a:spcPct val="90000"/>
              </a:lnSpc>
              <a:spcBef>
                <a:spcPct val="0"/>
              </a:spcBef>
              <a:spcAft>
                <a:spcPct val="35000"/>
              </a:spcAft>
            </a:pPr>
            <a:endParaRPr lang="zh-CN" altLang="en-US" sz="2400" kern="1200"/>
          </a:p>
        </p:txBody>
      </p:sp>
      <p:sp>
        <p:nvSpPr>
          <p:cNvPr id="7" name="任意多边形 47">
            <a:extLst>
              <a:ext uri="{FF2B5EF4-FFF2-40B4-BE49-F238E27FC236}">
                <a16:creationId xmlns:a16="http://schemas.microsoft.com/office/drawing/2014/main" id="{348B729F-B279-4B5F-93E6-205A9F2DA890}"/>
              </a:ext>
            </a:extLst>
          </p:cNvPr>
          <p:cNvSpPr/>
          <p:nvPr/>
        </p:nvSpPr>
        <p:spPr>
          <a:xfrm>
            <a:off x="2866796" y="1179920"/>
            <a:ext cx="2861380" cy="2861380"/>
          </a:xfrm>
          <a:custGeom>
            <a:avLst/>
            <a:gdLst>
              <a:gd name="connsiteX0" fmla="*/ 0 w 2946857"/>
              <a:gd name="connsiteY0" fmla="*/ 1473429 h 2946857"/>
              <a:gd name="connsiteX1" fmla="*/ 1473429 w 2946857"/>
              <a:gd name="connsiteY1" fmla="*/ 0 h 2946857"/>
              <a:gd name="connsiteX2" fmla="*/ 1473429 w 2946857"/>
              <a:gd name="connsiteY2" fmla="*/ 1473429 h 2946857"/>
              <a:gd name="connsiteX3" fmla="*/ 0 w 2946857"/>
              <a:gd name="connsiteY3" fmla="*/ 1473429 h 2946857"/>
            </a:gdLst>
            <a:ahLst/>
            <a:cxnLst>
              <a:cxn ang="0">
                <a:pos x="connsiteX0" y="connsiteY0"/>
              </a:cxn>
              <a:cxn ang="0">
                <a:pos x="connsiteX1" y="connsiteY1"/>
              </a:cxn>
              <a:cxn ang="0">
                <a:pos x="connsiteX2" y="connsiteY2"/>
              </a:cxn>
              <a:cxn ang="0">
                <a:pos x="connsiteX3" y="connsiteY3"/>
              </a:cxn>
            </a:cxnLst>
            <a:rect l="l" t="t" r="r" b="b"/>
            <a:pathLst>
              <a:path w="2946857" h="2946857">
                <a:moveTo>
                  <a:pt x="0" y="1473429"/>
                </a:moveTo>
                <a:cubicBezTo>
                  <a:pt x="0" y="659677"/>
                  <a:pt x="659677" y="0"/>
                  <a:pt x="1473429" y="0"/>
                </a:cubicBezTo>
                <a:lnTo>
                  <a:pt x="1473429" y="1473429"/>
                </a:lnTo>
                <a:lnTo>
                  <a:pt x="0" y="1473429"/>
                </a:ln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806" tIns="675541" rIns="1629061" bIns="1593979" numCol="1" spcCol="1270" anchor="ctr" anchorCtr="0">
            <a:noAutofit/>
          </a:bodyPr>
          <a:lstStyle/>
          <a:p>
            <a:pPr lvl="0" algn="ctr" defTabSz="2266950">
              <a:lnSpc>
                <a:spcPct val="90000"/>
              </a:lnSpc>
              <a:spcBef>
                <a:spcPct val="0"/>
              </a:spcBef>
              <a:spcAft>
                <a:spcPct val="35000"/>
              </a:spcAft>
            </a:pPr>
            <a:endParaRPr lang="zh-CN" altLang="en-US" sz="4000" kern="1200" dirty="0"/>
          </a:p>
        </p:txBody>
      </p:sp>
      <p:sp>
        <p:nvSpPr>
          <p:cNvPr id="9" name="环形箭头 49">
            <a:extLst>
              <a:ext uri="{FF2B5EF4-FFF2-40B4-BE49-F238E27FC236}">
                <a16:creationId xmlns:a16="http://schemas.microsoft.com/office/drawing/2014/main" id="{95347EE1-4120-47FE-B3D1-C3CC8C280922}"/>
              </a:ext>
            </a:extLst>
          </p:cNvPr>
          <p:cNvSpPr/>
          <p:nvPr/>
        </p:nvSpPr>
        <p:spPr>
          <a:xfrm>
            <a:off x="2713640" y="974286"/>
            <a:ext cx="3215646" cy="3215646"/>
          </a:xfrm>
          <a:prstGeom prst="circularArrow">
            <a:avLst>
              <a:gd name="adj1" fmla="val 5085"/>
              <a:gd name="adj2" fmla="val 327528"/>
              <a:gd name="adj3" fmla="val 5072472"/>
              <a:gd name="adj4" fmla="val 0"/>
              <a:gd name="adj5" fmla="val 5932"/>
            </a:avLst>
          </a:prstGeom>
          <a:solidFill>
            <a:schemeClr val="accent2">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 name="Group 1">
            <a:extLst>
              <a:ext uri="{FF2B5EF4-FFF2-40B4-BE49-F238E27FC236}">
                <a16:creationId xmlns:a16="http://schemas.microsoft.com/office/drawing/2014/main" id="{5202924F-E852-49D5-B036-7B887592FC82}"/>
              </a:ext>
            </a:extLst>
          </p:cNvPr>
          <p:cNvGrpSpPr/>
          <p:nvPr/>
        </p:nvGrpSpPr>
        <p:grpSpPr>
          <a:xfrm>
            <a:off x="2679705" y="974286"/>
            <a:ext cx="3258899" cy="3215646"/>
            <a:chOff x="3288163" y="1002787"/>
            <a:chExt cx="3258899" cy="3215646"/>
          </a:xfrm>
          <a:solidFill>
            <a:schemeClr val="bg2">
              <a:lumMod val="90000"/>
            </a:schemeClr>
          </a:solidFill>
        </p:grpSpPr>
        <p:sp>
          <p:nvSpPr>
            <p:cNvPr id="8" name="环形箭头 48">
              <a:extLst>
                <a:ext uri="{FF2B5EF4-FFF2-40B4-BE49-F238E27FC236}">
                  <a16:creationId xmlns:a16="http://schemas.microsoft.com/office/drawing/2014/main" id="{9AECB86E-B385-4137-B059-3E41D5297602}"/>
                </a:ext>
              </a:extLst>
            </p:cNvPr>
            <p:cNvSpPr/>
            <p:nvPr/>
          </p:nvSpPr>
          <p:spPr>
            <a:xfrm>
              <a:off x="3331416" y="1002787"/>
              <a:ext cx="3215646" cy="3215646"/>
            </a:xfrm>
            <a:prstGeom prst="circularArrow">
              <a:avLst>
                <a:gd name="adj1" fmla="val 5085"/>
                <a:gd name="adj2" fmla="val 327528"/>
                <a:gd name="adj3" fmla="val 21272472"/>
                <a:gd name="adj4" fmla="val 16200000"/>
                <a:gd name="adj5" fmla="val 5932"/>
              </a:avLst>
            </a:prstGeom>
            <a:solidFill>
              <a:schemeClr val="accent2">
                <a:lumMod val="5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 name="环形箭头 50">
              <a:extLst>
                <a:ext uri="{FF2B5EF4-FFF2-40B4-BE49-F238E27FC236}">
                  <a16:creationId xmlns:a16="http://schemas.microsoft.com/office/drawing/2014/main" id="{4664D9AB-6146-4396-BA0B-BC691AF64033}"/>
                </a:ext>
              </a:extLst>
            </p:cNvPr>
            <p:cNvSpPr/>
            <p:nvPr/>
          </p:nvSpPr>
          <p:spPr>
            <a:xfrm>
              <a:off x="3331416" y="1002787"/>
              <a:ext cx="3215646" cy="3215646"/>
            </a:xfrm>
            <a:prstGeom prst="circularArrow">
              <a:avLst>
                <a:gd name="adj1" fmla="val 5085"/>
                <a:gd name="adj2" fmla="val 327528"/>
                <a:gd name="adj3" fmla="val 10472472"/>
                <a:gd name="adj4" fmla="val 5400000"/>
                <a:gd name="adj5" fmla="val 5932"/>
              </a:avLst>
            </a:prstGeom>
            <a:solidFill>
              <a:schemeClr val="accent2">
                <a:lumMod val="5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 name="环形箭头 51">
              <a:extLst>
                <a:ext uri="{FF2B5EF4-FFF2-40B4-BE49-F238E27FC236}">
                  <a16:creationId xmlns:a16="http://schemas.microsoft.com/office/drawing/2014/main" id="{0851A867-DAC9-491A-B087-66E4175EB639}"/>
                </a:ext>
              </a:extLst>
            </p:cNvPr>
            <p:cNvSpPr/>
            <p:nvPr/>
          </p:nvSpPr>
          <p:spPr>
            <a:xfrm>
              <a:off x="3288163" y="1002787"/>
              <a:ext cx="3215646" cy="3215646"/>
            </a:xfrm>
            <a:prstGeom prst="circularArrow">
              <a:avLst>
                <a:gd name="adj1" fmla="val 5085"/>
                <a:gd name="adj2" fmla="val 327528"/>
                <a:gd name="adj3" fmla="val 15872472"/>
                <a:gd name="adj4" fmla="val 10800000"/>
                <a:gd name="adj5" fmla="val 5932"/>
              </a:avLst>
            </a:prstGeom>
            <a:solidFill>
              <a:schemeClr val="accent2">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sp>
        <p:nvSpPr>
          <p:cNvPr id="12" name="矩形 52">
            <a:extLst>
              <a:ext uri="{FF2B5EF4-FFF2-40B4-BE49-F238E27FC236}">
                <a16:creationId xmlns:a16="http://schemas.microsoft.com/office/drawing/2014/main" id="{D8E421A9-7AF6-46FA-A42A-880CB236E2EF}"/>
              </a:ext>
            </a:extLst>
          </p:cNvPr>
          <p:cNvSpPr/>
          <p:nvPr/>
        </p:nvSpPr>
        <p:spPr>
          <a:xfrm>
            <a:off x="3476657" y="1686368"/>
            <a:ext cx="492443" cy="646331"/>
          </a:xfrm>
          <a:prstGeom prst="rect">
            <a:avLst/>
          </a:prstGeom>
        </p:spPr>
        <p:txBody>
          <a:bodyPr wrap="none">
            <a:spAutoFit/>
          </a:bodyPr>
          <a:lstStyle/>
          <a:p>
            <a:r>
              <a:rPr lang="en-SG" altLang="zh-CN" sz="3600" b="1" dirty="0">
                <a:solidFill>
                  <a:schemeClr val="bg1"/>
                </a:solidFill>
              </a:rPr>
              <a:t>S</a:t>
            </a:r>
            <a:endParaRPr lang="zh-CN" altLang="en-US" sz="3600" b="1" dirty="0">
              <a:solidFill>
                <a:schemeClr val="bg1"/>
              </a:solidFill>
            </a:endParaRPr>
          </a:p>
        </p:txBody>
      </p:sp>
      <p:sp>
        <p:nvSpPr>
          <p:cNvPr id="13" name="矩形 56">
            <a:extLst>
              <a:ext uri="{FF2B5EF4-FFF2-40B4-BE49-F238E27FC236}">
                <a16:creationId xmlns:a16="http://schemas.microsoft.com/office/drawing/2014/main" id="{EE027A98-FDBF-4367-AFE1-CAB8CDC94587}"/>
              </a:ext>
            </a:extLst>
          </p:cNvPr>
          <p:cNvSpPr/>
          <p:nvPr/>
        </p:nvSpPr>
        <p:spPr>
          <a:xfrm>
            <a:off x="373870" y="1167564"/>
            <a:ext cx="2268253" cy="307777"/>
          </a:xfrm>
          <a:prstGeom prst="rect">
            <a:avLst/>
          </a:prstGeom>
        </p:spPr>
        <p:txBody>
          <a:bodyPr wrap="square">
            <a:spAutoFit/>
          </a:bodyPr>
          <a:lstStyle/>
          <a:p>
            <a:r>
              <a:rPr lang="en-US" altLang="zh-CN" b="1" dirty="0">
                <a:solidFill>
                  <a:schemeClr val="tx1"/>
                </a:solidFill>
              </a:rPr>
              <a:t>Strengths</a:t>
            </a:r>
            <a:endParaRPr lang="en-US" altLang="zh-CN" sz="1100" b="1" dirty="0">
              <a:solidFill>
                <a:schemeClr val="tx1"/>
              </a:solidFill>
              <a:latin typeface="+mj-ea"/>
              <a:ea typeface="+mj-ea"/>
            </a:endParaRPr>
          </a:p>
        </p:txBody>
      </p:sp>
      <p:sp>
        <p:nvSpPr>
          <p:cNvPr id="14" name="TextBox 13">
            <a:extLst>
              <a:ext uri="{FF2B5EF4-FFF2-40B4-BE49-F238E27FC236}">
                <a16:creationId xmlns:a16="http://schemas.microsoft.com/office/drawing/2014/main" id="{2BA81C2D-0063-4A88-A137-B15604918F85}"/>
              </a:ext>
            </a:extLst>
          </p:cNvPr>
          <p:cNvSpPr txBox="1"/>
          <p:nvPr/>
        </p:nvSpPr>
        <p:spPr>
          <a:xfrm>
            <a:off x="278296" y="1450397"/>
            <a:ext cx="2529162" cy="1489639"/>
          </a:xfrm>
          <a:prstGeom prst="rect">
            <a:avLst/>
          </a:prstGeom>
          <a:noFill/>
        </p:spPr>
        <p:txBody>
          <a:bodyPr wrap="square" rtlCol="0">
            <a:spAutoFit/>
          </a:bodyPr>
          <a:lstStyle/>
          <a:p>
            <a:pPr marL="171450" indent="-171450">
              <a:lnSpc>
                <a:spcPct val="130000"/>
              </a:lnSpc>
              <a:spcBef>
                <a:spcPts val="600"/>
              </a:spcBef>
              <a:buFont typeface="Arial" panose="020B0604020202020204" pitchFamily="34" charset="0"/>
              <a:buChar char="•"/>
            </a:pPr>
            <a:r>
              <a:rPr lang="en-GB" sz="1100" dirty="0">
                <a:solidFill>
                  <a:schemeClr val="tx1"/>
                </a:solidFill>
                <a:latin typeface="Calibri" panose="020F0502020204030204" pitchFamily="34" charset="0"/>
              </a:rPr>
              <a:t>Helps to improve shoppers’ engagement and increase conversion rate and ultimately increase the revenue</a:t>
            </a:r>
          </a:p>
          <a:p>
            <a:pPr marL="171450" indent="-171450">
              <a:lnSpc>
                <a:spcPct val="130000"/>
              </a:lnSpc>
              <a:spcBef>
                <a:spcPts val="600"/>
              </a:spcBef>
              <a:buFont typeface="Arial" panose="020B0604020202020204" pitchFamily="34" charset="0"/>
              <a:buChar char="•"/>
            </a:pPr>
            <a:r>
              <a:rPr lang="en-GB" altLang="zh-CN" sz="1100" dirty="0">
                <a:solidFill>
                  <a:schemeClr val="tx1"/>
                </a:solidFill>
                <a:latin typeface="Calibri" panose="020F0502020204030204" pitchFamily="34" charset="0"/>
              </a:rPr>
              <a:t>Boost high profitability &amp; best-selling products on top of the Catalog</a:t>
            </a:r>
            <a:endParaRPr lang="zh-CN" altLang="en-US" sz="1100" dirty="0">
              <a:solidFill>
                <a:schemeClr val="tx1"/>
              </a:solidFill>
            </a:endParaRPr>
          </a:p>
        </p:txBody>
      </p:sp>
      <p:sp>
        <p:nvSpPr>
          <p:cNvPr id="15" name="矩形 58">
            <a:extLst>
              <a:ext uri="{FF2B5EF4-FFF2-40B4-BE49-F238E27FC236}">
                <a16:creationId xmlns:a16="http://schemas.microsoft.com/office/drawing/2014/main" id="{60A93BE2-A737-44EC-8719-193EA2082E3C}"/>
              </a:ext>
            </a:extLst>
          </p:cNvPr>
          <p:cNvSpPr/>
          <p:nvPr/>
        </p:nvSpPr>
        <p:spPr>
          <a:xfrm>
            <a:off x="6010121" y="1128104"/>
            <a:ext cx="2268253" cy="307777"/>
          </a:xfrm>
          <a:prstGeom prst="rect">
            <a:avLst/>
          </a:prstGeom>
        </p:spPr>
        <p:txBody>
          <a:bodyPr wrap="square">
            <a:spAutoFit/>
          </a:bodyPr>
          <a:lstStyle/>
          <a:p>
            <a:r>
              <a:rPr lang="en-US" altLang="zh-CN" b="1" dirty="0">
                <a:solidFill>
                  <a:schemeClr val="tx1"/>
                </a:solidFill>
                <a:latin typeface="Arial" panose="020B0604020202020204" pitchFamily="34" charset="0"/>
                <a:ea typeface="+mj-ea"/>
                <a:cs typeface="Arial" panose="020B0604020202020204" pitchFamily="34" charset="0"/>
              </a:rPr>
              <a:t>Weaknesses</a:t>
            </a:r>
            <a:endParaRPr lang="en-US" altLang="zh-CN" sz="1050" b="1" dirty="0">
              <a:solidFill>
                <a:schemeClr val="tx1"/>
              </a:solidFill>
              <a:latin typeface="Arial" panose="020B0604020202020204" pitchFamily="34" charset="0"/>
              <a:ea typeface="+mj-ea"/>
              <a:cs typeface="Arial" panose="020B0604020202020204" pitchFamily="34" charset="0"/>
            </a:endParaRPr>
          </a:p>
        </p:txBody>
      </p:sp>
      <p:sp>
        <p:nvSpPr>
          <p:cNvPr id="16" name="TextBox 15">
            <a:extLst>
              <a:ext uri="{FF2B5EF4-FFF2-40B4-BE49-F238E27FC236}">
                <a16:creationId xmlns:a16="http://schemas.microsoft.com/office/drawing/2014/main" id="{2729C27D-CBFA-4ACE-8BCC-B675A67BD1E6}"/>
              </a:ext>
            </a:extLst>
          </p:cNvPr>
          <p:cNvSpPr txBox="1"/>
          <p:nvPr/>
        </p:nvSpPr>
        <p:spPr>
          <a:xfrm>
            <a:off x="5979304" y="1450397"/>
            <a:ext cx="2836702" cy="1313180"/>
          </a:xfrm>
          <a:prstGeom prst="rect">
            <a:avLst/>
          </a:prstGeom>
          <a:noFill/>
        </p:spPr>
        <p:txBody>
          <a:bodyPr wrap="square" rtlCol="0">
            <a:spAutoFit/>
          </a:bodyPr>
          <a:lstStyle/>
          <a:p>
            <a:pPr marL="171450" indent="-171450" fontAlgn="base">
              <a:spcBef>
                <a:spcPts val="800"/>
              </a:spcBef>
              <a:buFont typeface="Arial" panose="020B0604020202020204" pitchFamily="34" charset="0"/>
              <a:buChar char="•"/>
            </a:pPr>
            <a:r>
              <a:rPr lang="en-GB" sz="1100" dirty="0">
                <a:solidFill>
                  <a:schemeClr val="tx1"/>
                </a:solidFill>
                <a:latin typeface="Calibri" panose="020F0502020204030204" pitchFamily="34" charset="0"/>
              </a:rPr>
              <a:t>Existing sorting process runs once a day &amp; is not real time</a:t>
            </a:r>
          </a:p>
          <a:p>
            <a:pPr marL="171450" indent="-171450" fontAlgn="base">
              <a:spcBef>
                <a:spcPts val="800"/>
              </a:spcBef>
              <a:buFont typeface="Arial" panose="020B0604020202020204" pitchFamily="34" charset="0"/>
              <a:buChar char="•"/>
            </a:pPr>
            <a:r>
              <a:rPr lang="en-GB" sz="1100" dirty="0">
                <a:solidFill>
                  <a:schemeClr val="tx1"/>
                </a:solidFill>
                <a:latin typeface="Calibri" panose="020F0502020204030204" pitchFamily="34" charset="0"/>
              </a:rPr>
              <a:t>Sorting is default for all customers (guests &amp; logged-in customers)</a:t>
            </a:r>
          </a:p>
          <a:p>
            <a:pPr marL="171450" indent="-171450" fontAlgn="base">
              <a:spcBef>
                <a:spcPts val="800"/>
              </a:spcBef>
              <a:buFont typeface="Arial" panose="020B0604020202020204" pitchFamily="34" charset="0"/>
              <a:buChar char="•"/>
            </a:pPr>
            <a:r>
              <a:rPr lang="en-GB" sz="1100" dirty="0">
                <a:solidFill>
                  <a:schemeClr val="tx1"/>
                </a:solidFill>
                <a:latin typeface="Calibri" panose="020F0502020204030204" pitchFamily="34" charset="0"/>
              </a:rPr>
              <a:t>Complexity in communication as there are too many stakeholders involved</a:t>
            </a:r>
            <a:endParaRPr lang="en-GB" sz="1100" dirty="0">
              <a:solidFill>
                <a:schemeClr val="tx1"/>
              </a:solidFill>
              <a:latin typeface="Arial" panose="020B0604020202020204" pitchFamily="34" charset="0"/>
            </a:endParaRPr>
          </a:p>
        </p:txBody>
      </p:sp>
      <p:sp>
        <p:nvSpPr>
          <p:cNvPr id="17" name="矩形 60">
            <a:extLst>
              <a:ext uri="{FF2B5EF4-FFF2-40B4-BE49-F238E27FC236}">
                <a16:creationId xmlns:a16="http://schemas.microsoft.com/office/drawing/2014/main" id="{7A0E0726-9293-4154-A9A6-B7FDC718B1BD}"/>
              </a:ext>
            </a:extLst>
          </p:cNvPr>
          <p:cNvSpPr/>
          <p:nvPr/>
        </p:nvSpPr>
        <p:spPr>
          <a:xfrm>
            <a:off x="365163" y="3068980"/>
            <a:ext cx="2268253" cy="307777"/>
          </a:xfrm>
          <a:prstGeom prst="rect">
            <a:avLst/>
          </a:prstGeom>
        </p:spPr>
        <p:txBody>
          <a:bodyPr wrap="square">
            <a:spAutoFit/>
          </a:bodyPr>
          <a:lstStyle/>
          <a:p>
            <a:r>
              <a:rPr lang="en-US" altLang="zh-CN" b="1" dirty="0">
                <a:solidFill>
                  <a:schemeClr val="tx1"/>
                </a:solidFill>
              </a:rPr>
              <a:t>Opportunities</a:t>
            </a:r>
            <a:endParaRPr lang="en-US" altLang="zh-CN" sz="1050" b="1" dirty="0">
              <a:solidFill>
                <a:schemeClr val="tx1"/>
              </a:solidFill>
              <a:latin typeface="+mj-ea"/>
              <a:ea typeface="+mj-ea"/>
            </a:endParaRPr>
          </a:p>
        </p:txBody>
      </p:sp>
      <p:sp>
        <p:nvSpPr>
          <p:cNvPr id="18" name="TextBox 17">
            <a:extLst>
              <a:ext uri="{FF2B5EF4-FFF2-40B4-BE49-F238E27FC236}">
                <a16:creationId xmlns:a16="http://schemas.microsoft.com/office/drawing/2014/main" id="{94B08402-E9D6-4334-824A-7748CF9B737B}"/>
              </a:ext>
            </a:extLst>
          </p:cNvPr>
          <p:cNvSpPr txBox="1"/>
          <p:nvPr/>
        </p:nvSpPr>
        <p:spPr>
          <a:xfrm>
            <a:off x="278296" y="3404989"/>
            <a:ext cx="2529162" cy="1482457"/>
          </a:xfrm>
          <a:prstGeom prst="rect">
            <a:avLst/>
          </a:prstGeom>
          <a:noFill/>
        </p:spPr>
        <p:txBody>
          <a:bodyPr wrap="square" rtlCol="0">
            <a:spAutoFit/>
          </a:bodyPr>
          <a:lstStyle/>
          <a:p>
            <a:pPr marL="171450" indent="-171450" fontAlgn="base">
              <a:spcBef>
                <a:spcPts val="800"/>
              </a:spcBef>
              <a:buFont typeface="Arial" panose="020B0604020202020204" pitchFamily="34" charset="0"/>
              <a:buChar char="•"/>
            </a:pPr>
            <a:r>
              <a:rPr lang="en-GB" sz="1100" dirty="0">
                <a:solidFill>
                  <a:schemeClr val="tx1"/>
                </a:solidFill>
                <a:latin typeface="Calibri" panose="020F0502020204030204" pitchFamily="34" charset="0"/>
              </a:rPr>
              <a:t>personalize the sorting according to customer purchase and browsing behaviour</a:t>
            </a:r>
          </a:p>
          <a:p>
            <a:pPr marL="171450" indent="-171450" fontAlgn="base">
              <a:spcBef>
                <a:spcPts val="800"/>
              </a:spcBef>
              <a:buFont typeface="Arial" panose="020B0604020202020204" pitchFamily="34" charset="0"/>
              <a:buChar char="•"/>
            </a:pPr>
            <a:r>
              <a:rPr lang="en-GB" sz="1100" dirty="0">
                <a:solidFill>
                  <a:schemeClr val="tx1"/>
                </a:solidFill>
                <a:latin typeface="Calibri" panose="020F0502020204030204" pitchFamily="34" charset="0"/>
              </a:rPr>
              <a:t>Improve Catalog sorting process- Visual sorting</a:t>
            </a:r>
          </a:p>
          <a:p>
            <a:pPr marL="171450" indent="-171450" fontAlgn="base">
              <a:spcBef>
                <a:spcPts val="800"/>
              </a:spcBef>
              <a:buFont typeface="Arial" panose="020B0604020202020204" pitchFamily="34" charset="0"/>
              <a:buChar char="•"/>
            </a:pPr>
            <a:r>
              <a:rPr lang="en-GB" sz="1100" dirty="0">
                <a:solidFill>
                  <a:schemeClr val="tx1"/>
                </a:solidFill>
                <a:latin typeface="Calibri" panose="020F0502020204030204" pitchFamily="34" charset="0"/>
              </a:rPr>
              <a:t>Providing advertising services to brand partners</a:t>
            </a:r>
          </a:p>
        </p:txBody>
      </p:sp>
      <p:sp>
        <p:nvSpPr>
          <p:cNvPr id="19" name="矩形 62">
            <a:extLst>
              <a:ext uri="{FF2B5EF4-FFF2-40B4-BE49-F238E27FC236}">
                <a16:creationId xmlns:a16="http://schemas.microsoft.com/office/drawing/2014/main" id="{8FF8309E-1108-41D1-8DFF-07F165B983A4}"/>
              </a:ext>
            </a:extLst>
          </p:cNvPr>
          <p:cNvSpPr/>
          <p:nvPr/>
        </p:nvSpPr>
        <p:spPr>
          <a:xfrm>
            <a:off x="5979304" y="2892300"/>
            <a:ext cx="2268253" cy="307777"/>
          </a:xfrm>
          <a:prstGeom prst="rect">
            <a:avLst/>
          </a:prstGeom>
        </p:spPr>
        <p:txBody>
          <a:bodyPr wrap="square">
            <a:spAutoFit/>
          </a:bodyPr>
          <a:lstStyle/>
          <a:p>
            <a:r>
              <a:rPr lang="en-US" altLang="zh-CN" b="1" dirty="0">
                <a:solidFill>
                  <a:schemeClr val="tx1"/>
                </a:solidFill>
              </a:rPr>
              <a:t> Threats</a:t>
            </a:r>
            <a:endParaRPr lang="en-US" altLang="zh-CN" sz="1050" b="1" dirty="0">
              <a:solidFill>
                <a:schemeClr val="tx1"/>
              </a:solidFill>
              <a:latin typeface="+mj-ea"/>
              <a:ea typeface="+mj-ea"/>
            </a:endParaRPr>
          </a:p>
        </p:txBody>
      </p:sp>
      <p:sp>
        <p:nvSpPr>
          <p:cNvPr id="20" name="TextBox 19">
            <a:extLst>
              <a:ext uri="{FF2B5EF4-FFF2-40B4-BE49-F238E27FC236}">
                <a16:creationId xmlns:a16="http://schemas.microsoft.com/office/drawing/2014/main" id="{307AF503-8E8B-4831-AD68-828DD4002856}"/>
              </a:ext>
            </a:extLst>
          </p:cNvPr>
          <p:cNvSpPr txBox="1"/>
          <p:nvPr/>
        </p:nvSpPr>
        <p:spPr>
          <a:xfrm>
            <a:off x="5979304" y="3252895"/>
            <a:ext cx="2836702" cy="1786643"/>
          </a:xfrm>
          <a:prstGeom prst="rect">
            <a:avLst/>
          </a:prstGeom>
          <a:noFill/>
        </p:spPr>
        <p:txBody>
          <a:bodyPr wrap="square" rtlCol="0">
            <a:spAutoFit/>
          </a:bodyPr>
          <a:lstStyle/>
          <a:p>
            <a:pPr marL="171450" indent="-171450">
              <a:lnSpc>
                <a:spcPct val="130000"/>
              </a:lnSpc>
              <a:spcBef>
                <a:spcPts val="600"/>
              </a:spcBef>
              <a:buFont typeface="Arial" panose="020B0604020202020204" pitchFamily="34" charset="0"/>
              <a:buChar char="•"/>
            </a:pPr>
            <a:r>
              <a:rPr lang="en-GB" sz="1100" dirty="0">
                <a:solidFill>
                  <a:schemeClr val="tx1"/>
                </a:solidFill>
                <a:latin typeface="Calibri" panose="020F0502020204030204" pitchFamily="34" charset="0"/>
              </a:rPr>
              <a:t>Downtime if the process is broken on peak business days </a:t>
            </a:r>
          </a:p>
          <a:p>
            <a:pPr marL="171450" indent="-171450">
              <a:lnSpc>
                <a:spcPct val="130000"/>
              </a:lnSpc>
              <a:spcBef>
                <a:spcPts val="600"/>
              </a:spcBef>
              <a:buFont typeface="Arial" panose="020B0604020202020204" pitchFamily="34" charset="0"/>
              <a:buChar char="•"/>
            </a:pPr>
            <a:r>
              <a:rPr lang="en-GB" sz="1100" dirty="0">
                <a:solidFill>
                  <a:schemeClr val="tx1"/>
                </a:solidFill>
                <a:latin typeface="Calibri" panose="020F0502020204030204" pitchFamily="34" charset="0"/>
              </a:rPr>
              <a:t>Competitor might be engaging same strategy</a:t>
            </a:r>
          </a:p>
          <a:p>
            <a:pPr marL="171450" indent="-171450">
              <a:lnSpc>
                <a:spcPct val="130000"/>
              </a:lnSpc>
              <a:spcBef>
                <a:spcPts val="600"/>
              </a:spcBef>
              <a:buFont typeface="Arial" panose="020B0604020202020204" pitchFamily="34" charset="0"/>
              <a:buChar char="•"/>
            </a:pPr>
            <a:r>
              <a:rPr lang="en-GB" sz="1100" dirty="0">
                <a:solidFill>
                  <a:schemeClr val="tx1"/>
                </a:solidFill>
                <a:latin typeface="Calibri" panose="020F0502020204030204" pitchFamily="34" charset="0"/>
              </a:rPr>
              <a:t>If sorting doesn’t fit preference of customer, it might leads to increased bounce rate</a:t>
            </a:r>
            <a:endParaRPr lang="zh-CN" altLang="en-US" sz="1100" dirty="0">
              <a:solidFill>
                <a:schemeClr val="tx1"/>
              </a:solidFill>
            </a:endParaRPr>
          </a:p>
        </p:txBody>
      </p:sp>
      <p:sp>
        <p:nvSpPr>
          <p:cNvPr id="21" name="矩形 52">
            <a:extLst>
              <a:ext uri="{FF2B5EF4-FFF2-40B4-BE49-F238E27FC236}">
                <a16:creationId xmlns:a16="http://schemas.microsoft.com/office/drawing/2014/main" id="{F8D99BC3-E79A-4293-AF25-B5348065113E}"/>
              </a:ext>
            </a:extLst>
          </p:cNvPr>
          <p:cNvSpPr/>
          <p:nvPr/>
        </p:nvSpPr>
        <p:spPr>
          <a:xfrm>
            <a:off x="4484902" y="1686367"/>
            <a:ext cx="620683" cy="646331"/>
          </a:xfrm>
          <a:prstGeom prst="rect">
            <a:avLst/>
          </a:prstGeom>
        </p:spPr>
        <p:txBody>
          <a:bodyPr wrap="none">
            <a:spAutoFit/>
          </a:bodyPr>
          <a:lstStyle/>
          <a:p>
            <a:r>
              <a:rPr lang="en-SG" altLang="zh-CN" sz="3600" b="1" dirty="0">
                <a:solidFill>
                  <a:schemeClr val="bg1"/>
                </a:solidFill>
              </a:rPr>
              <a:t>W</a:t>
            </a:r>
            <a:endParaRPr lang="zh-CN" altLang="en-US" sz="3600" b="1" dirty="0">
              <a:solidFill>
                <a:schemeClr val="bg1"/>
              </a:solidFill>
            </a:endParaRPr>
          </a:p>
        </p:txBody>
      </p:sp>
      <p:sp>
        <p:nvSpPr>
          <p:cNvPr id="22" name="矩形 52">
            <a:extLst>
              <a:ext uri="{FF2B5EF4-FFF2-40B4-BE49-F238E27FC236}">
                <a16:creationId xmlns:a16="http://schemas.microsoft.com/office/drawing/2014/main" id="{F55E845A-A3AE-4151-AA27-023C39915B20}"/>
              </a:ext>
            </a:extLst>
          </p:cNvPr>
          <p:cNvSpPr/>
          <p:nvPr/>
        </p:nvSpPr>
        <p:spPr>
          <a:xfrm>
            <a:off x="3476657" y="2703328"/>
            <a:ext cx="543739" cy="646331"/>
          </a:xfrm>
          <a:prstGeom prst="rect">
            <a:avLst/>
          </a:prstGeom>
        </p:spPr>
        <p:txBody>
          <a:bodyPr wrap="none">
            <a:spAutoFit/>
          </a:bodyPr>
          <a:lstStyle/>
          <a:p>
            <a:r>
              <a:rPr lang="en-SG" altLang="zh-CN" sz="3600" b="1" dirty="0">
                <a:solidFill>
                  <a:schemeClr val="bg1"/>
                </a:solidFill>
              </a:rPr>
              <a:t>O</a:t>
            </a:r>
            <a:endParaRPr lang="zh-CN" altLang="en-US" sz="3600" b="1" dirty="0">
              <a:solidFill>
                <a:schemeClr val="bg1"/>
              </a:solidFill>
            </a:endParaRPr>
          </a:p>
        </p:txBody>
      </p:sp>
      <p:sp>
        <p:nvSpPr>
          <p:cNvPr id="23" name="矩形 52">
            <a:extLst>
              <a:ext uri="{FF2B5EF4-FFF2-40B4-BE49-F238E27FC236}">
                <a16:creationId xmlns:a16="http://schemas.microsoft.com/office/drawing/2014/main" id="{CCFCBB7E-425A-4091-8A8E-9C99A02B6BEC}"/>
              </a:ext>
            </a:extLst>
          </p:cNvPr>
          <p:cNvSpPr/>
          <p:nvPr/>
        </p:nvSpPr>
        <p:spPr>
          <a:xfrm>
            <a:off x="4556776" y="2703328"/>
            <a:ext cx="466794" cy="646331"/>
          </a:xfrm>
          <a:prstGeom prst="rect">
            <a:avLst/>
          </a:prstGeom>
        </p:spPr>
        <p:txBody>
          <a:bodyPr wrap="none">
            <a:spAutoFit/>
          </a:bodyPr>
          <a:lstStyle/>
          <a:p>
            <a:r>
              <a:rPr lang="en-SG" altLang="zh-CN" sz="3600" b="1" dirty="0">
                <a:solidFill>
                  <a:schemeClr val="bg1"/>
                </a:solidFill>
              </a:rPr>
              <a:t>T</a:t>
            </a:r>
            <a:endParaRPr lang="zh-CN" altLang="en-US" sz="3600" b="1" dirty="0">
              <a:solidFill>
                <a:schemeClr val="bg1"/>
              </a:solidFill>
            </a:endParaRPr>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30" name="Rectangle 20">
            <a:extLst>
              <a:ext uri="{FF2B5EF4-FFF2-40B4-BE49-F238E27FC236}">
                <a16:creationId xmlns:a16="http://schemas.microsoft.com/office/drawing/2014/main" id="{A2ED9029-64A6-4BAE-BA25-DC2A13D43E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41E17A99-1553-4633-ADFB-5CCDCF801D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51435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AFABACF-DDBE-415C-8EE1-F7DD68C632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51435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aphicFrame>
        <p:nvGraphicFramePr>
          <p:cNvPr id="19" name="Content Placeholder 18">
            <a:extLst>
              <a:ext uri="{FF2B5EF4-FFF2-40B4-BE49-F238E27FC236}">
                <a16:creationId xmlns:a16="http://schemas.microsoft.com/office/drawing/2014/main" id="{A1E45363-56BC-4019-AB77-466D6E6CE423}"/>
              </a:ext>
            </a:extLst>
          </p:cNvPr>
          <p:cNvGraphicFramePr>
            <a:graphicFrameLocks noGrp="1"/>
          </p:cNvGraphicFramePr>
          <p:nvPr>
            <p:ph idx="1"/>
            <p:extLst>
              <p:ext uri="{D42A27DB-BD31-4B8C-83A1-F6EECF244321}">
                <p14:modId xmlns:p14="http://schemas.microsoft.com/office/powerpoint/2010/main" val="2594645612"/>
              </p:ext>
            </p:extLst>
          </p:nvPr>
        </p:nvGraphicFramePr>
        <p:xfrm>
          <a:off x="0" y="0"/>
          <a:ext cx="9157375" cy="5143504"/>
        </p:xfrm>
        <a:graphic>
          <a:graphicData uri="http://schemas.openxmlformats.org/drawingml/2006/table">
            <a:tbl>
              <a:tblPr firstRow="1" bandRow="1">
                <a:tableStyleId>{073A0DAA-6AF3-43AB-8588-CEC1D06C72B9}</a:tableStyleId>
              </a:tblPr>
              <a:tblGrid>
                <a:gridCol w="2065496">
                  <a:extLst>
                    <a:ext uri="{9D8B030D-6E8A-4147-A177-3AD203B41FA5}">
                      <a16:colId xmlns:a16="http://schemas.microsoft.com/office/drawing/2014/main" val="2470404815"/>
                    </a:ext>
                  </a:extLst>
                </a:gridCol>
                <a:gridCol w="7091879">
                  <a:extLst>
                    <a:ext uri="{9D8B030D-6E8A-4147-A177-3AD203B41FA5}">
                      <a16:colId xmlns:a16="http://schemas.microsoft.com/office/drawing/2014/main" val="2618419977"/>
                    </a:ext>
                  </a:extLst>
                </a:gridCol>
              </a:tblGrid>
              <a:tr h="347494">
                <a:tc gridSpan="2">
                  <a:txBody>
                    <a:bodyPr/>
                    <a:lstStyle/>
                    <a:p>
                      <a:pPr algn="ctr"/>
                      <a:r>
                        <a:rPr lang="en-SG" sz="1600" dirty="0"/>
                        <a:t>Solution Definition</a:t>
                      </a:r>
                      <a:endParaRPr lang="en-SG" sz="1600" dirty="0">
                        <a:solidFill>
                          <a:schemeClr val="bg1"/>
                        </a:solidFill>
                      </a:endParaRPr>
                    </a:p>
                  </a:txBody>
                  <a:tcPr/>
                </a:tc>
                <a:tc hMerge="1">
                  <a:txBody>
                    <a:bodyPr/>
                    <a:lstStyle/>
                    <a:p>
                      <a:pPr algn="l"/>
                      <a:endParaRPr lang="en-SG" dirty="0">
                        <a:solidFill>
                          <a:schemeClr val="bg1"/>
                        </a:solidFill>
                      </a:endParaRPr>
                    </a:p>
                  </a:txBody>
                  <a:tcPr/>
                </a:tc>
                <a:extLst>
                  <a:ext uri="{0D108BD9-81ED-4DB2-BD59-A6C34878D82A}">
                    <a16:rowId xmlns:a16="http://schemas.microsoft.com/office/drawing/2014/main" val="1708134730"/>
                  </a:ext>
                </a:extLst>
              </a:tr>
              <a:tr h="362343">
                <a:tc>
                  <a:txBody>
                    <a:bodyPr/>
                    <a:lstStyle/>
                    <a:p>
                      <a:r>
                        <a:rPr lang="en-SG" sz="1100" b="1" dirty="0"/>
                        <a:t>Use Case</a:t>
                      </a:r>
                    </a:p>
                  </a:txBody>
                  <a:tcPr/>
                </a:tc>
                <a:tc>
                  <a:txBody>
                    <a:bodyPr/>
                    <a:lstStyle/>
                    <a:p>
                      <a:pPr algn="l" fontAlgn="t"/>
                      <a:r>
                        <a:rPr lang="en-US" sz="1100" u="none" strike="noStrike" dirty="0">
                          <a:effectLst/>
                        </a:rPr>
                        <a:t>Process to optimize NMV by ensuring that best products appear on the front pages of the Catalog for customers, with minimum manual adjustment</a:t>
                      </a:r>
                      <a:endParaRPr lang="en-US"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673547646"/>
                  </a:ext>
                </a:extLst>
              </a:tr>
              <a:tr h="538509">
                <a:tc>
                  <a:txBody>
                    <a:bodyPr/>
                    <a:lstStyle/>
                    <a:p>
                      <a:r>
                        <a:rPr lang="en-SG" sz="1100" b="1" dirty="0"/>
                        <a:t>Objectives</a:t>
                      </a:r>
                    </a:p>
                  </a:txBody>
                  <a:tcPr/>
                </a:tc>
                <a:tc>
                  <a:txBody>
                    <a:bodyPr/>
                    <a:lstStyle/>
                    <a:p>
                      <a:pPr algn="l" fontAlgn="t"/>
                      <a:r>
                        <a:rPr lang="en-US" sz="1100" u="none" strike="noStrike">
                          <a:effectLst/>
                        </a:rPr>
                        <a:t>1) Improving the existing Catalog display on the company website to show products as per customer preferences based on purchase history thereby improving the customer engagement on the website.</a:t>
                      </a:r>
                      <a:br>
                        <a:rPr lang="en-US" sz="1100" u="none" strike="noStrike">
                          <a:effectLst/>
                        </a:rPr>
                      </a:br>
                      <a:r>
                        <a:rPr lang="en-US" sz="1100" u="none" strike="noStrike">
                          <a:effectLst/>
                        </a:rPr>
                        <a:t>2) Improving Existing process in terms of visual consistency on Catalog to enhance usability and branding</a:t>
                      </a:r>
                      <a:endParaRPr lang="en-US" sz="11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4146686711"/>
                  </a:ext>
                </a:extLst>
              </a:tr>
              <a:tr h="450597">
                <a:tc>
                  <a:txBody>
                    <a:bodyPr/>
                    <a:lstStyle/>
                    <a:p>
                      <a:r>
                        <a:rPr lang="en-US" sz="1100" b="1" dirty="0"/>
                        <a:t>Background / Current Business Challenge &amp; Issues</a:t>
                      </a:r>
                      <a:endParaRPr lang="en-SG" sz="1100" b="1" dirty="0"/>
                    </a:p>
                  </a:txBody>
                  <a:tcPr/>
                </a:tc>
                <a:tc>
                  <a:txBody>
                    <a:bodyPr/>
                    <a:lstStyle/>
                    <a:p>
                      <a:pPr algn="l" fontAlgn="t"/>
                      <a:r>
                        <a:rPr lang="en-US" sz="1100" u="none" strike="noStrike">
                          <a:effectLst/>
                        </a:rPr>
                        <a:t>Products are displayed on the website as per default sorting algorithm for all customers, which might lead to a higher bounce rate due to different preferences of different customers.</a:t>
                      </a:r>
                      <a:endParaRPr lang="en-US" sz="11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357402875"/>
                  </a:ext>
                </a:extLst>
              </a:tr>
              <a:tr h="362343">
                <a:tc>
                  <a:txBody>
                    <a:bodyPr/>
                    <a:lstStyle/>
                    <a:p>
                      <a:r>
                        <a:rPr lang="en-SG" sz="1100" b="1" dirty="0"/>
                        <a:t>Benefit Category</a:t>
                      </a:r>
                    </a:p>
                  </a:txBody>
                  <a:tcPr/>
                </a:tc>
                <a:tc>
                  <a:txBody>
                    <a:bodyPr/>
                    <a:lstStyle/>
                    <a:p>
                      <a:pPr algn="l" fontAlgn="t"/>
                      <a:r>
                        <a:rPr lang="en-US" sz="1100" u="none" strike="noStrike">
                          <a:effectLst/>
                        </a:rPr>
                        <a:t>Increase in revenue from Customers</a:t>
                      </a:r>
                      <a:br>
                        <a:rPr lang="en-US" sz="1100" u="none" strike="noStrike">
                          <a:effectLst/>
                        </a:rPr>
                      </a:br>
                      <a:r>
                        <a:rPr lang="en-US" sz="1100" u="none" strike="noStrike">
                          <a:effectLst/>
                        </a:rPr>
                        <a:t>Increase Customer Engagement</a:t>
                      </a:r>
                      <a:endParaRPr lang="en-US" sz="11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401038440"/>
                  </a:ext>
                </a:extLst>
              </a:tr>
              <a:tr h="450597">
                <a:tc>
                  <a:txBody>
                    <a:bodyPr/>
                    <a:lstStyle/>
                    <a:p>
                      <a:r>
                        <a:rPr lang="en-US" sz="1100" b="1" dirty="0"/>
                        <a:t>KPI's Impacted and desired direction</a:t>
                      </a:r>
                      <a:endParaRPr lang="en-SG" sz="1100" b="1" dirty="0"/>
                    </a:p>
                  </a:txBody>
                  <a:tcPr/>
                </a:tc>
                <a:tc>
                  <a:txBody>
                    <a:bodyPr/>
                    <a:lstStyle/>
                    <a:p>
                      <a:pPr algn="l" fontAlgn="t"/>
                      <a:r>
                        <a:rPr lang="en-US" sz="1100" u="none" strike="noStrike" dirty="0">
                          <a:effectLst/>
                        </a:rPr>
                        <a:t>1) Conversion rate - UP</a:t>
                      </a:r>
                      <a:br>
                        <a:rPr lang="en-US" sz="1100" u="none" strike="noStrike" dirty="0">
                          <a:effectLst/>
                        </a:rPr>
                      </a:br>
                      <a:r>
                        <a:rPr lang="en-US" sz="1100" u="none" strike="noStrike" dirty="0">
                          <a:effectLst/>
                        </a:rPr>
                        <a:t>2) NMV (NMV/order) - UP</a:t>
                      </a:r>
                      <a:endParaRPr lang="en-US"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837322740"/>
                  </a:ext>
                </a:extLst>
              </a:tr>
              <a:tr h="362343">
                <a:tc>
                  <a:txBody>
                    <a:bodyPr/>
                    <a:lstStyle/>
                    <a:p>
                      <a:r>
                        <a:rPr lang="en-SG" sz="1100" b="1" dirty="0"/>
                        <a:t>Success Criteria</a:t>
                      </a:r>
                    </a:p>
                  </a:txBody>
                  <a:tcPr/>
                </a:tc>
                <a:tc>
                  <a:txBody>
                    <a:bodyPr/>
                    <a:lstStyle/>
                    <a:p>
                      <a:pPr algn="l" fontAlgn="t"/>
                      <a:r>
                        <a:rPr lang="en-US" sz="1100" u="none" strike="noStrike" dirty="0">
                          <a:effectLst/>
                        </a:rPr>
                        <a:t>1) Conversion rate - to increase by 1pp (current rate is 1.3-1.5%)</a:t>
                      </a:r>
                      <a:br>
                        <a:rPr lang="en-US" sz="1100" u="none" strike="noStrike" dirty="0">
                          <a:effectLst/>
                        </a:rPr>
                      </a:br>
                      <a:r>
                        <a:rPr lang="en-US" sz="1100" u="none" strike="noStrike" dirty="0">
                          <a:effectLst/>
                        </a:rPr>
                        <a:t>2) NMV (NMV/order) - 10%</a:t>
                      </a:r>
                      <a:endParaRPr lang="en-US"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4266257619"/>
                  </a:ext>
                </a:extLst>
              </a:tr>
              <a:tr h="275649">
                <a:tc>
                  <a:txBody>
                    <a:bodyPr/>
                    <a:lstStyle/>
                    <a:p>
                      <a:r>
                        <a:rPr lang="en-SG" sz="1100" b="1" dirty="0"/>
                        <a:t>Scope</a:t>
                      </a:r>
                    </a:p>
                  </a:txBody>
                  <a:tcPr/>
                </a:tc>
                <a:tc>
                  <a:txBody>
                    <a:bodyPr/>
                    <a:lstStyle/>
                    <a:p>
                      <a:pPr algn="l" fontAlgn="t"/>
                      <a:r>
                        <a:rPr lang="en-US" sz="1100" u="none" strike="noStrike" dirty="0">
                          <a:effectLst/>
                        </a:rPr>
                        <a:t>Implement Visual Consistency for all customers visiting the website &amp; Personalized sorting for logged in customers</a:t>
                      </a:r>
                      <a:endParaRPr lang="en-US"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001498735"/>
                  </a:ext>
                </a:extLst>
              </a:tr>
              <a:tr h="546456">
                <a:tc>
                  <a:txBody>
                    <a:bodyPr/>
                    <a:lstStyle/>
                    <a:p>
                      <a:r>
                        <a:rPr lang="en-SG" sz="1100" b="1" dirty="0"/>
                        <a:t>Dependencies (If Any)</a:t>
                      </a:r>
                    </a:p>
                  </a:txBody>
                  <a:tcPr/>
                </a:tc>
                <a:tc>
                  <a:txBody>
                    <a:bodyPr/>
                    <a:lstStyle/>
                    <a:p>
                      <a:pPr algn="l" fontAlgn="t"/>
                      <a:r>
                        <a:rPr lang="en-US" sz="1100" u="none" strike="noStrike" dirty="0">
                          <a:effectLst/>
                        </a:rPr>
                        <a:t>Seasonality - Sale Season/Full-price Season, Trending/High selling products</a:t>
                      </a:r>
                      <a:br>
                        <a:rPr lang="en-US" sz="1100" u="none" strike="noStrike" dirty="0">
                          <a:effectLst/>
                        </a:rPr>
                      </a:br>
                      <a:r>
                        <a:rPr lang="en-US" sz="1100" u="none" strike="noStrike" dirty="0">
                          <a:effectLst/>
                        </a:rPr>
                        <a:t>Stock availability of the products, Discount %, Lowest and Highest price-band SKU’s, </a:t>
                      </a:r>
                    </a:p>
                    <a:p>
                      <a:pPr algn="l" fontAlgn="t"/>
                      <a:r>
                        <a:rPr lang="en-US" sz="1100" u="none" strike="noStrike" dirty="0">
                          <a:effectLst/>
                        </a:rPr>
                        <a:t>Broken Size products - not all sizes available, Categories - Lingerie's, Swimwear's, Maternity products</a:t>
                      </a:r>
                      <a:endParaRPr lang="en-US"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574796584"/>
                  </a:ext>
                </a:extLst>
              </a:tr>
              <a:tr h="538509">
                <a:tc>
                  <a:txBody>
                    <a:bodyPr/>
                    <a:lstStyle/>
                    <a:p>
                      <a:r>
                        <a:rPr lang="en-US" sz="1100" b="1" dirty="0"/>
                        <a:t>Current Data Analytics Capabilities used</a:t>
                      </a:r>
                      <a:endParaRPr lang="en-SG" sz="1100" b="1" dirty="0"/>
                    </a:p>
                  </a:txBody>
                  <a:tcPr/>
                </a:tc>
                <a:tc>
                  <a:txBody>
                    <a:bodyPr/>
                    <a:lstStyle/>
                    <a:p>
                      <a:pPr algn="l" fontAlgn="t"/>
                      <a:r>
                        <a:rPr lang="en-US" sz="1100" u="none" strike="noStrike" dirty="0">
                          <a:effectLst/>
                        </a:rPr>
                        <a:t>Rule-based non-statistical sorting algorithm is used, based on above factors &amp; the following conversion metrics to predict the Net Merchandising Value over 1000 Impressions for each SKU:</a:t>
                      </a:r>
                      <a:br>
                        <a:rPr lang="en-US" sz="1100" u="none" strike="noStrike" dirty="0">
                          <a:effectLst/>
                        </a:rPr>
                      </a:br>
                      <a:r>
                        <a:rPr lang="en-US" sz="1100" u="none" strike="noStrike" dirty="0">
                          <a:effectLst/>
                        </a:rPr>
                        <a:t>Impressions/order, Visits/order, Click Through Rate, No of times product is added to cart</a:t>
                      </a:r>
                      <a:endParaRPr lang="en-US"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4178614328"/>
                  </a:ext>
                </a:extLst>
              </a:tr>
              <a:tr h="275649">
                <a:tc>
                  <a:txBody>
                    <a:bodyPr/>
                    <a:lstStyle/>
                    <a:p>
                      <a:r>
                        <a:rPr lang="en-SG" sz="1100" b="1" dirty="0"/>
                        <a:t>Datasets Required</a:t>
                      </a:r>
                    </a:p>
                  </a:txBody>
                  <a:tcPr/>
                </a:tc>
                <a:tc>
                  <a:txBody>
                    <a:bodyPr/>
                    <a:lstStyle/>
                    <a:p>
                      <a:pPr algn="l" fontAlgn="t"/>
                      <a:r>
                        <a:rPr lang="en-US" sz="1100" u="none" strike="noStrike">
                          <a:effectLst/>
                        </a:rPr>
                        <a:t>Browsing history/transaction history of the customer</a:t>
                      </a:r>
                      <a:endParaRPr lang="en-US" sz="11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440524773"/>
                  </a:ext>
                </a:extLst>
              </a:tr>
              <a:tr h="357366">
                <a:tc>
                  <a:txBody>
                    <a:bodyPr/>
                    <a:lstStyle/>
                    <a:p>
                      <a:r>
                        <a:rPr lang="en-SG" sz="1100" b="1" dirty="0"/>
                        <a:t>Statistical Methods Used</a:t>
                      </a:r>
                    </a:p>
                  </a:txBody>
                  <a:tcPr/>
                </a:tc>
                <a:tc>
                  <a:txBody>
                    <a:bodyPr/>
                    <a:lstStyle/>
                    <a:p>
                      <a:pPr algn="l" fontAlgn="t"/>
                      <a:r>
                        <a:rPr lang="en-US" sz="1100" u="none" strike="noStrike" dirty="0">
                          <a:effectLst/>
                        </a:rPr>
                        <a:t>Collaborative filtering based on similar items, categories, brands from browsing/purchase history of the customer;</a:t>
                      </a:r>
                    </a:p>
                    <a:p>
                      <a:pPr algn="l" fontAlgn="t"/>
                      <a:r>
                        <a:rPr lang="en-US" sz="1100" b="0" i="0" u="none" strike="noStrike" dirty="0">
                          <a:solidFill>
                            <a:srgbClr val="000000"/>
                          </a:solidFill>
                          <a:effectLst/>
                          <a:latin typeface="Calibri" panose="020F0502020204030204" pitchFamily="34" charset="0"/>
                        </a:rPr>
                        <a:t>Clustering of items based on categories</a:t>
                      </a:r>
                    </a:p>
                  </a:txBody>
                  <a:tcPr marL="9525" marR="9525" marT="9525" marB="0"/>
                </a:tc>
                <a:extLst>
                  <a:ext uri="{0D108BD9-81ED-4DB2-BD59-A6C34878D82A}">
                    <a16:rowId xmlns:a16="http://schemas.microsoft.com/office/drawing/2014/main" val="2762721196"/>
                  </a:ext>
                </a:extLst>
              </a:tr>
              <a:tr h="275649">
                <a:tc>
                  <a:txBody>
                    <a:bodyPr/>
                    <a:lstStyle/>
                    <a:p>
                      <a:r>
                        <a:rPr lang="en-SG" sz="1100" b="1" dirty="0"/>
                        <a:t>Limitations/ Anticipated Issues</a:t>
                      </a:r>
                    </a:p>
                  </a:txBody>
                  <a:tcPr/>
                </a:tc>
                <a:tc>
                  <a:txBody>
                    <a:bodyPr/>
                    <a:lstStyle/>
                    <a:p>
                      <a:pPr algn="l" fontAlgn="t"/>
                      <a:r>
                        <a:rPr lang="en-US" sz="1100" u="none" strike="noStrike" dirty="0">
                          <a:effectLst/>
                        </a:rPr>
                        <a:t>Complexity in communication as there are too many stakeholders involved</a:t>
                      </a:r>
                      <a:endParaRPr lang="en-US"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640739434"/>
                  </a:ext>
                </a:extLst>
              </a:tr>
            </a:tbl>
          </a:graphicData>
        </a:graphic>
      </p:graphicFrame>
    </p:spTree>
    <p:extLst>
      <p:ext uri="{BB962C8B-B14F-4D97-AF65-F5344CB8AC3E}">
        <p14:creationId xmlns:p14="http://schemas.microsoft.com/office/powerpoint/2010/main" val="3858440747"/>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154"/>
        <p:cNvGrpSpPr/>
        <p:nvPr/>
      </p:nvGrpSpPr>
      <p:grpSpPr>
        <a:xfrm>
          <a:off x="0" y="0"/>
          <a:ext cx="0" cy="0"/>
          <a:chOff x="0" y="0"/>
          <a:chExt cx="0" cy="0"/>
        </a:xfrm>
      </p:grpSpPr>
      <p:sp>
        <p:nvSpPr>
          <p:cNvPr id="101" name="Rectangle 100">
            <a:extLst>
              <a:ext uri="{FF2B5EF4-FFF2-40B4-BE49-F238E27FC236}">
                <a16:creationId xmlns:a16="http://schemas.microsoft.com/office/drawing/2014/main"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19"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Rectangle 102">
            <a:extLst>
              <a:ext uri="{FF2B5EF4-FFF2-40B4-BE49-F238E27FC236}">
                <a16:creationId xmlns:a16="http://schemas.microsoft.com/office/drawing/2014/main"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19" y="0"/>
            <a:ext cx="106556" cy="5143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5" name="Shape 155"/>
          <p:cNvSpPr txBox="1">
            <a:spLocks noGrp="1"/>
          </p:cNvSpPr>
          <p:nvPr>
            <p:ph type="title"/>
          </p:nvPr>
        </p:nvSpPr>
        <p:spPr>
          <a:xfrm>
            <a:off x="-547007" y="1277711"/>
            <a:ext cx="4816929" cy="1969640"/>
          </a:xfrm>
          <a:prstGeom prst="ellipse">
            <a:avLst/>
          </a:prstGeom>
        </p:spPr>
        <p:txBody>
          <a:bodyPr spcFirstLastPara="1" vert="horz" lIns="91440" tIns="45720" rIns="91440" bIns="45720" rtlCol="0" anchor="b" anchorCtr="0">
            <a:noAutofit/>
          </a:bodyPr>
          <a:lstStyle/>
          <a:p>
            <a:pPr marL="0" marR="0" lvl="0" indent="0" defTabSz="914400">
              <a:spcAft>
                <a:spcPts val="0"/>
              </a:spcAft>
              <a:buClr>
                <a:srgbClr val="262626"/>
              </a:buClr>
              <a:buSzPts val="1900"/>
            </a:pPr>
            <a:r>
              <a:rPr lang="en-US" sz="2400" b="0" i="0" u="none" strike="noStrike" kern="1200" cap="none" dirty="0">
                <a:solidFill>
                  <a:schemeClr val="bg1">
                    <a:lumMod val="85000"/>
                    <a:lumOff val="15000"/>
                  </a:schemeClr>
                </a:solidFill>
                <a:latin typeface="Leelawadee UI" panose="020B0502040204020203" pitchFamily="34" charset="-34"/>
                <a:cs typeface="Leelawadee UI" panose="020B0502040204020203" pitchFamily="34" charset="-34"/>
                <a:sym typeface="Cabin"/>
              </a:rPr>
              <a:t>ECOSYSTEM DIAGRAM</a:t>
            </a:r>
            <a:br>
              <a:rPr lang="en-US" sz="2400" b="0" i="0" u="none" strike="noStrike" kern="1200" cap="none" dirty="0">
                <a:solidFill>
                  <a:schemeClr val="bg1">
                    <a:lumMod val="85000"/>
                    <a:lumOff val="15000"/>
                  </a:schemeClr>
                </a:solidFill>
                <a:latin typeface="Leelawadee UI" panose="020B0502040204020203" pitchFamily="34" charset="-34"/>
                <a:cs typeface="Leelawadee UI" panose="020B0502040204020203" pitchFamily="34" charset="-34"/>
                <a:sym typeface="Cabin"/>
              </a:rPr>
            </a:br>
            <a:r>
              <a:rPr lang="en-US" sz="2400" b="0" i="0" u="none" strike="noStrike" kern="1200" cap="none" dirty="0">
                <a:solidFill>
                  <a:schemeClr val="bg1">
                    <a:lumMod val="85000"/>
                    <a:lumOff val="15000"/>
                  </a:schemeClr>
                </a:solidFill>
                <a:latin typeface="Leelawadee UI" panose="020B0502040204020203" pitchFamily="34" charset="-34"/>
                <a:cs typeface="Leelawadee UI" panose="020B0502040204020203" pitchFamily="34" charset="-34"/>
                <a:sym typeface="Cabin"/>
              </a:rPr>
              <a:t>CATALOG SORTING</a:t>
            </a:r>
            <a:endParaRPr lang="en-US" sz="2400" kern="1200" dirty="0">
              <a:solidFill>
                <a:schemeClr val="bg1">
                  <a:lumMod val="85000"/>
                  <a:lumOff val="15000"/>
                </a:schemeClr>
              </a:solidFill>
              <a:latin typeface="Leelawadee UI" panose="020B0502040204020203" pitchFamily="34" charset="-34"/>
              <a:cs typeface="Leelawadee UI" panose="020B0502040204020203" pitchFamily="34" charset="-34"/>
            </a:endParaRPr>
          </a:p>
        </p:txBody>
      </p:sp>
      <p:sp>
        <p:nvSpPr>
          <p:cNvPr id="6" name="Rounded Rectangle 5"/>
          <p:cNvSpPr/>
          <p:nvPr/>
        </p:nvSpPr>
        <p:spPr>
          <a:xfrm>
            <a:off x="3889248" y="316992"/>
            <a:ext cx="1475232" cy="40233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Buying Representative</a:t>
            </a:r>
            <a:endParaRPr lang="en-IN" dirty="0"/>
          </a:p>
        </p:txBody>
      </p:sp>
      <p:sp>
        <p:nvSpPr>
          <p:cNvPr id="8" name="Rounded Rectangle 7"/>
          <p:cNvSpPr/>
          <p:nvPr/>
        </p:nvSpPr>
        <p:spPr>
          <a:xfrm>
            <a:off x="3877056" y="1694688"/>
            <a:ext cx="1475232" cy="40233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Country  Representative</a:t>
            </a:r>
            <a:endParaRPr lang="en-IN" dirty="0"/>
          </a:p>
        </p:txBody>
      </p:sp>
      <p:sp>
        <p:nvSpPr>
          <p:cNvPr id="9" name="Rounded Rectangle 8"/>
          <p:cNvSpPr/>
          <p:nvPr/>
        </p:nvSpPr>
        <p:spPr>
          <a:xfrm>
            <a:off x="7296912" y="1688592"/>
            <a:ext cx="1475232" cy="40233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Brand Manager</a:t>
            </a:r>
            <a:endParaRPr lang="en-IN" dirty="0"/>
          </a:p>
        </p:txBody>
      </p:sp>
      <p:sp>
        <p:nvSpPr>
          <p:cNvPr id="10" name="Rounded Rectangle 9"/>
          <p:cNvSpPr/>
          <p:nvPr/>
        </p:nvSpPr>
        <p:spPr>
          <a:xfrm>
            <a:off x="5596128" y="1036320"/>
            <a:ext cx="1475232" cy="40233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Marketing  Analytics</a:t>
            </a:r>
            <a:endParaRPr lang="en-IN" dirty="0"/>
          </a:p>
        </p:txBody>
      </p:sp>
      <p:sp>
        <p:nvSpPr>
          <p:cNvPr id="11" name="Rounded Rectangle 10"/>
          <p:cNvSpPr/>
          <p:nvPr/>
        </p:nvSpPr>
        <p:spPr>
          <a:xfrm>
            <a:off x="5590032" y="2456688"/>
            <a:ext cx="1475232" cy="40233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Catalog Sorting Algorithm</a:t>
            </a:r>
            <a:endParaRPr lang="en-IN" dirty="0"/>
          </a:p>
        </p:txBody>
      </p:sp>
      <p:sp>
        <p:nvSpPr>
          <p:cNvPr id="12" name="Rounded Rectangle 11"/>
          <p:cNvSpPr/>
          <p:nvPr/>
        </p:nvSpPr>
        <p:spPr>
          <a:xfrm>
            <a:off x="5608320" y="3401568"/>
            <a:ext cx="1475232" cy="40233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Website/Mobile App</a:t>
            </a:r>
            <a:endParaRPr lang="en-IN" dirty="0"/>
          </a:p>
        </p:txBody>
      </p:sp>
      <p:sp>
        <p:nvSpPr>
          <p:cNvPr id="13" name="Rounded Rectangle 12"/>
          <p:cNvSpPr/>
          <p:nvPr/>
        </p:nvSpPr>
        <p:spPr>
          <a:xfrm>
            <a:off x="5602224" y="4273296"/>
            <a:ext cx="1475232" cy="40233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endParaRPr lang="en-IN" dirty="0"/>
          </a:p>
        </p:txBody>
      </p:sp>
      <p:sp>
        <p:nvSpPr>
          <p:cNvPr id="14" name="Rounded Rectangle 13"/>
          <p:cNvSpPr/>
          <p:nvPr/>
        </p:nvSpPr>
        <p:spPr>
          <a:xfrm>
            <a:off x="7339584" y="304800"/>
            <a:ext cx="1475232" cy="40233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Market Place Representative</a:t>
            </a:r>
            <a:endParaRPr lang="en-IN" dirty="0"/>
          </a:p>
        </p:txBody>
      </p:sp>
      <p:cxnSp>
        <p:nvCxnSpPr>
          <p:cNvPr id="16" name="Straight Arrow Connector 15"/>
          <p:cNvCxnSpPr/>
          <p:nvPr/>
        </p:nvCxnSpPr>
        <p:spPr>
          <a:xfrm rot="16200000" flipH="1">
            <a:off x="5254752" y="719328"/>
            <a:ext cx="341376" cy="34137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flipV="1">
            <a:off x="7034784" y="743712"/>
            <a:ext cx="377952" cy="2682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5315712" y="1426464"/>
            <a:ext cx="280416" cy="2682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6200000" flipH="1">
            <a:off x="7028688" y="1444752"/>
            <a:ext cx="268224" cy="25603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2"/>
            <a:endCxn id="11" idx="0"/>
          </p:cNvCxnSpPr>
          <p:nvPr/>
        </p:nvCxnSpPr>
        <p:spPr>
          <a:xfrm rot="5400000">
            <a:off x="5821680" y="1944624"/>
            <a:ext cx="1018032" cy="60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2"/>
            <a:endCxn id="12" idx="0"/>
          </p:cNvCxnSpPr>
          <p:nvPr/>
        </p:nvCxnSpPr>
        <p:spPr>
          <a:xfrm rot="16200000" flipH="1">
            <a:off x="6065520" y="3121152"/>
            <a:ext cx="542544" cy="182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2"/>
            <a:endCxn id="13" idx="0"/>
          </p:cNvCxnSpPr>
          <p:nvPr/>
        </p:nvCxnSpPr>
        <p:spPr>
          <a:xfrm rot="5400000">
            <a:off x="6108192" y="4035552"/>
            <a:ext cx="469392" cy="60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645408" y="1158240"/>
            <a:ext cx="1975104" cy="230832"/>
          </a:xfrm>
          <a:prstGeom prst="rect">
            <a:avLst/>
          </a:prstGeom>
          <a:noFill/>
        </p:spPr>
        <p:txBody>
          <a:bodyPr wrap="square" rtlCol="0">
            <a:spAutoFit/>
          </a:bodyPr>
          <a:lstStyle/>
          <a:p>
            <a:r>
              <a:rPr lang="en-US" sz="900" dirty="0">
                <a:solidFill>
                  <a:schemeClr val="tx1"/>
                </a:solidFill>
              </a:rPr>
              <a:t>Boosting /De-boosting Requests</a:t>
            </a:r>
            <a:endParaRPr lang="en-IN" sz="900" dirty="0">
              <a:solidFill>
                <a:schemeClr val="tx1"/>
              </a:solidFill>
            </a:endParaRPr>
          </a:p>
        </p:txBody>
      </p:sp>
      <p:sp>
        <p:nvSpPr>
          <p:cNvPr id="35" name="TextBox 34"/>
          <p:cNvSpPr txBox="1"/>
          <p:nvPr/>
        </p:nvSpPr>
        <p:spPr>
          <a:xfrm>
            <a:off x="7168896" y="1152144"/>
            <a:ext cx="1975104" cy="230832"/>
          </a:xfrm>
          <a:prstGeom prst="rect">
            <a:avLst/>
          </a:prstGeom>
          <a:noFill/>
        </p:spPr>
        <p:txBody>
          <a:bodyPr wrap="square" rtlCol="0">
            <a:spAutoFit/>
          </a:bodyPr>
          <a:lstStyle/>
          <a:p>
            <a:r>
              <a:rPr lang="en-US" sz="900" dirty="0">
                <a:solidFill>
                  <a:schemeClr val="tx1"/>
                </a:solidFill>
              </a:rPr>
              <a:t>Boosting /De-boosting Requests</a:t>
            </a:r>
            <a:endParaRPr lang="en-IN" sz="900" dirty="0">
              <a:solidFill>
                <a:schemeClr val="tx1"/>
              </a:solidFill>
            </a:endParaRPr>
          </a:p>
        </p:txBody>
      </p:sp>
      <p:sp>
        <p:nvSpPr>
          <p:cNvPr id="36" name="TextBox 35"/>
          <p:cNvSpPr txBox="1"/>
          <p:nvPr/>
        </p:nvSpPr>
        <p:spPr>
          <a:xfrm>
            <a:off x="6412992" y="2194560"/>
            <a:ext cx="1975104" cy="230832"/>
          </a:xfrm>
          <a:prstGeom prst="rect">
            <a:avLst/>
          </a:prstGeom>
          <a:noFill/>
        </p:spPr>
        <p:txBody>
          <a:bodyPr wrap="square" rtlCol="0">
            <a:spAutoFit/>
          </a:bodyPr>
          <a:lstStyle/>
          <a:p>
            <a:r>
              <a:rPr lang="en-US" sz="900" dirty="0">
                <a:solidFill>
                  <a:schemeClr val="tx1"/>
                </a:solidFill>
              </a:rPr>
              <a:t>Changes to Algorithm</a:t>
            </a:r>
            <a:endParaRPr lang="en-IN" sz="900" dirty="0">
              <a:solidFill>
                <a:schemeClr val="tx1"/>
              </a:solidFill>
            </a:endParaRPr>
          </a:p>
        </p:txBody>
      </p:sp>
      <p:sp>
        <p:nvSpPr>
          <p:cNvPr id="37" name="TextBox 36"/>
          <p:cNvSpPr txBox="1"/>
          <p:nvPr/>
        </p:nvSpPr>
        <p:spPr>
          <a:xfrm>
            <a:off x="6455664" y="3151632"/>
            <a:ext cx="1975104" cy="230832"/>
          </a:xfrm>
          <a:prstGeom prst="rect">
            <a:avLst/>
          </a:prstGeom>
          <a:noFill/>
        </p:spPr>
        <p:txBody>
          <a:bodyPr wrap="square" rtlCol="0">
            <a:spAutoFit/>
          </a:bodyPr>
          <a:lstStyle/>
          <a:p>
            <a:r>
              <a:rPr lang="en-US" sz="900" dirty="0">
                <a:solidFill>
                  <a:schemeClr val="tx1"/>
                </a:solidFill>
              </a:rPr>
              <a:t>Deployment</a:t>
            </a:r>
            <a:endParaRPr lang="en-IN" sz="900" dirty="0">
              <a:solidFill>
                <a:schemeClr val="tx1"/>
              </a:solidFill>
            </a:endParaRPr>
          </a:p>
        </p:txBody>
      </p:sp>
      <p:sp>
        <p:nvSpPr>
          <p:cNvPr id="38" name="TextBox 37"/>
          <p:cNvSpPr txBox="1"/>
          <p:nvPr/>
        </p:nvSpPr>
        <p:spPr>
          <a:xfrm>
            <a:off x="6443472" y="4017264"/>
            <a:ext cx="1975104" cy="230832"/>
          </a:xfrm>
          <a:prstGeom prst="rect">
            <a:avLst/>
          </a:prstGeom>
          <a:noFill/>
        </p:spPr>
        <p:txBody>
          <a:bodyPr wrap="square" rtlCol="0">
            <a:spAutoFit/>
          </a:bodyPr>
          <a:lstStyle/>
          <a:p>
            <a:r>
              <a:rPr lang="en-US" sz="900" dirty="0">
                <a:solidFill>
                  <a:schemeClr val="tx1"/>
                </a:solidFill>
              </a:rPr>
              <a:t>Engagement</a:t>
            </a:r>
            <a:endParaRPr lang="en-IN" sz="900" dirty="0">
              <a:solidFill>
                <a:schemeClr val="tx1"/>
              </a:solidFill>
            </a:endParaRPr>
          </a:p>
        </p:txBody>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a:ea typeface="+mn-ea"/>
              <a:cs typeface="+mn-cs"/>
              <a:sym typeface="Arial"/>
            </a:endParaRPr>
          </a:p>
        </p:txBody>
      </p:sp>
      <p:sp>
        <p:nvSpPr>
          <p:cNvPr id="10" name="Rectangle 9">
            <a:extLst>
              <a:ext uri="{FF2B5EF4-FFF2-40B4-BE49-F238E27FC236}">
                <a16:creationId xmlns:a16="http://schemas.microsoft.com/office/drawing/2014/main" id="{41E17A99-1553-4633-ADFB-5CCDCF801D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51435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a:ea typeface="+mn-ea"/>
              <a:cs typeface="+mn-cs"/>
              <a:sym typeface="Arial"/>
            </a:endParaRPr>
          </a:p>
        </p:txBody>
      </p:sp>
      <p:sp>
        <p:nvSpPr>
          <p:cNvPr id="12" name="Rectangle 11">
            <a:extLst>
              <a:ext uri="{FF2B5EF4-FFF2-40B4-BE49-F238E27FC236}">
                <a16:creationId xmlns:a16="http://schemas.microsoft.com/office/drawing/2014/main" id="{DAFABACF-DDBE-415C-8EE1-F7DD68C632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51435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B2B2B2"/>
              </a:solidFill>
              <a:effectLst/>
              <a:uLnTx/>
              <a:uFillTx/>
              <a:latin typeface="Calibri"/>
              <a:ea typeface="+mn-ea"/>
              <a:cs typeface="+mn-cs"/>
              <a:sym typeface="Arial"/>
            </a:endParaRPr>
          </a:p>
        </p:txBody>
      </p:sp>
      <p:sp>
        <p:nvSpPr>
          <p:cNvPr id="7" name="Content Placeholder 6">
            <a:extLst>
              <a:ext uri="{FF2B5EF4-FFF2-40B4-BE49-F238E27FC236}">
                <a16:creationId xmlns:a16="http://schemas.microsoft.com/office/drawing/2014/main" id="{5B19231E-D3F2-4539-A96E-133D014864D5}"/>
              </a:ext>
            </a:extLst>
          </p:cNvPr>
          <p:cNvSpPr>
            <a:spLocks noGrp="1"/>
          </p:cNvSpPr>
          <p:nvPr>
            <p:ph idx="1"/>
          </p:nvPr>
        </p:nvSpPr>
        <p:spPr/>
        <p:txBody>
          <a:bodyPr/>
          <a:lstStyle/>
          <a:p>
            <a:pPr marL="0" indent="0">
              <a:buNone/>
            </a:pPr>
            <a:r>
              <a:rPr lang="en-US" dirty="0"/>
              <a:t>Steps taken to leverage the business opportunity</a:t>
            </a:r>
          </a:p>
          <a:p>
            <a:pPr marL="0" indent="0">
              <a:buNone/>
            </a:pPr>
            <a:endParaRPr lang="en-US" dirty="0"/>
          </a:p>
          <a:p>
            <a:pPr lvl="1"/>
            <a:r>
              <a:rPr lang="en-US" dirty="0"/>
              <a:t>Visual Sorting</a:t>
            </a:r>
          </a:p>
          <a:p>
            <a:pPr lvl="2"/>
            <a:r>
              <a:rPr lang="en-US" dirty="0"/>
              <a:t>This business requirement will cluster the products from same category and will help display this cluster of products in the same line of the product list view on the catalog.</a:t>
            </a:r>
          </a:p>
          <a:p>
            <a:pPr marL="685800" lvl="2" indent="0">
              <a:buNone/>
            </a:pPr>
            <a:endParaRPr lang="en-US" dirty="0"/>
          </a:p>
          <a:p>
            <a:pPr lvl="1"/>
            <a:r>
              <a:rPr lang="en-US" dirty="0"/>
              <a:t>Personalized catalog sorting</a:t>
            </a:r>
          </a:p>
          <a:p>
            <a:pPr lvl="2"/>
            <a:r>
              <a:rPr lang="en-US" dirty="0"/>
              <a:t>As soon as the user logs into the website, the sorting algorithm will modify the catalog according to the product preferences of the customer based on his choices of brands, categories blended with the seasonality and other dependencies explained in the use case.</a:t>
            </a:r>
          </a:p>
          <a:p>
            <a:pPr lvl="1"/>
            <a:endParaRPr lang="en-SG" dirty="0"/>
          </a:p>
        </p:txBody>
      </p:sp>
      <p:sp>
        <p:nvSpPr>
          <p:cNvPr id="11" name="Title 10">
            <a:extLst>
              <a:ext uri="{FF2B5EF4-FFF2-40B4-BE49-F238E27FC236}">
                <a16:creationId xmlns:a16="http://schemas.microsoft.com/office/drawing/2014/main" id="{CB2C75E3-FB76-4D04-97DB-9B4C28EEEB6F}"/>
              </a:ext>
            </a:extLst>
          </p:cNvPr>
          <p:cNvSpPr>
            <a:spLocks noGrp="1"/>
          </p:cNvSpPr>
          <p:nvPr>
            <p:ph type="title"/>
          </p:nvPr>
        </p:nvSpPr>
        <p:spPr/>
        <p:txBody>
          <a:bodyPr/>
          <a:lstStyle/>
          <a:p>
            <a:r>
              <a:rPr lang="en-SG" dirty="0"/>
              <a:t>Solution Approach</a:t>
            </a:r>
          </a:p>
        </p:txBody>
      </p:sp>
    </p:spTree>
    <p:extLst>
      <p:ext uri="{BB962C8B-B14F-4D97-AF65-F5344CB8AC3E}">
        <p14:creationId xmlns:p14="http://schemas.microsoft.com/office/powerpoint/2010/main" val="3613805914"/>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a:ea typeface="+mn-ea"/>
              <a:cs typeface="+mn-cs"/>
              <a:sym typeface="Arial"/>
            </a:endParaRPr>
          </a:p>
        </p:txBody>
      </p:sp>
      <p:sp>
        <p:nvSpPr>
          <p:cNvPr id="10" name="Rectangle 9">
            <a:extLst>
              <a:ext uri="{FF2B5EF4-FFF2-40B4-BE49-F238E27FC236}">
                <a16:creationId xmlns:a16="http://schemas.microsoft.com/office/drawing/2014/main" id="{41E17A99-1553-4633-ADFB-5CCDCF801D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51435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a:ea typeface="+mn-ea"/>
              <a:cs typeface="+mn-cs"/>
              <a:sym typeface="Arial"/>
            </a:endParaRPr>
          </a:p>
        </p:txBody>
      </p:sp>
      <p:sp>
        <p:nvSpPr>
          <p:cNvPr id="12" name="Rectangle 11">
            <a:extLst>
              <a:ext uri="{FF2B5EF4-FFF2-40B4-BE49-F238E27FC236}">
                <a16:creationId xmlns:a16="http://schemas.microsoft.com/office/drawing/2014/main" id="{DAFABACF-DDBE-415C-8EE1-F7DD68C632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51435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B2B2B2"/>
              </a:solidFill>
              <a:effectLst/>
              <a:uLnTx/>
              <a:uFillTx/>
              <a:latin typeface="Calibri"/>
              <a:ea typeface="+mn-ea"/>
              <a:cs typeface="+mn-cs"/>
              <a:sym typeface="Arial"/>
            </a:endParaRPr>
          </a:p>
        </p:txBody>
      </p:sp>
      <p:graphicFrame>
        <p:nvGraphicFramePr>
          <p:cNvPr id="4" name="Diagram 3">
            <a:extLst>
              <a:ext uri="{FF2B5EF4-FFF2-40B4-BE49-F238E27FC236}">
                <a16:creationId xmlns:a16="http://schemas.microsoft.com/office/drawing/2014/main" id="{7138541F-4731-4674-A9A8-EE476BC9BEB9}"/>
              </a:ext>
            </a:extLst>
          </p:cNvPr>
          <p:cNvGraphicFramePr/>
          <p:nvPr>
            <p:extLst>
              <p:ext uri="{D42A27DB-BD31-4B8C-83A1-F6EECF244321}">
                <p14:modId xmlns:p14="http://schemas.microsoft.com/office/powerpoint/2010/main" val="2229986002"/>
              </p:ext>
            </p:extLst>
          </p:nvPr>
        </p:nvGraphicFramePr>
        <p:xfrm>
          <a:off x="1765008" y="681509"/>
          <a:ext cx="6889896" cy="4393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a:extLst>
              <a:ext uri="{FF2B5EF4-FFF2-40B4-BE49-F238E27FC236}">
                <a16:creationId xmlns:a16="http://schemas.microsoft.com/office/drawing/2014/main" id="{DEB5FC95-F656-456A-84DD-FB5B3BF2AF85}"/>
              </a:ext>
            </a:extLst>
          </p:cNvPr>
          <p:cNvSpPr/>
          <p:nvPr/>
        </p:nvSpPr>
        <p:spPr>
          <a:xfrm>
            <a:off x="441040" y="1286538"/>
            <a:ext cx="1210552" cy="1738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bg1"/>
                </a:solidFill>
              </a:rPr>
              <a:t>Information</a:t>
            </a:r>
          </a:p>
        </p:txBody>
      </p:sp>
      <p:sp>
        <p:nvSpPr>
          <p:cNvPr id="13" name="Rectangle 12">
            <a:extLst>
              <a:ext uri="{FF2B5EF4-FFF2-40B4-BE49-F238E27FC236}">
                <a16:creationId xmlns:a16="http://schemas.microsoft.com/office/drawing/2014/main" id="{00A00B37-5E00-4BF9-8747-34FBBD98CEEE}"/>
              </a:ext>
            </a:extLst>
          </p:cNvPr>
          <p:cNvSpPr/>
          <p:nvPr/>
        </p:nvSpPr>
        <p:spPr>
          <a:xfrm>
            <a:off x="441040" y="3260651"/>
            <a:ext cx="1210552" cy="1738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bg1"/>
                </a:solidFill>
              </a:rPr>
              <a:t>Insights</a:t>
            </a:r>
          </a:p>
        </p:txBody>
      </p:sp>
      <p:sp>
        <p:nvSpPr>
          <p:cNvPr id="14" name="Rectangle 13">
            <a:extLst>
              <a:ext uri="{FF2B5EF4-FFF2-40B4-BE49-F238E27FC236}">
                <a16:creationId xmlns:a16="http://schemas.microsoft.com/office/drawing/2014/main" id="{FAF090B5-D486-4042-9B95-6D3FB43056EB}"/>
              </a:ext>
            </a:extLst>
          </p:cNvPr>
          <p:cNvSpPr/>
          <p:nvPr/>
        </p:nvSpPr>
        <p:spPr>
          <a:xfrm>
            <a:off x="441040" y="134674"/>
            <a:ext cx="8199687" cy="475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bg1"/>
                </a:solidFill>
              </a:rPr>
              <a:t>What can Analytics Answer?</a:t>
            </a:r>
          </a:p>
        </p:txBody>
      </p:sp>
    </p:spTree>
    <p:extLst>
      <p:ext uri="{BB962C8B-B14F-4D97-AF65-F5344CB8AC3E}">
        <p14:creationId xmlns:p14="http://schemas.microsoft.com/office/powerpoint/2010/main" val="2608241645"/>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a:ea typeface="+mn-ea"/>
              <a:cs typeface="+mn-cs"/>
              <a:sym typeface="Arial"/>
            </a:endParaRPr>
          </a:p>
        </p:txBody>
      </p:sp>
      <p:sp>
        <p:nvSpPr>
          <p:cNvPr id="10" name="Rectangle 9">
            <a:extLst>
              <a:ext uri="{FF2B5EF4-FFF2-40B4-BE49-F238E27FC236}">
                <a16:creationId xmlns:a16="http://schemas.microsoft.com/office/drawing/2014/main" id="{41E17A99-1553-4633-ADFB-5CCDCF801D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51435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a:ea typeface="+mn-ea"/>
              <a:cs typeface="+mn-cs"/>
              <a:sym typeface="Arial"/>
            </a:endParaRPr>
          </a:p>
        </p:txBody>
      </p:sp>
      <p:sp>
        <p:nvSpPr>
          <p:cNvPr id="12" name="Rectangle 11">
            <a:extLst>
              <a:ext uri="{FF2B5EF4-FFF2-40B4-BE49-F238E27FC236}">
                <a16:creationId xmlns:a16="http://schemas.microsoft.com/office/drawing/2014/main" id="{DAFABACF-DDBE-415C-8EE1-F7DD68C632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51435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B2B2B2"/>
              </a:solidFill>
              <a:effectLst/>
              <a:uLnTx/>
              <a:uFillTx/>
              <a:latin typeface="Calibri"/>
              <a:ea typeface="+mn-ea"/>
              <a:cs typeface="+mn-cs"/>
              <a:sym typeface="Arial"/>
            </a:endParaRPr>
          </a:p>
        </p:txBody>
      </p:sp>
      <p:sp>
        <p:nvSpPr>
          <p:cNvPr id="11" name="Title 10">
            <a:extLst>
              <a:ext uri="{FF2B5EF4-FFF2-40B4-BE49-F238E27FC236}">
                <a16:creationId xmlns:a16="http://schemas.microsoft.com/office/drawing/2014/main" id="{CB2C75E3-FB76-4D04-97DB-9B4C28EEEB6F}"/>
              </a:ext>
            </a:extLst>
          </p:cNvPr>
          <p:cNvSpPr>
            <a:spLocks noGrp="1"/>
          </p:cNvSpPr>
          <p:nvPr>
            <p:ph type="title"/>
          </p:nvPr>
        </p:nvSpPr>
        <p:spPr/>
        <p:txBody>
          <a:bodyPr/>
          <a:lstStyle/>
          <a:p>
            <a:r>
              <a:rPr lang="en-SG" dirty="0"/>
              <a:t>Data Elements</a:t>
            </a:r>
          </a:p>
        </p:txBody>
      </p:sp>
      <p:sp>
        <p:nvSpPr>
          <p:cNvPr id="13" name="Rectangle 12">
            <a:extLst>
              <a:ext uri="{FF2B5EF4-FFF2-40B4-BE49-F238E27FC236}">
                <a16:creationId xmlns:a16="http://schemas.microsoft.com/office/drawing/2014/main" id="{5E16E645-D975-43F2-B732-622CF1F898B3}"/>
              </a:ext>
            </a:extLst>
          </p:cNvPr>
          <p:cNvSpPr/>
          <p:nvPr/>
        </p:nvSpPr>
        <p:spPr>
          <a:xfrm>
            <a:off x="702506" y="1237102"/>
            <a:ext cx="2007978" cy="80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bg1"/>
                </a:solidFill>
              </a:rPr>
              <a:t>WHO</a:t>
            </a:r>
          </a:p>
          <a:p>
            <a:pPr algn="ctr"/>
            <a:r>
              <a:rPr lang="en-SG" sz="1200" dirty="0">
                <a:solidFill>
                  <a:schemeClr val="bg1"/>
                </a:solidFill>
              </a:rPr>
              <a:t>The entity (performers) information</a:t>
            </a:r>
          </a:p>
        </p:txBody>
      </p:sp>
      <p:sp>
        <p:nvSpPr>
          <p:cNvPr id="14" name="Rectangle 13">
            <a:extLst>
              <a:ext uri="{FF2B5EF4-FFF2-40B4-BE49-F238E27FC236}">
                <a16:creationId xmlns:a16="http://schemas.microsoft.com/office/drawing/2014/main" id="{DE2142A7-DF68-4B5F-92A6-C473F2BBDFF3}"/>
              </a:ext>
            </a:extLst>
          </p:cNvPr>
          <p:cNvSpPr/>
          <p:nvPr/>
        </p:nvSpPr>
        <p:spPr>
          <a:xfrm>
            <a:off x="706869" y="2180658"/>
            <a:ext cx="2007978" cy="80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bg1"/>
                </a:solidFill>
              </a:rPr>
              <a:t>WHAT</a:t>
            </a:r>
            <a:endParaRPr lang="en-SG" dirty="0">
              <a:solidFill>
                <a:schemeClr val="bg1"/>
              </a:solidFill>
            </a:endParaRPr>
          </a:p>
          <a:p>
            <a:pPr algn="ctr"/>
            <a:r>
              <a:rPr lang="en-SG" sz="1200" dirty="0">
                <a:solidFill>
                  <a:schemeClr val="bg1"/>
                </a:solidFill>
              </a:rPr>
              <a:t>The task-related information</a:t>
            </a:r>
            <a:endParaRPr lang="en-SG" dirty="0">
              <a:solidFill>
                <a:schemeClr val="bg1"/>
              </a:solidFill>
            </a:endParaRPr>
          </a:p>
        </p:txBody>
      </p:sp>
      <p:sp>
        <p:nvSpPr>
          <p:cNvPr id="15" name="Rectangle 14">
            <a:extLst>
              <a:ext uri="{FF2B5EF4-FFF2-40B4-BE49-F238E27FC236}">
                <a16:creationId xmlns:a16="http://schemas.microsoft.com/office/drawing/2014/main" id="{EF1BB3EA-9CB0-481A-81CF-58188F454609}"/>
              </a:ext>
            </a:extLst>
          </p:cNvPr>
          <p:cNvSpPr/>
          <p:nvPr/>
        </p:nvSpPr>
        <p:spPr>
          <a:xfrm>
            <a:off x="702506" y="3124214"/>
            <a:ext cx="2007978" cy="80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bg1"/>
                </a:solidFill>
              </a:rPr>
              <a:t>WHEN</a:t>
            </a:r>
          </a:p>
          <a:p>
            <a:pPr algn="ctr"/>
            <a:r>
              <a:rPr lang="en-SG" sz="1200" dirty="0">
                <a:solidFill>
                  <a:schemeClr val="bg1"/>
                </a:solidFill>
              </a:rPr>
              <a:t>Time-related timestamps</a:t>
            </a:r>
          </a:p>
        </p:txBody>
      </p:sp>
      <p:sp>
        <p:nvSpPr>
          <p:cNvPr id="16" name="Rectangle 15">
            <a:extLst>
              <a:ext uri="{FF2B5EF4-FFF2-40B4-BE49-F238E27FC236}">
                <a16:creationId xmlns:a16="http://schemas.microsoft.com/office/drawing/2014/main" id="{223F5A9D-6D5E-4C51-91E5-F5837C988A34}"/>
              </a:ext>
            </a:extLst>
          </p:cNvPr>
          <p:cNvSpPr/>
          <p:nvPr/>
        </p:nvSpPr>
        <p:spPr>
          <a:xfrm>
            <a:off x="702505" y="4067770"/>
            <a:ext cx="2007978" cy="80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bg1"/>
                </a:solidFill>
              </a:rPr>
              <a:t>WHICH</a:t>
            </a:r>
          </a:p>
          <a:p>
            <a:pPr algn="ctr"/>
            <a:r>
              <a:rPr lang="en-SG" sz="1200" dirty="0">
                <a:solidFill>
                  <a:schemeClr val="bg1"/>
                </a:solidFill>
              </a:rPr>
              <a:t>Supporting data used</a:t>
            </a:r>
            <a:endParaRPr lang="en-SG" sz="1800" dirty="0">
              <a:solidFill>
                <a:schemeClr val="bg1"/>
              </a:solidFill>
            </a:endParaRPr>
          </a:p>
        </p:txBody>
      </p:sp>
      <p:sp>
        <p:nvSpPr>
          <p:cNvPr id="18" name="Arrow: Right 17">
            <a:extLst>
              <a:ext uri="{FF2B5EF4-FFF2-40B4-BE49-F238E27FC236}">
                <a16:creationId xmlns:a16="http://schemas.microsoft.com/office/drawing/2014/main" id="{561BA1AC-FA2B-4A5E-A36D-35BD98B66CF6}"/>
              </a:ext>
            </a:extLst>
          </p:cNvPr>
          <p:cNvSpPr/>
          <p:nvPr/>
        </p:nvSpPr>
        <p:spPr>
          <a:xfrm>
            <a:off x="2723859" y="1482101"/>
            <a:ext cx="551680" cy="311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20" name="Table 19">
            <a:extLst>
              <a:ext uri="{FF2B5EF4-FFF2-40B4-BE49-F238E27FC236}">
                <a16:creationId xmlns:a16="http://schemas.microsoft.com/office/drawing/2014/main" id="{73701BD6-66E5-4BC7-AD06-3E22105B5DE3}"/>
              </a:ext>
            </a:extLst>
          </p:cNvPr>
          <p:cNvGraphicFramePr>
            <a:graphicFrameLocks noGrp="1"/>
          </p:cNvGraphicFramePr>
          <p:nvPr>
            <p:extLst>
              <p:ext uri="{D42A27DB-BD31-4B8C-83A1-F6EECF244321}">
                <p14:modId xmlns:p14="http://schemas.microsoft.com/office/powerpoint/2010/main" val="2006339449"/>
              </p:ext>
            </p:extLst>
          </p:nvPr>
        </p:nvGraphicFramePr>
        <p:xfrm>
          <a:off x="3275539" y="1239794"/>
          <a:ext cx="5139069" cy="2789625"/>
        </p:xfrm>
        <a:graphic>
          <a:graphicData uri="http://schemas.openxmlformats.org/drawingml/2006/table">
            <a:tbl>
              <a:tblPr firstRow="1" bandRow="1">
                <a:tableStyleId>{5C22544A-7EE6-4342-B048-85BDC9FD1C3A}</a:tableStyleId>
              </a:tblPr>
              <a:tblGrid>
                <a:gridCol w="1713023">
                  <a:extLst>
                    <a:ext uri="{9D8B030D-6E8A-4147-A177-3AD203B41FA5}">
                      <a16:colId xmlns:a16="http://schemas.microsoft.com/office/drawing/2014/main" val="2150078372"/>
                    </a:ext>
                  </a:extLst>
                </a:gridCol>
                <a:gridCol w="1713023">
                  <a:extLst>
                    <a:ext uri="{9D8B030D-6E8A-4147-A177-3AD203B41FA5}">
                      <a16:colId xmlns:a16="http://schemas.microsoft.com/office/drawing/2014/main" val="2445254239"/>
                    </a:ext>
                  </a:extLst>
                </a:gridCol>
                <a:gridCol w="1713023">
                  <a:extLst>
                    <a:ext uri="{9D8B030D-6E8A-4147-A177-3AD203B41FA5}">
                      <a16:colId xmlns:a16="http://schemas.microsoft.com/office/drawing/2014/main" val="2785637653"/>
                    </a:ext>
                  </a:extLst>
                </a:gridCol>
              </a:tblGrid>
              <a:tr h="343605">
                <a:tc>
                  <a:txBody>
                    <a:bodyPr/>
                    <a:lstStyle/>
                    <a:p>
                      <a:pPr algn="ctr"/>
                      <a:r>
                        <a:rPr lang="en-SG" sz="1500" dirty="0">
                          <a:solidFill>
                            <a:schemeClr val="bg1"/>
                          </a:solidFill>
                        </a:rPr>
                        <a:t>Actor</a:t>
                      </a:r>
                    </a:p>
                  </a:txBody>
                  <a:tcPr/>
                </a:tc>
                <a:tc gridSpan="2">
                  <a:txBody>
                    <a:bodyPr/>
                    <a:lstStyle/>
                    <a:p>
                      <a:pPr algn="ctr"/>
                      <a:r>
                        <a:rPr lang="en-SG" sz="1500" dirty="0">
                          <a:solidFill>
                            <a:schemeClr val="bg1"/>
                          </a:solidFill>
                        </a:rPr>
                        <a:t>Data Items</a:t>
                      </a:r>
                    </a:p>
                  </a:txBody>
                  <a:tcPr/>
                </a:tc>
                <a:tc hMerge="1">
                  <a:txBody>
                    <a:bodyPr/>
                    <a:lstStyle/>
                    <a:p>
                      <a:pPr algn="l"/>
                      <a:endParaRPr lang="en-SG" sz="1500" dirty="0">
                        <a:solidFill>
                          <a:schemeClr val="bg1"/>
                        </a:solidFill>
                      </a:endParaRPr>
                    </a:p>
                  </a:txBody>
                  <a:tcPr/>
                </a:tc>
                <a:extLst>
                  <a:ext uri="{0D108BD9-81ED-4DB2-BD59-A6C34878D82A}">
                    <a16:rowId xmlns:a16="http://schemas.microsoft.com/office/drawing/2014/main" val="1220123082"/>
                  </a:ext>
                </a:extLst>
              </a:tr>
              <a:tr h="773474">
                <a:tc>
                  <a:txBody>
                    <a:bodyPr/>
                    <a:lstStyle/>
                    <a:p>
                      <a:r>
                        <a:rPr lang="en-SG" dirty="0"/>
                        <a:t>Customer</a:t>
                      </a:r>
                    </a:p>
                  </a:txBody>
                  <a:tcPr/>
                </a:tc>
                <a:tc>
                  <a:txBody>
                    <a:bodyPr/>
                    <a:lstStyle/>
                    <a:p>
                      <a:pPr marL="285750" indent="-285750">
                        <a:buFont typeface="Arial" panose="020B0604020202020204" pitchFamily="34" charset="0"/>
                        <a:buChar char="•"/>
                      </a:pPr>
                      <a:r>
                        <a:rPr lang="en-US" dirty="0"/>
                        <a:t>Zalora User ID</a:t>
                      </a:r>
                    </a:p>
                    <a:p>
                      <a:pPr marL="285750" indent="-285750">
                        <a:buFont typeface="Arial" panose="020B0604020202020204" pitchFamily="34" charset="0"/>
                        <a:buChar char="•"/>
                      </a:pPr>
                      <a:r>
                        <a:rPr lang="en-US" dirty="0"/>
                        <a:t>Name</a:t>
                      </a:r>
                    </a:p>
                    <a:p>
                      <a:pPr marL="285750" indent="-285750">
                        <a:buFont typeface="Arial" panose="020B0604020202020204" pitchFamily="34" charset="0"/>
                        <a:buChar char="•"/>
                      </a:pPr>
                      <a:r>
                        <a:rPr lang="en-US" dirty="0"/>
                        <a:t>Gender</a:t>
                      </a:r>
                    </a:p>
                    <a:p>
                      <a:pPr marL="285750" indent="-285750">
                        <a:buFont typeface="Arial" panose="020B0604020202020204" pitchFamily="34" charset="0"/>
                        <a:buChar char="•"/>
                      </a:pPr>
                      <a:r>
                        <a:rPr lang="en-US" dirty="0"/>
                        <a:t>Age</a:t>
                      </a:r>
                    </a:p>
                    <a:p>
                      <a:pPr marL="285750" indent="-285750">
                        <a:buFont typeface="Arial" panose="020B0604020202020204" pitchFamily="34" charset="0"/>
                        <a:buChar char="•"/>
                      </a:pPr>
                      <a:r>
                        <a:rPr lang="en-US" dirty="0"/>
                        <a:t>Phone number</a:t>
                      </a:r>
                    </a:p>
                    <a:p>
                      <a:pPr marL="285750" indent="-285750">
                        <a:buFont typeface="Arial" panose="020B0604020202020204" pitchFamily="34" charset="0"/>
                        <a:buChar char="•"/>
                      </a:pPr>
                      <a:r>
                        <a:rPr lang="en-US" dirty="0"/>
                        <a:t>Email</a:t>
                      </a:r>
                    </a:p>
                  </a:txBody>
                  <a:tcPr/>
                </a:tc>
                <a:tc>
                  <a:txBody>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Billing address</a:t>
                      </a:r>
                    </a:p>
                    <a:p>
                      <a:pPr marL="285750" indent="-285750">
                        <a:buFont typeface="Arial" panose="020B0604020202020204" pitchFamily="34" charset="0"/>
                        <a:buChar char="•"/>
                      </a:pPr>
                      <a:r>
                        <a:rPr lang="en-US" dirty="0"/>
                        <a:t>Delivery address</a:t>
                      </a:r>
                    </a:p>
                    <a:p>
                      <a:pPr marL="285750" indent="-285750">
                        <a:buFont typeface="Arial" panose="020B0604020202020204" pitchFamily="34" charset="0"/>
                        <a:buChar char="•"/>
                      </a:pPr>
                      <a:r>
                        <a:rPr lang="en-US" dirty="0"/>
                        <a:t>Payment Info</a:t>
                      </a:r>
                    </a:p>
                    <a:p>
                      <a:pPr marL="285750" indent="-285750">
                        <a:buFont typeface="Arial" panose="020B0604020202020204" pitchFamily="34" charset="0"/>
                        <a:buChar char="•"/>
                      </a:pPr>
                      <a:r>
                        <a:rPr lang="en-US" dirty="0"/>
                        <a:t>Last login</a:t>
                      </a:r>
                    </a:p>
                    <a:p>
                      <a:pPr marL="285750" indent="-285750">
                        <a:buFont typeface="Arial" panose="020B0604020202020204" pitchFamily="34" charset="0"/>
                        <a:buChar char="•"/>
                      </a:pPr>
                      <a:r>
                        <a:rPr lang="en-US" dirty="0"/>
                        <a:t>Last purchase</a:t>
                      </a:r>
                      <a:endParaRPr lang="en-SG" dirty="0"/>
                    </a:p>
                  </a:txBody>
                  <a:tcPr/>
                </a:tc>
                <a:extLst>
                  <a:ext uri="{0D108BD9-81ED-4DB2-BD59-A6C34878D82A}">
                    <a16:rowId xmlns:a16="http://schemas.microsoft.com/office/drawing/2014/main" val="2532071479"/>
                  </a:ext>
                </a:extLst>
              </a:tr>
              <a:tr h="773474">
                <a:tc>
                  <a:txBody>
                    <a:bodyPr/>
                    <a:lstStyle/>
                    <a:p>
                      <a:r>
                        <a:rPr lang="en-US" dirty="0"/>
                        <a:t>Employee</a:t>
                      </a:r>
                      <a:endParaRPr lang="en-SG" dirty="0"/>
                    </a:p>
                  </a:txBody>
                  <a:tcPr/>
                </a:tc>
                <a:tc>
                  <a:txBody>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Employee ID</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Employee Name</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Employee Designation</a:t>
                      </a:r>
                    </a:p>
                  </a:txBody>
                  <a:tcPr/>
                </a:tc>
                <a:tc>
                  <a:txBody>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Access Rights for Algorithm</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Department</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Gender</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Age</a:t>
                      </a:r>
                    </a:p>
                  </a:txBody>
                  <a:tcPr/>
                </a:tc>
                <a:extLst>
                  <a:ext uri="{0D108BD9-81ED-4DB2-BD59-A6C34878D82A}">
                    <a16:rowId xmlns:a16="http://schemas.microsoft.com/office/drawing/2014/main" val="882831374"/>
                  </a:ext>
                </a:extLst>
              </a:tr>
            </a:tbl>
          </a:graphicData>
        </a:graphic>
      </p:graphicFrame>
    </p:spTree>
    <p:extLst>
      <p:ext uri="{BB962C8B-B14F-4D97-AF65-F5344CB8AC3E}">
        <p14:creationId xmlns:p14="http://schemas.microsoft.com/office/powerpoint/2010/main" val="2987960872"/>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a:ea typeface="+mn-ea"/>
              <a:cs typeface="+mn-cs"/>
              <a:sym typeface="Arial"/>
            </a:endParaRPr>
          </a:p>
        </p:txBody>
      </p:sp>
      <p:sp>
        <p:nvSpPr>
          <p:cNvPr id="10" name="Rectangle 9">
            <a:extLst>
              <a:ext uri="{FF2B5EF4-FFF2-40B4-BE49-F238E27FC236}">
                <a16:creationId xmlns:a16="http://schemas.microsoft.com/office/drawing/2014/main" id="{41E17A99-1553-4633-ADFB-5CCDCF801D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51435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a:ea typeface="+mn-ea"/>
              <a:cs typeface="+mn-cs"/>
              <a:sym typeface="Arial"/>
            </a:endParaRPr>
          </a:p>
        </p:txBody>
      </p:sp>
      <p:sp>
        <p:nvSpPr>
          <p:cNvPr id="12" name="Rectangle 11">
            <a:extLst>
              <a:ext uri="{FF2B5EF4-FFF2-40B4-BE49-F238E27FC236}">
                <a16:creationId xmlns:a16="http://schemas.microsoft.com/office/drawing/2014/main" id="{DAFABACF-DDBE-415C-8EE1-F7DD68C632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51435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B2B2B2"/>
              </a:solidFill>
              <a:effectLst/>
              <a:uLnTx/>
              <a:uFillTx/>
              <a:latin typeface="Calibri"/>
              <a:ea typeface="+mn-ea"/>
              <a:cs typeface="+mn-cs"/>
              <a:sym typeface="Arial"/>
            </a:endParaRPr>
          </a:p>
        </p:txBody>
      </p:sp>
      <p:sp>
        <p:nvSpPr>
          <p:cNvPr id="11" name="Title 10">
            <a:extLst>
              <a:ext uri="{FF2B5EF4-FFF2-40B4-BE49-F238E27FC236}">
                <a16:creationId xmlns:a16="http://schemas.microsoft.com/office/drawing/2014/main" id="{CB2C75E3-FB76-4D04-97DB-9B4C28EEEB6F}"/>
              </a:ext>
            </a:extLst>
          </p:cNvPr>
          <p:cNvSpPr>
            <a:spLocks noGrp="1"/>
          </p:cNvSpPr>
          <p:nvPr>
            <p:ph type="title"/>
          </p:nvPr>
        </p:nvSpPr>
        <p:spPr/>
        <p:txBody>
          <a:bodyPr/>
          <a:lstStyle/>
          <a:p>
            <a:r>
              <a:rPr lang="en-SG" dirty="0"/>
              <a:t>Data Elements</a:t>
            </a:r>
          </a:p>
        </p:txBody>
      </p:sp>
      <p:sp>
        <p:nvSpPr>
          <p:cNvPr id="13" name="Rectangle 12">
            <a:extLst>
              <a:ext uri="{FF2B5EF4-FFF2-40B4-BE49-F238E27FC236}">
                <a16:creationId xmlns:a16="http://schemas.microsoft.com/office/drawing/2014/main" id="{5E16E645-D975-43F2-B732-622CF1F898B3}"/>
              </a:ext>
            </a:extLst>
          </p:cNvPr>
          <p:cNvSpPr/>
          <p:nvPr/>
        </p:nvSpPr>
        <p:spPr>
          <a:xfrm>
            <a:off x="702506" y="1237102"/>
            <a:ext cx="2007978" cy="80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bg1"/>
                </a:solidFill>
              </a:rPr>
              <a:t>WHO</a:t>
            </a:r>
          </a:p>
          <a:p>
            <a:pPr algn="ctr"/>
            <a:r>
              <a:rPr lang="en-SG" sz="1200" dirty="0">
                <a:solidFill>
                  <a:schemeClr val="bg1"/>
                </a:solidFill>
              </a:rPr>
              <a:t>The entity (performers) information</a:t>
            </a:r>
          </a:p>
        </p:txBody>
      </p:sp>
      <p:sp>
        <p:nvSpPr>
          <p:cNvPr id="14" name="Rectangle 13">
            <a:extLst>
              <a:ext uri="{FF2B5EF4-FFF2-40B4-BE49-F238E27FC236}">
                <a16:creationId xmlns:a16="http://schemas.microsoft.com/office/drawing/2014/main" id="{DE2142A7-DF68-4B5F-92A6-C473F2BBDFF3}"/>
              </a:ext>
            </a:extLst>
          </p:cNvPr>
          <p:cNvSpPr/>
          <p:nvPr/>
        </p:nvSpPr>
        <p:spPr>
          <a:xfrm>
            <a:off x="706869" y="2180658"/>
            <a:ext cx="2007978" cy="80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bg1"/>
                </a:solidFill>
              </a:rPr>
              <a:t>WHAT</a:t>
            </a:r>
            <a:endParaRPr lang="en-SG" dirty="0">
              <a:solidFill>
                <a:schemeClr val="bg1"/>
              </a:solidFill>
            </a:endParaRPr>
          </a:p>
          <a:p>
            <a:pPr algn="ctr"/>
            <a:r>
              <a:rPr lang="en-SG" sz="1200" dirty="0">
                <a:solidFill>
                  <a:schemeClr val="bg1"/>
                </a:solidFill>
              </a:rPr>
              <a:t>The task-related information</a:t>
            </a:r>
            <a:endParaRPr lang="en-SG" dirty="0">
              <a:solidFill>
                <a:schemeClr val="bg1"/>
              </a:solidFill>
            </a:endParaRPr>
          </a:p>
        </p:txBody>
      </p:sp>
      <p:sp>
        <p:nvSpPr>
          <p:cNvPr id="15" name="Rectangle 14">
            <a:extLst>
              <a:ext uri="{FF2B5EF4-FFF2-40B4-BE49-F238E27FC236}">
                <a16:creationId xmlns:a16="http://schemas.microsoft.com/office/drawing/2014/main" id="{EF1BB3EA-9CB0-481A-81CF-58188F454609}"/>
              </a:ext>
            </a:extLst>
          </p:cNvPr>
          <p:cNvSpPr/>
          <p:nvPr/>
        </p:nvSpPr>
        <p:spPr>
          <a:xfrm>
            <a:off x="702506" y="3124214"/>
            <a:ext cx="2007978" cy="80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bg1"/>
                </a:solidFill>
              </a:rPr>
              <a:t>WHEN</a:t>
            </a:r>
          </a:p>
          <a:p>
            <a:pPr algn="ctr"/>
            <a:r>
              <a:rPr lang="en-SG" sz="1200" dirty="0">
                <a:solidFill>
                  <a:schemeClr val="bg1"/>
                </a:solidFill>
              </a:rPr>
              <a:t>Time-related timestamps</a:t>
            </a:r>
          </a:p>
        </p:txBody>
      </p:sp>
      <p:sp>
        <p:nvSpPr>
          <p:cNvPr id="16" name="Rectangle 15">
            <a:extLst>
              <a:ext uri="{FF2B5EF4-FFF2-40B4-BE49-F238E27FC236}">
                <a16:creationId xmlns:a16="http://schemas.microsoft.com/office/drawing/2014/main" id="{223F5A9D-6D5E-4C51-91E5-F5837C988A34}"/>
              </a:ext>
            </a:extLst>
          </p:cNvPr>
          <p:cNvSpPr/>
          <p:nvPr/>
        </p:nvSpPr>
        <p:spPr>
          <a:xfrm>
            <a:off x="702505" y="4067770"/>
            <a:ext cx="2007978" cy="80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bg1"/>
                </a:solidFill>
              </a:rPr>
              <a:t>WHICH</a:t>
            </a:r>
          </a:p>
          <a:p>
            <a:pPr algn="ctr"/>
            <a:r>
              <a:rPr lang="en-SG" sz="1200" dirty="0">
                <a:solidFill>
                  <a:schemeClr val="bg1"/>
                </a:solidFill>
              </a:rPr>
              <a:t>Supporting data used</a:t>
            </a:r>
            <a:endParaRPr lang="en-SG" sz="1800" dirty="0">
              <a:solidFill>
                <a:schemeClr val="bg1"/>
              </a:solidFill>
            </a:endParaRPr>
          </a:p>
        </p:txBody>
      </p:sp>
      <p:sp>
        <p:nvSpPr>
          <p:cNvPr id="18" name="Arrow: Right 17">
            <a:extLst>
              <a:ext uri="{FF2B5EF4-FFF2-40B4-BE49-F238E27FC236}">
                <a16:creationId xmlns:a16="http://schemas.microsoft.com/office/drawing/2014/main" id="{561BA1AC-FA2B-4A5E-A36D-35BD98B66CF6}"/>
              </a:ext>
            </a:extLst>
          </p:cNvPr>
          <p:cNvSpPr/>
          <p:nvPr/>
        </p:nvSpPr>
        <p:spPr>
          <a:xfrm>
            <a:off x="2732585" y="2428628"/>
            <a:ext cx="551680" cy="311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19" name="Table 18">
            <a:extLst>
              <a:ext uri="{FF2B5EF4-FFF2-40B4-BE49-F238E27FC236}">
                <a16:creationId xmlns:a16="http://schemas.microsoft.com/office/drawing/2014/main" id="{0214BEFA-DF46-4267-A208-D1BE47C7E56B}"/>
              </a:ext>
            </a:extLst>
          </p:cNvPr>
          <p:cNvGraphicFramePr>
            <a:graphicFrameLocks noGrp="1"/>
          </p:cNvGraphicFramePr>
          <p:nvPr>
            <p:extLst>
              <p:ext uri="{D42A27DB-BD31-4B8C-83A1-F6EECF244321}">
                <p14:modId xmlns:p14="http://schemas.microsoft.com/office/powerpoint/2010/main" val="474882412"/>
              </p:ext>
            </p:extLst>
          </p:nvPr>
        </p:nvGraphicFramePr>
        <p:xfrm>
          <a:off x="3280419" y="1435597"/>
          <a:ext cx="5139069" cy="3010693"/>
        </p:xfrm>
        <a:graphic>
          <a:graphicData uri="http://schemas.openxmlformats.org/drawingml/2006/table">
            <a:tbl>
              <a:tblPr firstRow="1" bandRow="1">
                <a:tableStyleId>{5C22544A-7EE6-4342-B048-85BDC9FD1C3A}</a:tableStyleId>
              </a:tblPr>
              <a:tblGrid>
                <a:gridCol w="1713023">
                  <a:extLst>
                    <a:ext uri="{9D8B030D-6E8A-4147-A177-3AD203B41FA5}">
                      <a16:colId xmlns:a16="http://schemas.microsoft.com/office/drawing/2014/main" val="2150078372"/>
                    </a:ext>
                  </a:extLst>
                </a:gridCol>
                <a:gridCol w="1713023">
                  <a:extLst>
                    <a:ext uri="{9D8B030D-6E8A-4147-A177-3AD203B41FA5}">
                      <a16:colId xmlns:a16="http://schemas.microsoft.com/office/drawing/2014/main" val="2445254239"/>
                    </a:ext>
                  </a:extLst>
                </a:gridCol>
                <a:gridCol w="1713023">
                  <a:extLst>
                    <a:ext uri="{9D8B030D-6E8A-4147-A177-3AD203B41FA5}">
                      <a16:colId xmlns:a16="http://schemas.microsoft.com/office/drawing/2014/main" val="2785637653"/>
                    </a:ext>
                  </a:extLst>
                </a:gridCol>
              </a:tblGrid>
              <a:tr h="343605">
                <a:tc>
                  <a:txBody>
                    <a:bodyPr/>
                    <a:lstStyle/>
                    <a:p>
                      <a:pPr algn="ctr"/>
                      <a:r>
                        <a:rPr lang="en-SG" sz="1500" dirty="0">
                          <a:solidFill>
                            <a:schemeClr val="bg1"/>
                          </a:solidFill>
                        </a:rPr>
                        <a:t>Task</a:t>
                      </a:r>
                    </a:p>
                  </a:txBody>
                  <a:tcPr/>
                </a:tc>
                <a:tc gridSpan="2">
                  <a:txBody>
                    <a:bodyPr/>
                    <a:lstStyle/>
                    <a:p>
                      <a:pPr algn="ctr"/>
                      <a:r>
                        <a:rPr lang="en-SG" sz="1500" dirty="0">
                          <a:solidFill>
                            <a:schemeClr val="bg1"/>
                          </a:solidFill>
                        </a:rPr>
                        <a:t>Data Items</a:t>
                      </a:r>
                    </a:p>
                  </a:txBody>
                  <a:tcPr/>
                </a:tc>
                <a:tc hMerge="1">
                  <a:txBody>
                    <a:bodyPr/>
                    <a:lstStyle/>
                    <a:p>
                      <a:pPr algn="l"/>
                      <a:endParaRPr lang="en-SG" sz="1500" dirty="0">
                        <a:solidFill>
                          <a:schemeClr val="bg1"/>
                        </a:solidFill>
                      </a:endParaRPr>
                    </a:p>
                  </a:txBody>
                  <a:tcPr/>
                </a:tc>
                <a:extLst>
                  <a:ext uri="{0D108BD9-81ED-4DB2-BD59-A6C34878D82A}">
                    <a16:rowId xmlns:a16="http://schemas.microsoft.com/office/drawing/2014/main" val="1220123082"/>
                  </a:ext>
                </a:extLst>
              </a:tr>
              <a:tr h="773474">
                <a:tc>
                  <a:txBody>
                    <a:bodyPr/>
                    <a:lstStyle/>
                    <a:p>
                      <a:r>
                        <a:rPr lang="en-US" dirty="0"/>
                        <a:t>Collaborative filtering</a:t>
                      </a:r>
                      <a:endParaRPr lang="en-SG" dirty="0"/>
                    </a:p>
                  </a:txBody>
                  <a:tcPr/>
                </a:tc>
                <a:tc>
                  <a:txBody>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Item ID</a:t>
                      </a:r>
                    </a:p>
                    <a:p>
                      <a:pPr marL="285750" indent="-285750">
                        <a:buFont typeface="Arial" panose="020B0604020202020204" pitchFamily="34" charset="0"/>
                        <a:buChar char="•"/>
                      </a:pPr>
                      <a:r>
                        <a:rPr lang="en-US" dirty="0"/>
                        <a:t>Item ratings</a:t>
                      </a:r>
                    </a:p>
                    <a:p>
                      <a:pPr marL="285750" indent="-285750">
                        <a:buFont typeface="Arial" panose="020B0604020202020204" pitchFamily="34" charset="0"/>
                        <a:buChar char="•"/>
                      </a:pPr>
                      <a:r>
                        <a:rPr lang="en-US" dirty="0"/>
                        <a:t>User ratings</a:t>
                      </a:r>
                    </a:p>
                    <a:p>
                      <a:pPr marL="285750" indent="-285750">
                        <a:buFont typeface="Arial" panose="020B0604020202020204" pitchFamily="34" charset="0"/>
                        <a:buChar char="•"/>
                      </a:pPr>
                      <a:r>
                        <a:rPr lang="en-US" dirty="0"/>
                        <a:t>Item sizes</a:t>
                      </a:r>
                    </a:p>
                    <a:p>
                      <a:pPr marL="285750" indent="-285750">
                        <a:buFont typeface="Arial" panose="020B0604020202020204" pitchFamily="34" charset="0"/>
                        <a:buChar char="•"/>
                      </a:pPr>
                      <a:r>
                        <a:rPr lang="en-US" dirty="0"/>
                        <a:t>Item trends</a:t>
                      </a:r>
                    </a:p>
                  </a:txBody>
                  <a:tcPr/>
                </a:tc>
                <a:tc>
                  <a:txBody>
                    <a:bodyPr/>
                    <a:lstStyle/>
                    <a:p>
                      <a:pPr marL="285750" indent="-285750">
                        <a:buFont typeface="Arial" panose="020B0604020202020204" pitchFamily="34" charset="0"/>
                        <a:buChar char="•"/>
                      </a:pPr>
                      <a:r>
                        <a:rPr lang="en-US" dirty="0"/>
                        <a:t>Item colors</a:t>
                      </a:r>
                    </a:p>
                    <a:p>
                      <a:pPr marL="285750" indent="-285750">
                        <a:buFont typeface="Arial" panose="020B0604020202020204" pitchFamily="34" charset="0"/>
                        <a:buChar char="•"/>
                      </a:pPr>
                      <a:r>
                        <a:rPr lang="en-US" dirty="0"/>
                        <a:t>Item category</a:t>
                      </a:r>
                    </a:p>
                    <a:p>
                      <a:pPr marL="285750" indent="-285750">
                        <a:buFont typeface="Arial" panose="020B0604020202020204" pitchFamily="34" charset="0"/>
                        <a:buChar char="•"/>
                      </a:pPr>
                      <a:r>
                        <a:rPr lang="en-US" dirty="0"/>
                        <a:t>Item – </a:t>
                      </a:r>
                      <a:r>
                        <a:rPr lang="en-US" dirty="0" err="1"/>
                        <a:t>SubCat</a:t>
                      </a:r>
                      <a:endParaRPr lang="en-US" dirty="0"/>
                    </a:p>
                    <a:p>
                      <a:pPr marL="285750" indent="-285750">
                        <a:buFont typeface="Arial" panose="020B0604020202020204" pitchFamily="34" charset="0"/>
                        <a:buChar char="•"/>
                      </a:pPr>
                      <a:r>
                        <a:rPr lang="en-US" dirty="0"/>
                        <a:t>Item – Brands</a:t>
                      </a:r>
                      <a:endParaRPr lang="en-SG" dirty="0"/>
                    </a:p>
                    <a:p>
                      <a:pPr marL="285750" indent="-285750">
                        <a:buFont typeface="Arial" panose="020B0604020202020204" pitchFamily="34" charset="0"/>
                        <a:buChar char="•"/>
                      </a:pPr>
                      <a:r>
                        <a:rPr lang="en-US" dirty="0"/>
                        <a:t>I</a:t>
                      </a:r>
                      <a:r>
                        <a:rPr lang="en-SG" dirty="0" err="1"/>
                        <a:t>tem</a:t>
                      </a:r>
                      <a:r>
                        <a:rPr lang="en-SG" dirty="0"/>
                        <a:t> quantity</a:t>
                      </a:r>
                    </a:p>
                  </a:txBody>
                  <a:tcPr/>
                </a:tc>
                <a:extLst>
                  <a:ext uri="{0D108BD9-81ED-4DB2-BD59-A6C34878D82A}">
                    <a16:rowId xmlns:a16="http://schemas.microsoft.com/office/drawing/2014/main" val="2532071479"/>
                  </a:ext>
                </a:extLst>
              </a:tr>
              <a:tr h="773474">
                <a:tc>
                  <a:txBody>
                    <a:bodyPr/>
                    <a:lstStyle/>
                    <a:p>
                      <a:r>
                        <a:rPr lang="en-US" dirty="0"/>
                        <a:t>Create clusters for Visual Sorting</a:t>
                      </a:r>
                      <a:endParaRPr lang="en-SG" dirty="0"/>
                    </a:p>
                  </a:txBody>
                  <a:tcPr/>
                </a:tc>
                <a:tc>
                  <a:txBody>
                    <a:bodyPr/>
                    <a:lstStyle/>
                    <a:p>
                      <a:pPr marL="285750" indent="-285750">
                        <a:buFont typeface="Arial" panose="020B0604020202020204" pitchFamily="34" charset="0"/>
                        <a:buChar char="•"/>
                      </a:pPr>
                      <a:r>
                        <a:rPr lang="en-US" dirty="0"/>
                        <a:t>Categories</a:t>
                      </a:r>
                    </a:p>
                    <a:p>
                      <a:pPr marL="285750" indent="-285750">
                        <a:buFont typeface="Arial" panose="020B0604020202020204" pitchFamily="34" charset="0"/>
                        <a:buChar char="•"/>
                      </a:pPr>
                      <a:r>
                        <a:rPr lang="en-US" dirty="0"/>
                        <a:t>Sub-Categories</a:t>
                      </a:r>
                    </a:p>
                    <a:p>
                      <a:pPr marL="285750" indent="-285750">
                        <a:buFont typeface="Arial" panose="020B0604020202020204" pitchFamily="34" charset="0"/>
                        <a:buChar char="•"/>
                      </a:pPr>
                      <a:r>
                        <a:rPr lang="en-US" dirty="0"/>
                        <a:t>Brands</a:t>
                      </a:r>
                    </a:p>
                  </a:txBody>
                  <a:tcPr/>
                </a:tc>
                <a:tc>
                  <a:txBody>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Trends</a:t>
                      </a:r>
                    </a:p>
                  </a:txBody>
                  <a:tcPr/>
                </a:tc>
                <a:extLst>
                  <a:ext uri="{0D108BD9-81ED-4DB2-BD59-A6C34878D82A}">
                    <a16:rowId xmlns:a16="http://schemas.microsoft.com/office/drawing/2014/main" val="882831374"/>
                  </a:ext>
                </a:extLst>
              </a:tr>
              <a:tr h="773474">
                <a:tc>
                  <a:txBody>
                    <a:bodyPr/>
                    <a:lstStyle/>
                    <a:p>
                      <a:r>
                        <a:rPr lang="en-US" dirty="0"/>
                        <a:t>Customer preferences</a:t>
                      </a:r>
                      <a:endParaRPr lang="en-SG" dirty="0"/>
                    </a:p>
                  </a:txBody>
                  <a:tcPr/>
                </a:tc>
                <a:tc>
                  <a:txBody>
                    <a:bodyPr/>
                    <a:lstStyle/>
                    <a:p>
                      <a:pPr marL="285750" indent="-285750">
                        <a:buFont typeface="Arial" panose="020B0604020202020204" pitchFamily="34" charset="0"/>
                        <a:buChar char="•"/>
                      </a:pPr>
                      <a:r>
                        <a:rPr lang="en-US" dirty="0"/>
                        <a:t>Categories</a:t>
                      </a:r>
                    </a:p>
                    <a:p>
                      <a:pPr marL="285750" indent="-285750">
                        <a:buFont typeface="Arial" panose="020B0604020202020204" pitchFamily="34" charset="0"/>
                        <a:buChar char="•"/>
                      </a:pPr>
                      <a:r>
                        <a:rPr lang="en-US" dirty="0"/>
                        <a:t>Brands</a:t>
                      </a:r>
                    </a:p>
                    <a:p>
                      <a:pPr marL="285750" indent="-285750">
                        <a:buFont typeface="Arial" panose="020B0604020202020204" pitchFamily="34" charset="0"/>
                        <a:buChar char="•"/>
                      </a:pPr>
                      <a:r>
                        <a:rPr lang="en-US" dirty="0"/>
                        <a:t>Trends</a:t>
                      </a:r>
                    </a:p>
                  </a:txBody>
                  <a:tcPr/>
                </a:tc>
                <a:tc>
                  <a:txBody>
                    <a:bodyPr/>
                    <a:lstStyle/>
                    <a:p>
                      <a:pPr marL="285750" indent="-285750">
                        <a:buFont typeface="Arial" panose="020B0604020202020204" pitchFamily="34" charset="0"/>
                        <a:buChar char="•"/>
                      </a:pPr>
                      <a:r>
                        <a:rPr lang="en-US" dirty="0"/>
                        <a:t>Colors</a:t>
                      </a:r>
                    </a:p>
                    <a:p>
                      <a:pPr marL="285750" indent="-285750">
                        <a:buFont typeface="Arial" panose="020B0604020202020204" pitchFamily="34" charset="0"/>
                        <a:buChar char="•"/>
                      </a:pPr>
                      <a:r>
                        <a:rPr lang="en-US" dirty="0"/>
                        <a:t>Size</a:t>
                      </a:r>
                    </a:p>
                    <a:p>
                      <a:pPr marL="285750" indent="-285750">
                        <a:buFont typeface="Arial" panose="020B0604020202020204" pitchFamily="34" charset="0"/>
                        <a:buChar char="•"/>
                      </a:pPr>
                      <a:r>
                        <a:rPr lang="en-US" dirty="0"/>
                        <a:t>Discount%</a:t>
                      </a:r>
                      <a:endParaRPr lang="en-SG" dirty="0"/>
                    </a:p>
                  </a:txBody>
                  <a:tcPr/>
                </a:tc>
                <a:extLst>
                  <a:ext uri="{0D108BD9-81ED-4DB2-BD59-A6C34878D82A}">
                    <a16:rowId xmlns:a16="http://schemas.microsoft.com/office/drawing/2014/main" val="2127117119"/>
                  </a:ext>
                </a:extLst>
              </a:tr>
            </a:tbl>
          </a:graphicData>
        </a:graphic>
      </p:graphicFrame>
    </p:spTree>
    <p:extLst>
      <p:ext uri="{BB962C8B-B14F-4D97-AF65-F5344CB8AC3E}">
        <p14:creationId xmlns:p14="http://schemas.microsoft.com/office/powerpoint/2010/main" val="2341253320"/>
      </p:ext>
    </p:extLst>
  </p:cSld>
  <p:clrMapOvr>
    <a:overrideClrMapping bg1="dk1" tx1="lt1" bg2="dk2" tx2="lt2" accent1="accent1" accent2="accent2" accent3="accent3" accent4="accent4" accent5="accent5" accent6="accent6" hlink="hlink" folHlink="folHlink"/>
  </p:clrMapOvr>
  <p:transition spd="slow">
    <p:cover/>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1147</TotalTime>
  <Words>1534</Words>
  <Application>Microsoft Office PowerPoint</Application>
  <PresentationFormat>On-screen Show (16:9)</PresentationFormat>
  <Paragraphs>364</Paragraphs>
  <Slides>23</Slides>
  <Notes>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23</vt:i4>
      </vt:variant>
    </vt:vector>
  </HeadingPairs>
  <TitlesOfParts>
    <vt:vector size="34" baseType="lpstr">
      <vt:lpstr>Arial</vt:lpstr>
      <vt:lpstr>Cabin</vt:lpstr>
      <vt:lpstr>Calibri</vt:lpstr>
      <vt:lpstr>Leelawadee UI Semilight</vt:lpstr>
      <vt:lpstr>等线 Light</vt:lpstr>
      <vt:lpstr>Leelawadee UI</vt:lpstr>
      <vt:lpstr>Wingdings</vt:lpstr>
      <vt:lpstr>等线</vt:lpstr>
      <vt:lpstr>Calibri Light</vt:lpstr>
      <vt:lpstr>Simple Light</vt:lpstr>
      <vt:lpstr>Office Theme</vt:lpstr>
      <vt:lpstr>PowerPoint Presentation</vt:lpstr>
      <vt:lpstr>Organization Overview</vt:lpstr>
      <vt:lpstr>SWOT ANALYSIS</vt:lpstr>
      <vt:lpstr>PowerPoint Presentation</vt:lpstr>
      <vt:lpstr>ECOSYSTEM DIAGRAM CATALOG SORTING</vt:lpstr>
      <vt:lpstr>Solution Approach</vt:lpstr>
      <vt:lpstr>PowerPoint Presentation</vt:lpstr>
      <vt:lpstr>Data Elements</vt:lpstr>
      <vt:lpstr>Data Elements</vt:lpstr>
      <vt:lpstr>Data Elements</vt:lpstr>
      <vt:lpstr>Data Elements</vt:lpstr>
      <vt:lpstr>Data Acquisition &amp; Uniqueness </vt:lpstr>
      <vt:lpstr>Implementation Approach</vt:lpstr>
      <vt:lpstr>Business Process (As-Is)</vt:lpstr>
      <vt:lpstr>Business Process (To-Be)</vt:lpstr>
      <vt:lpstr>Impacted Metrics/ KPIs</vt:lpstr>
      <vt:lpstr>Business Benefits </vt:lpstr>
      <vt:lpstr>Balanced Scorecard Diagram (Causal Effects)</vt:lpstr>
      <vt:lpstr>Balanced Scorecard (Contd.)</vt:lpstr>
      <vt:lpstr>Ladder of Analytical Applications</vt:lpstr>
      <vt:lpstr>Quantifying Benefits</vt:lpstr>
      <vt:lpstr>Thank You! Questions? </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ZALORA</dc:title>
  <dc:creator>Aakanksha Kumari</dc:creator>
  <cp:lastModifiedBy> </cp:lastModifiedBy>
  <cp:revision>138</cp:revision>
  <dcterms:modified xsi:type="dcterms:W3CDTF">2018-04-14T00:41:46Z</dcterms:modified>
</cp:coreProperties>
</file>