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86" r:id="rId3"/>
    <p:sldId id="273" r:id="rId4"/>
    <p:sldId id="275" r:id="rId5"/>
    <p:sldId id="287" r:id="rId6"/>
    <p:sldId id="281" r:id="rId7"/>
    <p:sldId id="279" r:id="rId8"/>
  </p:sldIdLst>
  <p:sldSz cx="9144000" cy="5143500" type="screen16x9"/>
  <p:notesSz cx="6858000" cy="9144000"/>
  <p:embeddedFontLst>
    <p:embeddedFont>
      <p:font typeface="Dosis Light" panose="020B0604020202020204" charset="0"/>
      <p:regular r:id="rId10"/>
      <p:bold r:id="rId11"/>
    </p:embeddedFont>
    <p:embeddedFont>
      <p:font typeface="Titillium Web Ligh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0010F2-1C58-4CB1-BAD9-93CA0250750E}">
  <a:tblStyle styleId="{F70010F2-1C58-4CB1-BAD9-93CA0250750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85" d="100"/>
          <a:sy n="85" d="100"/>
        </p:scale>
        <p:origin x="7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802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2"/>
        <p:cNvGrpSpPr/>
        <p:nvPr/>
      </p:nvGrpSpPr>
      <p:grpSpPr>
        <a:xfrm>
          <a:off x="0" y="0"/>
          <a:ext cx="0" cy="0"/>
          <a:chOff x="0" y="0"/>
          <a:chExt cx="0" cy="0"/>
        </a:xfrm>
      </p:grpSpPr>
      <p:sp>
        <p:nvSpPr>
          <p:cNvPr id="4003" name="Google Shape;4003;g35ed75ccf_0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4" name="Google Shape;400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593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2"/>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2"/>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2"/>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2"/>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2"/>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2"/>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2"/>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2"/>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2"/>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2"/>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2"/>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2"/>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2"/>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2"/>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2"/>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2"/>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2"/>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2"/>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2"/>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2"/>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2"/>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2"/>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2"/>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2"/>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2"/>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2"/>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2"/>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2"/>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2"/>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2"/>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Google Shape;438;p2"/>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Google Shape;442;p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2"/>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2"/>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2"/>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2"/>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2"/>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2"/>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2"/>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2"/>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2"/>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Google Shape;495;p2"/>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2"/>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Google Shape;510;p2"/>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2"/>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assandra.apache.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educba.com/apache-storm-vs-kafk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36818" y="1668283"/>
            <a:ext cx="5646295" cy="2241647"/>
          </a:xfrm>
          <a:prstGeom prst="rect">
            <a:avLst/>
          </a:prstGeom>
        </p:spPr>
        <p:txBody>
          <a:bodyPr spcFirstLastPara="1" wrap="square" lIns="91425" tIns="91425" rIns="91425" bIns="91425" anchor="t" anchorCtr="0">
            <a:noAutofit/>
          </a:bodyPr>
          <a:lstStyle/>
          <a:p>
            <a:pPr algn="ctr"/>
            <a:r>
              <a:rPr lang="en-US" sz="2400" b="1" dirty="0"/>
              <a:t>Big Data Tools and Techniques</a:t>
            </a:r>
            <a:br>
              <a:rPr lang="en-US" sz="2400" b="1" dirty="0"/>
            </a:br>
            <a:r>
              <a:rPr lang="en-SG" sz="2400" b="1" dirty="0"/>
              <a:t>ISSS612</a:t>
            </a:r>
            <a:br>
              <a:rPr lang="en-US" sz="2400" b="1" dirty="0"/>
            </a:br>
            <a:r>
              <a:rPr lang="en-US" sz="2400" b="1" dirty="0"/>
              <a:t>Architecture Proposal</a:t>
            </a:r>
            <a:br>
              <a:rPr lang="en-US" sz="2000" b="1" dirty="0"/>
            </a:br>
            <a:br>
              <a:rPr lang="en-US" sz="2000" b="1" dirty="0"/>
            </a:br>
            <a:br>
              <a:rPr lang="en-US" sz="2000" b="1" dirty="0"/>
            </a:br>
            <a:br>
              <a:rPr lang="en-US" sz="2000" b="1" dirty="0"/>
            </a:br>
            <a:endParaRPr sz="2000" dirty="0"/>
          </a:p>
        </p:txBody>
      </p:sp>
      <p:pic>
        <p:nvPicPr>
          <p:cNvPr id="1026" name="Picture 2" descr="Image result for big data icon">
            <a:extLst>
              <a:ext uri="{FF2B5EF4-FFF2-40B4-BE49-F238E27FC236}">
                <a16:creationId xmlns:a16="http://schemas.microsoft.com/office/drawing/2014/main" id="{06BF1613-C1FB-4797-ADD1-BBFF783CC056}"/>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554" y="-6601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7038BE-C9FA-4E23-8118-5425221451A3}"/>
              </a:ext>
            </a:extLst>
          </p:cNvPr>
          <p:cNvSpPr txBox="1"/>
          <p:nvPr/>
        </p:nvSpPr>
        <p:spPr>
          <a:xfrm>
            <a:off x="2776926" y="3116634"/>
            <a:ext cx="2166078" cy="2092881"/>
          </a:xfrm>
          <a:prstGeom prst="rect">
            <a:avLst/>
          </a:prstGeom>
          <a:noFill/>
        </p:spPr>
        <p:txBody>
          <a:bodyPr wrap="square" rtlCol="0">
            <a:spAutoFit/>
          </a:bodyPr>
          <a:lstStyle/>
          <a:p>
            <a:pPr algn="ctr"/>
            <a:br>
              <a:rPr lang="en-US" sz="1800" b="1" dirty="0"/>
            </a:br>
            <a:r>
              <a:rPr lang="en-SG" b="1" dirty="0">
                <a:solidFill>
                  <a:srgbClr val="80BFB7"/>
                </a:solidFill>
                <a:latin typeface="Dosis Light"/>
                <a:sym typeface="Dosis Light"/>
              </a:rPr>
              <a:t>Prepared by:</a:t>
            </a:r>
            <a:br>
              <a:rPr lang="en-SG" b="1" dirty="0">
                <a:solidFill>
                  <a:srgbClr val="80BFB7"/>
                </a:solidFill>
                <a:latin typeface="Dosis Light"/>
                <a:sym typeface="Dosis Light"/>
              </a:rPr>
            </a:br>
            <a:r>
              <a:rPr lang="en-SG" b="1" dirty="0">
                <a:solidFill>
                  <a:srgbClr val="80BFB7"/>
                </a:solidFill>
                <a:latin typeface="Dosis Light"/>
                <a:sym typeface="Dosis Light"/>
              </a:rPr>
              <a:t>Aakanksha Kumari</a:t>
            </a:r>
            <a:br>
              <a:rPr lang="en-SG" b="1" dirty="0">
                <a:solidFill>
                  <a:srgbClr val="80BFB7"/>
                </a:solidFill>
                <a:latin typeface="Dosis Light"/>
                <a:sym typeface="Dosis Light"/>
              </a:rPr>
            </a:br>
            <a:r>
              <a:rPr lang="en-SG" b="1" dirty="0">
                <a:solidFill>
                  <a:srgbClr val="80BFB7"/>
                </a:solidFill>
                <a:latin typeface="Dosis Light"/>
                <a:sym typeface="Dosis Light"/>
              </a:rPr>
              <a:t>Bhavya Mehta</a:t>
            </a:r>
            <a:br>
              <a:rPr lang="en-SG" b="1" dirty="0">
                <a:solidFill>
                  <a:srgbClr val="80BFB7"/>
                </a:solidFill>
                <a:latin typeface="Dosis Light"/>
                <a:sym typeface="Dosis Light"/>
              </a:rPr>
            </a:br>
            <a:r>
              <a:rPr lang="en-SG" b="1" dirty="0">
                <a:solidFill>
                  <a:srgbClr val="80BFB7"/>
                </a:solidFill>
                <a:latin typeface="Dosis Light"/>
                <a:sym typeface="Dosis Light"/>
              </a:rPr>
              <a:t>Diya Naresh Rao</a:t>
            </a:r>
            <a:br>
              <a:rPr lang="en-SG" b="1" dirty="0">
                <a:solidFill>
                  <a:srgbClr val="80BFB7"/>
                </a:solidFill>
                <a:latin typeface="Dosis Light"/>
                <a:sym typeface="Dosis Light"/>
              </a:rPr>
            </a:br>
            <a:r>
              <a:rPr lang="en-SG" b="1" dirty="0">
                <a:solidFill>
                  <a:srgbClr val="80BFB7"/>
                </a:solidFill>
                <a:latin typeface="Dosis Light"/>
                <a:sym typeface="Dosis Light"/>
              </a:rPr>
              <a:t>Nevil Bruno</a:t>
            </a:r>
            <a:br>
              <a:rPr lang="en-SG" b="1" dirty="0">
                <a:solidFill>
                  <a:srgbClr val="80BFB7"/>
                </a:solidFill>
                <a:latin typeface="Dosis Light"/>
                <a:sym typeface="Dosis Light"/>
              </a:rPr>
            </a:br>
            <a:r>
              <a:rPr lang="en-SG" b="1" dirty="0">
                <a:solidFill>
                  <a:srgbClr val="80BFB7"/>
                </a:solidFill>
                <a:latin typeface="Dosis Light"/>
                <a:sym typeface="Dosis Light"/>
              </a:rPr>
              <a:t>Pankhuri Dwivedi</a:t>
            </a:r>
            <a:br>
              <a:rPr lang="en-SG" b="1" dirty="0">
                <a:solidFill>
                  <a:srgbClr val="80BFB7"/>
                </a:solidFill>
                <a:latin typeface="Dosis Light"/>
                <a:sym typeface="Dosis Light"/>
              </a:rPr>
            </a:br>
            <a:r>
              <a:rPr lang="en-SG" b="1" dirty="0">
                <a:solidFill>
                  <a:srgbClr val="80BFB7"/>
                </a:solidFill>
                <a:latin typeface="Dosis Light"/>
                <a:sym typeface="Dosis Light"/>
              </a:rPr>
              <a:t>Priyanka Sharma</a:t>
            </a:r>
            <a:br>
              <a:rPr lang="en-SG" b="1" dirty="0">
                <a:solidFill>
                  <a:srgbClr val="80BFB7"/>
                </a:solidFill>
                <a:latin typeface="Dosis Light"/>
                <a:sym typeface="Dosis Light"/>
              </a:rPr>
            </a:br>
            <a:endParaRPr lang="en-SG" b="1" dirty="0">
              <a:solidFill>
                <a:srgbClr val="80BFB7"/>
              </a:solidFill>
              <a:latin typeface="Dosis Light"/>
              <a:sym typeface="Dosis Light"/>
            </a:endParaRPr>
          </a:p>
        </p:txBody>
      </p:sp>
      <p:pic>
        <p:nvPicPr>
          <p:cNvPr id="5" name="Picture 2" descr="Image result for big data icon">
            <a:extLst>
              <a:ext uri="{FF2B5EF4-FFF2-40B4-BE49-F238E27FC236}">
                <a16:creationId xmlns:a16="http://schemas.microsoft.com/office/drawing/2014/main" id="{80BD95C2-1257-4802-9118-62C6953F1A56}"/>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311663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91530" y="0"/>
            <a:ext cx="7881825" cy="649705"/>
          </a:xfrm>
          <a:prstGeom prst="rect">
            <a:avLst/>
          </a:prstGeom>
        </p:spPr>
        <p:txBody>
          <a:bodyPr spcFirstLastPara="1" wrap="square" lIns="91425" tIns="91425" rIns="91425" bIns="91425" anchor="b" anchorCtr="0">
            <a:noAutofit/>
          </a:bodyPr>
          <a:lstStyle/>
          <a:p>
            <a:pPr lvl="0"/>
            <a:r>
              <a:rPr lang="en-US" dirty="0"/>
              <a:t>Appreciation of  Situation</a:t>
            </a:r>
            <a:endParaRPr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2" name="TextBox 11">
            <a:extLst>
              <a:ext uri="{FF2B5EF4-FFF2-40B4-BE49-F238E27FC236}">
                <a16:creationId xmlns:a16="http://schemas.microsoft.com/office/drawing/2014/main" id="{E6F5DC0F-AA0F-48CF-8DE5-A01AE15F1068}"/>
              </a:ext>
            </a:extLst>
          </p:cNvPr>
          <p:cNvSpPr txBox="1"/>
          <p:nvPr/>
        </p:nvSpPr>
        <p:spPr>
          <a:xfrm>
            <a:off x="196460" y="649705"/>
            <a:ext cx="7671963" cy="4308872"/>
          </a:xfrm>
          <a:prstGeom prst="rect">
            <a:avLst/>
          </a:prstGeom>
          <a:noFill/>
        </p:spPr>
        <p:txBody>
          <a:bodyPr wrap="square" rtlCol="0">
            <a:spAutoFit/>
          </a:bodyPr>
          <a:lstStyle/>
          <a:p>
            <a:pPr algn="just"/>
            <a:r>
              <a:rPr lang="en-US" sz="1600" b="1" dirty="0">
                <a:solidFill>
                  <a:srgbClr val="003B55"/>
                </a:solidFill>
                <a:latin typeface="Titillium Web Light"/>
                <a:sym typeface="Titillium Web Light"/>
              </a:rPr>
              <a:t>Customer Analytics:</a:t>
            </a:r>
          </a:p>
          <a:p>
            <a:pPr marL="285750" indent="-285750" algn="just">
              <a:buFont typeface="Arial" panose="020B0604020202020204" pitchFamily="34" charset="0"/>
              <a:buChar char="•"/>
            </a:pPr>
            <a:r>
              <a:rPr lang="en-US" sz="1200" dirty="0">
                <a:solidFill>
                  <a:srgbClr val="003B55"/>
                </a:solidFill>
                <a:latin typeface="Titillium Web Light"/>
                <a:sym typeface="Titillium Web Light"/>
              </a:rPr>
              <a:t>The need for external data to fuse with internal data to create a 360 degree view of the customer.</a:t>
            </a:r>
          </a:p>
          <a:p>
            <a:pPr algn="just"/>
            <a:endParaRPr lang="en-US" sz="1200" dirty="0">
              <a:solidFill>
                <a:srgbClr val="003B55"/>
              </a:solidFill>
              <a:latin typeface="Titillium Web Light"/>
              <a:sym typeface="Titillium Web Light"/>
            </a:endParaRPr>
          </a:p>
          <a:p>
            <a:pPr marL="285750" indent="-285750" algn="just">
              <a:buFont typeface="Arial" panose="020B0604020202020204" pitchFamily="34" charset="0"/>
              <a:buChar char="•"/>
            </a:pPr>
            <a:r>
              <a:rPr lang="en-US" sz="1200" dirty="0">
                <a:solidFill>
                  <a:srgbClr val="003B55"/>
                </a:solidFill>
                <a:latin typeface="Titillium Web Light"/>
                <a:sym typeface="Titillium Web Light"/>
              </a:rPr>
              <a:t>The bank website and mobile app generates lot of customer interaction data which can be useful to model customer behavior and target customers with high conversion chance. </a:t>
            </a:r>
          </a:p>
          <a:p>
            <a:pPr algn="just"/>
            <a:endParaRPr lang="en-US" sz="1200" dirty="0">
              <a:solidFill>
                <a:srgbClr val="003B55"/>
              </a:solidFill>
              <a:latin typeface="Titillium Web Light"/>
              <a:sym typeface="Titillium Web Light"/>
            </a:endParaRPr>
          </a:p>
          <a:p>
            <a:pPr marL="285750" indent="-285750" algn="just">
              <a:buFont typeface="Arial" panose="020B0604020202020204" pitchFamily="34" charset="0"/>
              <a:buChar char="•"/>
            </a:pPr>
            <a:r>
              <a:rPr lang="en-US" sz="1200" dirty="0">
                <a:solidFill>
                  <a:srgbClr val="003B55"/>
                </a:solidFill>
                <a:latin typeface="Titillium Web Light"/>
                <a:sym typeface="Titillium Web Light"/>
              </a:rPr>
              <a:t>To capture the tweets and posts to help monitor the bank’s online presence and social reputation. It can also be used to for sentiment analysis regarding new products/schemes launched.</a:t>
            </a:r>
          </a:p>
          <a:p>
            <a:pPr algn="just"/>
            <a:endParaRPr lang="en-US" sz="1200" dirty="0">
              <a:solidFill>
                <a:srgbClr val="003B55"/>
              </a:solidFill>
              <a:latin typeface="Titillium Web Light"/>
              <a:sym typeface="Titillium Web Light"/>
            </a:endParaRPr>
          </a:p>
          <a:p>
            <a:pPr algn="just"/>
            <a:r>
              <a:rPr lang="en-US" sz="1600" b="1" dirty="0">
                <a:solidFill>
                  <a:srgbClr val="003B55"/>
                </a:solidFill>
                <a:latin typeface="Titillium Web Light"/>
              </a:rPr>
              <a:t>Operational Analytics:</a:t>
            </a:r>
          </a:p>
          <a:p>
            <a:pPr marL="285750" indent="-285750" algn="just">
              <a:buFont typeface="Arial" panose="020B0604020202020204" pitchFamily="34" charset="0"/>
              <a:buChar char="•"/>
            </a:pPr>
            <a:r>
              <a:rPr lang="en-US" sz="1200" dirty="0">
                <a:solidFill>
                  <a:srgbClr val="003B55"/>
                </a:solidFill>
                <a:latin typeface="Titillium Web Light"/>
              </a:rPr>
              <a:t>System generated logs, when a transaction/purchase fails can be used to analyze health of system and find reasons why customer did not convert. </a:t>
            </a:r>
          </a:p>
          <a:p>
            <a:pPr algn="just"/>
            <a:endParaRPr lang="en-US" sz="1200" dirty="0">
              <a:solidFill>
                <a:srgbClr val="003B55"/>
              </a:solidFill>
              <a:latin typeface="Titillium Web Light"/>
            </a:endParaRPr>
          </a:p>
          <a:p>
            <a:pPr marL="285750" indent="-285750" algn="just">
              <a:buFont typeface="Arial" panose="020B0604020202020204" pitchFamily="34" charset="0"/>
              <a:buChar char="•"/>
            </a:pPr>
            <a:r>
              <a:rPr lang="en-US" sz="1200" dirty="0">
                <a:solidFill>
                  <a:srgbClr val="003B55"/>
                </a:solidFill>
                <a:latin typeface="Titillium Web Light"/>
              </a:rPr>
              <a:t>IT service logs to diagnose the blockage in services.</a:t>
            </a:r>
          </a:p>
          <a:p>
            <a:pPr algn="just"/>
            <a:endParaRPr lang="en-US" b="1" dirty="0">
              <a:latin typeface="Titillium Web Light" panose="020B0604020202020204" charset="0"/>
            </a:endParaRPr>
          </a:p>
          <a:p>
            <a:pPr algn="just"/>
            <a:r>
              <a:rPr lang="en-US" sz="1600" b="1" dirty="0">
                <a:solidFill>
                  <a:srgbClr val="003B55"/>
                </a:solidFill>
                <a:latin typeface="Titillium Web Light"/>
              </a:rPr>
              <a:t>Risk Management :</a:t>
            </a:r>
          </a:p>
          <a:p>
            <a:pPr marL="285750" indent="-285750" algn="just">
              <a:buFont typeface="Arial" panose="020B0604020202020204" pitchFamily="34" charset="0"/>
              <a:buChar char="•"/>
            </a:pPr>
            <a:r>
              <a:rPr lang="en-US" sz="1200" dirty="0">
                <a:solidFill>
                  <a:srgbClr val="003B55"/>
                </a:solidFill>
                <a:latin typeface="Titillium Web Light"/>
              </a:rPr>
              <a:t>Detection of fraudulent transaction and trade patterns</a:t>
            </a:r>
          </a:p>
          <a:p>
            <a:pPr algn="just"/>
            <a:endParaRPr lang="en-US" dirty="0">
              <a:latin typeface="Titillium Web Light" panose="020B0604020202020204" charset="0"/>
            </a:endParaRPr>
          </a:p>
          <a:p>
            <a:pPr algn="just"/>
            <a:r>
              <a:rPr lang="en-US" sz="1600" b="1" dirty="0">
                <a:solidFill>
                  <a:srgbClr val="003B55"/>
                </a:solidFill>
                <a:latin typeface="Titillium Web Light"/>
              </a:rPr>
              <a:t>Compliance Reporting:</a:t>
            </a:r>
          </a:p>
          <a:p>
            <a:pPr marL="285750" indent="-285750" algn="just">
              <a:buFont typeface="Arial" panose="020B0604020202020204" pitchFamily="34" charset="0"/>
              <a:buChar char="•"/>
            </a:pPr>
            <a:r>
              <a:rPr lang="en-US" sz="1200" dirty="0">
                <a:solidFill>
                  <a:srgbClr val="003B55"/>
                </a:solidFill>
                <a:latin typeface="Titillium Web Light"/>
              </a:rPr>
              <a:t>Improved response time to deliver compliance reports to the audit team.</a:t>
            </a:r>
          </a:p>
          <a:p>
            <a:endParaRPr lang="en-IN" dirty="0"/>
          </a:p>
        </p:txBody>
      </p:sp>
    </p:spTree>
    <p:extLst>
      <p:ext uri="{BB962C8B-B14F-4D97-AF65-F5344CB8AC3E}">
        <p14:creationId xmlns:p14="http://schemas.microsoft.com/office/powerpoint/2010/main" val="90913322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554035" y="264203"/>
            <a:ext cx="7089656" cy="857400"/>
          </a:xfrm>
          <a:prstGeom prst="rect">
            <a:avLst/>
          </a:prstGeom>
        </p:spPr>
        <p:txBody>
          <a:bodyPr spcFirstLastPara="1" wrap="square" lIns="91425" tIns="91425" rIns="91425" bIns="91425" anchor="b" anchorCtr="0">
            <a:noAutofit/>
          </a:bodyPr>
          <a:lstStyle/>
          <a:p>
            <a:pPr lvl="0"/>
            <a:r>
              <a:rPr lang="en-US" dirty="0"/>
              <a:t>Design Considerations and Assumptions</a:t>
            </a:r>
            <a:endParaRPr dirty="0"/>
          </a:p>
        </p:txBody>
      </p:sp>
      <p:sp>
        <p:nvSpPr>
          <p:cNvPr id="3988" name="Google Shape;3988;p30"/>
          <p:cNvSpPr txBox="1">
            <a:spLocks noGrp="1"/>
          </p:cNvSpPr>
          <p:nvPr>
            <p:ph type="body" idx="1"/>
          </p:nvPr>
        </p:nvSpPr>
        <p:spPr>
          <a:xfrm>
            <a:off x="2859705" y="1444839"/>
            <a:ext cx="2257269" cy="143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Processing</a:t>
            </a:r>
            <a:endParaRPr b="1" dirty="0"/>
          </a:p>
          <a:p>
            <a:pPr marL="127000" lvl="0" indent="0">
              <a:buNone/>
            </a:pPr>
            <a:r>
              <a:rPr lang="en-US" sz="1200" dirty="0"/>
              <a:t>Proposed architecture deals with both – structured as well as unstructured data separately and supports real-time and batch processing</a:t>
            </a:r>
          </a:p>
        </p:txBody>
      </p:sp>
      <p:sp>
        <p:nvSpPr>
          <p:cNvPr id="3989" name="Google Shape;3989;p30"/>
          <p:cNvSpPr txBox="1">
            <a:spLocks noGrp="1"/>
          </p:cNvSpPr>
          <p:nvPr>
            <p:ph type="body" idx="2"/>
          </p:nvPr>
        </p:nvSpPr>
        <p:spPr>
          <a:xfrm>
            <a:off x="497254" y="1478572"/>
            <a:ext cx="2179200" cy="143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Aim</a:t>
            </a:r>
            <a:endParaRPr b="1" dirty="0"/>
          </a:p>
          <a:p>
            <a:pPr marL="127000" lvl="0" indent="0">
              <a:buNone/>
            </a:pPr>
            <a:r>
              <a:rPr lang="en-US" sz="1200" dirty="0"/>
              <a:t>Focused on improving the system from the analytics perspective</a:t>
            </a:r>
          </a:p>
        </p:txBody>
      </p:sp>
      <p:sp>
        <p:nvSpPr>
          <p:cNvPr id="3990" name="Google Shape;3990;p30"/>
          <p:cNvSpPr txBox="1">
            <a:spLocks noGrp="1"/>
          </p:cNvSpPr>
          <p:nvPr>
            <p:ph type="body" idx="3"/>
          </p:nvPr>
        </p:nvSpPr>
        <p:spPr>
          <a:xfrm>
            <a:off x="5300225" y="1444839"/>
            <a:ext cx="2179200" cy="143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System Integration</a:t>
            </a:r>
            <a:endParaRPr b="1" dirty="0"/>
          </a:p>
          <a:p>
            <a:pPr marL="127000" lvl="0" indent="0">
              <a:buNone/>
            </a:pPr>
            <a:r>
              <a:rPr lang="en-US" sz="1200" dirty="0"/>
              <a:t>Aims to integrate the existing architecture with the big data architecture</a:t>
            </a:r>
          </a:p>
          <a:p>
            <a:pPr marL="0" lvl="0" indent="0" rtl="0">
              <a:spcBef>
                <a:spcPts val="600"/>
              </a:spcBef>
              <a:spcAft>
                <a:spcPts val="0"/>
              </a:spcAft>
              <a:buNone/>
            </a:pPr>
            <a:endParaRPr sz="1200" dirty="0"/>
          </a:p>
        </p:txBody>
      </p:sp>
      <p:sp>
        <p:nvSpPr>
          <p:cNvPr id="3991" name="Google Shape;3991;p30"/>
          <p:cNvSpPr txBox="1">
            <a:spLocks noGrp="1"/>
          </p:cNvSpPr>
          <p:nvPr>
            <p:ph type="body" idx="1"/>
          </p:nvPr>
        </p:nvSpPr>
        <p:spPr>
          <a:xfrm>
            <a:off x="632104" y="2886060"/>
            <a:ext cx="2179200" cy="143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Cost</a:t>
            </a:r>
            <a:endParaRPr b="1" dirty="0"/>
          </a:p>
          <a:p>
            <a:pPr marL="127000" indent="0">
              <a:buNone/>
            </a:pPr>
            <a:r>
              <a:rPr lang="en-US" sz="1200" dirty="0"/>
              <a:t>The solution proposed is </a:t>
            </a:r>
            <a:r>
              <a:rPr lang="en-US" sz="1300" dirty="0"/>
              <a:t>cost-effective</a:t>
            </a:r>
            <a:r>
              <a:rPr lang="en-US" sz="1200" dirty="0"/>
              <a:t>, using open-source tools &amp; existing tools</a:t>
            </a:r>
          </a:p>
          <a:p>
            <a:pPr marL="127000" lvl="0" indent="0">
              <a:buNone/>
            </a:pPr>
            <a:endParaRPr lang="en-US" sz="1200" dirty="0"/>
          </a:p>
        </p:txBody>
      </p:sp>
      <p:sp>
        <p:nvSpPr>
          <p:cNvPr id="3992" name="Google Shape;3992;p30"/>
          <p:cNvSpPr txBox="1">
            <a:spLocks noGrp="1"/>
          </p:cNvSpPr>
          <p:nvPr>
            <p:ph type="body" idx="2"/>
          </p:nvPr>
        </p:nvSpPr>
        <p:spPr>
          <a:xfrm>
            <a:off x="2910283" y="3044178"/>
            <a:ext cx="2290962" cy="167602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Data</a:t>
            </a:r>
            <a:endParaRPr b="1" dirty="0"/>
          </a:p>
          <a:p>
            <a:pPr marL="127000" lvl="0" indent="0">
              <a:buNone/>
            </a:pPr>
            <a:r>
              <a:rPr lang="en-US" sz="1200" dirty="0"/>
              <a:t>Data is obtained from existing Campaign Management System, existing RDBMS, bank website and mobile app ,  Social Media &amp; Call center logs</a:t>
            </a:r>
          </a:p>
        </p:txBody>
      </p:sp>
      <p:sp>
        <p:nvSpPr>
          <p:cNvPr id="3993" name="Google Shape;3993;p30"/>
          <p:cNvSpPr txBox="1">
            <a:spLocks noGrp="1"/>
          </p:cNvSpPr>
          <p:nvPr>
            <p:ph type="body" idx="3"/>
          </p:nvPr>
        </p:nvSpPr>
        <p:spPr>
          <a:xfrm>
            <a:off x="5325792" y="2927884"/>
            <a:ext cx="2179200" cy="143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Security</a:t>
            </a:r>
            <a:endParaRPr b="1" dirty="0"/>
          </a:p>
          <a:p>
            <a:pPr marL="127000" lvl="0" indent="0">
              <a:buNone/>
            </a:pPr>
            <a:r>
              <a:rPr lang="en-US" sz="1200" dirty="0"/>
              <a:t>Considering Hadoop’s Data governance &amp; security policies</a:t>
            </a:r>
          </a:p>
          <a:p>
            <a:pPr marL="0" lvl="0" indent="0"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5"/>
        <p:cNvGrpSpPr/>
        <p:nvPr/>
      </p:nvGrpSpPr>
      <p:grpSpPr>
        <a:xfrm>
          <a:off x="0" y="0"/>
          <a:ext cx="0" cy="0"/>
          <a:chOff x="0" y="0"/>
          <a:chExt cx="0" cy="0"/>
        </a:xfrm>
      </p:grpSpPr>
      <p:sp>
        <p:nvSpPr>
          <p:cNvPr id="4008" name="Google Shape;4008;p32"/>
          <p:cNvSpPr/>
          <p:nvPr/>
        </p:nvSpPr>
        <p:spPr>
          <a:xfrm>
            <a:off x="4421800"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09" name="Google Shape;4009;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pic>
        <p:nvPicPr>
          <p:cNvPr id="3" name="Picture 2" descr="A close up of a map&#10;&#10;Description generated with very high confidence">
            <a:extLst>
              <a:ext uri="{FF2B5EF4-FFF2-40B4-BE49-F238E27FC236}">
                <a16:creationId xmlns:a16="http://schemas.microsoft.com/office/drawing/2014/main" id="{65DE6AD4-D2C9-4CD4-9FE5-D88B0AD838B4}"/>
              </a:ext>
            </a:extLst>
          </p:cNvPr>
          <p:cNvPicPr>
            <a:picLocks noChangeAspect="1"/>
          </p:cNvPicPr>
          <p:nvPr/>
        </p:nvPicPr>
        <p:blipFill>
          <a:blip r:embed="rId3"/>
          <a:stretch>
            <a:fillRect/>
          </a:stretch>
        </p:blipFill>
        <p:spPr>
          <a:xfrm>
            <a:off x="0" y="15767"/>
            <a:ext cx="7775338" cy="5127734"/>
          </a:xfrm>
          <a:prstGeom prst="rect">
            <a:avLst/>
          </a:prstGeom>
        </p:spPr>
      </p:pic>
      <p:sp>
        <p:nvSpPr>
          <p:cNvPr id="4" name="TextBox 3">
            <a:extLst>
              <a:ext uri="{FF2B5EF4-FFF2-40B4-BE49-F238E27FC236}">
                <a16:creationId xmlns:a16="http://schemas.microsoft.com/office/drawing/2014/main" id="{0BFE5F14-6D22-4C81-94BE-B55432445271}"/>
              </a:ext>
            </a:extLst>
          </p:cNvPr>
          <p:cNvSpPr txBox="1"/>
          <p:nvPr/>
        </p:nvSpPr>
        <p:spPr>
          <a:xfrm>
            <a:off x="5366050" y="4738250"/>
            <a:ext cx="2624959" cy="400110"/>
          </a:xfrm>
          <a:prstGeom prst="rect">
            <a:avLst/>
          </a:prstGeom>
          <a:noFill/>
        </p:spPr>
        <p:txBody>
          <a:bodyPr wrap="square" rtlCol="0">
            <a:spAutoFit/>
          </a:bodyPr>
          <a:lstStyle/>
          <a:p>
            <a:r>
              <a:rPr lang="en-US" sz="2000" b="1" dirty="0">
                <a:solidFill>
                  <a:srgbClr val="0B87A1"/>
                </a:solidFill>
                <a:latin typeface="Dosis Light"/>
                <a:sym typeface="Dosis Light"/>
              </a:rPr>
              <a:t>Proposed</a:t>
            </a:r>
            <a:r>
              <a:rPr lang="en-US" sz="2000" b="1" dirty="0">
                <a:solidFill>
                  <a:schemeClr val="accent1">
                    <a:lumMod val="50000"/>
                  </a:schemeClr>
                </a:solidFill>
                <a:latin typeface="Titillium Web Light" panose="020B0604020202020204" charset="0"/>
              </a:rPr>
              <a:t> </a:t>
            </a:r>
            <a:r>
              <a:rPr lang="en-US" sz="2000" b="1" dirty="0">
                <a:solidFill>
                  <a:srgbClr val="0B87A1"/>
                </a:solidFill>
                <a:latin typeface="Dosis Light"/>
                <a:sym typeface="Dosis Light"/>
              </a:rPr>
              <a:t>Architecture</a:t>
            </a:r>
            <a:endParaRPr lang="en-SG" sz="2000" b="1" dirty="0">
              <a:solidFill>
                <a:srgbClr val="0B87A1"/>
              </a:solidFill>
              <a:latin typeface="Dosis Light"/>
              <a:sym typeface="Dosis Light"/>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5B4EBA-6220-4067-8EDA-AE6791444D1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graphicFrame>
        <p:nvGraphicFramePr>
          <p:cNvPr id="9" name="Table 8">
            <a:extLst>
              <a:ext uri="{FF2B5EF4-FFF2-40B4-BE49-F238E27FC236}">
                <a16:creationId xmlns:a16="http://schemas.microsoft.com/office/drawing/2014/main" id="{48231FC4-94FE-4B57-BC4A-BC847C4CE036}"/>
              </a:ext>
            </a:extLst>
          </p:cNvPr>
          <p:cNvGraphicFramePr>
            <a:graphicFrameLocks noGrp="1"/>
          </p:cNvGraphicFramePr>
          <p:nvPr>
            <p:extLst>
              <p:ext uri="{D42A27DB-BD31-4B8C-83A1-F6EECF244321}">
                <p14:modId xmlns:p14="http://schemas.microsoft.com/office/powerpoint/2010/main" val="4154392086"/>
              </p:ext>
            </p:extLst>
          </p:nvPr>
        </p:nvGraphicFramePr>
        <p:xfrm>
          <a:off x="0" y="599809"/>
          <a:ext cx="7943197" cy="4317169"/>
        </p:xfrm>
        <a:graphic>
          <a:graphicData uri="http://schemas.openxmlformats.org/drawingml/2006/table">
            <a:tbl>
              <a:tblPr firstRow="1" bandRow="1">
                <a:tableStyleId>{F70010F2-1C58-4CB1-BAD9-93CA0250750E}</a:tableStyleId>
              </a:tblPr>
              <a:tblGrid>
                <a:gridCol w="1485020">
                  <a:extLst>
                    <a:ext uri="{9D8B030D-6E8A-4147-A177-3AD203B41FA5}">
                      <a16:colId xmlns:a16="http://schemas.microsoft.com/office/drawing/2014/main" val="1586980695"/>
                    </a:ext>
                  </a:extLst>
                </a:gridCol>
                <a:gridCol w="6458177">
                  <a:extLst>
                    <a:ext uri="{9D8B030D-6E8A-4147-A177-3AD203B41FA5}">
                      <a16:colId xmlns:a16="http://schemas.microsoft.com/office/drawing/2014/main" val="262166528"/>
                    </a:ext>
                  </a:extLst>
                </a:gridCol>
              </a:tblGrid>
              <a:tr h="686173">
                <a:tc row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3B55"/>
                          </a:solidFill>
                          <a:latin typeface="Titillium Web Light"/>
                          <a:sym typeface="Titillium Web Light"/>
                        </a:rPr>
                        <a:t>Data Ingestion and Storage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3B55"/>
                          </a:solidFill>
                          <a:latin typeface="Titillium Web Light"/>
                          <a:sym typeface="Titillium Web Light"/>
                        </a:rPr>
                        <a:t>The data extracted to EDW using Apache Sqoop and CMS using REST calls can be added to HDFS, cluster using gateway node and landing (dumping layer). To allow to query this data in structured way, Apache Hive is used.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52179586"/>
                  </a:ext>
                </a:extLst>
              </a:tr>
              <a:tr h="686173">
                <a:tc vMerge="1">
                  <a:txBody>
                    <a:bodyPr/>
                    <a:lstStyle/>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3B55"/>
                          </a:solidFill>
                          <a:latin typeface="Titillium Web Light"/>
                          <a:sym typeface="Titillium Web Light"/>
                        </a:rPr>
                        <a:t>The real time data generated from social networking sites and clickstream can be ingested into the system using Kafka stream and messaging. The events raised by website/app/SNS will be entered as a message into Kafka stream.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63303422"/>
                  </a:ext>
                </a:extLst>
              </a:tr>
              <a:tr h="886306">
                <a:tc vMerge="1">
                  <a:txBody>
                    <a:bodyPr/>
                    <a:lstStyle/>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3B55"/>
                          </a:solidFill>
                          <a:latin typeface="Titillium Web Light"/>
                          <a:sym typeface="Titillium Web Light"/>
                        </a:rPr>
                        <a:t>The Kafka, messages will be picked up Apache Storm. Storm using bolts and spouts can be used to process the messages, extract useful information, all in near real time. Then using Hive bolt and Cassandra bolt, the processed result can be written to hive table (HDFS) and Cassandra table.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54006166"/>
                  </a:ext>
                </a:extLst>
              </a:tr>
              <a:tr h="486038">
                <a:tc vMerge="1">
                  <a:txBody>
                    <a:bodyPr/>
                    <a:lstStyle/>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3B55"/>
                          </a:solidFill>
                          <a:latin typeface="Titillium Web Light"/>
                          <a:sym typeface="Titillium Web Light"/>
                        </a:rPr>
                        <a:t>The data from call center and customer branch interaction, after performing suitable processing and extraction of information, can be written to Cassandra</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62066546"/>
                  </a:ext>
                </a:extLst>
              </a:tr>
              <a:tr h="886306">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3B55"/>
                          </a:solidFill>
                          <a:latin typeface="Titillium Web Light"/>
                          <a:sym typeface="Titillium Web Light"/>
                        </a:rPr>
                        <a:t>Data Processing, Analysis and Visualization</a:t>
                      </a:r>
                    </a:p>
                    <a:p>
                      <a:pPr algn="ctr"/>
                      <a:endParaRPr lang="en-SG" sz="1200" b="0" i="0" u="none" strike="noStrike" cap="none" dirty="0">
                        <a:solidFill>
                          <a:srgbClr val="003B55"/>
                        </a:solidFill>
                        <a:latin typeface="Titillium Web Light"/>
                        <a:sym typeface="Titillium Web Light"/>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3B55"/>
                          </a:solidFill>
                          <a:latin typeface="Titillium Web Light"/>
                          <a:sym typeface="Titillium Web Light"/>
                        </a:rPr>
                        <a:t>We have two kinds of analysis. Hot data analysis (from streams, near real time) and Cold data analysis (form warehouse). Using Cassandra which is highly available and high throughput columnar database and using lightning fast Spark cluster computing, near real time dashboard can be developed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51182599"/>
                  </a:ext>
                </a:extLst>
              </a:tr>
              <a:tr h="686173">
                <a:tc vMerge="1">
                  <a:txBody>
                    <a:bodyPr/>
                    <a:lstStyle/>
                    <a:p>
                      <a:endParaRPr lang="en-SG" dirty="0"/>
                    </a:p>
                  </a:txBody>
                  <a:tcPr/>
                </a:tc>
                <a:tc>
                  <a:txBody>
                    <a:bodyPr/>
                    <a:lstStyle/>
                    <a:p>
                      <a:r>
                        <a:rPr lang="en-US" sz="1200" b="0" i="0" u="none" strike="noStrike" cap="none" dirty="0">
                          <a:solidFill>
                            <a:srgbClr val="003B55"/>
                          </a:solidFill>
                          <a:latin typeface="Titillium Web Light"/>
                          <a:sym typeface="Titillium Web Light"/>
                        </a:rPr>
                        <a:t>for planning, campaign management and other analysis task, Spark, Apache Hue, QlikView can be used. Each of these tools, easily connect Hive abstraction of Hadoop file system.</a:t>
                      </a:r>
                      <a:endParaRPr lang="en-SG" sz="1200" b="0" i="0" u="none" strike="noStrike" cap="none" dirty="0">
                        <a:solidFill>
                          <a:srgbClr val="003B55"/>
                        </a:solidFill>
                        <a:latin typeface="Titillium Web Light"/>
                        <a:sym typeface="Titillium Web Ligh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80703206"/>
                  </a:ext>
                </a:extLst>
              </a:tr>
            </a:tbl>
          </a:graphicData>
        </a:graphic>
      </p:graphicFrame>
      <p:sp>
        <p:nvSpPr>
          <p:cNvPr id="10" name="Google Shape;3987;p30">
            <a:extLst>
              <a:ext uri="{FF2B5EF4-FFF2-40B4-BE49-F238E27FC236}">
                <a16:creationId xmlns:a16="http://schemas.microsoft.com/office/drawing/2014/main" id="{FD5DEB94-D2A5-4B0F-9BE0-7ED8A2B979C1}"/>
              </a:ext>
            </a:extLst>
          </p:cNvPr>
          <p:cNvSpPr txBox="1">
            <a:spLocks noGrp="1"/>
          </p:cNvSpPr>
          <p:nvPr>
            <p:ph type="title"/>
          </p:nvPr>
        </p:nvSpPr>
        <p:spPr>
          <a:xfrm>
            <a:off x="91531" y="190908"/>
            <a:ext cx="7008503" cy="320413"/>
          </a:xfrm>
          <a:prstGeom prst="rect">
            <a:avLst/>
          </a:prstGeom>
        </p:spPr>
        <p:txBody>
          <a:bodyPr spcFirstLastPara="1" wrap="square" lIns="91425" tIns="91425" rIns="91425" bIns="91425" anchor="b" anchorCtr="0">
            <a:noAutofit/>
          </a:bodyPr>
          <a:lstStyle/>
          <a:p>
            <a:pPr lvl="0"/>
            <a:r>
              <a:rPr lang="en-US" sz="2400" dirty="0"/>
              <a:t>Technology Component Description</a:t>
            </a:r>
            <a:endParaRPr sz="2400" dirty="0"/>
          </a:p>
        </p:txBody>
      </p:sp>
    </p:spTree>
    <p:extLst>
      <p:ext uri="{BB962C8B-B14F-4D97-AF65-F5344CB8AC3E}">
        <p14:creationId xmlns:p14="http://schemas.microsoft.com/office/powerpoint/2010/main" val="176576233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228600" y="264203"/>
            <a:ext cx="7415091" cy="447830"/>
          </a:xfrm>
          <a:prstGeom prst="rect">
            <a:avLst/>
          </a:prstGeom>
        </p:spPr>
        <p:txBody>
          <a:bodyPr spcFirstLastPara="1" wrap="square" lIns="91425" tIns="91425" rIns="91425" bIns="91425" anchor="b" anchorCtr="0">
            <a:noAutofit/>
          </a:bodyPr>
          <a:lstStyle/>
          <a:p>
            <a:pPr lvl="0"/>
            <a:r>
              <a:rPr lang="en-US" sz="3200" dirty="0"/>
              <a:t>Benefits of Technology Components Used</a:t>
            </a:r>
            <a:endParaRPr sz="3200" dirty="0"/>
          </a:p>
        </p:txBody>
      </p:sp>
      <p:sp>
        <p:nvSpPr>
          <p:cNvPr id="3988" name="Google Shape;3988;p30"/>
          <p:cNvSpPr txBox="1">
            <a:spLocks noGrp="1"/>
          </p:cNvSpPr>
          <p:nvPr>
            <p:ph type="body" idx="1"/>
          </p:nvPr>
        </p:nvSpPr>
        <p:spPr>
          <a:xfrm>
            <a:off x="427744" y="584189"/>
            <a:ext cx="2257269" cy="234638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Apache Hive</a:t>
            </a:r>
            <a:endParaRPr b="1" dirty="0"/>
          </a:p>
          <a:p>
            <a:pPr marL="127000" lvl="0" indent="0">
              <a:buNone/>
            </a:pPr>
            <a:r>
              <a:rPr lang="en-US" sz="1200" dirty="0"/>
              <a:t>An open source data warehouse system built on top of Hadoop used for querying and analyzing large datasets stored in Hadoop files. It provides data summarization, query, and analysis in much easier manner. It is scalable, familiar, and extensible</a:t>
            </a:r>
            <a:endParaRPr lang="en-SG" sz="1200" dirty="0"/>
          </a:p>
        </p:txBody>
      </p:sp>
      <p:sp>
        <p:nvSpPr>
          <p:cNvPr id="3989" name="Google Shape;3989;p30"/>
          <p:cNvSpPr txBox="1">
            <a:spLocks noGrp="1"/>
          </p:cNvSpPr>
          <p:nvPr>
            <p:ph type="body" idx="2"/>
          </p:nvPr>
        </p:nvSpPr>
        <p:spPr>
          <a:xfrm>
            <a:off x="2846545" y="483273"/>
            <a:ext cx="2179200" cy="2767560"/>
          </a:xfrm>
          <a:prstGeom prst="rect">
            <a:avLst/>
          </a:prstGeom>
        </p:spPr>
        <p:txBody>
          <a:bodyPr spcFirstLastPara="1" wrap="square" lIns="91425" tIns="91425" rIns="91425" bIns="91425" anchor="t" anchorCtr="0">
            <a:noAutofit/>
          </a:bodyPr>
          <a:lstStyle/>
          <a:p>
            <a:pPr marL="0" indent="0">
              <a:buNone/>
            </a:pPr>
            <a:r>
              <a:rPr lang="en-US" b="1" dirty="0"/>
              <a:t>Apache Cassandra</a:t>
            </a:r>
            <a:r>
              <a:rPr lang="en-US" dirty="0"/>
              <a:t> </a:t>
            </a:r>
            <a:endParaRPr lang="en-SG" dirty="0"/>
          </a:p>
          <a:p>
            <a:pPr marL="127000" lvl="0" indent="0">
              <a:buNone/>
            </a:pPr>
            <a:r>
              <a:rPr lang="en-US" sz="1200" dirty="0"/>
              <a:t>High throughput, low latency database and combined with Apache Spark high speed computing, near real time stream analysis can be achieved. Hive is basically SQL abstraction over MapReduce jobs, which are not suitable for real time analysis of data. Thus, there is need for high throughput database</a:t>
            </a:r>
            <a:endParaRPr lang="en-SG" sz="1200" dirty="0"/>
          </a:p>
        </p:txBody>
      </p:sp>
      <p:sp>
        <p:nvSpPr>
          <p:cNvPr id="3990" name="Google Shape;3990;p30"/>
          <p:cNvSpPr txBox="1">
            <a:spLocks noGrp="1"/>
          </p:cNvSpPr>
          <p:nvPr>
            <p:ph type="body" idx="3"/>
          </p:nvPr>
        </p:nvSpPr>
        <p:spPr>
          <a:xfrm>
            <a:off x="5356301" y="584190"/>
            <a:ext cx="2179200" cy="1987560"/>
          </a:xfrm>
          <a:prstGeom prst="rect">
            <a:avLst/>
          </a:prstGeom>
        </p:spPr>
        <p:txBody>
          <a:bodyPr spcFirstLastPara="1" wrap="square" lIns="91425" tIns="91425" rIns="91425" bIns="91425" anchor="t" anchorCtr="0">
            <a:noAutofit/>
          </a:bodyPr>
          <a:lstStyle/>
          <a:p>
            <a:pPr marL="0" lvl="0" indent="0">
              <a:buNone/>
            </a:pPr>
            <a:r>
              <a:rPr lang="en-US" b="1" dirty="0"/>
              <a:t>Apache Storm </a:t>
            </a:r>
          </a:p>
          <a:p>
            <a:pPr marL="0" lvl="0" indent="0">
              <a:buNone/>
            </a:pPr>
            <a:r>
              <a:rPr lang="en-US" sz="1200" dirty="0"/>
              <a:t>Suitable of real time stream processing and transformation. After the processing, it can easily connect to HDFS using hive bolt and Cassandra using Cassandra bolt to write the data. </a:t>
            </a: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7" name="Google Shape;3988;p30">
            <a:extLst>
              <a:ext uri="{FF2B5EF4-FFF2-40B4-BE49-F238E27FC236}">
                <a16:creationId xmlns:a16="http://schemas.microsoft.com/office/drawing/2014/main" id="{209F8AD3-4B78-41C2-8AE9-0474D91FDA80}"/>
              </a:ext>
            </a:extLst>
          </p:cNvPr>
          <p:cNvSpPr txBox="1">
            <a:spLocks/>
          </p:cNvSpPr>
          <p:nvPr/>
        </p:nvSpPr>
        <p:spPr>
          <a:xfrm>
            <a:off x="427744" y="3132919"/>
            <a:ext cx="2257269" cy="1587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b="1" dirty="0"/>
              <a:t>Apache Sqoop</a:t>
            </a:r>
            <a:r>
              <a:rPr lang="en-US" dirty="0"/>
              <a:t> </a:t>
            </a:r>
          </a:p>
          <a:p>
            <a:pPr marL="0" indent="0">
              <a:buFont typeface="Titillium Web Light"/>
              <a:buNone/>
            </a:pPr>
            <a:r>
              <a:rPr lang="en-US" sz="1200" dirty="0"/>
              <a:t>A tool designed for efficiently transferring bulk data between Apache Hadoop and structured datastores such as relational databases. Easy to use tool for data transferring</a:t>
            </a:r>
            <a:endParaRPr lang="en-SG" sz="1200" dirty="0"/>
          </a:p>
        </p:txBody>
      </p:sp>
      <p:sp>
        <p:nvSpPr>
          <p:cNvPr id="8" name="Google Shape;3989;p30">
            <a:extLst>
              <a:ext uri="{FF2B5EF4-FFF2-40B4-BE49-F238E27FC236}">
                <a16:creationId xmlns:a16="http://schemas.microsoft.com/office/drawing/2014/main" id="{30035B57-C4D7-4A51-9EF0-7718F0DF0F14}"/>
              </a:ext>
            </a:extLst>
          </p:cNvPr>
          <p:cNvSpPr txBox="1">
            <a:spLocks/>
          </p:cNvSpPr>
          <p:nvPr/>
        </p:nvSpPr>
        <p:spPr>
          <a:xfrm>
            <a:off x="2846545" y="3132918"/>
            <a:ext cx="2179200" cy="1798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b="1" dirty="0"/>
              <a:t>Apache Hue </a:t>
            </a:r>
            <a:endParaRPr lang="en-US" dirty="0"/>
          </a:p>
          <a:p>
            <a:pPr marL="0" indent="0">
              <a:buFont typeface="Titillium Web Light"/>
              <a:buNone/>
            </a:pPr>
            <a:r>
              <a:rPr lang="en-US" sz="1200" dirty="0"/>
              <a:t>A self-service open source tool for browsing, querying and visualizing data on HDFS/Hive interactively. Dashboards are easy to build, also help in viewing data catalogues in a glance.</a:t>
            </a:r>
          </a:p>
        </p:txBody>
      </p:sp>
      <p:sp>
        <p:nvSpPr>
          <p:cNvPr id="10" name="Google Shape;3990;p30">
            <a:extLst>
              <a:ext uri="{FF2B5EF4-FFF2-40B4-BE49-F238E27FC236}">
                <a16:creationId xmlns:a16="http://schemas.microsoft.com/office/drawing/2014/main" id="{2E13C2AF-DB44-405D-9544-BE42A5E2FCDC}"/>
              </a:ext>
            </a:extLst>
          </p:cNvPr>
          <p:cNvSpPr txBox="1">
            <a:spLocks/>
          </p:cNvSpPr>
          <p:nvPr/>
        </p:nvSpPr>
        <p:spPr>
          <a:xfrm>
            <a:off x="5356301" y="2405920"/>
            <a:ext cx="2179200" cy="2413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b="1" dirty="0"/>
              <a:t>Apache Kafka</a:t>
            </a:r>
            <a:r>
              <a:rPr lang="en-US" dirty="0"/>
              <a:t> </a:t>
            </a:r>
          </a:p>
          <a:p>
            <a:pPr marL="0" indent="0">
              <a:buFont typeface="Titillium Web Light"/>
              <a:buNone/>
            </a:pPr>
            <a:r>
              <a:rPr lang="en-US" sz="1200" dirty="0"/>
              <a:t>Kafka is capable of handling high-velocity and high-volume data. Also, able to support message throughput of thousands of messages per second. It is capable of handling these messages with the very low latency of the range of milliseconds, demanded by most of the new use cases</a:t>
            </a:r>
          </a:p>
          <a:p>
            <a:pPr marL="0" indent="0">
              <a:buFont typeface="Titillium Web Light"/>
              <a:buNone/>
            </a:pPr>
            <a:endParaRPr lang="en-US" sz="1200" dirty="0"/>
          </a:p>
        </p:txBody>
      </p:sp>
    </p:spTree>
    <p:extLst>
      <p:ext uri="{BB962C8B-B14F-4D97-AF65-F5344CB8AC3E}">
        <p14:creationId xmlns:p14="http://schemas.microsoft.com/office/powerpoint/2010/main" val="8441527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80BFB7"/>
                </a:solidFill>
              </a:rPr>
              <a:t>THANK </a:t>
            </a:r>
            <a:r>
              <a:rPr lang="en-SG" sz="6000" dirty="0">
                <a:solidFill>
                  <a:srgbClr val="80BFB7"/>
                </a:solidFill>
              </a:rPr>
              <a:t>YOU</a:t>
            </a:r>
            <a:endParaRPr sz="6000" dirty="0">
              <a:solidFill>
                <a:srgbClr val="80BFB7"/>
              </a:solidFill>
            </a:endParaRPr>
          </a:p>
        </p:txBody>
      </p:sp>
      <p:sp>
        <p:nvSpPr>
          <p:cNvPr id="4039" name="Google Shape;4039;p36"/>
          <p:cNvSpPr txBox="1">
            <a:spLocks noGrp="1"/>
          </p:cNvSpPr>
          <p:nvPr>
            <p:ph type="subTitle" idx="4294967295"/>
          </p:nvPr>
        </p:nvSpPr>
        <p:spPr>
          <a:xfrm>
            <a:off x="685800" y="2237033"/>
            <a:ext cx="4863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SG" dirty="0">
                <a:solidFill>
                  <a:srgbClr val="D3EBD5"/>
                </a:solidFill>
                <a:highlight>
                  <a:srgbClr val="01597F"/>
                </a:highlight>
              </a:rPr>
              <a:t>References</a:t>
            </a:r>
          </a:p>
          <a:p>
            <a:pPr marL="0" lvl="0" indent="0" rtl="0">
              <a:spcBef>
                <a:spcPts val="600"/>
              </a:spcBef>
              <a:spcAft>
                <a:spcPts val="0"/>
              </a:spcAft>
              <a:buNone/>
            </a:pPr>
            <a:endParaRPr sz="3600" dirty="0">
              <a:solidFill>
                <a:srgbClr val="D3EBD5"/>
              </a:solidFill>
              <a:highlight>
                <a:srgbClr val="01597F"/>
              </a:highligh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59D17899-8A56-4D57-AEC3-6A87D4892658}"/>
              </a:ext>
            </a:extLst>
          </p:cNvPr>
          <p:cNvSpPr txBox="1"/>
          <p:nvPr/>
        </p:nvSpPr>
        <p:spPr>
          <a:xfrm>
            <a:off x="685800" y="2984584"/>
            <a:ext cx="4863900" cy="738664"/>
          </a:xfrm>
          <a:prstGeom prst="rect">
            <a:avLst/>
          </a:prstGeom>
          <a:noFill/>
        </p:spPr>
        <p:txBody>
          <a:bodyPr wrap="square" rtlCol="0">
            <a:spAutoFit/>
          </a:bodyPr>
          <a:lstStyle/>
          <a:p>
            <a:pPr marL="0" indent="0">
              <a:buNone/>
            </a:pPr>
            <a:r>
              <a:rPr lang="en-SG" dirty="0">
                <a:solidFill>
                  <a:srgbClr val="FFFFFF"/>
                </a:solidFill>
                <a:hlinkClick r:id="rId3"/>
              </a:rPr>
              <a:t>http://cassandra.apache.org/</a:t>
            </a:r>
            <a:endParaRPr lang="en-SG" dirty="0">
              <a:solidFill>
                <a:srgbClr val="FFFFFF"/>
              </a:solidFill>
            </a:endParaRPr>
          </a:p>
          <a:p>
            <a:pPr marL="0" indent="0">
              <a:buNone/>
            </a:pPr>
            <a:r>
              <a:rPr lang="en-SG" dirty="0">
                <a:solidFill>
                  <a:srgbClr val="FFFFFF"/>
                </a:solidFill>
                <a:hlinkClick r:id="rId4"/>
              </a:rPr>
              <a:t>https://www.educba.com/apache-storm-vs-kafka/</a:t>
            </a:r>
            <a:endParaRPr lang="en-SG" dirty="0">
              <a:solidFill>
                <a:srgbClr val="FFFFFF"/>
              </a:solidFill>
            </a:endParaRPr>
          </a:p>
          <a:p>
            <a:endParaRPr lang="en-SG" dirty="0"/>
          </a:p>
        </p:txBody>
      </p:sp>
    </p:spTree>
  </p:cSld>
  <p:clrMapOvr>
    <a:masterClrMapping/>
  </p:clrMapOvr>
  <p:transition spd="med">
    <p:pull/>
  </p:transition>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807</Words>
  <Application>Microsoft Office PowerPoint</Application>
  <PresentationFormat>On-screen Show (16:9)</PresentationFormat>
  <Paragraphs>67</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Dosis Light</vt:lpstr>
      <vt:lpstr>Titillium Web Light</vt:lpstr>
      <vt:lpstr>Arial</vt:lpstr>
      <vt:lpstr>Mowbray template</vt:lpstr>
      <vt:lpstr>Big Data Tools and Techniques ISSS612 Architecture Proposal    </vt:lpstr>
      <vt:lpstr>Appreciation of  Situation</vt:lpstr>
      <vt:lpstr>Design Considerations and Assumptions</vt:lpstr>
      <vt:lpstr>PowerPoint Presentation</vt:lpstr>
      <vt:lpstr>Technology Component Description</vt:lpstr>
      <vt:lpstr>Benefits of Technology Components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and Techniques  Architecture Proposal     Prepared by: Aakanksha Kumari Bhavya Mehta Diya Naresh Rao Nevil Bruno Pankhuri Dwivedi Priyanka Sharma</dc:title>
  <dc:creator>Nevil</dc:creator>
  <cp:lastModifiedBy>Aakanksha KUMARI</cp:lastModifiedBy>
  <cp:revision>27</cp:revision>
  <dcterms:modified xsi:type="dcterms:W3CDTF">2018-08-03T18:18:34Z</dcterms:modified>
</cp:coreProperties>
</file>