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3" r:id="rId6"/>
  </p:sldMasterIdLst>
  <p:notesMasterIdLst>
    <p:notesMasterId r:id="rId18"/>
  </p:notesMasterIdLst>
  <p:sldIdLst>
    <p:sldId id="256" r:id="rId7"/>
    <p:sldId id="294" r:id="rId8"/>
    <p:sldId id="417" r:id="rId9"/>
    <p:sldId id="420" r:id="rId10"/>
    <p:sldId id="418" r:id="rId11"/>
    <p:sldId id="421" r:id="rId12"/>
    <p:sldId id="361" r:id="rId13"/>
    <p:sldId id="419" r:id="rId14"/>
    <p:sldId id="262" r:id="rId15"/>
    <p:sldId id="426" r:id="rId16"/>
    <p:sldId id="42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CE55"/>
    <a:srgbClr val="F19A14"/>
    <a:srgbClr val="19242F"/>
    <a:srgbClr val="18232F"/>
    <a:srgbClr val="917D31"/>
    <a:srgbClr val="B1D1D7"/>
    <a:srgbClr val="8D9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F:\onlineretail_productcategories_cleaned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Sheet5!$H$1</c:f>
              <c:strCache>
                <c:ptCount val="1"/>
                <c:pt idx="0">
                  <c:v>Customers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Sheet5!$G$2:$G$22</c:f>
              <c:strCache>
                <c:ptCount val="21"/>
                <c:pt idx="0">
                  <c:v>0-200</c:v>
                </c:pt>
                <c:pt idx="1">
                  <c:v>200-400</c:v>
                </c:pt>
                <c:pt idx="2">
                  <c:v>400-600</c:v>
                </c:pt>
                <c:pt idx="3">
                  <c:v>600-800</c:v>
                </c:pt>
                <c:pt idx="4">
                  <c:v>800-1,000</c:v>
                </c:pt>
                <c:pt idx="5">
                  <c:v>1,000-1,200</c:v>
                </c:pt>
                <c:pt idx="6">
                  <c:v>1,200-1,400</c:v>
                </c:pt>
                <c:pt idx="7">
                  <c:v>1,400-1,600</c:v>
                </c:pt>
                <c:pt idx="8">
                  <c:v>1,600-1,800</c:v>
                </c:pt>
                <c:pt idx="9">
                  <c:v>1,800-2,000</c:v>
                </c:pt>
                <c:pt idx="10">
                  <c:v>2,000-2,200</c:v>
                </c:pt>
                <c:pt idx="11">
                  <c:v>2,200-2,400</c:v>
                </c:pt>
                <c:pt idx="12">
                  <c:v>2,400-2,600</c:v>
                </c:pt>
                <c:pt idx="13">
                  <c:v>2,600-2,800</c:v>
                </c:pt>
                <c:pt idx="14">
                  <c:v>2,800-3,000</c:v>
                </c:pt>
                <c:pt idx="15">
                  <c:v>3,000-3,200</c:v>
                </c:pt>
                <c:pt idx="16">
                  <c:v>3,200-3,400</c:v>
                </c:pt>
                <c:pt idx="17">
                  <c:v>3,400-3,600</c:v>
                </c:pt>
                <c:pt idx="18">
                  <c:v>3,600-3,800</c:v>
                </c:pt>
                <c:pt idx="19">
                  <c:v>3,800-4,000</c:v>
                </c:pt>
                <c:pt idx="20">
                  <c:v>&gt; 4000</c:v>
                </c:pt>
              </c:strCache>
            </c:strRef>
          </c:cat>
          <c:val>
            <c:numRef>
              <c:f>Sheet5!$H$2:$H$22</c:f>
              <c:numCache>
                <c:formatCode>General</c:formatCode>
                <c:ptCount val="21"/>
                <c:pt idx="0">
                  <c:v>610</c:v>
                </c:pt>
                <c:pt idx="1">
                  <c:v>790</c:v>
                </c:pt>
                <c:pt idx="2">
                  <c:v>449</c:v>
                </c:pt>
                <c:pt idx="3">
                  <c:v>383</c:v>
                </c:pt>
                <c:pt idx="4">
                  <c:v>237</c:v>
                </c:pt>
                <c:pt idx="5">
                  <c:v>199</c:v>
                </c:pt>
                <c:pt idx="6">
                  <c:v>153</c:v>
                </c:pt>
                <c:pt idx="7">
                  <c:v>129</c:v>
                </c:pt>
                <c:pt idx="8">
                  <c:v>111</c:v>
                </c:pt>
                <c:pt idx="9">
                  <c:v>89</c:v>
                </c:pt>
                <c:pt idx="10">
                  <c:v>86</c:v>
                </c:pt>
                <c:pt idx="11">
                  <c:v>69</c:v>
                </c:pt>
                <c:pt idx="12">
                  <c:v>51</c:v>
                </c:pt>
                <c:pt idx="13">
                  <c:v>58</c:v>
                </c:pt>
                <c:pt idx="14">
                  <c:v>43</c:v>
                </c:pt>
                <c:pt idx="15">
                  <c:v>41</c:v>
                </c:pt>
                <c:pt idx="16">
                  <c:v>25</c:v>
                </c:pt>
                <c:pt idx="17">
                  <c:v>29</c:v>
                </c:pt>
                <c:pt idx="18">
                  <c:v>39</c:v>
                </c:pt>
                <c:pt idx="19">
                  <c:v>22</c:v>
                </c:pt>
                <c:pt idx="20">
                  <c:v>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9C-4A91-9BF7-646ACFDF0DF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839586815"/>
        <c:axId val="877863055"/>
      </c:barChart>
      <c:lineChart>
        <c:grouping val="standard"/>
        <c:varyColors val="0"/>
        <c:ser>
          <c:idx val="1"/>
          <c:order val="1"/>
          <c:tx>
            <c:strRef>
              <c:f>Sheet5!$I$1</c:f>
              <c:strCache>
                <c:ptCount val="1"/>
                <c:pt idx="0">
                  <c:v>% of Members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Sheet5!$G$2:$G$22</c:f>
              <c:strCache>
                <c:ptCount val="21"/>
                <c:pt idx="0">
                  <c:v>0-200</c:v>
                </c:pt>
                <c:pt idx="1">
                  <c:v>200-400</c:v>
                </c:pt>
                <c:pt idx="2">
                  <c:v>400-600</c:v>
                </c:pt>
                <c:pt idx="3">
                  <c:v>600-800</c:v>
                </c:pt>
                <c:pt idx="4">
                  <c:v>800-1,000</c:v>
                </c:pt>
                <c:pt idx="5">
                  <c:v>1,000-1,200</c:v>
                </c:pt>
                <c:pt idx="6">
                  <c:v>1,200-1,400</c:v>
                </c:pt>
                <c:pt idx="7">
                  <c:v>1,400-1,600</c:v>
                </c:pt>
                <c:pt idx="8">
                  <c:v>1,600-1,800</c:v>
                </c:pt>
                <c:pt idx="9">
                  <c:v>1,800-2,000</c:v>
                </c:pt>
                <c:pt idx="10">
                  <c:v>2,000-2,200</c:v>
                </c:pt>
                <c:pt idx="11">
                  <c:v>2,200-2,400</c:v>
                </c:pt>
                <c:pt idx="12">
                  <c:v>2,400-2,600</c:v>
                </c:pt>
                <c:pt idx="13">
                  <c:v>2,600-2,800</c:v>
                </c:pt>
                <c:pt idx="14">
                  <c:v>2,800-3,000</c:v>
                </c:pt>
                <c:pt idx="15">
                  <c:v>3,000-3,200</c:v>
                </c:pt>
                <c:pt idx="16">
                  <c:v>3,200-3,400</c:v>
                </c:pt>
                <c:pt idx="17">
                  <c:v>3,400-3,600</c:v>
                </c:pt>
                <c:pt idx="18">
                  <c:v>3,600-3,800</c:v>
                </c:pt>
                <c:pt idx="19">
                  <c:v>3,800-4,000</c:v>
                </c:pt>
                <c:pt idx="20">
                  <c:v>&gt; 4000</c:v>
                </c:pt>
              </c:strCache>
            </c:strRef>
          </c:cat>
          <c:val>
            <c:numRef>
              <c:f>Sheet5!$I$2:$I$22</c:f>
              <c:numCache>
                <c:formatCode>0%</c:formatCode>
                <c:ptCount val="21"/>
                <c:pt idx="0">
                  <c:v>0.15561224489795919</c:v>
                </c:pt>
                <c:pt idx="1">
                  <c:v>0.35714285714285715</c:v>
                </c:pt>
                <c:pt idx="2">
                  <c:v>0.47168367346938778</c:v>
                </c:pt>
                <c:pt idx="3">
                  <c:v>0.56938775510204087</c:v>
                </c:pt>
                <c:pt idx="4">
                  <c:v>0.62984693877551023</c:v>
                </c:pt>
                <c:pt idx="5">
                  <c:v>0.68061224489795924</c:v>
                </c:pt>
                <c:pt idx="6">
                  <c:v>0.71964285714285725</c:v>
                </c:pt>
                <c:pt idx="7">
                  <c:v>0.75255102040816335</c:v>
                </c:pt>
                <c:pt idx="8">
                  <c:v>0.78086734693877558</c:v>
                </c:pt>
                <c:pt idx="9">
                  <c:v>0.8035714285714286</c:v>
                </c:pt>
                <c:pt idx="10">
                  <c:v>0.82551020408163267</c:v>
                </c:pt>
                <c:pt idx="11">
                  <c:v>0.84311224489795922</c:v>
                </c:pt>
                <c:pt idx="12">
                  <c:v>0.85612244897959189</c:v>
                </c:pt>
                <c:pt idx="13">
                  <c:v>0.87091836734693884</c:v>
                </c:pt>
                <c:pt idx="14">
                  <c:v>0.88188775510204087</c:v>
                </c:pt>
                <c:pt idx="15">
                  <c:v>0.8923469387755103</c:v>
                </c:pt>
                <c:pt idx="16">
                  <c:v>0.89872448979591846</c:v>
                </c:pt>
                <c:pt idx="17">
                  <c:v>0.90612244897959193</c:v>
                </c:pt>
                <c:pt idx="18">
                  <c:v>0.91607142857142865</c:v>
                </c:pt>
                <c:pt idx="19">
                  <c:v>0.92168367346938784</c:v>
                </c:pt>
                <c:pt idx="2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9C-4A91-9BF7-646ACFDF0DF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39589311"/>
        <c:axId val="840059199"/>
      </c:lineChart>
      <c:catAx>
        <c:axId val="83958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863055"/>
        <c:crosses val="autoZero"/>
        <c:auto val="1"/>
        <c:lblAlgn val="ctr"/>
        <c:lblOffset val="100"/>
        <c:noMultiLvlLbl val="0"/>
      </c:catAx>
      <c:valAx>
        <c:axId val="877863055"/>
        <c:scaling>
          <c:orientation val="minMax"/>
          <c:max val="8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586815"/>
        <c:crosses val="autoZero"/>
        <c:crossBetween val="between"/>
      </c:valAx>
      <c:valAx>
        <c:axId val="840059199"/>
        <c:scaling>
          <c:orientation val="minMax"/>
          <c:max val="1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589311"/>
        <c:crosses val="max"/>
        <c:crossBetween val="between"/>
      </c:valAx>
      <c:catAx>
        <c:axId val="8395893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400591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SG"/>
              <a:t>Seasonalities in Amount &amp; Transaction Activity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5686105643044612E-2"/>
          <c:y val="8.0148293963254597E-2"/>
          <c:w val="0.88751328740157476"/>
          <c:h val="0.81027631962671332"/>
        </c:manualLayout>
      </c:layout>
      <c:lineChart>
        <c:grouping val="standard"/>
        <c:varyColors val="0"/>
        <c:ser>
          <c:idx val="0"/>
          <c:order val="0"/>
          <c:tx>
            <c:strRef>
              <c:f>Seasonality!$B$1</c:f>
              <c:strCache>
                <c:ptCount val="1"/>
                <c:pt idx="0">
                  <c:v>Amount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Seasonality!$A$2:$A$13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Seasonality!$B$2:$B$13</c:f>
              <c:numCache>
                <c:formatCode>General</c:formatCode>
                <c:ptCount val="12"/>
                <c:pt idx="0">
                  <c:v>442190.06000001181</c:v>
                </c:pt>
                <c:pt idx="1">
                  <c:v>355655.63000001392</c:v>
                </c:pt>
                <c:pt idx="2">
                  <c:v>467198.59000002069</c:v>
                </c:pt>
                <c:pt idx="3">
                  <c:v>409559.14100001095</c:v>
                </c:pt>
                <c:pt idx="4">
                  <c:v>551568.82000000845</c:v>
                </c:pt>
                <c:pt idx="5">
                  <c:v>524915.48000001162</c:v>
                </c:pt>
                <c:pt idx="6">
                  <c:v>485612.25100001204</c:v>
                </c:pt>
                <c:pt idx="7">
                  <c:v>498453.32000001677</c:v>
                </c:pt>
                <c:pt idx="8">
                  <c:v>796780.27199998195</c:v>
                </c:pt>
                <c:pt idx="9">
                  <c:v>824766.21999996738</c:v>
                </c:pt>
                <c:pt idx="10">
                  <c:v>980645.74999993574</c:v>
                </c:pt>
                <c:pt idx="11">
                  <c:v>472384.17000000994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72-4B9B-A44A-B810292F8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3526112"/>
        <c:axId val="207235104"/>
      </c:lineChart>
      <c:lineChart>
        <c:grouping val="standard"/>
        <c:varyColors val="0"/>
        <c:ser>
          <c:idx val="1"/>
          <c:order val="1"/>
          <c:tx>
            <c:strRef>
              <c:f>Seasonality!$C$1</c:f>
              <c:strCache>
                <c:ptCount val="1"/>
                <c:pt idx="0">
                  <c:v>Number of Transactions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Seasonality!$A$2:$A$13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Seasonality!$C$2:$C$13</c:f>
              <c:numCache>
                <c:formatCode>General</c:formatCode>
                <c:ptCount val="12"/>
                <c:pt idx="0">
                  <c:v>18158</c:v>
                </c:pt>
                <c:pt idx="1">
                  <c:v>17758</c:v>
                </c:pt>
                <c:pt idx="2">
                  <c:v>24012</c:v>
                </c:pt>
                <c:pt idx="3">
                  <c:v>20865</c:v>
                </c:pt>
                <c:pt idx="4">
                  <c:v>25202</c:v>
                </c:pt>
                <c:pt idx="5">
                  <c:v>23714</c:v>
                </c:pt>
                <c:pt idx="6">
                  <c:v>23598</c:v>
                </c:pt>
                <c:pt idx="7">
                  <c:v>23104</c:v>
                </c:pt>
                <c:pt idx="8">
                  <c:v>35634</c:v>
                </c:pt>
                <c:pt idx="9">
                  <c:v>43733</c:v>
                </c:pt>
                <c:pt idx="10">
                  <c:v>58800</c:v>
                </c:pt>
                <c:pt idx="11">
                  <c:v>15801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72-4B9B-A44A-B810292F8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624960"/>
        <c:axId val="212319984"/>
      </c:lineChart>
      <c:catAx>
        <c:axId val="25352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35104"/>
        <c:crosses val="autoZero"/>
        <c:auto val="1"/>
        <c:lblAlgn val="ctr"/>
        <c:lblOffset val="100"/>
        <c:noMultiLvlLbl val="0"/>
      </c:catAx>
      <c:valAx>
        <c:axId val="20723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526112"/>
        <c:crosses val="autoZero"/>
        <c:crossBetween val="between"/>
      </c:valAx>
      <c:valAx>
        <c:axId val="21231998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624960"/>
        <c:crosses val="max"/>
        <c:crossBetween val="between"/>
      </c:valAx>
      <c:catAx>
        <c:axId val="321624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23199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Categories!$A$2:$A$10</cx:f>
        <cx:lvl ptCount="9">
          <cx:pt idx="0">BAGS AND PURSES ASSORTED</cx:pt>
          <cx:pt idx="1">CANDLES, TLIGHTS AND ACCESSORIES</cx:pt>
          <cx:pt idx="2">BAKING AND CAKE ACCESSORIES</cx:pt>
          <cx:pt idx="3">DECORATIONS</cx:pt>
          <cx:pt idx="4">METAL AND BOX SIGNS</cx:pt>
          <cx:pt idx="5">POTS,JARS AND BEAKERS</cx:pt>
          <cx:pt idx="6">DOOR AND DRAWER ACCESSORIES</cx:pt>
          <cx:pt idx="7">HEART DECORATIONS</cx:pt>
          <cx:pt idx="8">STATIONERY</cx:pt>
        </cx:lvl>
      </cx:strDim>
      <cx:numDim type="val">
        <cx:f>Categories!$B$2:$B$10</cx:f>
        <cx:lvl ptCount="9" formatCode="_ * #,##0_ ;_ * \-#,##0_ ;_ * &quot;-&quot;??_ ;_ @_ ">
          <cx:pt idx="0">32206</cx:pt>
          <cx:pt idx="1">19790</cx:pt>
          <cx:pt idx="2">19267</cx:pt>
          <cx:pt idx="3">12288</cx:pt>
          <cx:pt idx="4">12074</cx:pt>
          <cx:pt idx="5">12032</cx:pt>
          <cx:pt idx="6">11450</cx:pt>
          <cx:pt idx="7">9250</cx:pt>
          <cx:pt idx="8">9144</cx:pt>
        </cx:lvl>
      </cx:numDim>
    </cx:data>
  </cx:chartData>
  <cx:chart>
    <cx:title pos="t" align="ctr" overlay="0">
      <cx:tx>
        <cx:txData>
          <cx:v>Top 10 Most Purchased Categories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chemeClr val="bg1"/>
              </a:solidFill>
            </a:defRPr>
          </a:pPr>
          <a:r>
            <a:rPr lang="en-US" sz="1400" b="0" i="0" u="none" strike="noStrike" baseline="0">
              <a:solidFill>
                <a:schemeClr val="bg1"/>
              </a:solidFill>
              <a:latin typeface="Calibri"/>
            </a:rPr>
            <a:t>Top 10 Most Purchased Categories</a:t>
          </a:r>
        </a:p>
      </cx:txPr>
    </cx:title>
    <cx:plotArea>
      <cx:plotAreaRegion>
        <cx:series layoutId="funnel" uniqueId="{32299674-228D-416D-AC89-2065CAE6B8AF}"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altLang="zh-CN" sz="900" b="0" i="0" u="none" strike="noStrike" baseline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Cluster 1</cx:pt>
          <cx:pt idx="1">Cluster 2</cx:pt>
          <cx:pt idx="2">Cluster 3</cx:pt>
          <cx:pt idx="3">Cluster 4</cx:pt>
          <cx:pt idx="4">Cluster 5</cx:pt>
          <cx:pt idx="5">Cluster 6</cx:pt>
          <cx:pt idx="6">Cluster 7</cx:pt>
          <cx:pt idx="7">Cluster 8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/>
          <cx:pt idx="1"/>
          <cx:pt idx="2"/>
          <cx:pt idx="3"/>
          <cx:pt idx="4"/>
          <cx:pt idx="5"/>
          <cx:pt idx="6"/>
          <cx:pt idx="7"/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/>
          <cx:pt idx="1"/>
          <cx:pt idx="2"/>
          <cx:pt idx="3"/>
          <cx:pt idx="4"/>
          <cx:pt idx="5"/>
          <cx:pt idx="6"/>
          <cx:pt idx="7"/>
          <cx:pt idx="8"/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0%">
          <cx:pt idx="0">0.080000000000000002</cx:pt>
          <cx:pt idx="1">0.029999999999999999</cx:pt>
          <cx:pt idx="2">0.029999999999999999</cx:pt>
          <cx:pt idx="3">0.56999999999999995</cx:pt>
          <cx:pt idx="4">0.050000000000000003</cx:pt>
          <cx:pt idx="5">0.17000000000000001</cx:pt>
          <cx:pt idx="6">0.040000000000000001</cx:pt>
          <cx:pt idx="7">0.040000000000000001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2800" b="0" i="0" u="none" strike="noStrike" cap="none" spc="20" baseline="0" dirty="0">
                <a:solidFill>
                  <a:srgbClr val="FFFFFF">
                    <a:lumMod val="50000"/>
                    <a:lumOff val="50000"/>
                  </a:srgbClr>
                </a:solidFill>
                <a:latin typeface="Lato Light"/>
              </a:rPr>
              <a:t>Segment Strategies</a:t>
            </a:r>
          </a:p>
        </cx:rich>
      </cx:tx>
    </cx:title>
    <cx:plotArea>
      <cx:plotAreaRegion>
        <cx:series layoutId="treemap" uniqueId="{F0DEF1BF-B0BB-4E9B-9038-50FF17280486}">
          <cx:tx>
            <cx:txData>
              <cx:f>Sheet1!$D$1</cx:f>
              <cx:v>Series1</cx:v>
            </cx:txData>
          </cx:tx>
          <cx:spPr>
            <a:ln>
              <a:noFill/>
            </a:ln>
          </cx:spPr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 b="1">
                    <a:solidFill>
                      <a:srgbClr val="18232F"/>
                    </a:solidFill>
                  </a:defRPr>
                </a:pPr>
                <a:endParaRPr lang="en-US" sz="1400" b="1" i="0" u="none" strike="noStrike" baseline="0">
                  <a:solidFill>
                    <a:srgbClr val="18232F"/>
                  </a:solidFill>
                  <a:latin typeface="Lato Light"/>
                </a:endParaRPr>
              </a:p>
            </cx:txPr>
            <cx:visibility seriesName="0" categoryName="1" value="0"/>
          </cx:dataLabels>
          <cx:dataId val="0"/>
          <cx:layoutPr>
            <cx:parentLabelLayout val="banner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3">
  <cs:axisTitle>
    <cs:lnRef idx="0"/>
    <cs:fillRef idx="0"/>
    <cs:effectRef idx="0"/>
    <cs:fontRef idx="minor">
      <a:schemeClr val="tx2"/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2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2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2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2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2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2"/>
    </cs:fontRef>
    <cs:defRPr sz="1197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2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2"/>
    </cs:fontRef>
    <cs:defRPr sz="2128" b="1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579A5-45BB-46D0-ABE1-82EAB8F7614E}" type="datetimeFigureOut">
              <a:rPr lang="en-SG" smtClean="0"/>
              <a:t>10/4/2018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C59F5-ED9E-45CE-BC98-9F0551F42A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488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the</a:t>
            </a:r>
            <a:r>
              <a:rPr lang="en-US" baseline="0" dirty="0"/>
              <a:t> image behind</a:t>
            </a:r>
            <a:r>
              <a:rPr lang="en-US" dirty="0"/>
              <a:t> the Mock up.</a:t>
            </a:r>
          </a:p>
          <a:p>
            <a:r>
              <a:rPr lang="en-US" dirty="0"/>
              <a:t>Select the layer - &gt; Right</a:t>
            </a:r>
            <a:r>
              <a:rPr lang="en-US" baseline="0" dirty="0"/>
              <a:t> Click -&gt; Send to Back -&gt; Delete the image -&gt; Drag &amp; Drop your Own Picture -&gt; Send to Back (again)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8A9B0-80EF-A34D-B345-E2DEC5501E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91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2A89-65C2-4E59-BF2A-823AAB78C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95EAD-FECE-45C3-89DA-76C208914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CE3F9-614D-4275-BDF0-0C134FCC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A5B4-BF14-477A-8EE2-11B8B0561B99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E9FD9-1FF2-4596-9977-C3E6A356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31F85-12A8-4D02-B233-22E5DE24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1846-8888-46F8-B735-CEDD8C0F4D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083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8DDE-AE35-45AB-950A-A3F26389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04253-EEDE-4FC7-B15D-71AF01B34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1D6C-4E93-4135-8778-E7676D22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A5B4-BF14-477A-8EE2-11B8B0561B99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5924F-4D90-410D-8868-5D8AA992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23BED-3222-4DCB-A539-660C5C97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1846-8888-46F8-B735-CEDD8C0F4D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111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552D5-3081-41A0-B7FB-4E1384F20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9522-F70F-4F75-B7FD-D42DDA5C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9F449-93FD-4B99-A32E-661EC66F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A5B4-BF14-477A-8EE2-11B8B0561B99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9E0B9-3757-4366-B2D3-CBAD66C4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BDF7B-4A13-44F4-9188-7B70767A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1846-8888-46F8-B735-CEDD8C0F4D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1369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7DE8-740F-E044-95C4-AD38CD9AFE2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B28A-65C2-3348-BBE7-ED4DC87E0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7DE8-740F-E044-95C4-AD38CD9AFE2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B28A-65C2-3348-BBE7-ED4DC87E0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2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7DE8-740F-E044-95C4-AD38CD9AFE2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B28A-65C2-3348-BBE7-ED4DC87E0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23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7DE8-740F-E044-95C4-AD38CD9AFE2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B28A-65C2-3348-BBE7-ED4DC87E0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7DE8-740F-E044-95C4-AD38CD9AFE2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B28A-65C2-3348-BBE7-ED4DC87E0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51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7DE8-740F-E044-95C4-AD38CD9AFE2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B28A-65C2-3348-BBE7-ED4DC87E0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7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7DE8-740F-E044-95C4-AD38CD9AFE2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B28A-65C2-3348-BBE7-ED4DC87E0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50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7DE8-740F-E044-95C4-AD38CD9AFE2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B28A-65C2-3348-BBE7-ED4DC87E0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8B9E-86D2-42F6-A253-14C7C9A4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EA81D-FE3A-416E-B9E1-2B0A8BB3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21273-DE77-4BCA-AEC0-A53BC8B7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A5B4-BF14-477A-8EE2-11B8B0561B99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A0DC8-8504-4103-9DE4-7899CD2A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69E4E-AC7D-454C-9B5E-FC8E2C67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1846-8888-46F8-B735-CEDD8C0F4D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2866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7DE8-740F-E044-95C4-AD38CD9AFE2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B28A-65C2-3348-BBE7-ED4DC87E0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36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7DE8-740F-E044-95C4-AD38CD9AFE2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B28A-65C2-3348-BBE7-ED4DC87E0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86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7DE8-740F-E044-95C4-AD38CD9AFE2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B28A-65C2-3348-BBE7-ED4DC87E0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821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30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540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0"/>
            <a:ext cx="12216454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04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0"/>
            <a:ext cx="6082503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63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7891930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45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784407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847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335581" y="1338133"/>
            <a:ext cx="5027335" cy="423138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DD65-39D2-4FA1-8CBD-02B3B8BB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B333F-5E07-4678-AE6C-5F95BB00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96B8E-16BE-46BA-B99A-C7B0B376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A5B4-BF14-477A-8EE2-11B8B0561B99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76602-A4D5-4C5B-874B-12AF283C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25B46-5366-433E-8AEB-9FE3D4D8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1846-8888-46F8-B735-CEDD8C0F4D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6914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771039" y="1492437"/>
            <a:ext cx="2057936" cy="20574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3649925" y="1492437"/>
            <a:ext cx="2057936" cy="20574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6479017" y="1492437"/>
            <a:ext cx="2057936" cy="20574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9303331" y="1492437"/>
            <a:ext cx="2057936" cy="20574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704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148761" y="1264000"/>
            <a:ext cx="1371957" cy="13716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4044668" y="1264000"/>
            <a:ext cx="1371957" cy="13716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6872943" y="1264000"/>
            <a:ext cx="1371957" cy="13716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9688271" y="1264000"/>
            <a:ext cx="1371957" cy="13716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17"/>
          </p:nvPr>
        </p:nvSpPr>
        <p:spPr>
          <a:xfrm>
            <a:off x="1148761" y="3784294"/>
            <a:ext cx="1371957" cy="13716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4044668" y="3784294"/>
            <a:ext cx="1371957" cy="13716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6872943" y="3784294"/>
            <a:ext cx="1371957" cy="13716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9688271" y="3784294"/>
            <a:ext cx="1371957" cy="13716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2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0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6"/>
          </a:xfrm>
          <a:prstGeom prst="rect">
            <a:avLst/>
          </a:prstGeom>
        </p:spPr>
        <p:txBody>
          <a:bodyPr lIns="243797" tIns="121899" rIns="243797" bIns="121899"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1672133"/>
            <a:ext cx="4390713" cy="2944092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782928" y="1672133"/>
            <a:ext cx="4422587" cy="2944092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37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6"/>
          </a:xfrm>
          <a:prstGeom prst="rect">
            <a:avLst/>
          </a:prstGeom>
        </p:spPr>
        <p:txBody>
          <a:bodyPr lIns="243797" tIns="121899" rIns="243797" bIns="121899"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210292" cy="6858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553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MacBook 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740527" y="1749778"/>
            <a:ext cx="4643899" cy="2926520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5376" y="3143439"/>
            <a:ext cx="2166413" cy="1365243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955957" y="3129328"/>
            <a:ext cx="2166413" cy="1365243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10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3641" y="1627265"/>
            <a:ext cx="2315670" cy="1045155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99083" y="1627265"/>
            <a:ext cx="2315670" cy="1045155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82093" y="1627265"/>
            <a:ext cx="2315670" cy="1045155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44794" y="1627265"/>
            <a:ext cx="2315670" cy="1045155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33641" y="2923786"/>
            <a:ext cx="2315670" cy="1045155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699083" y="2923786"/>
            <a:ext cx="2315670" cy="1045155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382093" y="2923786"/>
            <a:ext cx="2315670" cy="1045155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044794" y="2923786"/>
            <a:ext cx="2315670" cy="1045155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33641" y="4233537"/>
            <a:ext cx="2315670" cy="1045155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699083" y="4233537"/>
            <a:ext cx="2315670" cy="1045155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382093" y="4233537"/>
            <a:ext cx="2315670" cy="1045155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044794" y="4233537"/>
            <a:ext cx="2315670" cy="1045155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173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51061" y="1268653"/>
            <a:ext cx="1411776" cy="141140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80648" y="1268653"/>
            <a:ext cx="1411776" cy="141140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10234" y="1268653"/>
            <a:ext cx="1411776" cy="141140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39821" y="1268653"/>
            <a:ext cx="1411776" cy="141140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669408" y="1268653"/>
            <a:ext cx="1411776" cy="141140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198994" y="1268653"/>
            <a:ext cx="1411776" cy="141140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551061" y="2801833"/>
            <a:ext cx="1411776" cy="141140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80648" y="2801833"/>
            <a:ext cx="1411776" cy="141140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610234" y="2801833"/>
            <a:ext cx="1411776" cy="141140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139821" y="2801833"/>
            <a:ext cx="1411776" cy="141140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669408" y="2801833"/>
            <a:ext cx="1411776" cy="141140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198994" y="2801833"/>
            <a:ext cx="1411776" cy="141140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551061" y="4371472"/>
            <a:ext cx="1411776" cy="141140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080648" y="4371472"/>
            <a:ext cx="1411776" cy="141140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610234" y="4371472"/>
            <a:ext cx="1411776" cy="141140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139821" y="4371472"/>
            <a:ext cx="1411776" cy="141140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7669408" y="4371472"/>
            <a:ext cx="1411776" cy="141140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9198994" y="4371472"/>
            <a:ext cx="1411776" cy="141140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358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r Clients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4367204" y="2165439"/>
            <a:ext cx="1686162" cy="1685723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6096000" y="2165439"/>
            <a:ext cx="1686162" cy="1685723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4367204" y="3895643"/>
            <a:ext cx="1686162" cy="1685723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6096000" y="3895643"/>
            <a:ext cx="1686162" cy="1685723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32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our Clients are Say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1347245" y="1816528"/>
            <a:ext cx="1111152" cy="1110862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6511771" y="1816528"/>
            <a:ext cx="1111152" cy="1110862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1347245" y="3758383"/>
            <a:ext cx="1111152" cy="1110862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6511771" y="3758383"/>
            <a:ext cx="1111152" cy="1110862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495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1586789"/>
            <a:ext cx="12192000" cy="2472849"/>
          </a:xfrm>
          <a:noFill/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1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07FD-0EFE-41D2-A33B-5186C760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F6F04-6C46-452A-92C9-64559ED2E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3D8B5-490E-4324-BFD8-1F8327ED8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FAD9B-E062-4584-A92E-4AD5C3DA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A5B4-BF14-477A-8EE2-11B8B0561B99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B9D6C-ED3D-41DA-9983-B55491F5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47C18-5B2B-41FB-B3AE-499421A5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1846-8888-46F8-B735-CEDD8C0F4D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55453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836958"/>
          </a:xfrm>
          <a:noFill/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756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6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483133" y="1454738"/>
            <a:ext cx="2053789" cy="3646811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920995" y="1454738"/>
            <a:ext cx="2053789" cy="3646811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971683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35163" y="1344350"/>
            <a:ext cx="4075403" cy="2117606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718237" y="3680681"/>
            <a:ext cx="4075403" cy="2117606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99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35163" y="429027"/>
            <a:ext cx="4075403" cy="2117606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646751" y="3074201"/>
            <a:ext cx="4075403" cy="2117606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12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35163" y="2707939"/>
            <a:ext cx="4075403" cy="2117606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223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bsit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024126" y="1245557"/>
            <a:ext cx="2250740" cy="3996528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635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0" y="1480074"/>
            <a:ext cx="12192000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956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214865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375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1767" y="1576276"/>
            <a:ext cx="2411549" cy="18288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21427" y="1576276"/>
            <a:ext cx="2411549" cy="18288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24653" y="1576276"/>
            <a:ext cx="2411549" cy="18288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24313" y="1576276"/>
            <a:ext cx="2411549" cy="18288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126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987946" y="1687518"/>
            <a:ext cx="2147420" cy="35791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748167" y="1687518"/>
            <a:ext cx="2147420" cy="35791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9227727" y="1687518"/>
            <a:ext cx="2147420" cy="35791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7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2777-C0A0-4207-9C4A-4D11DB49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CB98B-A580-44ED-85BF-4C866C3F4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2FBE6-5854-4A53-855B-142EB47FF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BB27B-A331-4E21-9A61-A0A4DB0A9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CE445-B6B0-4DF6-A916-78FA90BB8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C6ECA-7897-4088-8BB5-1B69B074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A5B4-BF14-477A-8EE2-11B8B0561B99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DB4AB-D795-4E74-BEA7-32FEF033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20336-8691-4C56-8B13-478A8511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1846-8888-46F8-B735-CEDD8C0F4D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67270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ividual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61107" y="1338030"/>
            <a:ext cx="4741884" cy="34290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643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1"/>
          </p:nvPr>
        </p:nvSpPr>
        <p:spPr>
          <a:xfrm>
            <a:off x="3785657" y="1304460"/>
            <a:ext cx="2317411" cy="231529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6169719" y="1314722"/>
            <a:ext cx="4695167" cy="469087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397693" y="3690307"/>
            <a:ext cx="2317411" cy="231529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tx2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0328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359828" y="1274327"/>
            <a:ext cx="2722370" cy="24276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839148" y="1274327"/>
            <a:ext cx="2722370" cy="24276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36262" y="3719304"/>
            <a:ext cx="2722370" cy="24276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8788" y="3719304"/>
            <a:ext cx="2722370" cy="24276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597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288298" y="1428687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064226" y="1433855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8452190" y="1438950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88298" y="3838907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3676262" y="3838907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064226" y="3828644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8452190" y="3828644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676262" y="1428687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77110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34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114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397692" y="1369492"/>
            <a:ext cx="2317411" cy="47011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5656" y="1369494"/>
            <a:ext cx="4691264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547474" y="1379757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785657" y="3755341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159510" y="3755341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547474" y="3755341"/>
            <a:ext cx="2317411" cy="23152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9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20869" y="1274327"/>
            <a:ext cx="2722370" cy="24276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359828" y="1274327"/>
            <a:ext cx="2722370" cy="24276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98788" y="1274327"/>
            <a:ext cx="2722370" cy="24276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839148" y="1274327"/>
            <a:ext cx="2722370" cy="24276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20869" y="3719304"/>
            <a:ext cx="2722370" cy="24276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359828" y="3719304"/>
            <a:ext cx="2722370" cy="24276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8788" y="3719304"/>
            <a:ext cx="2722370" cy="24276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8839148" y="3719304"/>
            <a:ext cx="2722370" cy="24276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3527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 noChangeAspect="1"/>
          </p:cNvSpPr>
          <p:nvPr>
            <p:ph type="pic" sz="quarter" idx="13"/>
          </p:nvPr>
        </p:nvSpPr>
        <p:spPr>
          <a:xfrm>
            <a:off x="676606" y="1460387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26" name="Picture Placeholder 24"/>
          <p:cNvSpPr>
            <a:spLocks noGrp="1" noChangeAspect="1"/>
          </p:cNvSpPr>
          <p:nvPr>
            <p:ph type="pic" sz="quarter" idx="14"/>
          </p:nvPr>
        </p:nvSpPr>
        <p:spPr>
          <a:xfrm>
            <a:off x="2481915" y="3270137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15"/>
          </p:nvPr>
        </p:nvSpPr>
        <p:spPr>
          <a:xfrm>
            <a:off x="4296542" y="1460387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16"/>
          </p:nvPr>
        </p:nvSpPr>
        <p:spPr>
          <a:xfrm>
            <a:off x="6101851" y="3270137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41" name="Picture Placeholder 24"/>
          <p:cNvSpPr>
            <a:spLocks noGrp="1" noChangeAspect="1"/>
          </p:cNvSpPr>
          <p:nvPr>
            <p:ph type="pic" sz="quarter" idx="17"/>
          </p:nvPr>
        </p:nvSpPr>
        <p:spPr>
          <a:xfrm>
            <a:off x="7909352" y="1460387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42" name="Picture Placeholder 24"/>
          <p:cNvSpPr>
            <a:spLocks noGrp="1" noChangeAspect="1"/>
          </p:cNvSpPr>
          <p:nvPr>
            <p:ph type="pic" sz="quarter" idx="18"/>
          </p:nvPr>
        </p:nvSpPr>
        <p:spPr>
          <a:xfrm>
            <a:off x="9721013" y="3270137"/>
            <a:ext cx="1800000" cy="1800000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7595951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foli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969418" y="1607458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2709513" y="1607458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969418" y="3335803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709513" y="3335803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947300" y="1607458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700628" y="1607458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7947300" y="3335803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9700628" y="3335803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453947" y="1607458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207275" y="1607458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453947" y="3335803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207275" y="3335803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599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20AA-B5FD-42D5-B343-1691358D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B8EA3-B3BF-4527-893C-9DAA67C5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A5B4-BF14-477A-8EE2-11B8B0561B99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9C4C7-D186-4ED4-9FFD-5BB3F456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420F6-5170-437E-B62E-7E232AC1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1846-8888-46F8-B735-CEDD8C0F4D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75059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813357" y="1660604"/>
            <a:ext cx="4293829" cy="429510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092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le 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68481" y="2023422"/>
            <a:ext cx="1658787" cy="2184506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22027" y="1982005"/>
            <a:ext cx="1658787" cy="2184506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75573" y="1968200"/>
            <a:ext cx="1658787" cy="2184506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517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le 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284964" y="2569032"/>
            <a:ext cx="1501183" cy="18766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473148" y="2569032"/>
            <a:ext cx="1501183" cy="18766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7597866" y="2569032"/>
            <a:ext cx="1501183" cy="18766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965963" y="2569032"/>
            <a:ext cx="1501183" cy="18766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090681" y="2569032"/>
            <a:ext cx="1501183" cy="18766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270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Phon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205029"/>
            <a:ext cx="12192000" cy="652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098407" y="1320800"/>
            <a:ext cx="2450390" cy="43385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653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-11544" y="-34642"/>
            <a:ext cx="12211914" cy="531172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962431" y="1797729"/>
            <a:ext cx="2230292" cy="395896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780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folio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874308" y="1846534"/>
            <a:ext cx="1669728" cy="29748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32419" y="1846534"/>
            <a:ext cx="1669728" cy="29748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591659" y="1846534"/>
            <a:ext cx="1669728" cy="29748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7653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Mini Mock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364968" y="1859750"/>
            <a:ext cx="2437447" cy="3275301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242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979370" y="2813511"/>
            <a:ext cx="4179946" cy="3114171"/>
          </a:xfrm>
          <a:noFill/>
        </p:spPr>
        <p:txBody>
          <a:bodyPr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2048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ata Dri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-26231"/>
            <a:ext cx="12192000" cy="4052131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312074" y="2924890"/>
            <a:ext cx="1617960" cy="285513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073487" y="1684614"/>
            <a:ext cx="3032081" cy="405213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960615" y="4975697"/>
            <a:ext cx="633060" cy="80432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792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 6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5041003" y="1928520"/>
            <a:ext cx="2071682" cy="367858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5540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035E7-B177-47D6-9371-A15C8BEF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A5B4-BF14-477A-8EE2-11B8B0561B99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5A5B3-E7CD-44F9-AEAF-42D49C30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475B0-C982-43A9-B7BE-320B08FA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1846-8888-46F8-B735-CEDD8C0F4D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4841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185257" y="1834461"/>
            <a:ext cx="3804836" cy="2365807"/>
          </a:xfrm>
          <a:noFill/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073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bsit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85988" y="2308850"/>
            <a:ext cx="5551552" cy="3099507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8268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9757765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2728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39320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390901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39320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390901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39320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0307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1728662" y="1872316"/>
            <a:ext cx="2652423" cy="2650043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340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760469" y="3762240"/>
            <a:ext cx="2286595" cy="214471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9905405" y="3762240"/>
            <a:ext cx="2286595" cy="214471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510957" y="1497707"/>
            <a:ext cx="2286595" cy="214471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905405" y="1497707"/>
            <a:ext cx="2286595" cy="214471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5128492" y="1497707"/>
            <a:ext cx="2286595" cy="214471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128492" y="3762240"/>
            <a:ext cx="2286595" cy="214471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0354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6"/>
          </a:xfrm>
          <a:prstGeom prst="rect">
            <a:avLst/>
          </a:prstGeom>
        </p:spPr>
        <p:txBody>
          <a:bodyPr lIns="243797" tIns="121899" rIns="243797" bIns="121899"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051081"/>
            <a:ext cx="12184543" cy="480691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051050"/>
            <a:ext cx="2439829" cy="2381250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883619" y="2051050"/>
            <a:ext cx="2439829" cy="2381250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4187" y="4432300"/>
            <a:ext cx="2439829" cy="2425701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763278" y="2051050"/>
            <a:ext cx="2439829" cy="2381250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23448" y="4432300"/>
            <a:ext cx="2439829" cy="2425701"/>
          </a:xfr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063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3"/>
          <p:cNvSpPr>
            <a:spLocks noGrp="1"/>
          </p:cNvSpPr>
          <p:nvPr>
            <p:ph type="pic" sz="quarter" idx="16" hasCustomPrompt="1"/>
          </p:nvPr>
        </p:nvSpPr>
        <p:spPr>
          <a:xfrm>
            <a:off x="923826" y="2215894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8" name="그림 개체 틀 3"/>
          <p:cNvSpPr>
            <a:spLocks noGrp="1"/>
          </p:cNvSpPr>
          <p:nvPr>
            <p:ph type="pic" sz="quarter" idx="17" hasCustomPrompt="1"/>
          </p:nvPr>
        </p:nvSpPr>
        <p:spPr>
          <a:xfrm>
            <a:off x="923826" y="3991354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9" name="그림 개체 틀 3"/>
          <p:cNvSpPr>
            <a:spLocks noGrp="1"/>
          </p:cNvSpPr>
          <p:nvPr>
            <p:ph type="pic" sz="quarter" idx="18" hasCustomPrompt="1"/>
          </p:nvPr>
        </p:nvSpPr>
        <p:spPr>
          <a:xfrm>
            <a:off x="6036846" y="2215894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30" name="그림 개체 틀 3"/>
          <p:cNvSpPr>
            <a:spLocks noGrp="1"/>
          </p:cNvSpPr>
          <p:nvPr>
            <p:ph type="pic" sz="quarter" idx="19" hasCustomPrompt="1"/>
          </p:nvPr>
        </p:nvSpPr>
        <p:spPr>
          <a:xfrm>
            <a:off x="6036846" y="3991354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3187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61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그림 개체 틀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30" name="그림 개체 틀 3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5182788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5" name="그림 개체 틀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3455192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7" name="그림 개체 틀 3"/>
          <p:cNvSpPr>
            <a:spLocks noGrp="1"/>
          </p:cNvSpPr>
          <p:nvPr>
            <p:ph type="pic" sz="quarter" idx="25" hasCustomPrompt="1"/>
          </p:nvPr>
        </p:nvSpPr>
        <p:spPr>
          <a:xfrm>
            <a:off x="1733614" y="0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0" name="그림 개체 틀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727596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1" name="그림 개체 틀 3"/>
          <p:cNvSpPr>
            <a:spLocks noGrp="1"/>
          </p:cNvSpPr>
          <p:nvPr>
            <p:ph type="pic" sz="quarter" idx="26" hasCustomPrompt="1"/>
          </p:nvPr>
        </p:nvSpPr>
        <p:spPr>
          <a:xfrm>
            <a:off x="1733614" y="1727596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3" name="그림 개체 틀 3"/>
          <p:cNvSpPr>
            <a:spLocks noGrp="1"/>
          </p:cNvSpPr>
          <p:nvPr>
            <p:ph type="pic" sz="quarter" idx="27" hasCustomPrompt="1"/>
          </p:nvPr>
        </p:nvSpPr>
        <p:spPr>
          <a:xfrm>
            <a:off x="1733614" y="3455192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4" name="그림 개체 틀 3"/>
          <p:cNvSpPr>
            <a:spLocks noGrp="1"/>
          </p:cNvSpPr>
          <p:nvPr>
            <p:ph type="pic" sz="quarter" idx="28" hasCustomPrompt="1"/>
          </p:nvPr>
        </p:nvSpPr>
        <p:spPr>
          <a:xfrm>
            <a:off x="3467228" y="0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8" name="그림 개체 틀 3"/>
          <p:cNvSpPr>
            <a:spLocks noGrp="1"/>
          </p:cNvSpPr>
          <p:nvPr>
            <p:ph type="pic" sz="quarter" idx="29" hasCustomPrompt="1"/>
          </p:nvPr>
        </p:nvSpPr>
        <p:spPr>
          <a:xfrm>
            <a:off x="3467228" y="1727596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31" name="그림 개체 틀 3"/>
          <p:cNvSpPr>
            <a:spLocks noGrp="1"/>
          </p:cNvSpPr>
          <p:nvPr>
            <p:ph type="pic" sz="quarter" idx="30" hasCustomPrompt="1"/>
          </p:nvPr>
        </p:nvSpPr>
        <p:spPr>
          <a:xfrm>
            <a:off x="5200842" y="0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12" name="그림 개체 틀 3"/>
          <p:cNvSpPr>
            <a:spLocks noGrp="1"/>
          </p:cNvSpPr>
          <p:nvPr>
            <p:ph type="pic" sz="quarter" idx="31" hasCustomPrompt="1"/>
          </p:nvPr>
        </p:nvSpPr>
        <p:spPr>
          <a:xfrm>
            <a:off x="3467228" y="5184648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13" name="그림 개체 틀 3"/>
          <p:cNvSpPr>
            <a:spLocks noGrp="1"/>
          </p:cNvSpPr>
          <p:nvPr>
            <p:ph type="pic" sz="quarter" idx="32" hasCustomPrompt="1"/>
          </p:nvPr>
        </p:nvSpPr>
        <p:spPr>
          <a:xfrm>
            <a:off x="5200842" y="1729456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14" name="그림 개체 틀 3"/>
          <p:cNvSpPr>
            <a:spLocks noGrp="1"/>
          </p:cNvSpPr>
          <p:nvPr>
            <p:ph type="pic" sz="quarter" idx="33" hasCustomPrompt="1"/>
          </p:nvPr>
        </p:nvSpPr>
        <p:spPr>
          <a:xfrm>
            <a:off x="5200842" y="3457052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15" name="그림 개체 틀 3"/>
          <p:cNvSpPr>
            <a:spLocks noGrp="1"/>
          </p:cNvSpPr>
          <p:nvPr>
            <p:ph type="pic" sz="quarter" idx="34" hasCustomPrompt="1"/>
          </p:nvPr>
        </p:nvSpPr>
        <p:spPr>
          <a:xfrm>
            <a:off x="3467228" y="3455192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16" name="그림 개체 틀 3"/>
          <p:cNvSpPr>
            <a:spLocks noGrp="1"/>
          </p:cNvSpPr>
          <p:nvPr>
            <p:ph type="pic" sz="quarter" idx="35" hasCustomPrompt="1"/>
          </p:nvPr>
        </p:nvSpPr>
        <p:spPr>
          <a:xfrm>
            <a:off x="1733614" y="5182788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17" name="그림 개체 틀 3"/>
          <p:cNvSpPr>
            <a:spLocks noGrp="1"/>
          </p:cNvSpPr>
          <p:nvPr>
            <p:ph type="pic" sz="quarter" idx="36" hasCustomPrompt="1"/>
          </p:nvPr>
        </p:nvSpPr>
        <p:spPr>
          <a:xfrm>
            <a:off x="5200842" y="5182788"/>
            <a:ext cx="1673352" cy="1673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81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33DE-CA57-489E-9797-B8165677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285C-60B4-4B4B-B383-03BB98CEE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3F1CB-630D-4A88-AAA3-6C1502E56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70B48-281B-4D0B-A456-C7247E60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A5B4-BF14-477A-8EE2-11B8B0561B99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6F37F-DA7B-4A84-980C-8D568CCF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256D2-5F94-41DA-ADB9-C91A672D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1846-8888-46F8-B735-CEDD8C0F4D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048982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096000" cy="6935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1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F926-16C9-4D65-933F-C3C66D13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A07B1-FA25-4DFB-8ECD-B1F9B544C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05909-16C2-4870-8250-6FB3A25A6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97B59-CEB5-434D-91B0-8F0364AC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A5B4-BF14-477A-8EE2-11B8B0561B99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D9618-B35C-4FB2-974D-BF59F579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1E6FA-EC2D-4E23-B472-30B0D889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1846-8888-46F8-B735-CEDD8C0F4D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391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42" Type="http://schemas.openxmlformats.org/officeDocument/2006/relationships/slideLayout" Target="../slideLayouts/slideLayout65.xml"/><Relationship Id="rId47" Type="http://schemas.openxmlformats.org/officeDocument/2006/relationships/slideLayout" Target="../slideLayouts/slideLayout70.xml"/><Relationship Id="rId50" Type="http://schemas.openxmlformats.org/officeDocument/2006/relationships/slideLayout" Target="../slideLayouts/slideLayout73.xml"/><Relationship Id="rId55" Type="http://schemas.openxmlformats.org/officeDocument/2006/relationships/slideLayout" Target="../slideLayouts/slideLayout78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61.xml"/><Relationship Id="rId46" Type="http://schemas.openxmlformats.org/officeDocument/2006/relationships/slideLayout" Target="../slideLayouts/slideLayout69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41" Type="http://schemas.openxmlformats.org/officeDocument/2006/relationships/slideLayout" Target="../slideLayouts/slideLayout64.xml"/><Relationship Id="rId54" Type="http://schemas.openxmlformats.org/officeDocument/2006/relationships/slideLayout" Target="../slideLayouts/slideLayout77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3.xml"/><Relationship Id="rId45" Type="http://schemas.openxmlformats.org/officeDocument/2006/relationships/slideLayout" Target="../slideLayouts/slideLayout68.xml"/><Relationship Id="rId53" Type="http://schemas.openxmlformats.org/officeDocument/2006/relationships/slideLayout" Target="../slideLayouts/slideLayout76.xml"/><Relationship Id="rId58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59.xml"/><Relationship Id="rId49" Type="http://schemas.openxmlformats.org/officeDocument/2006/relationships/slideLayout" Target="../slideLayouts/slideLayout72.xml"/><Relationship Id="rId57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67.xml"/><Relationship Id="rId52" Type="http://schemas.openxmlformats.org/officeDocument/2006/relationships/slideLayout" Target="../slideLayouts/slideLayout75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8.xml"/><Relationship Id="rId43" Type="http://schemas.openxmlformats.org/officeDocument/2006/relationships/slideLayout" Target="../slideLayouts/slideLayout66.xml"/><Relationship Id="rId48" Type="http://schemas.openxmlformats.org/officeDocument/2006/relationships/slideLayout" Target="../slideLayouts/slideLayout71.xml"/><Relationship Id="rId56" Type="http://schemas.openxmlformats.org/officeDocument/2006/relationships/slideLayout" Target="../slideLayouts/slideLayout79.xml"/><Relationship Id="rId8" Type="http://schemas.openxmlformats.org/officeDocument/2006/relationships/slideLayout" Target="../slideLayouts/slideLayout31.xml"/><Relationship Id="rId51" Type="http://schemas.openxmlformats.org/officeDocument/2006/relationships/slideLayout" Target="../slideLayouts/slideLayout74.xml"/><Relationship Id="rId3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9FF7E-61AE-48A7-A74D-96170CAA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18367-42C4-4C12-BBCD-C59A785C0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B6349-980D-4EC1-BFFE-A55C2EABE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2A5B4-BF14-477A-8EE2-11B8B0561B99}" type="datetimeFigureOut">
              <a:rPr lang="en-SG" smtClean="0"/>
              <a:t>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8C532-FC9E-42EB-9B21-C972F79E2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7315-7BDD-481C-8D3F-8D5A29182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21846-8888-46F8-B735-CEDD8C0F4D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962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E7DE8-740F-E044-95C4-AD38CD9AFE26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B28A-65C2-3348-BBE7-ED4DC87E0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9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2902" y="6239411"/>
            <a:ext cx="182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solidFill>
                  <a:schemeClr val="tx1"/>
                </a:solidFill>
                <a:latin typeface="Lato Black"/>
                <a:cs typeface="Lato Black"/>
              </a:rPr>
              <a:t>INVESTOR  </a:t>
            </a:r>
            <a:r>
              <a:rPr lang="id-ID" sz="1200" b="0" dirty="0">
                <a:solidFill>
                  <a:schemeClr val="tx1"/>
                </a:solidFill>
                <a:latin typeface="Lato Light"/>
                <a:cs typeface="Lato Light"/>
              </a:rPr>
              <a:t>PITCH DECK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640927" y="6362259"/>
            <a:ext cx="87668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1336287" y="409326"/>
            <a:ext cx="381799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200" b="1" smtClean="0">
                <a:solidFill>
                  <a:schemeClr val="tx1"/>
                </a:solidFill>
                <a:latin typeface="Lato Light"/>
                <a:cs typeface="Lato Light"/>
              </a:rPr>
              <a:pPr algn="ctr"/>
              <a:t>‹#›</a:t>
            </a:fld>
            <a:endParaRPr lang="id-ID" sz="12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11357276" y="375507"/>
            <a:ext cx="343856" cy="34376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110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  <p:sldLayoutId id="2147483709" r:id="rId36"/>
    <p:sldLayoutId id="2147483710" r:id="rId37"/>
    <p:sldLayoutId id="2147483711" r:id="rId38"/>
    <p:sldLayoutId id="2147483712" r:id="rId39"/>
    <p:sldLayoutId id="2147483713" r:id="rId40"/>
    <p:sldLayoutId id="2147483714" r:id="rId41"/>
    <p:sldLayoutId id="2147483715" r:id="rId42"/>
    <p:sldLayoutId id="2147483716" r:id="rId43"/>
    <p:sldLayoutId id="2147483717" r:id="rId44"/>
    <p:sldLayoutId id="2147483718" r:id="rId45"/>
    <p:sldLayoutId id="2147483719" r:id="rId46"/>
    <p:sldLayoutId id="2147483720" r:id="rId47"/>
    <p:sldLayoutId id="2147483721" r:id="rId48"/>
    <p:sldLayoutId id="2147483722" r:id="rId49"/>
    <p:sldLayoutId id="2147483723" r:id="rId50"/>
    <p:sldLayoutId id="2147483724" r:id="rId51"/>
    <p:sldLayoutId id="2147483725" r:id="rId52"/>
    <p:sldLayoutId id="2147483726" r:id="rId53"/>
    <p:sldLayoutId id="2147483727" r:id="rId54"/>
    <p:sldLayoutId id="2147483728" r:id="rId55"/>
    <p:sldLayoutId id="2147483729" r:id="rId56"/>
    <p:sldLayoutId id="2147483730" r:id="rId57"/>
  </p:sldLayoutIdLs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4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457109" indent="0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914217" indent="0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1371326" indent="0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1828434" indent="0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6.png"/><Relationship Id="rId11" Type="http://schemas.openxmlformats.org/officeDocument/2006/relationships/image" Target="../media/image20.sv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microsoft.com/office/2014/relationships/chartEx" Target="../charts/chartEx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rec/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D4DEDC-2769-4CEF-9ED8-0DA00993EF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94A5E-1809-44DF-8D27-CA7542247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08" y="0"/>
            <a:ext cx="11000936" cy="2377440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chemeClr val="bg1"/>
                </a:solidFill>
                <a:latin typeface="+mn-lt"/>
              </a:rPr>
              <a:t>ISSS603- CUSTOMER ANALYTICS &amp; APPLICATIONS</a:t>
            </a:r>
            <a:br>
              <a:rPr lang="en-SG" sz="4000" b="1" dirty="0">
                <a:solidFill>
                  <a:schemeClr val="bg1"/>
                </a:solidFill>
                <a:latin typeface="+mn-lt"/>
              </a:rPr>
            </a:br>
            <a:r>
              <a:rPr lang="en-SG" sz="4000" b="1" dirty="0">
                <a:solidFill>
                  <a:schemeClr val="bg1"/>
                </a:solidFill>
                <a:latin typeface="+mn-lt"/>
              </a:rPr>
              <a:t>Speciality Store Online Retail</a:t>
            </a:r>
            <a:br>
              <a:rPr lang="en-SG" sz="3600" b="1" dirty="0">
                <a:latin typeface="Arial Rounded MT Bold" panose="020F0704030504030204" pitchFamily="34" charset="0"/>
              </a:rPr>
            </a:br>
            <a:endParaRPr lang="en-SG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A3720-B352-4AB5-BB2B-1B731024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543" y="3348819"/>
            <a:ext cx="5100767" cy="2587746"/>
          </a:xfrm>
        </p:spPr>
        <p:txBody>
          <a:bodyPr>
            <a:normAutofit lnSpcReduction="10000"/>
          </a:bodyPr>
          <a:lstStyle/>
          <a:p>
            <a:pPr algn="l"/>
            <a:r>
              <a:rPr lang="en-SG" sz="2000" b="1" dirty="0">
                <a:solidFill>
                  <a:schemeClr val="bg1"/>
                </a:solidFill>
              </a:rPr>
              <a:t>(Group -1)</a:t>
            </a:r>
          </a:p>
          <a:p>
            <a:pPr algn="l"/>
            <a:r>
              <a:rPr lang="en-SG" sz="2000" b="1" dirty="0">
                <a:solidFill>
                  <a:schemeClr val="bg1"/>
                </a:solidFill>
              </a:rPr>
              <a:t>CHRIS THNG</a:t>
            </a:r>
          </a:p>
          <a:p>
            <a:pPr algn="l"/>
            <a:r>
              <a:rPr lang="en-SG" sz="2000" b="1" dirty="0">
                <a:solidFill>
                  <a:schemeClr val="bg1"/>
                </a:solidFill>
              </a:rPr>
              <a:t>DIYA NARESH RAO</a:t>
            </a:r>
          </a:p>
          <a:p>
            <a:pPr algn="l"/>
            <a:r>
              <a:rPr lang="en-SG" sz="2000" b="1" dirty="0">
                <a:solidFill>
                  <a:schemeClr val="bg1"/>
                </a:solidFill>
              </a:rPr>
              <a:t>PANKHURI DWIVEDI</a:t>
            </a:r>
          </a:p>
          <a:p>
            <a:pPr algn="l"/>
            <a:r>
              <a:rPr lang="en-SG" sz="2000" b="1" dirty="0">
                <a:solidFill>
                  <a:schemeClr val="bg1"/>
                </a:solidFill>
              </a:rPr>
              <a:t>PRIYANKA SHARMA</a:t>
            </a:r>
          </a:p>
          <a:p>
            <a:pPr algn="l"/>
            <a:r>
              <a:rPr lang="en-SG" sz="2000" b="1" dirty="0">
                <a:solidFill>
                  <a:schemeClr val="bg1"/>
                </a:solidFill>
              </a:rPr>
              <a:t>LIAO YUNXIA</a:t>
            </a:r>
          </a:p>
          <a:p>
            <a:pPr algn="l"/>
            <a:r>
              <a:rPr lang="en-SG" sz="2000" b="1" dirty="0">
                <a:solidFill>
                  <a:schemeClr val="bg1"/>
                </a:solidFill>
              </a:rPr>
              <a:t>HU YUNXIA</a:t>
            </a:r>
          </a:p>
        </p:txBody>
      </p:sp>
    </p:spTree>
    <p:extLst>
      <p:ext uri="{BB962C8B-B14F-4D97-AF65-F5344CB8AC3E}">
        <p14:creationId xmlns:p14="http://schemas.microsoft.com/office/powerpoint/2010/main" val="2716674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iPhone6_mockup_front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078" y="387980"/>
            <a:ext cx="3740299" cy="5852800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7500174" y="1201489"/>
            <a:ext cx="3597260" cy="1722310"/>
            <a:chOff x="893436" y="1441636"/>
            <a:chExt cx="2698647" cy="1291732"/>
          </a:xfrm>
        </p:grpSpPr>
        <p:sp>
          <p:nvSpPr>
            <p:cNvPr id="62" name="Title 20"/>
            <p:cNvSpPr txBox="1">
              <a:spLocks/>
            </p:cNvSpPr>
            <p:nvPr/>
          </p:nvSpPr>
          <p:spPr>
            <a:xfrm>
              <a:off x="893436" y="1441636"/>
              <a:ext cx="2698647" cy="276999"/>
            </a:xfrm>
            <a:prstGeom prst="rect">
              <a:avLst/>
            </a:prstGeom>
          </p:spPr>
          <p:txBody>
            <a:bodyPr vert="horz" wrap="square" lIns="45720" tIns="0" rIns="45720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marL="0" marR="0" lvl="0" indent="0" algn="l" defTabSz="2286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dirty="0">
                  <a:solidFill>
                    <a:srgbClr val="FFFFFF"/>
                  </a:solidFill>
                  <a:latin typeface="Lato Light"/>
                </a:rPr>
                <a:t>Customer Journey</a:t>
              </a:r>
            </a:p>
          </p:txBody>
        </p:sp>
        <p:sp>
          <p:nvSpPr>
            <p:cNvPr id="63" name="Title 20"/>
            <p:cNvSpPr txBox="1">
              <a:spLocks/>
            </p:cNvSpPr>
            <p:nvPr/>
          </p:nvSpPr>
          <p:spPr>
            <a:xfrm>
              <a:off x="968813" y="1685629"/>
              <a:ext cx="1799098" cy="1047739"/>
            </a:xfrm>
            <a:prstGeom prst="rect">
              <a:avLst/>
            </a:prstGeom>
          </p:spPr>
          <p:txBody>
            <a:bodyPr vert="horz" wrap="square" lIns="45720" tIns="22860" rIns="45720" bIns="2286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marL="285750" marR="0" lvl="0" indent="-285750" algn="l" defTabSz="4572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en-SG" sz="1600" dirty="0">
                  <a:solidFill>
                    <a:srgbClr val="C9D1D7"/>
                  </a:solidFill>
                </a:rPr>
                <a:t>Most viewed products</a:t>
              </a:r>
            </a:p>
            <a:p>
              <a:pPr marL="285750" marR="0" lvl="0" indent="-285750" algn="l" defTabSz="4572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en-SG" sz="1600" dirty="0">
                  <a:solidFill>
                    <a:srgbClr val="C9D1D7"/>
                  </a:solidFill>
                </a:rPr>
                <a:t>Banner placement</a:t>
              </a:r>
            </a:p>
            <a:p>
              <a:pPr marL="285750" marR="0" lvl="0" indent="-285750" algn="l" defTabSz="4572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en-SG" sz="1600" dirty="0">
                  <a:solidFill>
                    <a:srgbClr val="C9D1D7"/>
                  </a:solidFill>
                </a:rPr>
                <a:t>Abandoned carts </a:t>
              </a:r>
            </a:p>
            <a:p>
              <a:pPr marL="285750" marR="0" lvl="0" indent="-285750" algn="ctr" defTabSz="4572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srgbClr val="C9D1D7"/>
                </a:solidFill>
                <a:effectLst/>
                <a:uLnTx/>
                <a:uFillTx/>
                <a:latin typeface="Source Sans Pro ExtraLight"/>
                <a:ea typeface="+mj-ea"/>
              </a:endParaRPr>
            </a:p>
          </p:txBody>
        </p:sp>
      </p:grpSp>
      <p:sp>
        <p:nvSpPr>
          <p:cNvPr id="65" name="Oval 64"/>
          <p:cNvSpPr/>
          <p:nvPr/>
        </p:nvSpPr>
        <p:spPr>
          <a:xfrm>
            <a:off x="6823103" y="1184809"/>
            <a:ext cx="554488" cy="515503"/>
          </a:xfrm>
          <a:prstGeom prst="ellipse">
            <a:avLst/>
          </a:prstGeom>
          <a:solidFill>
            <a:schemeClr val="accent3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6849535" y="2897190"/>
            <a:ext cx="524671" cy="481936"/>
          </a:xfrm>
          <a:prstGeom prst="ellipse">
            <a:avLst/>
          </a:prstGeom>
          <a:solidFill>
            <a:schemeClr val="accent4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600651" y="3171041"/>
            <a:ext cx="2571960" cy="1624645"/>
            <a:chOff x="1103316" y="1302589"/>
            <a:chExt cx="1929472" cy="1218483"/>
          </a:xfrm>
        </p:grpSpPr>
        <p:sp>
          <p:nvSpPr>
            <p:cNvPr id="71" name="Title 20"/>
            <p:cNvSpPr txBox="1">
              <a:spLocks/>
            </p:cNvSpPr>
            <p:nvPr/>
          </p:nvSpPr>
          <p:spPr>
            <a:xfrm>
              <a:off x="1106692" y="1302589"/>
              <a:ext cx="1926096" cy="230833"/>
            </a:xfrm>
            <a:prstGeom prst="rect">
              <a:avLst/>
            </a:prstGeom>
          </p:spPr>
          <p:txBody>
            <a:bodyPr vert="horz" wrap="square" lIns="45720" tIns="0" rIns="45720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marL="0" marR="0" lvl="0" indent="0" algn="l" defTabSz="2286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j-ea"/>
                <a:cs typeface="Lato Light"/>
              </a:endParaRPr>
            </a:p>
          </p:txBody>
        </p:sp>
        <p:sp>
          <p:nvSpPr>
            <p:cNvPr id="72" name="Title 20"/>
            <p:cNvSpPr txBox="1">
              <a:spLocks/>
            </p:cNvSpPr>
            <p:nvPr/>
          </p:nvSpPr>
          <p:spPr>
            <a:xfrm>
              <a:off x="1103316" y="1473334"/>
              <a:ext cx="1799098" cy="1047738"/>
            </a:xfrm>
            <a:prstGeom prst="rect">
              <a:avLst/>
            </a:prstGeom>
          </p:spPr>
          <p:txBody>
            <a:bodyPr vert="horz" wrap="square" lIns="45720" tIns="22860" rIns="45720" bIns="2286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marL="285750" marR="0" lvl="0" indent="-285750" algn="l" defTabSz="4572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en-SG" sz="1600" dirty="0">
                  <a:solidFill>
                    <a:srgbClr val="C9D1D7"/>
                  </a:solidFill>
                </a:rPr>
                <a:t>Referral discounts</a:t>
              </a:r>
            </a:p>
            <a:p>
              <a:pPr marL="285750" marR="0" lvl="0" indent="-285750" algn="l" defTabSz="4572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en-SG" sz="1600" dirty="0">
                  <a:solidFill>
                    <a:srgbClr val="C9D1D7"/>
                  </a:solidFill>
                </a:rPr>
                <a:t>Offers with first time purchasing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srgbClr val="C9D1D7"/>
                </a:solidFill>
                <a:effectLst/>
                <a:uLnTx/>
                <a:uFillTx/>
                <a:latin typeface="Source Sans Pro ExtraLight"/>
                <a:ea typeface="+mj-ea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119041" y="336812"/>
            <a:ext cx="39508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FFFFFF"/>
                </a:solidFill>
                <a:latin typeface="Lato Light"/>
                <a:cs typeface="Lato Light"/>
              </a:rPr>
              <a:t>Other Marketing Strategies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Lato Light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6095999" y="458344"/>
            <a:ext cx="0" cy="656701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5CD966F-D9D5-410A-AA67-06475EDAA36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7" r="37697"/>
          <a:stretch>
            <a:fillRect/>
          </a:stretch>
        </p:blipFill>
        <p:spPr>
          <a:xfrm>
            <a:off x="497892" y="1294105"/>
            <a:ext cx="2280357" cy="404783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C97A4A-8810-4039-8D36-7964F431902F}"/>
              </a:ext>
            </a:extLst>
          </p:cNvPr>
          <p:cNvSpPr/>
          <p:nvPr/>
        </p:nvSpPr>
        <p:spPr>
          <a:xfrm>
            <a:off x="800100" y="6240780"/>
            <a:ext cx="1783080" cy="398714"/>
          </a:xfrm>
          <a:prstGeom prst="rect">
            <a:avLst/>
          </a:prstGeom>
          <a:solidFill>
            <a:srgbClr val="1924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402F35-ECAB-499C-93D9-7EEA28348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3468" y="352950"/>
            <a:ext cx="2027932" cy="449882"/>
          </a:xfrm>
          <a:prstGeom prst="rect">
            <a:avLst/>
          </a:prstGeom>
        </p:spPr>
      </p:pic>
      <p:sp>
        <p:nvSpPr>
          <p:cNvPr id="34" name="Title 20">
            <a:extLst>
              <a:ext uri="{FF2B5EF4-FFF2-40B4-BE49-F238E27FC236}">
                <a16:creationId xmlns:a16="http://schemas.microsoft.com/office/drawing/2014/main" id="{32A14113-01DD-4780-9C93-4AF58427DB4A}"/>
              </a:ext>
            </a:extLst>
          </p:cNvPr>
          <p:cNvSpPr txBox="1">
            <a:spLocks/>
          </p:cNvSpPr>
          <p:nvPr/>
        </p:nvSpPr>
        <p:spPr>
          <a:xfrm>
            <a:off x="7600651" y="2942326"/>
            <a:ext cx="2567460" cy="369332"/>
          </a:xfrm>
          <a:prstGeom prst="rect">
            <a:avLst/>
          </a:prstGeom>
        </p:spPr>
        <p:txBody>
          <a:bodyPr vert="horz" wrap="square" lIns="45720" tIns="0" rIns="4572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FFFF"/>
                </a:solidFill>
                <a:latin typeface="Lato Light"/>
              </a:rPr>
              <a:t>Offers </a:t>
            </a:r>
          </a:p>
        </p:txBody>
      </p:sp>
      <p:pic>
        <p:nvPicPr>
          <p:cNvPr id="11" name="Graphic 10" descr="Upward trend">
            <a:extLst>
              <a:ext uri="{FF2B5EF4-FFF2-40B4-BE49-F238E27FC236}">
                <a16:creationId xmlns:a16="http://schemas.microsoft.com/office/drawing/2014/main" id="{5A8A5EF7-267A-4077-A6A7-A28EA84AC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7775" y="1246755"/>
            <a:ext cx="439326" cy="439326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3222765" y="1108279"/>
            <a:ext cx="544883" cy="543446"/>
          </a:xfrm>
          <a:prstGeom prst="ellipse">
            <a:avLst/>
          </a:prstGeom>
          <a:solidFill>
            <a:schemeClr val="accent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33FDE7-0CA2-4F98-8A2B-449DEB08C72D}"/>
              </a:ext>
            </a:extLst>
          </p:cNvPr>
          <p:cNvGrpSpPr/>
          <p:nvPr/>
        </p:nvGrpSpPr>
        <p:grpSpPr>
          <a:xfrm>
            <a:off x="3224625" y="1173333"/>
            <a:ext cx="3277416" cy="3715000"/>
            <a:chOff x="332362" y="1833667"/>
            <a:chExt cx="3277416" cy="3715000"/>
          </a:xfrm>
        </p:grpSpPr>
        <p:sp>
          <p:nvSpPr>
            <p:cNvPr id="44" name="Oval 43"/>
            <p:cNvSpPr/>
            <p:nvPr/>
          </p:nvSpPr>
          <p:spPr>
            <a:xfrm>
              <a:off x="332362" y="3557524"/>
              <a:ext cx="544883" cy="501158"/>
            </a:xfrm>
            <a:prstGeom prst="ellipse">
              <a:avLst/>
            </a:prstGeom>
            <a:solidFill>
              <a:schemeClr val="accent2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800578" y="1833667"/>
              <a:ext cx="2809200" cy="1442168"/>
              <a:chOff x="807267" y="1276098"/>
              <a:chExt cx="2107448" cy="1081627"/>
            </a:xfrm>
          </p:grpSpPr>
          <p:sp>
            <p:nvSpPr>
              <p:cNvPr id="74" name="Title 20"/>
              <p:cNvSpPr txBox="1">
                <a:spLocks/>
              </p:cNvSpPr>
              <p:nvPr/>
            </p:nvSpPr>
            <p:spPr>
              <a:xfrm>
                <a:off x="896574" y="1276098"/>
                <a:ext cx="1926096" cy="276999"/>
              </a:xfrm>
              <a:prstGeom prst="rect">
                <a:avLst/>
              </a:prstGeom>
            </p:spPr>
            <p:txBody>
              <a:bodyPr vert="horz" wrap="square" lIns="45720" tIns="0" rIns="45720" bIns="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marL="0" marR="0" lvl="0" indent="0" algn="l" defTabSz="2286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ato Light"/>
                    <a:ea typeface="+mj-ea"/>
                    <a:cs typeface="Lato Light"/>
                  </a:rPr>
                  <a:t>Sale</a:t>
                </a:r>
              </a:p>
            </p:txBody>
          </p:sp>
          <p:sp>
            <p:nvSpPr>
              <p:cNvPr id="75" name="Title 20"/>
              <p:cNvSpPr txBox="1">
                <a:spLocks/>
              </p:cNvSpPr>
              <p:nvPr/>
            </p:nvSpPr>
            <p:spPr>
              <a:xfrm>
                <a:off x="807267" y="1526343"/>
                <a:ext cx="2107448" cy="831382"/>
              </a:xfrm>
              <a:prstGeom prst="rect">
                <a:avLst/>
              </a:prstGeom>
            </p:spPr>
            <p:txBody>
              <a:bodyPr vert="horz" wrap="square" lIns="45720" tIns="22860" rIns="45720" bIns="2286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marL="285750" marR="0" lvl="0" indent="-285750" algn="l" defTabSz="457200" rtl="0" eaLnBrk="1" fontAlgn="auto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SG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9D1D7"/>
                    </a:solidFill>
                    <a:effectLst/>
                    <a:uLnTx/>
                    <a:uFillTx/>
                    <a:latin typeface="Source Sans Pro ExtraLight"/>
                    <a:ea typeface="+mj-ea"/>
                  </a:rPr>
                  <a:t>Clearance sales – to drive sales during non peak seasons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805093" y="3623437"/>
              <a:ext cx="2681990" cy="1925230"/>
              <a:chOff x="866976" y="1412925"/>
              <a:chExt cx="2012016" cy="1443921"/>
            </a:xfrm>
          </p:grpSpPr>
          <p:sp>
            <p:nvSpPr>
              <p:cNvPr id="77" name="Title 20"/>
              <p:cNvSpPr txBox="1">
                <a:spLocks/>
              </p:cNvSpPr>
              <p:nvPr/>
            </p:nvSpPr>
            <p:spPr>
              <a:xfrm>
                <a:off x="952896" y="1412925"/>
                <a:ext cx="1926096" cy="276999"/>
              </a:xfrm>
              <a:prstGeom prst="rect">
                <a:avLst/>
              </a:prstGeom>
            </p:spPr>
            <p:txBody>
              <a:bodyPr vert="horz" wrap="square" lIns="45720" tIns="0" rIns="45720" bIns="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marL="0" marR="0" lvl="0" indent="0" algn="l" defTabSz="2286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ato Light"/>
                    <a:ea typeface="+mj-ea"/>
                    <a:cs typeface="Lato Light"/>
                  </a:rPr>
                  <a:t>Social M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ato Light"/>
                    <a:ea typeface="+mj-ea"/>
                    <a:cs typeface="Lato Light"/>
                  </a:rPr>
                  <a:t>edia</a:t>
                </a:r>
              </a:p>
            </p:txBody>
          </p:sp>
          <p:sp>
            <p:nvSpPr>
              <p:cNvPr id="78" name="Title 20"/>
              <p:cNvSpPr txBox="1">
                <a:spLocks/>
              </p:cNvSpPr>
              <p:nvPr/>
            </p:nvSpPr>
            <p:spPr>
              <a:xfrm>
                <a:off x="866976" y="1748467"/>
                <a:ext cx="2010109" cy="1108379"/>
              </a:xfrm>
              <a:prstGeom prst="rect">
                <a:avLst/>
              </a:prstGeom>
            </p:spPr>
            <p:txBody>
              <a:bodyPr vert="horz" wrap="square" lIns="45720" tIns="22860" rIns="45720" bIns="2286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marL="171450" marR="0" lvl="0" indent="-171450" algn="l" defTabSz="457200" rtl="0" eaLnBrk="1" fontAlgn="auto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SG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9D1D7"/>
                    </a:solidFill>
                    <a:effectLst/>
                    <a:uLnTx/>
                    <a:uFillTx/>
                    <a:latin typeface="Source Sans Pro ExtraLight"/>
                    <a:ea typeface="+mj-ea"/>
                  </a:rPr>
                  <a:t> “Click a picture” </a:t>
                </a:r>
                <a:r>
                  <a:rPr lang="en-SG" sz="1600" dirty="0">
                    <a:solidFill>
                      <a:srgbClr val="C9D1D7"/>
                    </a:solidFill>
                  </a:rPr>
                  <a:t>  </a:t>
                </a:r>
                <a:r>
                  <a:rPr kumimoji="0" lang="en-SG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9D1D7"/>
                    </a:solidFill>
                    <a:effectLst/>
                    <a:uLnTx/>
                    <a:uFillTx/>
                    <a:latin typeface="Source Sans Pro ExtraLight"/>
                    <a:ea typeface="+mj-ea"/>
                  </a:rPr>
                  <a:t>campaigns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SG" sz="1600" dirty="0">
                    <a:solidFill>
                      <a:srgbClr val="C9D1D7"/>
                    </a:solidFill>
                  </a:rPr>
                  <a:t> </a:t>
                </a:r>
                <a:r>
                  <a:rPr kumimoji="0" lang="en-SG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9D1D7"/>
                    </a:solidFill>
                    <a:effectLst/>
                    <a:uLnTx/>
                    <a:uFillTx/>
                    <a:latin typeface="Source Sans Pro ExtraLight"/>
                    <a:ea typeface="+mj-ea"/>
                  </a:rPr>
                  <a:t>Influencer offers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SG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9D1D7"/>
                    </a:solidFill>
                    <a:effectLst/>
                    <a:uLnTx/>
                    <a:uFillTx/>
                    <a:latin typeface="Source Sans Pro ExtraLight"/>
                    <a:ea typeface="+mj-ea"/>
                  </a:rPr>
                  <a:t> Giveaways</a:t>
                </a:r>
              </a:p>
            </p:txBody>
          </p:sp>
        </p:grpSp>
        <p:sp>
          <p:nvSpPr>
            <p:cNvPr id="85" name="Freeform 161"/>
            <p:cNvSpPr>
              <a:spLocks noEditPoints="1"/>
            </p:cNvSpPr>
            <p:nvPr/>
          </p:nvSpPr>
          <p:spPr bwMode="auto">
            <a:xfrm>
              <a:off x="429886" y="3654075"/>
              <a:ext cx="349834" cy="308056"/>
            </a:xfrm>
            <a:custGeom>
              <a:avLst/>
              <a:gdLst/>
              <a:ahLst/>
              <a:cxnLst>
                <a:cxn ang="0">
                  <a:pos x="73" y="19"/>
                </a:cxn>
                <a:cxn ang="0">
                  <a:pos x="73" y="53"/>
                </a:cxn>
                <a:cxn ang="0">
                  <a:pos x="64" y="63"/>
                </a:cxn>
                <a:cxn ang="0">
                  <a:pos x="10" y="63"/>
                </a:cxn>
                <a:cxn ang="0">
                  <a:pos x="0" y="53"/>
                </a:cxn>
                <a:cxn ang="0">
                  <a:pos x="0" y="19"/>
                </a:cxn>
                <a:cxn ang="0">
                  <a:pos x="10" y="9"/>
                </a:cxn>
                <a:cxn ang="0">
                  <a:pos x="19" y="9"/>
                </a:cxn>
                <a:cxn ang="0">
                  <a:pos x="21" y="4"/>
                </a:cxn>
                <a:cxn ang="0">
                  <a:pos x="27" y="0"/>
                </a:cxn>
                <a:cxn ang="0">
                  <a:pos x="47" y="0"/>
                </a:cxn>
                <a:cxn ang="0">
                  <a:pos x="53" y="4"/>
                </a:cxn>
                <a:cxn ang="0">
                  <a:pos x="55" y="9"/>
                </a:cxn>
                <a:cxn ang="0">
                  <a:pos x="64" y="9"/>
                </a:cxn>
                <a:cxn ang="0">
                  <a:pos x="73" y="19"/>
                </a:cxn>
                <a:cxn ang="0">
                  <a:pos x="54" y="36"/>
                </a:cxn>
                <a:cxn ang="0">
                  <a:pos x="37" y="19"/>
                </a:cxn>
                <a:cxn ang="0">
                  <a:pos x="20" y="36"/>
                </a:cxn>
                <a:cxn ang="0">
                  <a:pos x="37" y="53"/>
                </a:cxn>
                <a:cxn ang="0">
                  <a:pos x="54" y="36"/>
                </a:cxn>
                <a:cxn ang="0">
                  <a:pos x="48" y="36"/>
                </a:cxn>
                <a:cxn ang="0">
                  <a:pos x="37" y="47"/>
                </a:cxn>
                <a:cxn ang="0">
                  <a:pos x="26" y="36"/>
                </a:cxn>
                <a:cxn ang="0">
                  <a:pos x="37" y="25"/>
                </a:cxn>
                <a:cxn ang="0">
                  <a:pos x="48" y="36"/>
                </a:cxn>
              </a:cxnLst>
              <a:rect l="0" t="0" r="r" b="b"/>
              <a:pathLst>
                <a:path w="73" h="63">
                  <a:moveTo>
                    <a:pt x="73" y="19"/>
                  </a:moveTo>
                  <a:cubicBezTo>
                    <a:pt x="73" y="53"/>
                    <a:pt x="73" y="53"/>
                    <a:pt x="73" y="53"/>
                  </a:cubicBezTo>
                  <a:cubicBezTo>
                    <a:pt x="73" y="58"/>
                    <a:pt x="69" y="63"/>
                    <a:pt x="64" y="63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5" y="63"/>
                    <a:pt x="0" y="58"/>
                    <a:pt x="0" y="5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4"/>
                    <a:pt x="5" y="9"/>
                    <a:pt x="10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2"/>
                    <a:pt x="25" y="0"/>
                    <a:pt x="2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2" y="2"/>
                    <a:pt x="53" y="4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9" y="9"/>
                    <a:pt x="73" y="14"/>
                    <a:pt x="73" y="19"/>
                  </a:cubicBezTo>
                  <a:close/>
                  <a:moveTo>
                    <a:pt x="54" y="36"/>
                  </a:moveTo>
                  <a:cubicBezTo>
                    <a:pt x="54" y="27"/>
                    <a:pt x="46" y="19"/>
                    <a:pt x="37" y="19"/>
                  </a:cubicBezTo>
                  <a:cubicBezTo>
                    <a:pt x="28" y="19"/>
                    <a:pt x="20" y="27"/>
                    <a:pt x="20" y="36"/>
                  </a:cubicBezTo>
                  <a:cubicBezTo>
                    <a:pt x="20" y="46"/>
                    <a:pt x="28" y="53"/>
                    <a:pt x="37" y="53"/>
                  </a:cubicBezTo>
                  <a:cubicBezTo>
                    <a:pt x="46" y="53"/>
                    <a:pt x="54" y="46"/>
                    <a:pt x="54" y="36"/>
                  </a:cubicBezTo>
                  <a:close/>
                  <a:moveTo>
                    <a:pt x="48" y="36"/>
                  </a:moveTo>
                  <a:cubicBezTo>
                    <a:pt x="48" y="42"/>
                    <a:pt x="43" y="47"/>
                    <a:pt x="37" y="47"/>
                  </a:cubicBezTo>
                  <a:cubicBezTo>
                    <a:pt x="31" y="47"/>
                    <a:pt x="26" y="42"/>
                    <a:pt x="26" y="36"/>
                  </a:cubicBezTo>
                  <a:cubicBezTo>
                    <a:pt x="26" y="30"/>
                    <a:pt x="31" y="25"/>
                    <a:pt x="37" y="25"/>
                  </a:cubicBezTo>
                  <a:cubicBezTo>
                    <a:pt x="43" y="25"/>
                    <a:pt x="48" y="30"/>
                    <a:pt x="48" y="3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pic>
          <p:nvPicPr>
            <p:cNvPr id="13" name="Graphic 12" descr="Shopping cart">
              <a:extLst>
                <a:ext uri="{FF2B5EF4-FFF2-40B4-BE49-F238E27FC236}">
                  <a16:creationId xmlns:a16="http://schemas.microsoft.com/office/drawing/2014/main" id="{C5E86F7A-BF99-441D-AB23-016BE731A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0923" y="1866347"/>
              <a:ext cx="392581" cy="392581"/>
            </a:xfrm>
            <a:prstGeom prst="rect">
              <a:avLst/>
            </a:prstGeom>
          </p:spPr>
        </p:pic>
      </p:grpSp>
      <p:pic>
        <p:nvPicPr>
          <p:cNvPr id="15" name="Graphic 14" descr="Tag">
            <a:extLst>
              <a:ext uri="{FF2B5EF4-FFF2-40B4-BE49-F238E27FC236}">
                <a16:creationId xmlns:a16="http://schemas.microsoft.com/office/drawing/2014/main" id="{66B0DA0E-DECC-412D-8ECF-465E14C2F4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49535" y="2890459"/>
            <a:ext cx="524671" cy="52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54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EC5E59-AF82-4781-A110-E204E3244AB6}"/>
              </a:ext>
            </a:extLst>
          </p:cNvPr>
          <p:cNvSpPr/>
          <p:nvPr/>
        </p:nvSpPr>
        <p:spPr>
          <a:xfrm>
            <a:off x="811530" y="6183630"/>
            <a:ext cx="1794510" cy="297180"/>
          </a:xfrm>
          <a:prstGeom prst="rect">
            <a:avLst/>
          </a:prstGeom>
          <a:solidFill>
            <a:srgbClr val="1924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EC93DC-A259-42B8-A99D-1755F55AEEE7}"/>
              </a:ext>
            </a:extLst>
          </p:cNvPr>
          <p:cNvSpPr/>
          <p:nvPr/>
        </p:nvSpPr>
        <p:spPr>
          <a:xfrm>
            <a:off x="10142220" y="228600"/>
            <a:ext cx="1756410" cy="506730"/>
          </a:xfrm>
          <a:prstGeom prst="rect">
            <a:avLst/>
          </a:prstGeom>
          <a:solidFill>
            <a:srgbClr val="1924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2C299-B47F-4DA9-B79A-E7496B1D2375}"/>
              </a:ext>
            </a:extLst>
          </p:cNvPr>
          <p:cNvSpPr txBox="1"/>
          <p:nvPr/>
        </p:nvSpPr>
        <p:spPr>
          <a:xfrm>
            <a:off x="503583" y="3935548"/>
            <a:ext cx="11320669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en-SG" dirty="0"/>
              <a:t>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CFF0C-B90A-4482-8421-0EAFF22D1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3" y="1122293"/>
            <a:ext cx="6490733" cy="4613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BD0BE-3F54-4482-8089-66140F25D6B3}"/>
              </a:ext>
            </a:extLst>
          </p:cNvPr>
          <p:cNvSpPr txBox="1"/>
          <p:nvPr/>
        </p:nvSpPr>
        <p:spPr>
          <a:xfrm>
            <a:off x="7348330" y="2692321"/>
            <a:ext cx="4340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latin typeface="Kristen ITC" panose="03050502040202030202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37327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3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3052" y="121214"/>
            <a:ext cx="294054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dirty="0">
                <a:solidFill>
                  <a:prstClr val="white"/>
                </a:solidFill>
                <a:latin typeface="Calibri" panose="020F0502020204030204"/>
                <a:cs typeface="Lato Light"/>
              </a:rPr>
              <a:t>Data Overview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Lato Ligh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8913" y="1691216"/>
            <a:ext cx="3106459" cy="3109384"/>
          </a:xfrm>
          <a:prstGeom prst="ellipse">
            <a:avLst/>
          </a:prstGeom>
          <a:solidFill>
            <a:srgbClr val="445468">
              <a:alpha val="8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121927" tIns="60963" rIns="121927" bIns="60963" anchor="ctr"/>
          <a:lstStyle/>
          <a:p>
            <a:pPr marL="0" marR="0" lvl="0" indent="0" algn="ctr" defTabSz="609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"/>
              <a:cs typeface="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39245" y="1691216"/>
            <a:ext cx="3106459" cy="3109384"/>
          </a:xfrm>
          <a:prstGeom prst="ellipse">
            <a:avLst/>
          </a:prstGeom>
          <a:solidFill>
            <a:srgbClr val="33D1AD">
              <a:alpha val="8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121927" tIns="60963" rIns="121927" bIns="60963" anchor="ctr"/>
          <a:lstStyle/>
          <a:p>
            <a:pPr marL="0" marR="0" lvl="0" indent="0" algn="ctr" defTabSz="609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"/>
              <a:cs typeface="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86505" y="1691216"/>
            <a:ext cx="3106459" cy="3109384"/>
          </a:xfrm>
          <a:prstGeom prst="ellipse">
            <a:avLst/>
          </a:prstGeom>
          <a:solidFill>
            <a:srgbClr val="F19A14">
              <a:alpha val="8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121927" tIns="60963" rIns="121927" bIns="60963" anchor="ctr"/>
          <a:lstStyle/>
          <a:p>
            <a:pPr marL="0" marR="0" lvl="0" indent="0" algn="ctr" defTabSz="609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"/>
              <a:cs typeface="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732701" y="1608853"/>
            <a:ext cx="3106459" cy="3109384"/>
          </a:xfrm>
          <a:prstGeom prst="ellipse">
            <a:avLst/>
          </a:prstGeom>
          <a:solidFill>
            <a:srgbClr val="91CE55">
              <a:alpha val="8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121927" tIns="60963" rIns="121927" bIns="60963" anchor="ctr"/>
          <a:lstStyle/>
          <a:p>
            <a:pPr marL="0" marR="0" lvl="0" indent="0" algn="ctr" defTabSz="609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"/>
              <a:cs typeface="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9816" y="2753772"/>
            <a:ext cx="2194742" cy="2046692"/>
          </a:xfrm>
          <a:prstGeom prst="rect">
            <a:avLst/>
          </a:prstGeom>
          <a:noFill/>
        </p:spPr>
        <p:txBody>
          <a:bodyPr wrap="square" lIns="121900" tIns="60949" rIns="121900" bIns="60949">
            <a:spAutoFit/>
          </a:bodyPr>
          <a:lstStyle/>
          <a:p>
            <a:pPr marL="0" marR="0" lvl="0" indent="0" algn="ctr" defTabSz="6094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dirty="0">
                <a:solidFill>
                  <a:prstClr val="white"/>
                </a:solidFill>
                <a:latin typeface="Lato Light"/>
                <a:cs typeface="Lato Light"/>
              </a:rPr>
              <a:t>Transactional data of a UK based Online Specialty Store</a:t>
            </a:r>
            <a:endParaRPr kumimoji="0" lang="ru-RU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Lato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42391" y="2869950"/>
            <a:ext cx="2588363" cy="1661971"/>
          </a:xfrm>
          <a:prstGeom prst="rect">
            <a:avLst/>
          </a:prstGeom>
          <a:noFill/>
        </p:spPr>
        <p:txBody>
          <a:bodyPr wrap="square" lIns="121900" tIns="60949" rIns="121900" bIns="60949">
            <a:spAutoFit/>
          </a:bodyPr>
          <a:lstStyle>
            <a:defPPr>
              <a:defRPr lang="en-US"/>
            </a:defPPr>
            <a:lvl1pPr algn="ctr" defTabSz="609492">
              <a:defRPr sz="2500">
                <a:solidFill>
                  <a:prstClr val="white"/>
                </a:solidFill>
                <a:latin typeface="Lato Light"/>
                <a:cs typeface="Lato Light"/>
              </a:defRPr>
            </a:lvl1pPr>
          </a:lstStyle>
          <a:p>
            <a:pPr marL="0" marR="0" lvl="0" indent="0" algn="ctr" defTabSz="609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15K+ transactions of around 4K Customers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65834" y="3019063"/>
            <a:ext cx="2947800" cy="1277251"/>
          </a:xfrm>
          <a:prstGeom prst="rect">
            <a:avLst/>
          </a:prstGeom>
          <a:noFill/>
        </p:spPr>
        <p:txBody>
          <a:bodyPr wrap="square" lIns="121900" tIns="60949" rIns="121900" bIns="60949">
            <a:spAutoFit/>
          </a:bodyPr>
          <a:lstStyle>
            <a:defPPr>
              <a:defRPr lang="en-US"/>
            </a:defPPr>
            <a:lvl1pPr algn="ctr" defTabSz="609492">
              <a:defRPr sz="2500">
                <a:solidFill>
                  <a:prstClr val="white"/>
                </a:solidFill>
                <a:latin typeface="Lato Light"/>
                <a:cs typeface="Lato Light"/>
              </a:defRPr>
            </a:lvl1pPr>
          </a:lstStyle>
          <a:p>
            <a:pPr marL="0" marR="0" lvl="0" indent="0" algn="ctr" defTabSz="609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12 months Time-Series Data</a:t>
            </a:r>
          </a:p>
          <a:p>
            <a:pPr marL="0" marR="0" lvl="0" indent="0" algn="ctr" defTabSz="609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43678" y="3076743"/>
            <a:ext cx="2886775" cy="1277251"/>
          </a:xfrm>
          <a:prstGeom prst="rect">
            <a:avLst/>
          </a:prstGeom>
          <a:noFill/>
        </p:spPr>
        <p:txBody>
          <a:bodyPr wrap="square" lIns="121900" tIns="60949" rIns="121900" bIns="60949">
            <a:spAutoFit/>
          </a:bodyPr>
          <a:lstStyle>
            <a:defPPr>
              <a:defRPr lang="en-US"/>
            </a:defPPr>
            <a:lvl1pPr algn="ctr" defTabSz="609492">
              <a:defRPr sz="2500">
                <a:solidFill>
                  <a:prstClr val="white"/>
                </a:solidFill>
                <a:latin typeface="Lato Light"/>
                <a:cs typeface="Lato Light"/>
              </a:defRPr>
            </a:lvl1pPr>
          </a:lstStyle>
          <a:p>
            <a:pPr marL="0" marR="0" lvl="0" indent="0" algn="ctr" defTabSz="609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Catalogue of over 3.5K Products</a:t>
            </a:r>
          </a:p>
          <a:p>
            <a:pPr marL="0" marR="0" lvl="0" indent="0" algn="ctr" defTabSz="6094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</a:endParaRPr>
          </a:p>
        </p:txBody>
      </p:sp>
      <p:cxnSp>
        <p:nvCxnSpPr>
          <p:cNvPr id="209" name="Straight Connector 208"/>
          <p:cNvCxnSpPr/>
          <p:nvPr/>
        </p:nvCxnSpPr>
        <p:spPr>
          <a:xfrm rot="5400000">
            <a:off x="5886505" y="343964"/>
            <a:ext cx="0" cy="656701"/>
          </a:xfrm>
          <a:prstGeom prst="line">
            <a:avLst/>
          </a:prstGeom>
          <a:noFill/>
          <a:ln w="38100" cap="flat" cmpd="sng" algn="ctr">
            <a:solidFill>
              <a:srgbClr val="33D1AD"/>
            </a:solidFill>
            <a:prstDash val="solid"/>
            <a:miter lim="800000"/>
          </a:ln>
          <a:effectLst/>
        </p:spPr>
      </p:cxnSp>
      <p:sp>
        <p:nvSpPr>
          <p:cNvPr id="212" name="AutoShape 92"/>
          <p:cNvSpPr>
            <a:spLocks/>
          </p:cNvSpPr>
          <p:nvPr/>
        </p:nvSpPr>
        <p:spPr bwMode="auto">
          <a:xfrm>
            <a:off x="22145299" y="7864838"/>
            <a:ext cx="770647" cy="64564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287" y="12517"/>
                </a:moveTo>
                <a:cubicBezTo>
                  <a:pt x="14687" y="12517"/>
                  <a:pt x="15037" y="12647"/>
                  <a:pt x="15346" y="12910"/>
                </a:cubicBezTo>
                <a:lnTo>
                  <a:pt x="20700" y="17164"/>
                </a:lnTo>
                <a:cubicBezTo>
                  <a:pt x="20976" y="17407"/>
                  <a:pt x="21197" y="17703"/>
                  <a:pt x="21357" y="18051"/>
                </a:cubicBezTo>
                <a:cubicBezTo>
                  <a:pt x="21517" y="18398"/>
                  <a:pt x="21599" y="18779"/>
                  <a:pt x="21599" y="19191"/>
                </a:cubicBezTo>
                <a:cubicBezTo>
                  <a:pt x="21599" y="19860"/>
                  <a:pt x="21402" y="20428"/>
                  <a:pt x="21006" y="20896"/>
                </a:cubicBezTo>
                <a:cubicBezTo>
                  <a:pt x="20613" y="21365"/>
                  <a:pt x="20143" y="21599"/>
                  <a:pt x="19594" y="21599"/>
                </a:cubicBezTo>
                <a:cubicBezTo>
                  <a:pt x="19182" y="21599"/>
                  <a:pt x="18810" y="21458"/>
                  <a:pt x="18478" y="21179"/>
                </a:cubicBezTo>
                <a:lnTo>
                  <a:pt x="13128" y="16924"/>
                </a:lnTo>
                <a:cubicBezTo>
                  <a:pt x="12599" y="16498"/>
                  <a:pt x="12319" y="15908"/>
                  <a:pt x="12281" y="15154"/>
                </a:cubicBezTo>
                <a:lnTo>
                  <a:pt x="9713" y="13096"/>
                </a:lnTo>
                <a:lnTo>
                  <a:pt x="8518" y="15233"/>
                </a:lnTo>
                <a:cubicBezTo>
                  <a:pt x="8412" y="15411"/>
                  <a:pt x="8273" y="15504"/>
                  <a:pt x="8101" y="15504"/>
                </a:cubicBezTo>
                <a:cubicBezTo>
                  <a:pt x="7995" y="15504"/>
                  <a:pt x="7901" y="15468"/>
                  <a:pt x="7819" y="15397"/>
                </a:cubicBezTo>
                <a:cubicBezTo>
                  <a:pt x="8233" y="15747"/>
                  <a:pt x="8445" y="16199"/>
                  <a:pt x="8452" y="16746"/>
                </a:cubicBezTo>
                <a:cubicBezTo>
                  <a:pt x="8452" y="16972"/>
                  <a:pt x="8412" y="17187"/>
                  <a:pt x="8334" y="17390"/>
                </a:cubicBezTo>
                <a:cubicBezTo>
                  <a:pt x="8254" y="17591"/>
                  <a:pt x="8150" y="17777"/>
                  <a:pt x="8016" y="17944"/>
                </a:cubicBezTo>
                <a:cubicBezTo>
                  <a:pt x="7884" y="18107"/>
                  <a:pt x="7736" y="18240"/>
                  <a:pt x="7567" y="18342"/>
                </a:cubicBezTo>
                <a:cubicBezTo>
                  <a:pt x="7395" y="18440"/>
                  <a:pt x="7221" y="18488"/>
                  <a:pt x="7042" y="18488"/>
                </a:cubicBezTo>
                <a:cubicBezTo>
                  <a:pt x="6781" y="18488"/>
                  <a:pt x="6545" y="18409"/>
                  <a:pt x="6343" y="18246"/>
                </a:cubicBezTo>
                <a:lnTo>
                  <a:pt x="550" y="13627"/>
                </a:lnTo>
                <a:cubicBezTo>
                  <a:pt x="183" y="13328"/>
                  <a:pt x="0" y="12915"/>
                  <a:pt x="0" y="12379"/>
                </a:cubicBezTo>
                <a:cubicBezTo>
                  <a:pt x="0" y="11939"/>
                  <a:pt x="136" y="11529"/>
                  <a:pt x="416" y="11151"/>
                </a:cubicBezTo>
                <a:cubicBezTo>
                  <a:pt x="694" y="10773"/>
                  <a:pt x="1023" y="10581"/>
                  <a:pt x="1407" y="10581"/>
                </a:cubicBezTo>
                <a:cubicBezTo>
                  <a:pt x="1673" y="10581"/>
                  <a:pt x="1925" y="10682"/>
                  <a:pt x="2174" y="10880"/>
                </a:cubicBezTo>
                <a:cubicBezTo>
                  <a:pt x="2024" y="10756"/>
                  <a:pt x="1944" y="10586"/>
                  <a:pt x="1939" y="10380"/>
                </a:cubicBezTo>
                <a:cubicBezTo>
                  <a:pt x="1939" y="10310"/>
                  <a:pt x="1967" y="10202"/>
                  <a:pt x="2026" y="10058"/>
                </a:cubicBezTo>
                <a:lnTo>
                  <a:pt x="5792" y="3271"/>
                </a:lnTo>
                <a:cubicBezTo>
                  <a:pt x="5898" y="3094"/>
                  <a:pt x="6034" y="2998"/>
                  <a:pt x="6209" y="2989"/>
                </a:cubicBezTo>
                <a:cubicBezTo>
                  <a:pt x="6329" y="2989"/>
                  <a:pt x="6418" y="3029"/>
                  <a:pt x="6479" y="3111"/>
                </a:cubicBezTo>
                <a:cubicBezTo>
                  <a:pt x="6293" y="2947"/>
                  <a:pt x="6140" y="2755"/>
                  <a:pt x="6027" y="2529"/>
                </a:cubicBezTo>
                <a:cubicBezTo>
                  <a:pt x="5914" y="2303"/>
                  <a:pt x="5860" y="2052"/>
                  <a:pt x="5860" y="1770"/>
                </a:cubicBezTo>
                <a:cubicBezTo>
                  <a:pt x="5860" y="1329"/>
                  <a:pt x="6001" y="926"/>
                  <a:pt x="6289" y="556"/>
                </a:cubicBezTo>
                <a:cubicBezTo>
                  <a:pt x="6573" y="189"/>
                  <a:pt x="6898" y="0"/>
                  <a:pt x="7268" y="0"/>
                </a:cubicBezTo>
                <a:cubicBezTo>
                  <a:pt x="7515" y="0"/>
                  <a:pt x="7750" y="90"/>
                  <a:pt x="7964" y="259"/>
                </a:cubicBezTo>
                <a:lnTo>
                  <a:pt x="13757" y="4881"/>
                </a:lnTo>
                <a:cubicBezTo>
                  <a:pt x="13931" y="5025"/>
                  <a:pt x="14065" y="5205"/>
                  <a:pt x="14162" y="5426"/>
                </a:cubicBezTo>
                <a:cubicBezTo>
                  <a:pt x="14258" y="5646"/>
                  <a:pt x="14310" y="5889"/>
                  <a:pt x="14310" y="6151"/>
                </a:cubicBezTo>
                <a:cubicBezTo>
                  <a:pt x="14310" y="6374"/>
                  <a:pt x="14270" y="6594"/>
                  <a:pt x="14190" y="6806"/>
                </a:cubicBezTo>
                <a:cubicBezTo>
                  <a:pt x="14112" y="7021"/>
                  <a:pt x="14014" y="7204"/>
                  <a:pt x="13891" y="7368"/>
                </a:cubicBezTo>
                <a:cubicBezTo>
                  <a:pt x="13771" y="7529"/>
                  <a:pt x="13623" y="7662"/>
                  <a:pt x="13442" y="7763"/>
                </a:cubicBezTo>
                <a:cubicBezTo>
                  <a:pt x="13260" y="7871"/>
                  <a:pt x="13081" y="7921"/>
                  <a:pt x="12900" y="7921"/>
                </a:cubicBezTo>
                <a:cubicBezTo>
                  <a:pt x="12655" y="7921"/>
                  <a:pt x="12397" y="7820"/>
                  <a:pt x="12135" y="7611"/>
                </a:cubicBezTo>
                <a:cubicBezTo>
                  <a:pt x="12284" y="7738"/>
                  <a:pt x="12366" y="7902"/>
                  <a:pt x="12373" y="8111"/>
                </a:cubicBezTo>
                <a:cubicBezTo>
                  <a:pt x="12373" y="8238"/>
                  <a:pt x="12342" y="8348"/>
                  <a:pt x="12281" y="8449"/>
                </a:cubicBezTo>
                <a:lnTo>
                  <a:pt x="11100" y="10581"/>
                </a:lnTo>
                <a:lnTo>
                  <a:pt x="13656" y="12625"/>
                </a:lnTo>
                <a:cubicBezTo>
                  <a:pt x="13762" y="12588"/>
                  <a:pt x="13865" y="12563"/>
                  <a:pt x="13971" y="12546"/>
                </a:cubicBezTo>
                <a:cubicBezTo>
                  <a:pt x="14077" y="12526"/>
                  <a:pt x="14183" y="12517"/>
                  <a:pt x="14287" y="1251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marL="0" marR="0" lvl="0" indent="0" algn="l" defTabSz="342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100" b="0" i="0" u="none" strike="noStrike" kern="1200" cap="none" spc="0" normalizeH="0" baseline="0" noProof="0" dirty="0">
              <a:ln>
                <a:noFill/>
              </a:ln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Lato Light"/>
              <a:ea typeface="+mn-ea"/>
              <a:cs typeface="Lato Light"/>
              <a:sym typeface="Gill Sans" charset="0"/>
            </a:endParaRPr>
          </a:p>
        </p:txBody>
      </p:sp>
      <p:pic>
        <p:nvPicPr>
          <p:cNvPr id="4" name="Graphic 3" descr="Shopping cart">
            <a:extLst>
              <a:ext uri="{FF2B5EF4-FFF2-40B4-BE49-F238E27FC236}">
                <a16:creationId xmlns:a16="http://schemas.microsoft.com/office/drawing/2014/main" id="{AC288E9B-87E9-4E87-A1FB-38962FDE4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9987" y="1947693"/>
            <a:ext cx="914400" cy="914400"/>
          </a:xfrm>
          <a:prstGeom prst="rect">
            <a:avLst/>
          </a:prstGeom>
        </p:spPr>
      </p:pic>
      <p:pic>
        <p:nvPicPr>
          <p:cNvPr id="6" name="Graphic 5" descr="Money">
            <a:extLst>
              <a:ext uri="{FF2B5EF4-FFF2-40B4-BE49-F238E27FC236}">
                <a16:creationId xmlns:a16="http://schemas.microsoft.com/office/drawing/2014/main" id="{DD9B89F6-7155-4353-A90D-0F17A0740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4285" y="2017184"/>
            <a:ext cx="914400" cy="914400"/>
          </a:xfrm>
          <a:prstGeom prst="rect">
            <a:avLst/>
          </a:prstGeom>
        </p:spPr>
      </p:pic>
      <p:pic>
        <p:nvPicPr>
          <p:cNvPr id="8" name="Graphic 7" descr="Upward trend">
            <a:extLst>
              <a:ext uri="{FF2B5EF4-FFF2-40B4-BE49-F238E27FC236}">
                <a16:creationId xmlns:a16="http://schemas.microsoft.com/office/drawing/2014/main" id="{6855042A-CE74-434C-A8B4-510DCD8C69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80242" y="2017184"/>
            <a:ext cx="914400" cy="914400"/>
          </a:xfrm>
          <a:prstGeom prst="rect">
            <a:avLst/>
          </a:prstGeom>
        </p:spPr>
      </p:pic>
      <p:pic>
        <p:nvPicPr>
          <p:cNvPr id="10" name="Graphic 9" descr="Barcode">
            <a:extLst>
              <a:ext uri="{FF2B5EF4-FFF2-40B4-BE49-F238E27FC236}">
                <a16:creationId xmlns:a16="http://schemas.microsoft.com/office/drawing/2014/main" id="{45E51FEC-41EC-49E8-BEEE-FF96D3F000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42931" y="2158862"/>
            <a:ext cx="917881" cy="91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63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FA16AF-F5FB-40FB-92C1-2A7896350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70CE2A0-956E-4ED4-9D87-D38A46662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2469072"/>
              </p:ext>
            </p:extLst>
          </p:nvPr>
        </p:nvGraphicFramePr>
        <p:xfrm>
          <a:off x="5257124" y="2451209"/>
          <a:ext cx="6943080" cy="4406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CE521761-8C0A-46A5-9062-A96F11AC04D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49419054"/>
                  </p:ext>
                </p:extLst>
              </p:nvPr>
            </p:nvGraphicFramePr>
            <p:xfrm>
              <a:off x="8204" y="62463"/>
              <a:ext cx="6943080" cy="378780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CE521761-8C0A-46A5-9062-A96F11AC04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04" y="62463"/>
                <a:ext cx="6943080" cy="3787803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5B5F1D91-331A-4A16-8849-3644BC6F18BF}"/>
              </a:ext>
            </a:extLst>
          </p:cNvPr>
          <p:cNvGrpSpPr/>
          <p:nvPr/>
        </p:nvGrpSpPr>
        <p:grpSpPr>
          <a:xfrm>
            <a:off x="2111902" y="4699143"/>
            <a:ext cx="3145222" cy="1274781"/>
            <a:chOff x="2111902" y="4699143"/>
            <a:chExt cx="3145222" cy="1274781"/>
          </a:xfrm>
        </p:grpSpPr>
        <p:sp>
          <p:nvSpPr>
            <p:cNvPr id="18" name="Arrow: Pentagon 17">
              <a:extLst>
                <a:ext uri="{FF2B5EF4-FFF2-40B4-BE49-F238E27FC236}">
                  <a16:creationId xmlns:a16="http://schemas.microsoft.com/office/drawing/2014/main" id="{E1327088-5B17-4570-95FD-8BE9E8199CCB}"/>
                </a:ext>
              </a:extLst>
            </p:cNvPr>
            <p:cNvSpPr/>
            <p:nvPr/>
          </p:nvSpPr>
          <p:spPr>
            <a:xfrm>
              <a:off x="2111902" y="4699143"/>
              <a:ext cx="3145222" cy="947534"/>
            </a:xfrm>
            <a:prstGeom prst="homePlate">
              <a:avLst/>
            </a:prstGeom>
            <a:solidFill>
              <a:schemeClr val="accent2">
                <a:alpha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0E4256-AEED-44A6-B245-07FD2D2A2A73}"/>
                </a:ext>
              </a:extLst>
            </p:cNvPr>
            <p:cNvSpPr txBox="1"/>
            <p:nvPr/>
          </p:nvSpPr>
          <p:spPr>
            <a:xfrm>
              <a:off x="2214166" y="4912095"/>
              <a:ext cx="2919774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19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500" b="1" dirty="0">
                  <a:solidFill>
                    <a:prstClr val="white"/>
                  </a:solidFill>
                  <a:latin typeface="Calibri" panose="020F0502020204030204"/>
                  <a:cs typeface="Lato Light"/>
                </a:rPr>
                <a:t>Spend Pattern</a:t>
              </a: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Lato Light"/>
                </a:rPr>
                <a:t> </a:t>
              </a:r>
            </a:p>
            <a:p>
              <a:pPr marL="0" marR="0" lvl="0" indent="0" algn="ctr" defTabSz="91419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Lato Ligh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2F99F65-499D-42CF-8D4C-D7A969B04A7D}"/>
              </a:ext>
            </a:extLst>
          </p:cNvPr>
          <p:cNvGrpSpPr/>
          <p:nvPr/>
        </p:nvGrpSpPr>
        <p:grpSpPr>
          <a:xfrm>
            <a:off x="9270202" y="4085699"/>
            <a:ext cx="2697008" cy="1817751"/>
            <a:chOff x="9270202" y="4085699"/>
            <a:chExt cx="2697008" cy="181775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74DC80-12F7-47DC-AF4A-A98DE433931C}"/>
                </a:ext>
              </a:extLst>
            </p:cNvPr>
            <p:cNvSpPr/>
            <p:nvPr/>
          </p:nvSpPr>
          <p:spPr>
            <a:xfrm>
              <a:off x="9270202" y="4085699"/>
              <a:ext cx="2697008" cy="1817751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8CFE0B-157C-4E2F-87CB-FAC61E3908C3}"/>
                </a:ext>
              </a:extLst>
            </p:cNvPr>
            <p:cNvSpPr txBox="1"/>
            <p:nvPr/>
          </p:nvSpPr>
          <p:spPr>
            <a:xfrm>
              <a:off x="9834557" y="4316230"/>
              <a:ext cx="1648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Best Buyers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D90CC1-752E-403E-8D76-DD1979548ACE}"/>
              </a:ext>
            </a:extLst>
          </p:cNvPr>
          <p:cNvGrpSpPr/>
          <p:nvPr/>
        </p:nvGrpSpPr>
        <p:grpSpPr>
          <a:xfrm>
            <a:off x="6951283" y="771061"/>
            <a:ext cx="2883273" cy="971550"/>
            <a:chOff x="6967692" y="811530"/>
            <a:chExt cx="2614728" cy="822434"/>
          </a:xfrm>
        </p:grpSpPr>
        <p:sp>
          <p:nvSpPr>
            <p:cNvPr id="16" name="Arrow: Pentagon 15">
              <a:extLst>
                <a:ext uri="{FF2B5EF4-FFF2-40B4-BE49-F238E27FC236}">
                  <a16:creationId xmlns:a16="http://schemas.microsoft.com/office/drawing/2014/main" id="{FB4BE539-EF1D-4630-A8AF-9CACDE23DF37}"/>
                </a:ext>
              </a:extLst>
            </p:cNvPr>
            <p:cNvSpPr/>
            <p:nvPr/>
          </p:nvSpPr>
          <p:spPr>
            <a:xfrm rot="10800000">
              <a:off x="6967692" y="811530"/>
              <a:ext cx="2542068" cy="822434"/>
            </a:xfrm>
            <a:prstGeom prst="homePlate">
              <a:avLst/>
            </a:prstGeom>
            <a:solidFill>
              <a:srgbClr val="91CE55">
                <a:alpha val="80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22B339-4495-4226-AB8F-50BF1A956102}"/>
                </a:ext>
              </a:extLst>
            </p:cNvPr>
            <p:cNvSpPr txBox="1"/>
            <p:nvPr/>
          </p:nvSpPr>
          <p:spPr>
            <a:xfrm>
              <a:off x="7307850" y="957989"/>
              <a:ext cx="2274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prstClr val="white"/>
                  </a:solidFill>
                  <a:cs typeface="Lato Light"/>
                </a:rPr>
                <a:t>Bestsellers</a:t>
              </a:r>
              <a:endParaRPr lang="en-SG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491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8A9357-2306-44B7-8C40-AAC04B988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E582442-AE01-43C0-B3CA-CE771D61A2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370705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D9B5D9DE-8F52-4057-A9C6-33DE3330DB45}"/>
              </a:ext>
            </a:extLst>
          </p:cNvPr>
          <p:cNvGrpSpPr/>
          <p:nvPr/>
        </p:nvGrpSpPr>
        <p:grpSpPr>
          <a:xfrm>
            <a:off x="7235190" y="1040130"/>
            <a:ext cx="4183380" cy="1760220"/>
            <a:chOff x="7235190" y="1040130"/>
            <a:chExt cx="4183380" cy="17602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11D304-2099-4A7D-9039-46086D41F490}"/>
                </a:ext>
              </a:extLst>
            </p:cNvPr>
            <p:cNvSpPr/>
            <p:nvPr/>
          </p:nvSpPr>
          <p:spPr>
            <a:xfrm>
              <a:off x="8892540" y="1040130"/>
              <a:ext cx="2526030" cy="176022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6C35A5-1164-4862-8066-CF32071B8D88}"/>
                </a:ext>
              </a:extLst>
            </p:cNvPr>
            <p:cNvSpPr txBox="1"/>
            <p:nvPr/>
          </p:nvSpPr>
          <p:spPr>
            <a:xfrm>
              <a:off x="7235190" y="1291709"/>
              <a:ext cx="2446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Seasonal Peak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1EA4F4-151C-42E9-810E-C3B42618D0BA}"/>
              </a:ext>
            </a:extLst>
          </p:cNvPr>
          <p:cNvGrpSpPr/>
          <p:nvPr/>
        </p:nvGrpSpPr>
        <p:grpSpPr>
          <a:xfrm>
            <a:off x="1828800" y="2453878"/>
            <a:ext cx="5840730" cy="2963942"/>
            <a:chOff x="1828800" y="2453878"/>
            <a:chExt cx="5840730" cy="29639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FAAA3E-9743-4AE6-A683-60E16E2BA73B}"/>
                </a:ext>
              </a:extLst>
            </p:cNvPr>
            <p:cNvSpPr/>
            <p:nvPr/>
          </p:nvSpPr>
          <p:spPr>
            <a:xfrm>
              <a:off x="1828800" y="2952750"/>
              <a:ext cx="5840730" cy="246507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3A2E78-D9D6-49D1-A8B2-9A8EE521D815}"/>
                </a:ext>
              </a:extLst>
            </p:cNvPr>
            <p:cNvSpPr txBox="1"/>
            <p:nvPr/>
          </p:nvSpPr>
          <p:spPr>
            <a:xfrm>
              <a:off x="3771900" y="2453878"/>
              <a:ext cx="2446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Relatively Low Sales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187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EE131D-6F80-4C54-8CC4-77FBE7035A03}"/>
              </a:ext>
            </a:extLst>
          </p:cNvPr>
          <p:cNvSpPr/>
          <p:nvPr/>
        </p:nvSpPr>
        <p:spPr>
          <a:xfrm>
            <a:off x="708660" y="6172200"/>
            <a:ext cx="1908810" cy="388620"/>
          </a:xfrm>
          <a:prstGeom prst="rect">
            <a:avLst/>
          </a:prstGeom>
          <a:solidFill>
            <a:srgbClr val="1924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A43CEA-4689-40D6-8CA7-4A8997FCBFCE}"/>
              </a:ext>
            </a:extLst>
          </p:cNvPr>
          <p:cNvSpPr/>
          <p:nvPr/>
        </p:nvSpPr>
        <p:spPr>
          <a:xfrm>
            <a:off x="10199370" y="346710"/>
            <a:ext cx="1908810" cy="388620"/>
          </a:xfrm>
          <a:prstGeom prst="rect">
            <a:avLst/>
          </a:prstGeom>
          <a:solidFill>
            <a:srgbClr val="1924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08FE25-441B-4C5C-8C8E-C66EC33C9A2B}"/>
              </a:ext>
            </a:extLst>
          </p:cNvPr>
          <p:cNvSpPr/>
          <p:nvPr/>
        </p:nvSpPr>
        <p:spPr>
          <a:xfrm>
            <a:off x="861060" y="6324600"/>
            <a:ext cx="1908810" cy="388620"/>
          </a:xfrm>
          <a:prstGeom prst="rect">
            <a:avLst/>
          </a:prstGeom>
          <a:solidFill>
            <a:srgbClr val="1924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07DA3D-47EF-4F49-8D91-692FA1F42957}"/>
              </a:ext>
            </a:extLst>
          </p:cNvPr>
          <p:cNvSpPr txBox="1"/>
          <p:nvPr/>
        </p:nvSpPr>
        <p:spPr>
          <a:xfrm>
            <a:off x="4535605" y="101940"/>
            <a:ext cx="312079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>
              <a:lnSpc>
                <a:spcPct val="90000"/>
              </a:lnSpc>
            </a:pPr>
            <a:r>
              <a:rPr lang="en-US" sz="2400" dirty="0">
                <a:solidFill>
                  <a:srgbClr val="0F8BDA"/>
                </a:solidFill>
                <a:latin typeface="Lato Light"/>
                <a:cs typeface="Lato Light"/>
              </a:rPr>
              <a:t>Segmentation Results</a:t>
            </a:r>
          </a:p>
          <a:p>
            <a:pPr algn="ctr" defTabSz="914217">
              <a:lnSpc>
                <a:spcPct val="90000"/>
              </a:lnSpc>
            </a:pPr>
            <a:endParaRPr lang="en-US" sz="2400" dirty="0">
              <a:solidFill>
                <a:srgbClr val="0F8BDA"/>
              </a:solidFill>
              <a:latin typeface="Lato Light"/>
              <a:cs typeface="Lato Ligh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E059F8-D310-4B7B-A4BD-6474826D027E}"/>
              </a:ext>
            </a:extLst>
          </p:cNvPr>
          <p:cNvCxnSpPr/>
          <p:nvPr/>
        </p:nvCxnSpPr>
        <p:spPr>
          <a:xfrm rot="5400000">
            <a:off x="6019799" y="209991"/>
            <a:ext cx="0" cy="656701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25D6D9-80A0-452C-88C8-9A275F56A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32401"/>
            <a:ext cx="10854690" cy="5824972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83D2B7-FB3C-479C-A7FF-9FBB53612408}"/>
              </a:ext>
            </a:extLst>
          </p:cNvPr>
          <p:cNvSpPr/>
          <p:nvPr/>
        </p:nvSpPr>
        <p:spPr>
          <a:xfrm>
            <a:off x="7547610" y="2103120"/>
            <a:ext cx="681990" cy="949600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3489DC-27DB-448A-A670-35EF5A0B1660}"/>
              </a:ext>
            </a:extLst>
          </p:cNvPr>
          <p:cNvSpPr/>
          <p:nvPr/>
        </p:nvSpPr>
        <p:spPr>
          <a:xfrm>
            <a:off x="7499985" y="5120640"/>
            <a:ext cx="777240" cy="1440180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18A9A8-3F28-4359-8122-61E1095BCE7B}"/>
              </a:ext>
            </a:extLst>
          </p:cNvPr>
          <p:cNvSpPr/>
          <p:nvPr/>
        </p:nvSpPr>
        <p:spPr>
          <a:xfrm>
            <a:off x="7547610" y="3315230"/>
            <a:ext cx="777240" cy="1440180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260110-6481-4862-9D35-AC4AD73DBD32}"/>
              </a:ext>
            </a:extLst>
          </p:cNvPr>
          <p:cNvSpPr/>
          <p:nvPr/>
        </p:nvSpPr>
        <p:spPr>
          <a:xfrm>
            <a:off x="8545830" y="1383030"/>
            <a:ext cx="849630" cy="1520190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0B89C1-68F3-4E98-AF01-D6E95B456892}"/>
              </a:ext>
            </a:extLst>
          </p:cNvPr>
          <p:cNvSpPr/>
          <p:nvPr/>
        </p:nvSpPr>
        <p:spPr>
          <a:xfrm>
            <a:off x="8682037" y="3954781"/>
            <a:ext cx="577215" cy="941600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4FD2A4-975C-4F9A-8C99-6D6A6D8D0735}"/>
              </a:ext>
            </a:extLst>
          </p:cNvPr>
          <p:cNvSpPr/>
          <p:nvPr/>
        </p:nvSpPr>
        <p:spPr>
          <a:xfrm>
            <a:off x="8682037" y="5715773"/>
            <a:ext cx="577215" cy="941600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DD9F36-BFAC-415A-BD09-674C4FA64C9E}"/>
              </a:ext>
            </a:extLst>
          </p:cNvPr>
          <p:cNvSpPr/>
          <p:nvPr/>
        </p:nvSpPr>
        <p:spPr>
          <a:xfrm>
            <a:off x="9200197" y="5715773"/>
            <a:ext cx="577215" cy="941600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8398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09626B6-A233-4842-B026-F2F21F1FAD2F}"/>
              </a:ext>
            </a:extLst>
          </p:cNvPr>
          <p:cNvSpPr/>
          <p:nvPr/>
        </p:nvSpPr>
        <p:spPr>
          <a:xfrm>
            <a:off x="914400" y="6275070"/>
            <a:ext cx="1737360" cy="434340"/>
          </a:xfrm>
          <a:prstGeom prst="rect">
            <a:avLst/>
          </a:prstGeom>
          <a:solidFill>
            <a:srgbClr val="1924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82750-EB84-43AD-AE1A-E9575DC935FA}"/>
              </a:ext>
            </a:extLst>
          </p:cNvPr>
          <p:cNvSpPr/>
          <p:nvPr/>
        </p:nvSpPr>
        <p:spPr>
          <a:xfrm>
            <a:off x="10984230" y="365547"/>
            <a:ext cx="876300" cy="369331"/>
          </a:xfrm>
          <a:prstGeom prst="rect">
            <a:avLst/>
          </a:prstGeom>
          <a:solidFill>
            <a:srgbClr val="1924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2259F576-A5AC-4B77-8F7F-B1D592031AD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13877349"/>
                  </p:ext>
                </p:extLst>
              </p:nvPr>
            </p:nvGraphicFramePr>
            <p:xfrm>
              <a:off x="331470" y="228600"/>
              <a:ext cx="11590020" cy="613791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2259F576-A5AC-4B77-8F7F-B1D592031A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470" y="228600"/>
                <a:ext cx="11590020" cy="613791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0A8E62B4-F2A4-4373-9605-A42092032804}"/>
              </a:ext>
            </a:extLst>
          </p:cNvPr>
          <p:cNvGrpSpPr/>
          <p:nvPr/>
        </p:nvGrpSpPr>
        <p:grpSpPr>
          <a:xfrm>
            <a:off x="1245870" y="1138676"/>
            <a:ext cx="4103370" cy="2792458"/>
            <a:chOff x="457200" y="-1194923"/>
            <a:chExt cx="4103370" cy="279245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850076-4342-4FFD-B753-FA38E721EAE9}"/>
                </a:ext>
              </a:extLst>
            </p:cNvPr>
            <p:cNvSpPr/>
            <p:nvPr/>
          </p:nvSpPr>
          <p:spPr>
            <a:xfrm>
              <a:off x="457200" y="-1194923"/>
              <a:ext cx="4103370" cy="2792458"/>
            </a:xfrm>
            <a:prstGeom prst="ellipse">
              <a:avLst/>
            </a:prstGeom>
            <a:solidFill>
              <a:srgbClr val="0F8BDA">
                <a:alpha val="8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lIns="91423" tIns="45711" rIns="91423" bIns="45711" rtlCol="0" anchor="ctr"/>
            <a:lstStyle/>
            <a:p>
              <a:pPr marL="0" marR="0" lvl="0" indent="0" algn="ctr" defTabSz="91419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CACE12-8213-40DA-8582-CC1429CF0F16}"/>
                </a:ext>
              </a:extLst>
            </p:cNvPr>
            <p:cNvSpPr txBox="1"/>
            <p:nvPr/>
          </p:nvSpPr>
          <p:spPr>
            <a:xfrm>
              <a:off x="1108710" y="-567680"/>
              <a:ext cx="34518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chemeClr val="bg1"/>
                  </a:solidFill>
                </a:rPr>
                <a:t>Lure by incentivising purchases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chemeClr val="bg1"/>
                  </a:solidFill>
                </a:rPr>
                <a:t>‘We Miss You’ Discounts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chemeClr val="bg1"/>
                  </a:solidFill>
                </a:rPr>
                <a:t>Feedback mechanism to identify areas of improvement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DEB43A-3450-42B1-86EF-B18DDCFC29F3}"/>
              </a:ext>
            </a:extLst>
          </p:cNvPr>
          <p:cNvGrpSpPr/>
          <p:nvPr/>
        </p:nvGrpSpPr>
        <p:grpSpPr>
          <a:xfrm>
            <a:off x="1245870" y="1138676"/>
            <a:ext cx="5314950" cy="2792458"/>
            <a:chOff x="457200" y="681476"/>
            <a:chExt cx="5314950" cy="279245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121830E-45F3-499C-927D-1CFD8D5210FF}"/>
                </a:ext>
              </a:extLst>
            </p:cNvPr>
            <p:cNvSpPr/>
            <p:nvPr/>
          </p:nvSpPr>
          <p:spPr>
            <a:xfrm>
              <a:off x="457200" y="681476"/>
              <a:ext cx="4103370" cy="2792458"/>
            </a:xfrm>
            <a:prstGeom prst="ellipse">
              <a:avLst/>
            </a:prstGeom>
            <a:solidFill>
              <a:srgbClr val="0F8BDA">
                <a:alpha val="8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lIns="91423" tIns="45711" rIns="91423" bIns="45711" rtlCol="0" anchor="ctr"/>
            <a:lstStyle/>
            <a:p>
              <a:pPr marL="0" marR="0" lvl="0" indent="0" algn="ctr" defTabSz="91419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11FDF2-92C5-46B3-AD64-698ADEA2FF72}"/>
                </a:ext>
              </a:extLst>
            </p:cNvPr>
            <p:cNvGrpSpPr/>
            <p:nvPr/>
          </p:nvGrpSpPr>
          <p:grpSpPr>
            <a:xfrm>
              <a:off x="822960" y="1161646"/>
              <a:ext cx="4949190" cy="1734788"/>
              <a:chOff x="822960" y="1161646"/>
              <a:chExt cx="4949190" cy="173478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BF0267-A4E0-40F2-B275-07CAF13AEE12}"/>
                  </a:ext>
                </a:extLst>
              </p:cNvPr>
              <p:cNvSpPr txBox="1"/>
              <p:nvPr/>
            </p:nvSpPr>
            <p:spPr>
              <a:xfrm>
                <a:off x="822960" y="1696105"/>
                <a:ext cx="494919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solidFill>
                      <a:schemeClr val="bg1"/>
                    </a:solidFill>
                  </a:rPr>
                  <a:t>Worst RFM Segment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solidFill>
                      <a:schemeClr val="bg1"/>
                    </a:solidFill>
                  </a:rPr>
                  <a:t>57% of All Customers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solidFill>
                      <a:schemeClr val="bg1"/>
                    </a:solidFill>
                  </a:rPr>
                  <a:t>3</a:t>
                </a:r>
                <a:r>
                  <a:rPr lang="en-SG" baseline="30000" dirty="0">
                    <a:solidFill>
                      <a:schemeClr val="bg1"/>
                    </a:solidFill>
                  </a:rPr>
                  <a:t>rd</a:t>
                </a:r>
                <a:r>
                  <a:rPr lang="en-SG" dirty="0">
                    <a:solidFill>
                      <a:schemeClr val="bg1"/>
                    </a:solidFill>
                  </a:rPr>
                  <a:t> largest contributor to Sales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solidFill>
                      <a:schemeClr val="bg1"/>
                    </a:solidFill>
                  </a:rPr>
                  <a:t>Needs Development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B77AC5-3DD5-4AA1-A31F-7BBACEEC55C9}"/>
                  </a:ext>
                </a:extLst>
              </p:cNvPr>
              <p:cNvSpPr txBox="1"/>
              <p:nvPr/>
            </p:nvSpPr>
            <p:spPr>
              <a:xfrm>
                <a:off x="994410" y="1161646"/>
                <a:ext cx="254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chemeClr val="bg1"/>
                    </a:solidFill>
                  </a:rPr>
                  <a:t>Mass Market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8940E01-1AA1-4ED0-99A6-438BD57AA7D3}"/>
              </a:ext>
            </a:extLst>
          </p:cNvPr>
          <p:cNvSpPr txBox="1"/>
          <p:nvPr/>
        </p:nvSpPr>
        <p:spPr>
          <a:xfrm>
            <a:off x="10260330" y="411480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2"/>
                </a:solidFill>
              </a:rPr>
              <a:t>Champions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7C08CC4-AE7F-42C6-BC3C-4E81C9F2DCA9}"/>
              </a:ext>
            </a:extLst>
          </p:cNvPr>
          <p:cNvGrpSpPr/>
          <p:nvPr/>
        </p:nvGrpSpPr>
        <p:grpSpPr>
          <a:xfrm>
            <a:off x="6344430" y="1753380"/>
            <a:ext cx="3969689" cy="2421769"/>
            <a:chOff x="6290641" y="1979170"/>
            <a:chExt cx="3969689" cy="2421769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A494A54-8932-4397-AEAA-83F941E6B97D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034670" y="3845737"/>
              <a:ext cx="1225660" cy="453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D729B66-BCBC-4077-9E3C-CC77437C5B2C}"/>
                </a:ext>
              </a:extLst>
            </p:cNvPr>
            <p:cNvGrpSpPr/>
            <p:nvPr/>
          </p:nvGrpSpPr>
          <p:grpSpPr>
            <a:xfrm>
              <a:off x="6290641" y="1979170"/>
              <a:ext cx="3451860" cy="2421769"/>
              <a:chOff x="457200" y="-1194923"/>
              <a:chExt cx="4103370" cy="2792458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2C4E40B-78D5-4195-9BFD-ABAE9547E306}"/>
                  </a:ext>
                </a:extLst>
              </p:cNvPr>
              <p:cNvSpPr/>
              <p:nvPr/>
            </p:nvSpPr>
            <p:spPr>
              <a:xfrm>
                <a:off x="457200" y="-1194923"/>
                <a:ext cx="4103370" cy="2792458"/>
              </a:xfrm>
              <a:prstGeom prst="ellipse">
                <a:avLst/>
              </a:prstGeom>
              <a:solidFill>
                <a:srgbClr val="0F8BDA">
                  <a:alpha val="8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91423" tIns="45711" rIns="91423" bIns="45711" rtlCol="0" anchor="ctr"/>
              <a:lstStyle/>
              <a:p>
                <a:pPr marL="0" marR="0" lvl="0" indent="0" algn="ctr" defTabSz="91419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F41F78-6F18-4FC0-BB94-2FFC610457AD}"/>
                  </a:ext>
                </a:extLst>
              </p:cNvPr>
              <p:cNvSpPr txBox="1"/>
              <p:nvPr/>
            </p:nvSpPr>
            <p:spPr>
              <a:xfrm>
                <a:off x="1108710" y="-567680"/>
                <a:ext cx="3451860" cy="1703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solidFill>
                      <a:schemeClr val="bg1"/>
                    </a:solidFill>
                  </a:rPr>
                  <a:t>Attractive Seasonal Product Bundles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solidFill>
                      <a:schemeClr val="bg1"/>
                    </a:solidFill>
                  </a:rPr>
                  <a:t>Exclusive access to Preview Sale Offers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solidFill>
                      <a:schemeClr val="bg1"/>
                    </a:solidFill>
                  </a:rPr>
                  <a:t>Loyalty Points</a:t>
                </a: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C47AAE4-4C05-4C69-9470-8B0BCA7A4AB0}"/>
              </a:ext>
            </a:extLst>
          </p:cNvPr>
          <p:cNvGrpSpPr/>
          <p:nvPr/>
        </p:nvGrpSpPr>
        <p:grpSpPr>
          <a:xfrm>
            <a:off x="6020877" y="2091456"/>
            <a:ext cx="4379678" cy="3211773"/>
            <a:chOff x="6225374" y="2103357"/>
            <a:chExt cx="4379678" cy="3211773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05ADB0C-A027-40F4-A445-5CAC81A6BC7D}"/>
                </a:ext>
              </a:extLst>
            </p:cNvPr>
            <p:cNvGrpSpPr/>
            <p:nvPr/>
          </p:nvGrpSpPr>
          <p:grpSpPr>
            <a:xfrm>
              <a:off x="6225374" y="2103357"/>
              <a:ext cx="4103370" cy="2792458"/>
              <a:chOff x="457200" y="681476"/>
              <a:chExt cx="4103370" cy="2792458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1993F5A-A49E-4FF0-85A8-A46B8771839E}"/>
                  </a:ext>
                </a:extLst>
              </p:cNvPr>
              <p:cNvSpPr/>
              <p:nvPr/>
            </p:nvSpPr>
            <p:spPr>
              <a:xfrm>
                <a:off x="457200" y="681476"/>
                <a:ext cx="4103370" cy="2792458"/>
              </a:xfrm>
              <a:prstGeom prst="ellipse">
                <a:avLst/>
              </a:prstGeom>
              <a:solidFill>
                <a:srgbClr val="0F8BDA">
                  <a:alpha val="8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91423" tIns="45711" rIns="91423" bIns="45711" rtlCol="0" anchor="ctr"/>
              <a:lstStyle/>
              <a:p>
                <a:pPr marL="0" marR="0" lvl="0" indent="0" algn="ctr" defTabSz="91419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1D38652-67D5-42D0-9BF6-7FB2727597D2}"/>
                  </a:ext>
                </a:extLst>
              </p:cNvPr>
              <p:cNvGrpSpPr/>
              <p:nvPr/>
            </p:nvGrpSpPr>
            <p:grpSpPr>
              <a:xfrm>
                <a:off x="673873" y="1161646"/>
                <a:ext cx="3556718" cy="1817202"/>
                <a:chOff x="673873" y="1161646"/>
                <a:chExt cx="3556718" cy="1817202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EB30565-9E58-47B0-BA5A-B3BBEAEC8E2E}"/>
                    </a:ext>
                  </a:extLst>
                </p:cNvPr>
                <p:cNvSpPr txBox="1"/>
                <p:nvPr/>
              </p:nvSpPr>
              <p:spPr>
                <a:xfrm>
                  <a:off x="673873" y="1501520"/>
                  <a:ext cx="3556718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SG" dirty="0">
                      <a:solidFill>
                        <a:schemeClr val="bg1"/>
                      </a:solidFill>
                    </a:rPr>
                    <a:t>High Frequency, low cost product buyers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SG" dirty="0">
                      <a:solidFill>
                        <a:schemeClr val="bg1"/>
                      </a:solidFill>
                    </a:rPr>
                    <a:t>Focus on upselling.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SG" dirty="0">
                      <a:solidFill>
                        <a:schemeClr val="bg1"/>
                      </a:solidFill>
                    </a:rPr>
                    <a:t>Incentivise for high frequency purchasing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0839649-B2B6-4B50-A131-A29C3169BC57}"/>
                    </a:ext>
                  </a:extLst>
                </p:cNvPr>
                <p:cNvSpPr txBox="1"/>
                <p:nvPr/>
              </p:nvSpPr>
              <p:spPr>
                <a:xfrm>
                  <a:off x="994410" y="1161646"/>
                  <a:ext cx="2548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>
                      <a:solidFill>
                        <a:schemeClr val="bg1"/>
                      </a:solidFill>
                    </a:rPr>
                    <a:t>Loyalist</a:t>
                  </a:r>
                </a:p>
              </p:txBody>
            </p:sp>
          </p:grpSp>
        </p:grp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2D3954C-3978-446C-AF39-B3FCEA3DAE27}"/>
                </a:ext>
              </a:extLst>
            </p:cNvPr>
            <p:cNvCxnSpPr>
              <a:cxnSpLocks/>
              <a:stCxn id="74" idx="5"/>
            </p:cNvCxnSpPr>
            <p:nvPr/>
          </p:nvCxnSpPr>
          <p:spPr>
            <a:xfrm>
              <a:off x="9727819" y="4486869"/>
              <a:ext cx="877233" cy="828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BB03F74-75E7-4569-A943-022AA8EABFB3}"/>
              </a:ext>
            </a:extLst>
          </p:cNvPr>
          <p:cNvSpPr txBox="1"/>
          <p:nvPr/>
        </p:nvSpPr>
        <p:spPr>
          <a:xfrm>
            <a:off x="10258674" y="543346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2"/>
                </a:solidFill>
              </a:rPr>
              <a:t>Loyalist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3AE241-C6A8-47A0-A90E-AA3E41F64DAC}"/>
              </a:ext>
            </a:extLst>
          </p:cNvPr>
          <p:cNvSpPr txBox="1"/>
          <p:nvPr/>
        </p:nvSpPr>
        <p:spPr>
          <a:xfrm>
            <a:off x="811530" y="121579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2"/>
                </a:solidFill>
              </a:rPr>
              <a:t>Mass Market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3876339-4860-4211-8BC0-2E97A5C75655}"/>
              </a:ext>
            </a:extLst>
          </p:cNvPr>
          <p:cNvGrpSpPr/>
          <p:nvPr/>
        </p:nvGrpSpPr>
        <p:grpSpPr>
          <a:xfrm>
            <a:off x="2144434" y="854283"/>
            <a:ext cx="5614224" cy="2792458"/>
            <a:chOff x="6225374" y="2103357"/>
            <a:chExt cx="5614224" cy="279245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9C79F5F-710F-4D41-A81F-C2362689F9F8}"/>
                </a:ext>
              </a:extLst>
            </p:cNvPr>
            <p:cNvGrpSpPr/>
            <p:nvPr/>
          </p:nvGrpSpPr>
          <p:grpSpPr>
            <a:xfrm>
              <a:off x="6225374" y="2103357"/>
              <a:ext cx="4103370" cy="2792458"/>
              <a:chOff x="457200" y="681476"/>
              <a:chExt cx="4103370" cy="2792458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B0297C2C-A9DE-42BA-B019-5E11B069F346}"/>
                  </a:ext>
                </a:extLst>
              </p:cNvPr>
              <p:cNvSpPr/>
              <p:nvPr/>
            </p:nvSpPr>
            <p:spPr>
              <a:xfrm>
                <a:off x="457200" y="681476"/>
                <a:ext cx="4103370" cy="2792458"/>
              </a:xfrm>
              <a:prstGeom prst="ellipse">
                <a:avLst/>
              </a:prstGeom>
              <a:solidFill>
                <a:srgbClr val="0F8BDA">
                  <a:alpha val="8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91423" tIns="45711" rIns="91423" bIns="45711" rtlCol="0" anchor="ctr"/>
              <a:lstStyle/>
              <a:p>
                <a:pPr marL="0" marR="0" lvl="0" indent="0" algn="ctr" defTabSz="91419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BC47AE68-F33C-4EA2-AD7D-76C3A7C486EB}"/>
                  </a:ext>
                </a:extLst>
              </p:cNvPr>
              <p:cNvGrpSpPr/>
              <p:nvPr/>
            </p:nvGrpSpPr>
            <p:grpSpPr>
              <a:xfrm>
                <a:off x="673873" y="1161646"/>
                <a:ext cx="3556718" cy="2094200"/>
                <a:chOff x="673873" y="1161646"/>
                <a:chExt cx="3556718" cy="2094200"/>
              </a:xfrm>
            </p:grpSpPr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8F518FD-E684-4229-96B8-54C23BB88CA7}"/>
                    </a:ext>
                  </a:extLst>
                </p:cNvPr>
                <p:cNvSpPr txBox="1"/>
                <p:nvPr/>
              </p:nvSpPr>
              <p:spPr>
                <a:xfrm>
                  <a:off x="673873" y="1501520"/>
                  <a:ext cx="3556718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SG" dirty="0">
                      <a:solidFill>
                        <a:schemeClr val="bg1"/>
                      </a:solidFill>
                    </a:rPr>
                    <a:t>Second Largest Segment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SG" dirty="0">
                      <a:solidFill>
                        <a:schemeClr val="bg1"/>
                      </a:solidFill>
                    </a:rPr>
                    <a:t>High Recency, low frequency and Monetary.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SG" dirty="0">
                      <a:solidFill>
                        <a:schemeClr val="bg1"/>
                      </a:solidFill>
                    </a:rPr>
                    <a:t>Need to increase share of wallet.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SG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09D90F6-4675-4B1D-AEC9-250B8CBC7D96}"/>
                    </a:ext>
                  </a:extLst>
                </p:cNvPr>
                <p:cNvSpPr txBox="1"/>
                <p:nvPr/>
              </p:nvSpPr>
              <p:spPr>
                <a:xfrm>
                  <a:off x="994410" y="1161646"/>
                  <a:ext cx="2548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>
                      <a:solidFill>
                        <a:schemeClr val="bg1"/>
                      </a:solidFill>
                    </a:rPr>
                    <a:t>New Customer</a:t>
                  </a:r>
                </a:p>
              </p:txBody>
            </p:sp>
          </p:grp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EFC63AD-DE79-48FA-8D26-62814EFE3AAB}"/>
                </a:ext>
              </a:extLst>
            </p:cNvPr>
            <p:cNvCxnSpPr>
              <a:cxnSpLocks/>
              <a:stCxn id="83" idx="6"/>
            </p:cNvCxnSpPr>
            <p:nvPr/>
          </p:nvCxnSpPr>
          <p:spPr>
            <a:xfrm>
              <a:off x="10328744" y="3499586"/>
              <a:ext cx="1510854" cy="527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3409C02-12F4-4451-AB0E-08EE44E13D61}"/>
              </a:ext>
            </a:extLst>
          </p:cNvPr>
          <p:cNvGrpSpPr/>
          <p:nvPr/>
        </p:nvGrpSpPr>
        <p:grpSpPr>
          <a:xfrm>
            <a:off x="2212523" y="987455"/>
            <a:ext cx="5614224" cy="2792458"/>
            <a:chOff x="6225374" y="2103357"/>
            <a:chExt cx="5614224" cy="279245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1AC32BB-DCD7-42C0-8894-0B666EA3709E}"/>
                </a:ext>
              </a:extLst>
            </p:cNvPr>
            <p:cNvGrpSpPr/>
            <p:nvPr/>
          </p:nvGrpSpPr>
          <p:grpSpPr>
            <a:xfrm>
              <a:off x="6225374" y="2103357"/>
              <a:ext cx="4103370" cy="2792458"/>
              <a:chOff x="457200" y="681476"/>
              <a:chExt cx="4103370" cy="2792458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10D1436-87D2-4905-85DF-FFB83FC8C3F1}"/>
                  </a:ext>
                </a:extLst>
              </p:cNvPr>
              <p:cNvSpPr/>
              <p:nvPr/>
            </p:nvSpPr>
            <p:spPr>
              <a:xfrm>
                <a:off x="457200" y="681476"/>
                <a:ext cx="4103370" cy="2792458"/>
              </a:xfrm>
              <a:prstGeom prst="ellipse">
                <a:avLst/>
              </a:prstGeom>
              <a:solidFill>
                <a:srgbClr val="0F8BDA">
                  <a:alpha val="8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91423" tIns="45711" rIns="91423" bIns="45711" rtlCol="0" anchor="ctr"/>
              <a:lstStyle/>
              <a:p>
                <a:pPr marL="0" marR="0" lvl="0" indent="0" algn="ctr" defTabSz="91419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A2E1919-7455-4ECA-BB86-C63192FBA75E}"/>
                  </a:ext>
                </a:extLst>
              </p:cNvPr>
              <p:cNvSpPr txBox="1"/>
              <p:nvPr/>
            </p:nvSpPr>
            <p:spPr>
              <a:xfrm>
                <a:off x="673873" y="1501520"/>
                <a:ext cx="355671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solidFill>
                      <a:schemeClr val="bg1"/>
                    </a:solidFill>
                  </a:rPr>
                  <a:t>Improve relations with personalised emails/offers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solidFill>
                      <a:schemeClr val="bg1"/>
                    </a:solidFill>
                  </a:rPr>
                  <a:t>Provide good recommendations, attracting them to buy more</a:t>
                </a:r>
              </a:p>
            </p:txBody>
          </p:sp>
        </p:grp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BDD9DEF-1004-41F3-9A6B-B3979AC1F2A8}"/>
                </a:ext>
              </a:extLst>
            </p:cNvPr>
            <p:cNvCxnSpPr>
              <a:cxnSpLocks/>
              <a:stCxn id="90" idx="6"/>
            </p:cNvCxnSpPr>
            <p:nvPr/>
          </p:nvCxnSpPr>
          <p:spPr>
            <a:xfrm>
              <a:off x="10328744" y="3499586"/>
              <a:ext cx="1510854" cy="527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7A826AEA-7B0C-43AF-91A7-37DD57E41018}"/>
              </a:ext>
            </a:extLst>
          </p:cNvPr>
          <p:cNvSpPr txBox="1"/>
          <p:nvPr/>
        </p:nvSpPr>
        <p:spPr>
          <a:xfrm>
            <a:off x="7351938" y="121347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2"/>
                </a:solidFill>
              </a:rPr>
              <a:t>New Customers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429CC67-AEFF-42EB-872F-28A68A460472}"/>
              </a:ext>
            </a:extLst>
          </p:cNvPr>
          <p:cNvSpPr txBox="1"/>
          <p:nvPr/>
        </p:nvSpPr>
        <p:spPr>
          <a:xfrm>
            <a:off x="8118529" y="4755049"/>
            <a:ext cx="121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2"/>
                </a:solidFill>
              </a:rPr>
              <a:t>Potentials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25EFD2-864F-4494-A51C-3146A3BEF723}"/>
              </a:ext>
            </a:extLst>
          </p:cNvPr>
          <p:cNvSpPr txBox="1"/>
          <p:nvPr/>
        </p:nvSpPr>
        <p:spPr>
          <a:xfrm>
            <a:off x="9172023" y="5075982"/>
            <a:ext cx="121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2"/>
                </a:solidFill>
              </a:rPr>
              <a:t>Dormant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B3149-8330-4E7D-AD7E-1F50763BA6F1}"/>
              </a:ext>
            </a:extLst>
          </p:cNvPr>
          <p:cNvSpPr txBox="1"/>
          <p:nvPr/>
        </p:nvSpPr>
        <p:spPr>
          <a:xfrm>
            <a:off x="6980599" y="4592943"/>
            <a:ext cx="121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2"/>
                </a:solidFill>
              </a:rPr>
              <a:t>Extravagant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ED69E16-79CD-444F-9BCB-E8EFD23F2A06}"/>
              </a:ext>
            </a:extLst>
          </p:cNvPr>
          <p:cNvGrpSpPr/>
          <p:nvPr/>
        </p:nvGrpSpPr>
        <p:grpSpPr>
          <a:xfrm>
            <a:off x="1731497" y="1644637"/>
            <a:ext cx="5121302" cy="2792459"/>
            <a:chOff x="1987585" y="3289658"/>
            <a:chExt cx="5121302" cy="2792459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015032F-AF1D-412F-9514-9CABCE289ADF}"/>
                </a:ext>
              </a:extLst>
            </p:cNvPr>
            <p:cNvGrpSpPr/>
            <p:nvPr/>
          </p:nvGrpSpPr>
          <p:grpSpPr>
            <a:xfrm>
              <a:off x="1987585" y="3289658"/>
              <a:ext cx="4762250" cy="2792459"/>
              <a:chOff x="254939" y="-1194924"/>
              <a:chExt cx="4762250" cy="3784085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62BC339-CF7B-4367-A6E2-5CC8991EA2B6}"/>
                  </a:ext>
                </a:extLst>
              </p:cNvPr>
              <p:cNvSpPr/>
              <p:nvPr/>
            </p:nvSpPr>
            <p:spPr>
              <a:xfrm>
                <a:off x="254939" y="-1194924"/>
                <a:ext cx="4762250" cy="3784085"/>
              </a:xfrm>
              <a:prstGeom prst="ellipse">
                <a:avLst/>
              </a:prstGeom>
              <a:solidFill>
                <a:srgbClr val="0F8BDA">
                  <a:alpha val="8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91423" tIns="45711" rIns="91423" bIns="45711" rtlCol="0" anchor="ctr"/>
              <a:lstStyle/>
              <a:p>
                <a:pPr marL="0" marR="0" lvl="0" indent="0" algn="ctr" defTabSz="91419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838C0EC-6647-4BF3-A30D-A1E1B7FC9E03}"/>
                  </a:ext>
                </a:extLst>
              </p:cNvPr>
              <p:cNvSpPr txBox="1"/>
              <p:nvPr/>
            </p:nvSpPr>
            <p:spPr>
              <a:xfrm>
                <a:off x="983419" y="-615135"/>
                <a:ext cx="3452342" cy="200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solidFill>
                      <a:schemeClr val="bg1"/>
                    </a:solidFill>
                  </a:rPr>
                  <a:t>Consider giving bulk buy discounts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solidFill>
                      <a:schemeClr val="bg1"/>
                    </a:solidFill>
                  </a:rPr>
                  <a:t>Product bundles of high value products paired with low value ones</a:t>
                </a:r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3148859-FC79-496C-83CD-9EFC1DA08378}"/>
                </a:ext>
              </a:extLst>
            </p:cNvPr>
            <p:cNvCxnSpPr>
              <a:cxnSpLocks/>
            </p:cNvCxnSpPr>
            <p:nvPr/>
          </p:nvCxnSpPr>
          <p:spPr>
            <a:xfrm>
              <a:off x="6488228" y="5279233"/>
              <a:ext cx="620659" cy="559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0C3DE4A-EA32-420E-9E38-56DDB6F271BB}"/>
              </a:ext>
            </a:extLst>
          </p:cNvPr>
          <p:cNvGrpSpPr/>
          <p:nvPr/>
        </p:nvGrpSpPr>
        <p:grpSpPr>
          <a:xfrm>
            <a:off x="4322980" y="2637788"/>
            <a:ext cx="5098935" cy="2368357"/>
            <a:chOff x="1987585" y="3289658"/>
            <a:chExt cx="5121302" cy="2792459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CDBAD0A0-1F24-46F8-8B8A-FAE07839AF7C}"/>
                </a:ext>
              </a:extLst>
            </p:cNvPr>
            <p:cNvGrpSpPr/>
            <p:nvPr/>
          </p:nvGrpSpPr>
          <p:grpSpPr>
            <a:xfrm>
              <a:off x="1987585" y="3289658"/>
              <a:ext cx="4762250" cy="2792459"/>
              <a:chOff x="254939" y="-1194924"/>
              <a:chExt cx="4762250" cy="3784085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281F774-DBA7-4DA3-A471-DF2A6B02657F}"/>
                  </a:ext>
                </a:extLst>
              </p:cNvPr>
              <p:cNvSpPr/>
              <p:nvPr/>
            </p:nvSpPr>
            <p:spPr>
              <a:xfrm>
                <a:off x="254939" y="-1194924"/>
                <a:ext cx="4762250" cy="3784085"/>
              </a:xfrm>
              <a:prstGeom prst="ellipse">
                <a:avLst/>
              </a:prstGeom>
              <a:solidFill>
                <a:srgbClr val="0F8BDA">
                  <a:alpha val="8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91423" tIns="45711" rIns="91423" bIns="45711" rtlCol="0" anchor="ctr"/>
              <a:lstStyle/>
              <a:p>
                <a:pPr marL="0" marR="0" lvl="0" indent="0" algn="ctr" defTabSz="91419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33A2541-309D-474C-97A7-60D789D77E26}"/>
                  </a:ext>
                </a:extLst>
              </p:cNvPr>
              <p:cNvSpPr txBox="1"/>
              <p:nvPr/>
            </p:nvSpPr>
            <p:spPr>
              <a:xfrm>
                <a:off x="1003649" y="-61702"/>
                <a:ext cx="3452342" cy="1626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solidFill>
                      <a:schemeClr val="bg1"/>
                    </a:solidFill>
                  </a:rPr>
                  <a:t>High frequency buyers of the past.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solidFill>
                      <a:schemeClr val="bg1"/>
                    </a:solidFill>
                  </a:rPr>
                  <a:t>Need to get back these customers</a:t>
                </a:r>
              </a:p>
            </p:txBody>
          </p:sp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784F86B-CC62-4E30-81DD-C2CBDFB7E3D7}"/>
                </a:ext>
              </a:extLst>
            </p:cNvPr>
            <p:cNvCxnSpPr>
              <a:cxnSpLocks/>
            </p:cNvCxnSpPr>
            <p:nvPr/>
          </p:nvCxnSpPr>
          <p:spPr>
            <a:xfrm>
              <a:off x="6488228" y="5279233"/>
              <a:ext cx="620659" cy="559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5D33BF-AD89-43CC-AD79-E1AB7B32515A}"/>
              </a:ext>
            </a:extLst>
          </p:cNvPr>
          <p:cNvGrpSpPr/>
          <p:nvPr/>
        </p:nvGrpSpPr>
        <p:grpSpPr>
          <a:xfrm>
            <a:off x="4313963" y="2619078"/>
            <a:ext cx="5098935" cy="2368357"/>
            <a:chOff x="1987585" y="3289658"/>
            <a:chExt cx="5121302" cy="279245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3B28F3F-9F17-422E-A813-DF5B84E1E63A}"/>
                </a:ext>
              </a:extLst>
            </p:cNvPr>
            <p:cNvGrpSpPr/>
            <p:nvPr/>
          </p:nvGrpSpPr>
          <p:grpSpPr>
            <a:xfrm>
              <a:off x="1987585" y="3289658"/>
              <a:ext cx="4762250" cy="2792459"/>
              <a:chOff x="254939" y="-1194924"/>
              <a:chExt cx="4762250" cy="3784085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AF96FB9-D766-4BAF-A61F-AA3AA5CEB842}"/>
                  </a:ext>
                </a:extLst>
              </p:cNvPr>
              <p:cNvSpPr/>
              <p:nvPr/>
            </p:nvSpPr>
            <p:spPr>
              <a:xfrm>
                <a:off x="254939" y="-1194924"/>
                <a:ext cx="4762250" cy="3784085"/>
              </a:xfrm>
              <a:prstGeom prst="ellipse">
                <a:avLst/>
              </a:prstGeom>
              <a:solidFill>
                <a:srgbClr val="0F8BDA">
                  <a:alpha val="8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91423" tIns="45711" rIns="91423" bIns="45711" rtlCol="0" anchor="ctr"/>
              <a:lstStyle/>
              <a:p>
                <a:pPr marL="0" marR="0" lvl="0" indent="0" algn="ctr" defTabSz="91419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1E5F4CB-C13C-41D2-8C60-0CD32AC8C540}"/>
                  </a:ext>
                </a:extLst>
              </p:cNvPr>
              <p:cNvSpPr txBox="1"/>
              <p:nvPr/>
            </p:nvSpPr>
            <p:spPr>
              <a:xfrm>
                <a:off x="994763" y="-361373"/>
                <a:ext cx="3452342" cy="2360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Send personalized emails to reconnect</a:t>
                </a:r>
                <a:r>
                  <a:rPr lang="en-SG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recommend popular products / renewals at discount</a:t>
                </a:r>
                <a:endParaRPr lang="en-SG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90A2A19-4B19-47AA-8669-5FE9D1CEEA5A}"/>
                </a:ext>
              </a:extLst>
            </p:cNvPr>
            <p:cNvCxnSpPr>
              <a:cxnSpLocks/>
            </p:cNvCxnSpPr>
            <p:nvPr/>
          </p:nvCxnSpPr>
          <p:spPr>
            <a:xfrm>
              <a:off x="6488228" y="5279233"/>
              <a:ext cx="620659" cy="559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5FF16B2C-4715-4904-909F-A195B0D95622}"/>
              </a:ext>
            </a:extLst>
          </p:cNvPr>
          <p:cNvSpPr txBox="1"/>
          <p:nvPr/>
        </p:nvSpPr>
        <p:spPr>
          <a:xfrm>
            <a:off x="10258674" y="109123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2"/>
                </a:solidFill>
              </a:rPr>
              <a:t>Need Attention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03B8CAA-8466-4F33-BFE1-4E1F38280655}"/>
              </a:ext>
            </a:extLst>
          </p:cNvPr>
          <p:cNvGrpSpPr/>
          <p:nvPr/>
        </p:nvGrpSpPr>
        <p:grpSpPr>
          <a:xfrm>
            <a:off x="6005040" y="1265377"/>
            <a:ext cx="4293996" cy="2954170"/>
            <a:chOff x="5966334" y="1345297"/>
            <a:chExt cx="4293996" cy="295417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28FB4F7-1CA2-407B-A963-D3D7319BE138}"/>
                </a:ext>
              </a:extLst>
            </p:cNvPr>
            <p:cNvGrpSpPr/>
            <p:nvPr/>
          </p:nvGrpSpPr>
          <p:grpSpPr>
            <a:xfrm>
              <a:off x="5966334" y="1345297"/>
              <a:ext cx="3743665" cy="2656302"/>
              <a:chOff x="7922555" y="1424540"/>
              <a:chExt cx="3743665" cy="2656302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115D2F3C-8CD5-4164-BD5C-91E9387729F9}"/>
                  </a:ext>
                </a:extLst>
              </p:cNvPr>
              <p:cNvGrpSpPr/>
              <p:nvPr/>
            </p:nvGrpSpPr>
            <p:grpSpPr>
              <a:xfrm>
                <a:off x="7922555" y="1424540"/>
                <a:ext cx="3743665" cy="2656302"/>
                <a:chOff x="457199" y="-1194923"/>
                <a:chExt cx="4450251" cy="3062890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184F44DD-2EA4-4E62-A77A-996C002E2C10}"/>
                    </a:ext>
                  </a:extLst>
                </p:cNvPr>
                <p:cNvSpPr/>
                <p:nvPr/>
              </p:nvSpPr>
              <p:spPr>
                <a:xfrm>
                  <a:off x="457199" y="-1194923"/>
                  <a:ext cx="4450251" cy="3062890"/>
                </a:xfrm>
                <a:prstGeom prst="ellipse">
                  <a:avLst/>
                </a:prstGeom>
                <a:solidFill>
                  <a:srgbClr val="0F8BDA">
                    <a:alpha val="80000"/>
                  </a:srgbClr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91423" tIns="45711" rIns="91423" bIns="45711" rtlCol="0" anchor="ctr"/>
                <a:lstStyle/>
                <a:p>
                  <a:pPr marL="0" marR="0" lvl="0" indent="0" algn="ctr" defTabSz="91419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817A5917-FD64-431E-BEFA-E5721ACAEF8C}"/>
                    </a:ext>
                  </a:extLst>
                </p:cNvPr>
                <p:cNvSpPr txBox="1"/>
                <p:nvPr/>
              </p:nvSpPr>
              <p:spPr>
                <a:xfrm>
                  <a:off x="1108710" y="-567680"/>
                  <a:ext cx="3451860" cy="23422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SG" dirty="0">
                      <a:solidFill>
                        <a:schemeClr val="bg1"/>
                      </a:solidFill>
                    </a:rPr>
                    <a:t>3% of all Customers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SG" dirty="0"/>
                    <a:t>Most valuable customers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SG" dirty="0"/>
                    <a:t>Highest number of transactions, biggest contributor to total sales. </a:t>
                  </a:r>
                  <a:endParaRPr lang="en-SG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4C8AACA-DCA0-4E85-907D-647CAC4921FD}"/>
                  </a:ext>
                </a:extLst>
              </p:cNvPr>
              <p:cNvSpPr txBox="1"/>
              <p:nvPr/>
            </p:nvSpPr>
            <p:spPr>
              <a:xfrm>
                <a:off x="8946717" y="1599793"/>
                <a:ext cx="1715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Champions</a:t>
                </a:r>
              </a:p>
            </p:txBody>
          </p:sp>
        </p:grp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2790DF54-D971-43F3-B78A-4FCBE61A073B}"/>
                </a:ext>
              </a:extLst>
            </p:cNvPr>
            <p:cNvCxnSpPr/>
            <p:nvPr/>
          </p:nvCxnSpPr>
          <p:spPr>
            <a:xfrm>
              <a:off x="9282654" y="3550629"/>
              <a:ext cx="977676" cy="748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0966A59-9A90-4CB9-9C3D-92F657CEEE7C}"/>
              </a:ext>
            </a:extLst>
          </p:cNvPr>
          <p:cNvGrpSpPr/>
          <p:nvPr/>
        </p:nvGrpSpPr>
        <p:grpSpPr>
          <a:xfrm>
            <a:off x="1714383" y="2006780"/>
            <a:ext cx="5121302" cy="2792459"/>
            <a:chOff x="1987585" y="3289658"/>
            <a:chExt cx="5121302" cy="279245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B39F1FF-7EA4-4551-8E71-A5E7CE727C1C}"/>
                </a:ext>
              </a:extLst>
            </p:cNvPr>
            <p:cNvGrpSpPr/>
            <p:nvPr/>
          </p:nvGrpSpPr>
          <p:grpSpPr>
            <a:xfrm>
              <a:off x="1987585" y="3289658"/>
              <a:ext cx="4762250" cy="2792459"/>
              <a:chOff x="2110168" y="3931133"/>
              <a:chExt cx="4762250" cy="378408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004C2E6-EDE3-40DA-B2A1-1B873FA87396}"/>
                  </a:ext>
                </a:extLst>
              </p:cNvPr>
              <p:cNvGrpSpPr/>
              <p:nvPr/>
            </p:nvGrpSpPr>
            <p:grpSpPr>
              <a:xfrm>
                <a:off x="2110168" y="3931133"/>
                <a:ext cx="4762250" cy="3784085"/>
                <a:chOff x="254939" y="-1194924"/>
                <a:chExt cx="4762250" cy="3784085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F77CA9D-1C8F-4F5C-81A4-921A803A7AA2}"/>
                    </a:ext>
                  </a:extLst>
                </p:cNvPr>
                <p:cNvSpPr/>
                <p:nvPr/>
              </p:nvSpPr>
              <p:spPr>
                <a:xfrm>
                  <a:off x="254939" y="-1194924"/>
                  <a:ext cx="4762250" cy="3784085"/>
                </a:xfrm>
                <a:prstGeom prst="ellipse">
                  <a:avLst/>
                </a:prstGeom>
                <a:solidFill>
                  <a:srgbClr val="0F8BDA">
                    <a:alpha val="80000"/>
                  </a:srgbClr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91423" tIns="45711" rIns="91423" bIns="45711" rtlCol="0" anchor="ctr"/>
                <a:lstStyle/>
                <a:p>
                  <a:pPr marL="0" marR="0" lvl="0" indent="0" algn="ctr" defTabSz="91419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4D490B9-7613-40E5-8B09-E559D38F3FE4}"/>
                    </a:ext>
                  </a:extLst>
                </p:cNvPr>
                <p:cNvSpPr txBox="1"/>
                <p:nvPr/>
              </p:nvSpPr>
              <p:spPr>
                <a:xfrm>
                  <a:off x="983419" y="-615135"/>
                  <a:ext cx="3452342" cy="2752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SG" dirty="0"/>
                    <a:t>2</a:t>
                  </a:r>
                  <a:r>
                    <a:rPr lang="en-SG" baseline="30000" dirty="0"/>
                    <a:t>nd</a:t>
                  </a:r>
                  <a:r>
                    <a:rPr lang="en-SG" dirty="0"/>
                    <a:t> largest contributor to total sales despite lowest number of  transactions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SG" dirty="0"/>
                    <a:t>Potential for growth.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SG" dirty="0">
                      <a:solidFill>
                        <a:schemeClr val="bg1"/>
                      </a:solidFill>
                    </a:rPr>
                    <a:t>5% of All Customers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SG" dirty="0">
                      <a:solidFill>
                        <a:schemeClr val="bg1"/>
                      </a:solidFill>
                    </a:rPr>
                    <a:t>High Net Worth individuals/corporations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8092538-A15B-49B0-A2F6-F38939A6A4C7}"/>
                  </a:ext>
                </a:extLst>
              </p:cNvPr>
              <p:cNvSpPr txBox="1"/>
              <p:nvPr/>
            </p:nvSpPr>
            <p:spPr>
              <a:xfrm>
                <a:off x="3742082" y="4084961"/>
                <a:ext cx="1725930" cy="500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Extravagant</a:t>
                </a: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5AB1AD1-95C5-4B46-9442-EB4CAA8386DD}"/>
                </a:ext>
              </a:extLst>
            </p:cNvPr>
            <p:cNvCxnSpPr>
              <a:cxnSpLocks/>
            </p:cNvCxnSpPr>
            <p:nvPr/>
          </p:nvCxnSpPr>
          <p:spPr>
            <a:xfrm>
              <a:off x="6488228" y="5279233"/>
              <a:ext cx="620659" cy="559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8551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D7E6C99-B885-42C0-8582-8C50990F0FCB}"/>
              </a:ext>
            </a:extLst>
          </p:cNvPr>
          <p:cNvGrpSpPr/>
          <p:nvPr/>
        </p:nvGrpSpPr>
        <p:grpSpPr>
          <a:xfrm>
            <a:off x="4514143" y="1052955"/>
            <a:ext cx="3555098" cy="5109674"/>
            <a:chOff x="15032209" y="1531572"/>
            <a:chExt cx="7110195" cy="10219347"/>
          </a:xfrm>
        </p:grpSpPr>
        <p:grpSp>
          <p:nvGrpSpPr>
            <p:cNvPr id="56" name="Group 55"/>
            <p:cNvGrpSpPr/>
            <p:nvPr/>
          </p:nvGrpSpPr>
          <p:grpSpPr>
            <a:xfrm>
              <a:off x="16809334" y="8754589"/>
              <a:ext cx="3980999" cy="2996330"/>
              <a:chOff x="15267971" y="9715995"/>
              <a:chExt cx="3620504" cy="2723936"/>
            </a:xfrm>
          </p:grpSpPr>
          <p:sp>
            <p:nvSpPr>
              <p:cNvPr id="61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62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66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70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72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73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74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75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sp>
          <p:nvSpPr>
            <p:cNvPr id="102" name="Freeform 71">
              <a:extLst>
                <a:ext uri="{FF2B5EF4-FFF2-40B4-BE49-F238E27FC236}">
                  <a16:creationId xmlns:a16="http://schemas.microsoft.com/office/drawing/2014/main" id="{52F054B2-8225-4170-A780-872FDB397F3F}"/>
                </a:ext>
              </a:extLst>
            </p:cNvPr>
            <p:cNvSpPr>
              <a:spLocks noEditPoints="1"/>
            </p:cNvSpPr>
            <p:nvPr/>
          </p:nvSpPr>
          <p:spPr bwMode="auto">
            <a:xfrm rot="18651991" flipH="1">
              <a:off x="19105530" y="6064994"/>
              <a:ext cx="640077" cy="638662"/>
            </a:xfrm>
            <a:custGeom>
              <a:avLst/>
              <a:gdLst>
                <a:gd name="T0" fmla="*/ 171 w 171"/>
                <a:gd name="T1" fmla="*/ 86 h 171"/>
                <a:gd name="T2" fmla="*/ 153 w 171"/>
                <a:gd name="T3" fmla="*/ 81 h 171"/>
                <a:gd name="T4" fmla="*/ 164 w 171"/>
                <a:gd name="T5" fmla="*/ 81 h 171"/>
                <a:gd name="T6" fmla="*/ 153 w 171"/>
                <a:gd name="T7" fmla="*/ 91 h 171"/>
                <a:gd name="T8" fmla="*/ 133 w 171"/>
                <a:gd name="T9" fmla="*/ 157 h 171"/>
                <a:gd name="T10" fmla="*/ 153 w 171"/>
                <a:gd name="T11" fmla="*/ 91 h 171"/>
                <a:gd name="T12" fmla="*/ 141 w 171"/>
                <a:gd name="T13" fmla="*/ 81 h 171"/>
                <a:gd name="T14" fmla="*/ 153 w 171"/>
                <a:gd name="T15" fmla="*/ 32 h 171"/>
                <a:gd name="T16" fmla="*/ 133 w 171"/>
                <a:gd name="T17" fmla="*/ 31 h 171"/>
                <a:gd name="T18" fmla="*/ 138 w 171"/>
                <a:gd name="T19" fmla="*/ 27 h 171"/>
                <a:gd name="T20" fmla="*/ 133 w 171"/>
                <a:gd name="T21" fmla="*/ 45 h 171"/>
                <a:gd name="T22" fmla="*/ 145 w 171"/>
                <a:gd name="T23" fmla="*/ 138 h 171"/>
                <a:gd name="T24" fmla="*/ 133 w 171"/>
                <a:gd name="T25" fmla="*/ 140 h 171"/>
                <a:gd name="T26" fmla="*/ 86 w 171"/>
                <a:gd name="T27" fmla="*/ 171 h 171"/>
                <a:gd name="T28" fmla="*/ 133 w 171"/>
                <a:gd name="T29" fmla="*/ 140 h 171"/>
                <a:gd name="T30" fmla="*/ 128 w 171"/>
                <a:gd name="T31" fmla="*/ 122 h 171"/>
                <a:gd name="T32" fmla="*/ 133 w 171"/>
                <a:gd name="T33" fmla="*/ 126 h 171"/>
                <a:gd name="T34" fmla="*/ 128 w 171"/>
                <a:gd name="T35" fmla="*/ 50 h 171"/>
                <a:gd name="T36" fmla="*/ 133 w 171"/>
                <a:gd name="T37" fmla="*/ 31 h 171"/>
                <a:gd name="T38" fmla="*/ 86 w 171"/>
                <a:gd name="T39" fmla="*/ 0 h 171"/>
                <a:gd name="T40" fmla="*/ 86 w 171"/>
                <a:gd name="T41" fmla="*/ 7 h 171"/>
                <a:gd name="T42" fmla="*/ 91 w 171"/>
                <a:gd name="T43" fmla="*/ 30 h 171"/>
                <a:gd name="T44" fmla="*/ 86 w 171"/>
                <a:gd name="T45" fmla="*/ 79 h 171"/>
                <a:gd name="T46" fmla="*/ 113 w 171"/>
                <a:gd name="T47" fmla="*/ 54 h 171"/>
                <a:gd name="T48" fmla="*/ 87 w 171"/>
                <a:gd name="T49" fmla="*/ 94 h 171"/>
                <a:gd name="T50" fmla="*/ 86 w 171"/>
                <a:gd name="T51" fmla="*/ 141 h 171"/>
                <a:gd name="T52" fmla="*/ 91 w 171"/>
                <a:gd name="T53" fmla="*/ 164 h 171"/>
                <a:gd name="T54" fmla="*/ 86 w 171"/>
                <a:gd name="T55" fmla="*/ 164 h 171"/>
                <a:gd name="T56" fmla="*/ 86 w 171"/>
                <a:gd name="T57" fmla="*/ 0 h 171"/>
                <a:gd name="T58" fmla="*/ 38 w 171"/>
                <a:gd name="T59" fmla="*/ 31 h 171"/>
                <a:gd name="T60" fmla="*/ 43 w 171"/>
                <a:gd name="T61" fmla="*/ 50 h 171"/>
                <a:gd name="T62" fmla="*/ 38 w 171"/>
                <a:gd name="T63" fmla="*/ 126 h 171"/>
                <a:gd name="T64" fmla="*/ 50 w 171"/>
                <a:gd name="T65" fmla="*/ 129 h 171"/>
                <a:gd name="T66" fmla="*/ 38 w 171"/>
                <a:gd name="T67" fmla="*/ 157 h 171"/>
                <a:gd name="T68" fmla="*/ 86 w 171"/>
                <a:gd name="T69" fmla="*/ 164 h 171"/>
                <a:gd name="T70" fmla="*/ 81 w 171"/>
                <a:gd name="T71" fmla="*/ 141 h 171"/>
                <a:gd name="T72" fmla="*/ 86 w 171"/>
                <a:gd name="T73" fmla="*/ 93 h 171"/>
                <a:gd name="T74" fmla="*/ 72 w 171"/>
                <a:gd name="T75" fmla="*/ 66 h 171"/>
                <a:gd name="T76" fmla="*/ 86 w 171"/>
                <a:gd name="T77" fmla="*/ 79 h 171"/>
                <a:gd name="T78" fmla="*/ 81 w 171"/>
                <a:gd name="T79" fmla="*/ 30 h 171"/>
                <a:gd name="T80" fmla="*/ 81 w 171"/>
                <a:gd name="T81" fmla="*/ 7 h 171"/>
                <a:gd name="T82" fmla="*/ 86 w 171"/>
                <a:gd name="T83" fmla="*/ 0 h 171"/>
                <a:gd name="T84" fmla="*/ 19 w 171"/>
                <a:gd name="T85" fmla="*/ 32 h 171"/>
                <a:gd name="T86" fmla="*/ 30 w 171"/>
                <a:gd name="T87" fmla="*/ 81 h 171"/>
                <a:gd name="T88" fmla="*/ 30 w 171"/>
                <a:gd name="T89" fmla="*/ 91 h 171"/>
                <a:gd name="T90" fmla="*/ 19 w 171"/>
                <a:gd name="T91" fmla="*/ 139 h 171"/>
                <a:gd name="T92" fmla="*/ 38 w 171"/>
                <a:gd name="T93" fmla="*/ 140 h 171"/>
                <a:gd name="T94" fmla="*/ 34 w 171"/>
                <a:gd name="T95" fmla="*/ 145 h 171"/>
                <a:gd name="T96" fmla="*/ 38 w 171"/>
                <a:gd name="T97" fmla="*/ 126 h 171"/>
                <a:gd name="T98" fmla="*/ 27 w 171"/>
                <a:gd name="T99" fmla="*/ 34 h 171"/>
                <a:gd name="T100" fmla="*/ 34 w 171"/>
                <a:gd name="T101" fmla="*/ 27 h 171"/>
                <a:gd name="T102" fmla="*/ 38 w 171"/>
                <a:gd name="T103" fmla="*/ 14 h 171"/>
                <a:gd name="T104" fmla="*/ 0 w 171"/>
                <a:gd name="T105" fmla="*/ 86 h 171"/>
                <a:gd name="T106" fmla="*/ 19 w 171"/>
                <a:gd name="T107" fmla="*/ 91 h 171"/>
                <a:gd name="T108" fmla="*/ 7 w 171"/>
                <a:gd name="T109" fmla="*/ 81 h 171"/>
                <a:gd name="T110" fmla="*/ 19 w 171"/>
                <a:gd name="T111" fmla="*/ 3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1" h="171">
                  <a:moveTo>
                    <a:pt x="153" y="139"/>
                  </a:moveTo>
                  <a:cubicBezTo>
                    <a:pt x="164" y="124"/>
                    <a:pt x="171" y="106"/>
                    <a:pt x="171" y="86"/>
                  </a:cubicBezTo>
                  <a:cubicBezTo>
                    <a:pt x="171" y="66"/>
                    <a:pt x="164" y="47"/>
                    <a:pt x="153" y="32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81"/>
                    <a:pt x="164" y="81"/>
                    <a:pt x="164" y="81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53" y="91"/>
                    <a:pt x="153" y="91"/>
                    <a:pt x="153" y="91"/>
                  </a:cubicBezTo>
                  <a:lnTo>
                    <a:pt x="153" y="139"/>
                  </a:lnTo>
                  <a:close/>
                  <a:moveTo>
                    <a:pt x="133" y="157"/>
                  </a:moveTo>
                  <a:cubicBezTo>
                    <a:pt x="140" y="152"/>
                    <a:pt x="147" y="146"/>
                    <a:pt x="153" y="139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41" y="91"/>
                    <a:pt x="141" y="91"/>
                    <a:pt x="141" y="91"/>
                  </a:cubicBezTo>
                  <a:cubicBezTo>
                    <a:pt x="141" y="81"/>
                    <a:pt x="141" y="81"/>
                    <a:pt x="141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32"/>
                    <a:pt x="153" y="32"/>
                    <a:pt x="153" y="32"/>
                  </a:cubicBezTo>
                  <a:cubicBezTo>
                    <a:pt x="147" y="26"/>
                    <a:pt x="140" y="19"/>
                    <a:pt x="133" y="14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38" y="145"/>
                    <a:pt x="138" y="145"/>
                    <a:pt x="138" y="145"/>
                  </a:cubicBezTo>
                  <a:cubicBezTo>
                    <a:pt x="133" y="140"/>
                    <a:pt x="133" y="140"/>
                    <a:pt x="133" y="140"/>
                  </a:cubicBezTo>
                  <a:lnTo>
                    <a:pt x="133" y="157"/>
                  </a:lnTo>
                  <a:close/>
                  <a:moveTo>
                    <a:pt x="86" y="171"/>
                  </a:moveTo>
                  <a:cubicBezTo>
                    <a:pt x="103" y="171"/>
                    <a:pt x="119" y="166"/>
                    <a:pt x="133" y="157"/>
                  </a:cubicBezTo>
                  <a:cubicBezTo>
                    <a:pt x="133" y="140"/>
                    <a:pt x="133" y="140"/>
                    <a:pt x="133" y="140"/>
                  </a:cubicBezTo>
                  <a:cubicBezTo>
                    <a:pt x="121" y="129"/>
                    <a:pt x="121" y="129"/>
                    <a:pt x="121" y="129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14"/>
                    <a:pt x="133" y="14"/>
                    <a:pt x="133" y="14"/>
                  </a:cubicBezTo>
                  <a:cubicBezTo>
                    <a:pt x="119" y="5"/>
                    <a:pt x="103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20" y="61"/>
                    <a:pt x="120" y="61"/>
                    <a:pt x="120" y="61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91" y="141"/>
                    <a:pt x="91" y="141"/>
                    <a:pt x="91" y="141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86" y="164"/>
                    <a:pt x="86" y="164"/>
                    <a:pt x="86" y="164"/>
                  </a:cubicBezTo>
                  <a:cubicBezTo>
                    <a:pt x="86" y="171"/>
                    <a:pt x="86" y="171"/>
                    <a:pt x="86" y="171"/>
                  </a:cubicBezTo>
                  <a:close/>
                  <a:moveTo>
                    <a:pt x="86" y="0"/>
                  </a:moveTo>
                  <a:cubicBezTo>
                    <a:pt x="68" y="0"/>
                    <a:pt x="52" y="5"/>
                    <a:pt x="38" y="14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43" y="122"/>
                    <a:pt x="43" y="122"/>
                    <a:pt x="43" y="122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57"/>
                    <a:pt x="38" y="157"/>
                    <a:pt x="38" y="157"/>
                  </a:cubicBezTo>
                  <a:cubicBezTo>
                    <a:pt x="52" y="166"/>
                    <a:pt x="68" y="171"/>
                    <a:pt x="86" y="171"/>
                  </a:cubicBezTo>
                  <a:cubicBezTo>
                    <a:pt x="86" y="164"/>
                    <a:pt x="86" y="164"/>
                    <a:pt x="86" y="164"/>
                  </a:cubicBezTo>
                  <a:cubicBezTo>
                    <a:pt x="81" y="164"/>
                    <a:pt x="81" y="164"/>
                    <a:pt x="81" y="164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6" y="7"/>
                    <a:pt x="86" y="7"/>
                    <a:pt x="86" y="7"/>
                  </a:cubicBezTo>
                  <a:lnTo>
                    <a:pt x="86" y="0"/>
                  </a:lnTo>
                  <a:close/>
                  <a:moveTo>
                    <a:pt x="38" y="14"/>
                  </a:moveTo>
                  <a:cubicBezTo>
                    <a:pt x="31" y="19"/>
                    <a:pt x="24" y="26"/>
                    <a:pt x="19" y="32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91"/>
                    <a:pt x="30" y="91"/>
                    <a:pt x="30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24" y="146"/>
                    <a:pt x="31" y="152"/>
                    <a:pt x="38" y="157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8" y="31"/>
                    <a:pt x="38" y="31"/>
                    <a:pt x="38" y="31"/>
                  </a:cubicBezTo>
                  <a:lnTo>
                    <a:pt x="38" y="14"/>
                  </a:lnTo>
                  <a:close/>
                  <a:moveTo>
                    <a:pt x="19" y="32"/>
                  </a:moveTo>
                  <a:cubicBezTo>
                    <a:pt x="7" y="47"/>
                    <a:pt x="0" y="66"/>
                    <a:pt x="0" y="86"/>
                  </a:cubicBezTo>
                  <a:cubicBezTo>
                    <a:pt x="0" y="106"/>
                    <a:pt x="7" y="124"/>
                    <a:pt x="19" y="139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19" y="81"/>
                    <a:pt x="19" y="81"/>
                    <a:pt x="19" y="81"/>
                  </a:cubicBezTo>
                  <a:lnTo>
                    <a:pt x="19" y="3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FFFFFF"/>
                </a:solidFill>
                <a:latin typeface="Calibri Light"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84909F6-32BA-4301-BE05-A9FBDEF3ACE8}"/>
                </a:ext>
              </a:extLst>
            </p:cNvPr>
            <p:cNvGrpSpPr/>
            <p:nvPr/>
          </p:nvGrpSpPr>
          <p:grpSpPr>
            <a:xfrm rot="18651991" flipH="1">
              <a:off x="15548724" y="3902708"/>
              <a:ext cx="624271" cy="583333"/>
              <a:chOff x="9759020" y="3499422"/>
              <a:chExt cx="380718" cy="355659"/>
            </a:xfrm>
            <a:solidFill>
              <a:schemeClr val="accent4"/>
            </a:solidFill>
          </p:grpSpPr>
          <p:sp>
            <p:nvSpPr>
              <p:cNvPr id="104" name="Freeform 113">
                <a:extLst>
                  <a:ext uri="{FF2B5EF4-FFF2-40B4-BE49-F238E27FC236}">
                    <a16:creationId xmlns:a16="http://schemas.microsoft.com/office/drawing/2014/main" id="{D6ECBB28-7C32-483C-B5AD-6EABA9600F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32751" y="3499422"/>
                <a:ext cx="38554" cy="36626"/>
              </a:xfrm>
              <a:custGeom>
                <a:avLst/>
                <a:gdLst>
                  <a:gd name="T0" fmla="*/ 0 w 17"/>
                  <a:gd name="T1" fmla="*/ 9 h 16"/>
                  <a:gd name="T2" fmla="*/ 3 w 17"/>
                  <a:gd name="T3" fmla="*/ 11 h 16"/>
                  <a:gd name="T4" fmla="*/ 12 w 17"/>
                  <a:gd name="T5" fmla="*/ 16 h 16"/>
                  <a:gd name="T6" fmla="*/ 17 w 17"/>
                  <a:gd name="T7" fmla="*/ 7 h 16"/>
                  <a:gd name="T8" fmla="*/ 5 w 17"/>
                  <a:gd name="T9" fmla="*/ 0 h 16"/>
                  <a:gd name="T10" fmla="*/ 0 w 17"/>
                  <a:gd name="T11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6">
                    <a:moveTo>
                      <a:pt x="0" y="9"/>
                    </a:moveTo>
                    <a:cubicBezTo>
                      <a:pt x="1" y="10"/>
                      <a:pt x="2" y="10"/>
                      <a:pt x="3" y="11"/>
                    </a:cubicBezTo>
                    <a:cubicBezTo>
                      <a:pt x="6" y="12"/>
                      <a:pt x="9" y="14"/>
                      <a:pt x="12" y="1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05" name="Freeform 114">
                <a:extLst>
                  <a:ext uri="{FF2B5EF4-FFF2-40B4-BE49-F238E27FC236}">
                    <a16:creationId xmlns:a16="http://schemas.microsoft.com/office/drawing/2014/main" id="{441AF7D7-B59C-41C8-888C-13818C3B4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9020" y="3711468"/>
                <a:ext cx="196624" cy="143613"/>
              </a:xfrm>
              <a:custGeom>
                <a:avLst/>
                <a:gdLst>
                  <a:gd name="T0" fmla="*/ 22 w 86"/>
                  <a:gd name="T1" fmla="*/ 60 h 63"/>
                  <a:gd name="T2" fmla="*/ 38 w 86"/>
                  <a:gd name="T3" fmla="*/ 63 h 63"/>
                  <a:gd name="T4" fmla="*/ 48 w 86"/>
                  <a:gd name="T5" fmla="*/ 62 h 63"/>
                  <a:gd name="T6" fmla="*/ 67 w 86"/>
                  <a:gd name="T7" fmla="*/ 46 h 63"/>
                  <a:gd name="T8" fmla="*/ 86 w 86"/>
                  <a:gd name="T9" fmla="*/ 9 h 63"/>
                  <a:gd name="T10" fmla="*/ 79 w 86"/>
                  <a:gd name="T11" fmla="*/ 1 h 63"/>
                  <a:gd name="T12" fmla="*/ 76 w 86"/>
                  <a:gd name="T13" fmla="*/ 0 h 63"/>
                  <a:gd name="T14" fmla="*/ 55 w 86"/>
                  <a:gd name="T15" fmla="*/ 39 h 63"/>
                  <a:gd name="T16" fmla="*/ 29 w 86"/>
                  <a:gd name="T17" fmla="*/ 47 h 63"/>
                  <a:gd name="T18" fmla="*/ 21 w 86"/>
                  <a:gd name="T19" fmla="*/ 22 h 63"/>
                  <a:gd name="T20" fmla="*/ 9 w 86"/>
                  <a:gd name="T21" fmla="*/ 15 h 63"/>
                  <a:gd name="T22" fmla="*/ 22 w 86"/>
                  <a:gd name="T23" fmla="*/ 6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6" h="63">
                    <a:moveTo>
                      <a:pt x="22" y="60"/>
                    </a:moveTo>
                    <a:cubicBezTo>
                      <a:pt x="27" y="62"/>
                      <a:pt x="33" y="63"/>
                      <a:pt x="38" y="63"/>
                    </a:cubicBezTo>
                    <a:cubicBezTo>
                      <a:pt x="41" y="63"/>
                      <a:pt x="44" y="63"/>
                      <a:pt x="48" y="62"/>
                    </a:cubicBezTo>
                    <a:cubicBezTo>
                      <a:pt x="56" y="59"/>
                      <a:pt x="63" y="54"/>
                      <a:pt x="67" y="46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5" y="6"/>
                      <a:pt x="82" y="3"/>
                      <a:pt x="79" y="1"/>
                    </a:cubicBezTo>
                    <a:cubicBezTo>
                      <a:pt x="78" y="1"/>
                      <a:pt x="77" y="0"/>
                      <a:pt x="76" y="0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0" y="49"/>
                      <a:pt x="38" y="52"/>
                      <a:pt x="29" y="47"/>
                    </a:cubicBezTo>
                    <a:cubicBezTo>
                      <a:pt x="20" y="42"/>
                      <a:pt x="16" y="31"/>
                      <a:pt x="21" y="22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0" y="31"/>
                      <a:pt x="6" y="51"/>
                      <a:pt x="22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06" name="Freeform 115">
                <a:extLst>
                  <a:ext uri="{FF2B5EF4-FFF2-40B4-BE49-F238E27FC236}">
                    <a16:creationId xmlns:a16="http://schemas.microsoft.com/office/drawing/2014/main" id="{02B7AF3F-E1A8-4874-A87B-55D91C7E7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8537" y="3514843"/>
                <a:ext cx="341201" cy="288190"/>
              </a:xfrm>
              <a:custGeom>
                <a:avLst/>
                <a:gdLst>
                  <a:gd name="T0" fmla="*/ 113 w 150"/>
                  <a:gd name="T1" fmla="*/ 13 h 126"/>
                  <a:gd name="T2" fmla="*/ 104 w 150"/>
                  <a:gd name="T3" fmla="*/ 8 h 126"/>
                  <a:gd name="T4" fmla="*/ 101 w 150"/>
                  <a:gd name="T5" fmla="*/ 6 h 126"/>
                  <a:gd name="T6" fmla="*/ 71 w 150"/>
                  <a:gd name="T7" fmla="*/ 0 h 126"/>
                  <a:gd name="T8" fmla="*/ 9 w 150"/>
                  <a:gd name="T9" fmla="*/ 37 h 126"/>
                  <a:gd name="T10" fmla="*/ 1 w 150"/>
                  <a:gd name="T11" fmla="*/ 63 h 126"/>
                  <a:gd name="T12" fmla="*/ 0 w 150"/>
                  <a:gd name="T13" fmla="*/ 68 h 126"/>
                  <a:gd name="T14" fmla="*/ 1 w 150"/>
                  <a:gd name="T15" fmla="*/ 70 h 126"/>
                  <a:gd name="T16" fmla="*/ 3 w 150"/>
                  <a:gd name="T17" fmla="*/ 69 h 126"/>
                  <a:gd name="T18" fmla="*/ 7 w 150"/>
                  <a:gd name="T19" fmla="*/ 66 h 126"/>
                  <a:gd name="T20" fmla="*/ 19 w 150"/>
                  <a:gd name="T21" fmla="*/ 62 h 126"/>
                  <a:gd name="T22" fmla="*/ 28 w 150"/>
                  <a:gd name="T23" fmla="*/ 64 h 126"/>
                  <a:gd name="T24" fmla="*/ 39 w 150"/>
                  <a:gd name="T25" fmla="*/ 83 h 126"/>
                  <a:gd name="T26" fmla="*/ 39 w 150"/>
                  <a:gd name="T27" fmla="*/ 87 h 126"/>
                  <a:gd name="T28" fmla="*/ 42 w 150"/>
                  <a:gd name="T29" fmla="*/ 85 h 126"/>
                  <a:gd name="T30" fmla="*/ 54 w 150"/>
                  <a:gd name="T31" fmla="*/ 81 h 126"/>
                  <a:gd name="T32" fmla="*/ 61 w 150"/>
                  <a:gd name="T33" fmla="*/ 82 h 126"/>
                  <a:gd name="T34" fmla="*/ 64 w 150"/>
                  <a:gd name="T35" fmla="*/ 83 h 126"/>
                  <a:gd name="T36" fmla="*/ 72 w 150"/>
                  <a:gd name="T37" fmla="*/ 90 h 126"/>
                  <a:gd name="T38" fmla="*/ 75 w 150"/>
                  <a:gd name="T39" fmla="*/ 102 h 126"/>
                  <a:gd name="T40" fmla="*/ 75 w 150"/>
                  <a:gd name="T41" fmla="*/ 106 h 126"/>
                  <a:gd name="T42" fmla="*/ 79 w 150"/>
                  <a:gd name="T43" fmla="*/ 104 h 126"/>
                  <a:gd name="T44" fmla="*/ 91 w 150"/>
                  <a:gd name="T45" fmla="*/ 100 h 126"/>
                  <a:gd name="T46" fmla="*/ 100 w 150"/>
                  <a:gd name="T47" fmla="*/ 102 h 126"/>
                  <a:gd name="T48" fmla="*/ 111 w 150"/>
                  <a:gd name="T49" fmla="*/ 121 h 126"/>
                  <a:gd name="T50" fmla="*/ 113 w 150"/>
                  <a:gd name="T51" fmla="*/ 126 h 126"/>
                  <a:gd name="T52" fmla="*/ 116 w 150"/>
                  <a:gd name="T53" fmla="*/ 124 h 126"/>
                  <a:gd name="T54" fmla="*/ 133 w 150"/>
                  <a:gd name="T55" fmla="*/ 103 h 126"/>
                  <a:gd name="T56" fmla="*/ 113 w 150"/>
                  <a:gd name="T57" fmla="*/ 1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0" h="126">
                    <a:moveTo>
                      <a:pt x="113" y="13"/>
                    </a:moveTo>
                    <a:cubicBezTo>
                      <a:pt x="110" y="11"/>
                      <a:pt x="107" y="9"/>
                      <a:pt x="104" y="8"/>
                    </a:cubicBezTo>
                    <a:cubicBezTo>
                      <a:pt x="103" y="7"/>
                      <a:pt x="102" y="7"/>
                      <a:pt x="101" y="6"/>
                    </a:cubicBezTo>
                    <a:cubicBezTo>
                      <a:pt x="91" y="2"/>
                      <a:pt x="81" y="0"/>
                      <a:pt x="71" y="0"/>
                    </a:cubicBezTo>
                    <a:cubicBezTo>
                      <a:pt x="46" y="0"/>
                      <a:pt x="21" y="13"/>
                      <a:pt x="9" y="37"/>
                    </a:cubicBezTo>
                    <a:cubicBezTo>
                      <a:pt x="4" y="46"/>
                      <a:pt x="2" y="54"/>
                      <a:pt x="1" y="63"/>
                    </a:cubicBezTo>
                    <a:cubicBezTo>
                      <a:pt x="1" y="65"/>
                      <a:pt x="1" y="67"/>
                      <a:pt x="0" y="68"/>
                    </a:cubicBezTo>
                    <a:cubicBezTo>
                      <a:pt x="0" y="69"/>
                      <a:pt x="1" y="70"/>
                      <a:pt x="1" y="70"/>
                    </a:cubicBezTo>
                    <a:cubicBezTo>
                      <a:pt x="2" y="70"/>
                      <a:pt x="2" y="70"/>
                      <a:pt x="3" y="69"/>
                    </a:cubicBezTo>
                    <a:cubicBezTo>
                      <a:pt x="4" y="68"/>
                      <a:pt x="5" y="67"/>
                      <a:pt x="7" y="66"/>
                    </a:cubicBezTo>
                    <a:cubicBezTo>
                      <a:pt x="10" y="63"/>
                      <a:pt x="14" y="62"/>
                      <a:pt x="19" y="62"/>
                    </a:cubicBezTo>
                    <a:cubicBezTo>
                      <a:pt x="22" y="62"/>
                      <a:pt x="25" y="62"/>
                      <a:pt x="28" y="64"/>
                    </a:cubicBezTo>
                    <a:cubicBezTo>
                      <a:pt x="35" y="68"/>
                      <a:pt x="39" y="75"/>
                      <a:pt x="39" y="83"/>
                    </a:cubicBezTo>
                    <a:cubicBezTo>
                      <a:pt x="38" y="85"/>
                      <a:pt x="38" y="87"/>
                      <a:pt x="39" y="87"/>
                    </a:cubicBezTo>
                    <a:cubicBezTo>
                      <a:pt x="39" y="87"/>
                      <a:pt x="40" y="86"/>
                      <a:pt x="42" y="85"/>
                    </a:cubicBezTo>
                    <a:cubicBezTo>
                      <a:pt x="46" y="82"/>
                      <a:pt x="50" y="81"/>
                      <a:pt x="54" y="81"/>
                    </a:cubicBezTo>
                    <a:cubicBezTo>
                      <a:pt x="56" y="81"/>
                      <a:pt x="59" y="81"/>
                      <a:pt x="61" y="82"/>
                    </a:cubicBezTo>
                    <a:cubicBezTo>
                      <a:pt x="62" y="82"/>
                      <a:pt x="63" y="83"/>
                      <a:pt x="64" y="83"/>
                    </a:cubicBezTo>
                    <a:cubicBezTo>
                      <a:pt x="67" y="85"/>
                      <a:pt x="70" y="87"/>
                      <a:pt x="72" y="90"/>
                    </a:cubicBezTo>
                    <a:cubicBezTo>
                      <a:pt x="74" y="94"/>
                      <a:pt x="75" y="98"/>
                      <a:pt x="75" y="102"/>
                    </a:cubicBezTo>
                    <a:cubicBezTo>
                      <a:pt x="75" y="105"/>
                      <a:pt x="75" y="106"/>
                      <a:pt x="75" y="106"/>
                    </a:cubicBezTo>
                    <a:cubicBezTo>
                      <a:pt x="76" y="106"/>
                      <a:pt x="77" y="105"/>
                      <a:pt x="79" y="104"/>
                    </a:cubicBezTo>
                    <a:cubicBezTo>
                      <a:pt x="82" y="101"/>
                      <a:pt x="86" y="100"/>
                      <a:pt x="91" y="100"/>
                    </a:cubicBezTo>
                    <a:cubicBezTo>
                      <a:pt x="94" y="100"/>
                      <a:pt x="97" y="101"/>
                      <a:pt x="100" y="102"/>
                    </a:cubicBezTo>
                    <a:cubicBezTo>
                      <a:pt x="107" y="106"/>
                      <a:pt x="111" y="113"/>
                      <a:pt x="111" y="121"/>
                    </a:cubicBezTo>
                    <a:cubicBezTo>
                      <a:pt x="111" y="124"/>
                      <a:pt x="111" y="126"/>
                      <a:pt x="113" y="126"/>
                    </a:cubicBezTo>
                    <a:cubicBezTo>
                      <a:pt x="114" y="126"/>
                      <a:pt x="115" y="126"/>
                      <a:pt x="116" y="124"/>
                    </a:cubicBezTo>
                    <a:cubicBezTo>
                      <a:pt x="123" y="119"/>
                      <a:pt x="129" y="112"/>
                      <a:pt x="133" y="103"/>
                    </a:cubicBezTo>
                    <a:cubicBezTo>
                      <a:pt x="150" y="72"/>
                      <a:pt x="140" y="34"/>
                      <a:pt x="11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sp>
          <p:nvSpPr>
            <p:cNvPr id="107" name="Freeform 118">
              <a:extLst>
                <a:ext uri="{FF2B5EF4-FFF2-40B4-BE49-F238E27FC236}">
                  <a16:creationId xmlns:a16="http://schemas.microsoft.com/office/drawing/2014/main" id="{2D8D0B73-8794-452A-9BAA-C6540220C030}"/>
                </a:ext>
              </a:extLst>
            </p:cNvPr>
            <p:cNvSpPr>
              <a:spLocks noEditPoints="1"/>
            </p:cNvSpPr>
            <p:nvPr/>
          </p:nvSpPr>
          <p:spPr bwMode="auto">
            <a:xfrm rot="18651991" flipH="1">
              <a:off x="20243456" y="5846793"/>
              <a:ext cx="602146" cy="583333"/>
            </a:xfrm>
            <a:custGeom>
              <a:avLst/>
              <a:gdLst>
                <a:gd name="T0" fmla="*/ 137 w 161"/>
                <a:gd name="T1" fmla="*/ 104 h 156"/>
                <a:gd name="T2" fmla="*/ 94 w 161"/>
                <a:gd name="T3" fmla="*/ 122 h 156"/>
                <a:gd name="T4" fmla="*/ 94 w 161"/>
                <a:gd name="T5" fmla="*/ 98 h 156"/>
                <a:gd name="T6" fmla="*/ 106 w 161"/>
                <a:gd name="T7" fmla="*/ 98 h 156"/>
                <a:gd name="T8" fmla="*/ 106 w 161"/>
                <a:gd name="T9" fmla="*/ 73 h 156"/>
                <a:gd name="T10" fmla="*/ 131 w 161"/>
                <a:gd name="T11" fmla="*/ 73 h 156"/>
                <a:gd name="T12" fmla="*/ 131 w 161"/>
                <a:gd name="T13" fmla="*/ 50 h 156"/>
                <a:gd name="T14" fmla="*/ 131 w 161"/>
                <a:gd name="T15" fmla="*/ 50 h 156"/>
                <a:gd name="T16" fmla="*/ 106 w 161"/>
                <a:gd name="T17" fmla="*/ 50 h 156"/>
                <a:gd name="T18" fmla="*/ 106 w 161"/>
                <a:gd name="T19" fmla="*/ 24 h 156"/>
                <a:gd name="T20" fmla="*/ 94 w 161"/>
                <a:gd name="T21" fmla="*/ 24 h 156"/>
                <a:gd name="T22" fmla="*/ 94 w 161"/>
                <a:gd name="T23" fmla="*/ 0 h 156"/>
                <a:gd name="T24" fmla="*/ 137 w 161"/>
                <a:gd name="T25" fmla="*/ 18 h 156"/>
                <a:gd name="T26" fmla="*/ 137 w 161"/>
                <a:gd name="T27" fmla="*/ 104 h 156"/>
                <a:gd name="T28" fmla="*/ 94 w 161"/>
                <a:gd name="T29" fmla="*/ 122 h 156"/>
                <a:gd name="T30" fmla="*/ 62 w 161"/>
                <a:gd name="T31" fmla="*/ 113 h 156"/>
                <a:gd name="T32" fmla="*/ 19 w 161"/>
                <a:gd name="T33" fmla="*/ 156 h 156"/>
                <a:gd name="T34" fmla="*/ 0 w 161"/>
                <a:gd name="T35" fmla="*/ 136 h 156"/>
                <a:gd name="T36" fmla="*/ 43 w 161"/>
                <a:gd name="T37" fmla="*/ 93 h 156"/>
                <a:gd name="T38" fmla="*/ 51 w 161"/>
                <a:gd name="T39" fmla="*/ 18 h 156"/>
                <a:gd name="T40" fmla="*/ 94 w 161"/>
                <a:gd name="T41" fmla="*/ 0 h 156"/>
                <a:gd name="T42" fmla="*/ 94 w 161"/>
                <a:gd name="T43" fmla="*/ 24 h 156"/>
                <a:gd name="T44" fmla="*/ 83 w 161"/>
                <a:gd name="T45" fmla="*/ 24 h 156"/>
                <a:gd name="T46" fmla="*/ 83 w 161"/>
                <a:gd name="T47" fmla="*/ 50 h 156"/>
                <a:gd name="T48" fmla="*/ 58 w 161"/>
                <a:gd name="T49" fmla="*/ 50 h 156"/>
                <a:gd name="T50" fmla="*/ 58 w 161"/>
                <a:gd name="T51" fmla="*/ 73 h 156"/>
                <a:gd name="T52" fmla="*/ 83 w 161"/>
                <a:gd name="T53" fmla="*/ 73 h 156"/>
                <a:gd name="T54" fmla="*/ 83 w 161"/>
                <a:gd name="T55" fmla="*/ 98 h 156"/>
                <a:gd name="T56" fmla="*/ 94 w 161"/>
                <a:gd name="T57" fmla="*/ 98 h 156"/>
                <a:gd name="T58" fmla="*/ 94 w 161"/>
                <a:gd name="T59" fmla="*/ 12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1" h="156">
                  <a:moveTo>
                    <a:pt x="137" y="104"/>
                  </a:moveTo>
                  <a:cubicBezTo>
                    <a:pt x="126" y="116"/>
                    <a:pt x="110" y="122"/>
                    <a:pt x="94" y="122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6" y="73"/>
                    <a:pt x="106" y="73"/>
                    <a:pt x="106" y="73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10" y="0"/>
                    <a:pt x="126" y="6"/>
                    <a:pt x="137" y="18"/>
                  </a:cubicBezTo>
                  <a:cubicBezTo>
                    <a:pt x="161" y="42"/>
                    <a:pt x="161" y="80"/>
                    <a:pt x="137" y="104"/>
                  </a:cubicBezTo>
                  <a:close/>
                  <a:moveTo>
                    <a:pt x="94" y="122"/>
                  </a:moveTo>
                  <a:cubicBezTo>
                    <a:pt x="83" y="122"/>
                    <a:pt x="72" y="119"/>
                    <a:pt x="62" y="113"/>
                  </a:cubicBezTo>
                  <a:cubicBezTo>
                    <a:pt x="19" y="156"/>
                    <a:pt x="19" y="156"/>
                    <a:pt x="19" y="15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28" y="70"/>
                    <a:pt x="31" y="39"/>
                    <a:pt x="51" y="18"/>
                  </a:cubicBezTo>
                  <a:cubicBezTo>
                    <a:pt x="63" y="6"/>
                    <a:pt x="79" y="0"/>
                    <a:pt x="94" y="0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94" y="98"/>
                    <a:pt x="94" y="98"/>
                    <a:pt x="94" y="98"/>
                  </a:cubicBezTo>
                  <a:lnTo>
                    <a:pt x="94" y="1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FFFFFF"/>
                </a:solidFill>
                <a:latin typeface="Calibri Light"/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7130A2E-DFFD-4046-A9F9-A9A51B6174E2}"/>
                </a:ext>
              </a:extLst>
            </p:cNvPr>
            <p:cNvGrpSpPr/>
            <p:nvPr/>
          </p:nvGrpSpPr>
          <p:grpSpPr>
            <a:xfrm rot="18651991" flipH="1">
              <a:off x="18513020" y="1879802"/>
              <a:ext cx="859757" cy="722446"/>
              <a:chOff x="6475205" y="2673408"/>
              <a:chExt cx="524331" cy="440476"/>
            </a:xfrm>
            <a:solidFill>
              <a:schemeClr val="accent4"/>
            </a:solidFill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91D026A-8A1A-4164-8B99-C4D78CD8B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2551" y="2673408"/>
                <a:ext cx="964" cy="96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10" name="Freeform 78">
                <a:extLst>
                  <a:ext uri="{FF2B5EF4-FFF2-40B4-BE49-F238E27FC236}">
                    <a16:creationId xmlns:a16="http://schemas.microsoft.com/office/drawing/2014/main" id="{40B05637-BAB8-4039-BBBB-D5ACDD20C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5205" y="2673408"/>
                <a:ext cx="1928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11" name="Oval 136">
                <a:extLst>
                  <a:ext uri="{FF2B5EF4-FFF2-40B4-BE49-F238E27FC236}">
                    <a16:creationId xmlns:a16="http://schemas.microsoft.com/office/drawing/2014/main" id="{13CCC46C-90C0-412E-89F2-4973BD519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5804" y="2711962"/>
                <a:ext cx="79999" cy="799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12" name="Freeform 137">
                <a:extLst>
                  <a:ext uri="{FF2B5EF4-FFF2-40B4-BE49-F238E27FC236}">
                    <a16:creationId xmlns:a16="http://schemas.microsoft.com/office/drawing/2014/main" id="{7C4325B6-1E15-41A4-A558-6CAC14D547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05085" y="2942320"/>
                <a:ext cx="170601" cy="171564"/>
              </a:xfrm>
              <a:custGeom>
                <a:avLst/>
                <a:gdLst>
                  <a:gd name="T0" fmla="*/ 38 w 75"/>
                  <a:gd name="T1" fmla="*/ 75 h 75"/>
                  <a:gd name="T2" fmla="*/ 75 w 75"/>
                  <a:gd name="T3" fmla="*/ 38 h 75"/>
                  <a:gd name="T4" fmla="*/ 38 w 75"/>
                  <a:gd name="T5" fmla="*/ 0 h 75"/>
                  <a:gd name="T6" fmla="*/ 38 w 75"/>
                  <a:gd name="T7" fmla="*/ 17 h 75"/>
                  <a:gd name="T8" fmla="*/ 58 w 75"/>
                  <a:gd name="T9" fmla="*/ 38 h 75"/>
                  <a:gd name="T10" fmla="*/ 38 w 75"/>
                  <a:gd name="T11" fmla="*/ 58 h 75"/>
                  <a:gd name="T12" fmla="*/ 38 w 75"/>
                  <a:gd name="T13" fmla="*/ 75 h 75"/>
                  <a:gd name="T14" fmla="*/ 38 w 75"/>
                  <a:gd name="T15" fmla="*/ 0 h 75"/>
                  <a:gd name="T16" fmla="*/ 0 w 75"/>
                  <a:gd name="T17" fmla="*/ 38 h 75"/>
                  <a:gd name="T18" fmla="*/ 38 w 75"/>
                  <a:gd name="T19" fmla="*/ 75 h 75"/>
                  <a:gd name="T20" fmla="*/ 38 w 75"/>
                  <a:gd name="T21" fmla="*/ 75 h 75"/>
                  <a:gd name="T22" fmla="*/ 38 w 75"/>
                  <a:gd name="T23" fmla="*/ 58 h 75"/>
                  <a:gd name="T24" fmla="*/ 38 w 75"/>
                  <a:gd name="T25" fmla="*/ 58 h 75"/>
                  <a:gd name="T26" fmla="*/ 38 w 75"/>
                  <a:gd name="T27" fmla="*/ 58 h 75"/>
                  <a:gd name="T28" fmla="*/ 17 w 75"/>
                  <a:gd name="T29" fmla="*/ 38 h 75"/>
                  <a:gd name="T30" fmla="*/ 38 w 75"/>
                  <a:gd name="T31" fmla="*/ 17 h 75"/>
                  <a:gd name="T32" fmla="*/ 38 w 75"/>
                  <a:gd name="T33" fmla="*/ 17 h 75"/>
                  <a:gd name="T34" fmla="*/ 38 w 75"/>
                  <a:gd name="T3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75">
                    <a:moveTo>
                      <a:pt x="38" y="75"/>
                    </a:moveTo>
                    <a:cubicBezTo>
                      <a:pt x="58" y="75"/>
                      <a:pt x="75" y="58"/>
                      <a:pt x="75" y="38"/>
                    </a:cubicBezTo>
                    <a:cubicBezTo>
                      <a:pt x="75" y="17"/>
                      <a:pt x="58" y="0"/>
                      <a:pt x="38" y="0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49" y="17"/>
                      <a:pt x="58" y="26"/>
                      <a:pt x="58" y="38"/>
                    </a:cubicBezTo>
                    <a:cubicBezTo>
                      <a:pt x="58" y="49"/>
                      <a:pt x="49" y="58"/>
                      <a:pt x="38" y="58"/>
                    </a:cubicBezTo>
                    <a:lnTo>
                      <a:pt x="38" y="75"/>
                    </a:lnTo>
                    <a:close/>
                    <a:moveTo>
                      <a:pt x="38" y="0"/>
                    </a:moveTo>
                    <a:cubicBezTo>
                      <a:pt x="17" y="0"/>
                      <a:pt x="0" y="17"/>
                      <a:pt x="0" y="38"/>
                    </a:cubicBezTo>
                    <a:cubicBezTo>
                      <a:pt x="0" y="58"/>
                      <a:pt x="17" y="75"/>
                      <a:pt x="38" y="75"/>
                    </a:cubicBezTo>
                    <a:cubicBezTo>
                      <a:pt x="38" y="75"/>
                      <a:pt x="38" y="75"/>
                      <a:pt x="38" y="75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26" y="58"/>
                      <a:pt x="17" y="49"/>
                      <a:pt x="17" y="38"/>
                    </a:cubicBezTo>
                    <a:cubicBezTo>
                      <a:pt x="17" y="26"/>
                      <a:pt x="26" y="17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0"/>
                      <a:pt x="38" y="0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13" name="Freeform 138">
                <a:extLst>
                  <a:ext uri="{FF2B5EF4-FFF2-40B4-BE49-F238E27FC236}">
                    <a16:creationId xmlns:a16="http://schemas.microsoft.com/office/drawing/2014/main" id="{7648AE2A-B971-41C6-AE91-F2DF6F3A4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8699" y="2903767"/>
                <a:ext cx="203371" cy="73252"/>
              </a:xfrm>
              <a:custGeom>
                <a:avLst/>
                <a:gdLst>
                  <a:gd name="T0" fmla="*/ 7 w 89"/>
                  <a:gd name="T1" fmla="*/ 31 h 32"/>
                  <a:gd name="T2" fmla="*/ 12 w 89"/>
                  <a:gd name="T3" fmla="*/ 29 h 32"/>
                  <a:gd name="T4" fmla="*/ 45 w 89"/>
                  <a:gd name="T5" fmla="*/ 11 h 32"/>
                  <a:gd name="T6" fmla="*/ 78 w 89"/>
                  <a:gd name="T7" fmla="*/ 29 h 32"/>
                  <a:gd name="T8" fmla="*/ 86 w 89"/>
                  <a:gd name="T9" fmla="*/ 30 h 32"/>
                  <a:gd name="T10" fmla="*/ 87 w 89"/>
                  <a:gd name="T11" fmla="*/ 22 h 32"/>
                  <a:gd name="T12" fmla="*/ 45 w 89"/>
                  <a:gd name="T13" fmla="*/ 0 h 32"/>
                  <a:gd name="T14" fmla="*/ 2 w 89"/>
                  <a:gd name="T15" fmla="*/ 22 h 32"/>
                  <a:gd name="T16" fmla="*/ 4 w 89"/>
                  <a:gd name="T17" fmla="*/ 30 h 32"/>
                  <a:gd name="T18" fmla="*/ 7 w 89"/>
                  <a:gd name="T19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32">
                    <a:moveTo>
                      <a:pt x="7" y="31"/>
                    </a:moveTo>
                    <a:cubicBezTo>
                      <a:pt x="9" y="31"/>
                      <a:pt x="11" y="30"/>
                      <a:pt x="12" y="29"/>
                    </a:cubicBezTo>
                    <a:cubicBezTo>
                      <a:pt x="19" y="18"/>
                      <a:pt x="31" y="11"/>
                      <a:pt x="45" y="11"/>
                    </a:cubicBezTo>
                    <a:cubicBezTo>
                      <a:pt x="58" y="11"/>
                      <a:pt x="70" y="18"/>
                      <a:pt x="78" y="29"/>
                    </a:cubicBezTo>
                    <a:cubicBezTo>
                      <a:pt x="79" y="31"/>
                      <a:pt x="83" y="32"/>
                      <a:pt x="86" y="30"/>
                    </a:cubicBezTo>
                    <a:cubicBezTo>
                      <a:pt x="88" y="29"/>
                      <a:pt x="89" y="25"/>
                      <a:pt x="87" y="22"/>
                    </a:cubicBezTo>
                    <a:cubicBezTo>
                      <a:pt x="78" y="8"/>
                      <a:pt x="62" y="0"/>
                      <a:pt x="45" y="0"/>
                    </a:cubicBezTo>
                    <a:cubicBezTo>
                      <a:pt x="28" y="0"/>
                      <a:pt x="12" y="8"/>
                      <a:pt x="2" y="22"/>
                    </a:cubicBezTo>
                    <a:cubicBezTo>
                      <a:pt x="0" y="25"/>
                      <a:pt x="1" y="29"/>
                      <a:pt x="4" y="30"/>
                    </a:cubicBezTo>
                    <a:cubicBezTo>
                      <a:pt x="5" y="31"/>
                      <a:pt x="6" y="31"/>
                      <a:pt x="7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14" name="Freeform 139">
                <a:extLst>
                  <a:ext uri="{FF2B5EF4-FFF2-40B4-BE49-F238E27FC236}">
                    <a16:creationId xmlns:a16="http://schemas.microsoft.com/office/drawing/2014/main" id="{408FADDA-E2D5-4566-9B82-AF9B35B30A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12551" y="2942320"/>
                <a:ext cx="170601" cy="171564"/>
              </a:xfrm>
              <a:custGeom>
                <a:avLst/>
                <a:gdLst>
                  <a:gd name="T0" fmla="*/ 38 w 75"/>
                  <a:gd name="T1" fmla="*/ 0 h 75"/>
                  <a:gd name="T2" fmla="*/ 38 w 75"/>
                  <a:gd name="T3" fmla="*/ 0 h 75"/>
                  <a:gd name="T4" fmla="*/ 38 w 75"/>
                  <a:gd name="T5" fmla="*/ 17 h 75"/>
                  <a:gd name="T6" fmla="*/ 38 w 75"/>
                  <a:gd name="T7" fmla="*/ 17 h 75"/>
                  <a:gd name="T8" fmla="*/ 58 w 75"/>
                  <a:gd name="T9" fmla="*/ 38 h 75"/>
                  <a:gd name="T10" fmla="*/ 38 w 75"/>
                  <a:gd name="T11" fmla="*/ 58 h 75"/>
                  <a:gd name="T12" fmla="*/ 38 w 75"/>
                  <a:gd name="T13" fmla="*/ 58 h 75"/>
                  <a:gd name="T14" fmla="*/ 38 w 75"/>
                  <a:gd name="T15" fmla="*/ 58 h 75"/>
                  <a:gd name="T16" fmla="*/ 38 w 75"/>
                  <a:gd name="T17" fmla="*/ 75 h 75"/>
                  <a:gd name="T18" fmla="*/ 38 w 75"/>
                  <a:gd name="T19" fmla="*/ 75 h 75"/>
                  <a:gd name="T20" fmla="*/ 75 w 75"/>
                  <a:gd name="T21" fmla="*/ 38 h 75"/>
                  <a:gd name="T22" fmla="*/ 38 w 75"/>
                  <a:gd name="T23" fmla="*/ 0 h 75"/>
                  <a:gd name="T24" fmla="*/ 38 w 75"/>
                  <a:gd name="T25" fmla="*/ 0 h 75"/>
                  <a:gd name="T26" fmla="*/ 0 w 75"/>
                  <a:gd name="T27" fmla="*/ 38 h 75"/>
                  <a:gd name="T28" fmla="*/ 38 w 75"/>
                  <a:gd name="T29" fmla="*/ 75 h 75"/>
                  <a:gd name="T30" fmla="*/ 38 w 75"/>
                  <a:gd name="T31" fmla="*/ 58 h 75"/>
                  <a:gd name="T32" fmla="*/ 17 w 75"/>
                  <a:gd name="T33" fmla="*/ 38 h 75"/>
                  <a:gd name="T34" fmla="*/ 38 w 75"/>
                  <a:gd name="T35" fmla="*/ 17 h 75"/>
                  <a:gd name="T36" fmla="*/ 38 w 75"/>
                  <a:gd name="T3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49" y="17"/>
                      <a:pt x="58" y="26"/>
                      <a:pt x="58" y="38"/>
                    </a:cubicBezTo>
                    <a:cubicBezTo>
                      <a:pt x="58" y="49"/>
                      <a:pt x="49" y="58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75"/>
                      <a:pt x="38" y="75"/>
                      <a:pt x="38" y="75"/>
                    </a:cubicBezTo>
                    <a:cubicBezTo>
                      <a:pt x="38" y="75"/>
                      <a:pt x="38" y="75"/>
                      <a:pt x="38" y="75"/>
                    </a:cubicBezTo>
                    <a:cubicBezTo>
                      <a:pt x="58" y="75"/>
                      <a:pt x="75" y="58"/>
                      <a:pt x="75" y="38"/>
                    </a:cubicBezTo>
                    <a:cubicBezTo>
                      <a:pt x="75" y="17"/>
                      <a:pt x="58" y="0"/>
                      <a:pt x="38" y="0"/>
                    </a:cubicBezTo>
                    <a:close/>
                    <a:moveTo>
                      <a:pt x="38" y="0"/>
                    </a:moveTo>
                    <a:cubicBezTo>
                      <a:pt x="17" y="0"/>
                      <a:pt x="0" y="17"/>
                      <a:pt x="0" y="38"/>
                    </a:cubicBezTo>
                    <a:cubicBezTo>
                      <a:pt x="0" y="58"/>
                      <a:pt x="17" y="75"/>
                      <a:pt x="38" y="75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26" y="58"/>
                      <a:pt x="17" y="49"/>
                      <a:pt x="17" y="38"/>
                    </a:cubicBezTo>
                    <a:cubicBezTo>
                      <a:pt x="17" y="26"/>
                      <a:pt x="26" y="17"/>
                      <a:pt x="38" y="17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15" name="Freeform 140">
                <a:extLst>
                  <a:ext uri="{FF2B5EF4-FFF2-40B4-BE49-F238E27FC236}">
                    <a16:creationId xmlns:a16="http://schemas.microsoft.com/office/drawing/2014/main" id="{5669F3E8-20F1-457C-9631-3FA32BAD0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7129" y="2903767"/>
                <a:ext cx="202407" cy="73252"/>
              </a:xfrm>
              <a:custGeom>
                <a:avLst/>
                <a:gdLst>
                  <a:gd name="T0" fmla="*/ 45 w 89"/>
                  <a:gd name="T1" fmla="*/ 0 h 32"/>
                  <a:gd name="T2" fmla="*/ 2 w 89"/>
                  <a:gd name="T3" fmla="*/ 22 h 32"/>
                  <a:gd name="T4" fmla="*/ 4 w 89"/>
                  <a:gd name="T5" fmla="*/ 30 h 32"/>
                  <a:gd name="T6" fmla="*/ 7 w 89"/>
                  <a:gd name="T7" fmla="*/ 31 h 32"/>
                  <a:gd name="T8" fmla="*/ 12 w 89"/>
                  <a:gd name="T9" fmla="*/ 29 h 32"/>
                  <a:gd name="T10" fmla="*/ 45 w 89"/>
                  <a:gd name="T11" fmla="*/ 11 h 32"/>
                  <a:gd name="T12" fmla="*/ 78 w 89"/>
                  <a:gd name="T13" fmla="*/ 29 h 32"/>
                  <a:gd name="T14" fmla="*/ 86 w 89"/>
                  <a:gd name="T15" fmla="*/ 30 h 32"/>
                  <a:gd name="T16" fmla="*/ 87 w 89"/>
                  <a:gd name="T17" fmla="*/ 22 h 32"/>
                  <a:gd name="T18" fmla="*/ 45 w 89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32">
                    <a:moveTo>
                      <a:pt x="45" y="0"/>
                    </a:moveTo>
                    <a:cubicBezTo>
                      <a:pt x="27" y="0"/>
                      <a:pt x="12" y="8"/>
                      <a:pt x="2" y="22"/>
                    </a:cubicBezTo>
                    <a:cubicBezTo>
                      <a:pt x="0" y="25"/>
                      <a:pt x="1" y="29"/>
                      <a:pt x="4" y="30"/>
                    </a:cubicBezTo>
                    <a:cubicBezTo>
                      <a:pt x="5" y="31"/>
                      <a:pt x="6" y="31"/>
                      <a:pt x="7" y="31"/>
                    </a:cubicBezTo>
                    <a:cubicBezTo>
                      <a:pt x="9" y="31"/>
                      <a:pt x="10" y="30"/>
                      <a:pt x="12" y="29"/>
                    </a:cubicBezTo>
                    <a:cubicBezTo>
                      <a:pt x="19" y="18"/>
                      <a:pt x="31" y="11"/>
                      <a:pt x="45" y="11"/>
                    </a:cubicBezTo>
                    <a:cubicBezTo>
                      <a:pt x="58" y="11"/>
                      <a:pt x="70" y="18"/>
                      <a:pt x="78" y="29"/>
                    </a:cubicBezTo>
                    <a:cubicBezTo>
                      <a:pt x="79" y="31"/>
                      <a:pt x="83" y="32"/>
                      <a:pt x="86" y="30"/>
                    </a:cubicBezTo>
                    <a:cubicBezTo>
                      <a:pt x="88" y="29"/>
                      <a:pt x="89" y="25"/>
                      <a:pt x="87" y="22"/>
                    </a:cubicBezTo>
                    <a:cubicBezTo>
                      <a:pt x="78" y="8"/>
                      <a:pt x="62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16" name="Freeform 141">
                <a:extLst>
                  <a:ext uri="{FF2B5EF4-FFF2-40B4-BE49-F238E27FC236}">
                    <a16:creationId xmlns:a16="http://schemas.microsoft.com/office/drawing/2014/main" id="{5091274F-FE31-48CC-BBEA-DA666E45D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806" y="2758227"/>
                <a:ext cx="301683" cy="348911"/>
              </a:xfrm>
              <a:custGeom>
                <a:avLst/>
                <a:gdLst>
                  <a:gd name="T0" fmla="*/ 88 w 132"/>
                  <a:gd name="T1" fmla="*/ 56 h 153"/>
                  <a:gd name="T2" fmla="*/ 92 w 132"/>
                  <a:gd name="T3" fmla="*/ 57 h 153"/>
                  <a:gd name="T4" fmla="*/ 126 w 132"/>
                  <a:gd name="T5" fmla="*/ 42 h 153"/>
                  <a:gd name="T6" fmla="*/ 130 w 132"/>
                  <a:gd name="T7" fmla="*/ 31 h 153"/>
                  <a:gd name="T8" fmla="*/ 119 w 132"/>
                  <a:gd name="T9" fmla="*/ 27 h 153"/>
                  <a:gd name="T10" fmla="*/ 97 w 132"/>
                  <a:gd name="T11" fmla="*/ 38 h 153"/>
                  <a:gd name="T12" fmla="*/ 93 w 132"/>
                  <a:gd name="T13" fmla="*/ 37 h 153"/>
                  <a:gd name="T14" fmla="*/ 56 w 132"/>
                  <a:gd name="T15" fmla="*/ 1 h 153"/>
                  <a:gd name="T16" fmla="*/ 52 w 132"/>
                  <a:gd name="T17" fmla="*/ 1 h 153"/>
                  <a:gd name="T18" fmla="*/ 1 w 132"/>
                  <a:gd name="T19" fmla="*/ 52 h 153"/>
                  <a:gd name="T20" fmla="*/ 1 w 132"/>
                  <a:gd name="T21" fmla="*/ 56 h 153"/>
                  <a:gd name="T22" fmla="*/ 36 w 132"/>
                  <a:gd name="T23" fmla="*/ 86 h 153"/>
                  <a:gd name="T24" fmla="*/ 37 w 132"/>
                  <a:gd name="T25" fmla="*/ 90 h 153"/>
                  <a:gd name="T26" fmla="*/ 19 w 132"/>
                  <a:gd name="T27" fmla="*/ 128 h 153"/>
                  <a:gd name="T28" fmla="*/ 20 w 132"/>
                  <a:gd name="T29" fmla="*/ 133 h 153"/>
                  <a:gd name="T30" fmla="*/ 31 w 132"/>
                  <a:gd name="T31" fmla="*/ 149 h 153"/>
                  <a:gd name="T32" fmla="*/ 40 w 132"/>
                  <a:gd name="T33" fmla="*/ 153 h 153"/>
                  <a:gd name="T34" fmla="*/ 47 w 132"/>
                  <a:gd name="T35" fmla="*/ 151 h 153"/>
                  <a:gd name="T36" fmla="*/ 49 w 132"/>
                  <a:gd name="T37" fmla="*/ 136 h 153"/>
                  <a:gd name="T38" fmla="*/ 45 w 132"/>
                  <a:gd name="T39" fmla="*/ 130 h 153"/>
                  <a:gd name="T40" fmla="*/ 45 w 132"/>
                  <a:gd name="T41" fmla="*/ 126 h 153"/>
                  <a:gd name="T42" fmla="*/ 62 w 132"/>
                  <a:gd name="T43" fmla="*/ 84 h 153"/>
                  <a:gd name="T44" fmla="*/ 61 w 132"/>
                  <a:gd name="T45" fmla="*/ 80 h 153"/>
                  <a:gd name="T46" fmla="*/ 42 w 132"/>
                  <a:gd name="T47" fmla="*/ 61 h 153"/>
                  <a:gd name="T48" fmla="*/ 42 w 132"/>
                  <a:gd name="T49" fmla="*/ 58 h 153"/>
                  <a:gd name="T50" fmla="*/ 64 w 132"/>
                  <a:gd name="T51" fmla="*/ 36 h 153"/>
                  <a:gd name="T52" fmla="*/ 68 w 132"/>
                  <a:gd name="T53" fmla="*/ 36 h 153"/>
                  <a:gd name="T54" fmla="*/ 88 w 132"/>
                  <a:gd name="T55" fmla="*/ 5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2" h="153">
                    <a:moveTo>
                      <a:pt x="88" y="56"/>
                    </a:moveTo>
                    <a:cubicBezTo>
                      <a:pt x="89" y="57"/>
                      <a:pt x="91" y="57"/>
                      <a:pt x="92" y="57"/>
                    </a:cubicBezTo>
                    <a:cubicBezTo>
                      <a:pt x="126" y="42"/>
                      <a:pt x="126" y="42"/>
                      <a:pt x="126" y="42"/>
                    </a:cubicBezTo>
                    <a:cubicBezTo>
                      <a:pt x="130" y="40"/>
                      <a:pt x="132" y="35"/>
                      <a:pt x="130" y="31"/>
                    </a:cubicBezTo>
                    <a:cubicBezTo>
                      <a:pt x="128" y="27"/>
                      <a:pt x="123" y="25"/>
                      <a:pt x="119" y="27"/>
                    </a:cubicBezTo>
                    <a:cubicBezTo>
                      <a:pt x="97" y="38"/>
                      <a:pt x="97" y="38"/>
                      <a:pt x="97" y="38"/>
                    </a:cubicBezTo>
                    <a:cubicBezTo>
                      <a:pt x="95" y="39"/>
                      <a:pt x="94" y="38"/>
                      <a:pt x="93" y="37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5" y="0"/>
                      <a:pt x="53" y="0"/>
                      <a:pt x="52" y="1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53"/>
                      <a:pt x="0" y="55"/>
                      <a:pt x="1" y="56"/>
                    </a:cubicBezTo>
                    <a:cubicBezTo>
                      <a:pt x="8" y="61"/>
                      <a:pt x="29" y="79"/>
                      <a:pt x="36" y="86"/>
                    </a:cubicBezTo>
                    <a:cubicBezTo>
                      <a:pt x="37" y="86"/>
                      <a:pt x="37" y="88"/>
                      <a:pt x="37" y="90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9" y="130"/>
                      <a:pt x="19" y="131"/>
                      <a:pt x="20" y="133"/>
                    </a:cubicBezTo>
                    <a:cubicBezTo>
                      <a:pt x="31" y="149"/>
                      <a:pt x="31" y="149"/>
                      <a:pt x="31" y="149"/>
                    </a:cubicBezTo>
                    <a:cubicBezTo>
                      <a:pt x="33" y="151"/>
                      <a:pt x="36" y="153"/>
                      <a:pt x="40" y="153"/>
                    </a:cubicBezTo>
                    <a:cubicBezTo>
                      <a:pt x="42" y="153"/>
                      <a:pt x="45" y="153"/>
                      <a:pt x="47" y="151"/>
                    </a:cubicBezTo>
                    <a:cubicBezTo>
                      <a:pt x="52" y="147"/>
                      <a:pt x="53" y="141"/>
                      <a:pt x="49" y="136"/>
                    </a:cubicBezTo>
                    <a:cubicBezTo>
                      <a:pt x="45" y="130"/>
                      <a:pt x="45" y="130"/>
                      <a:pt x="45" y="130"/>
                    </a:cubicBezTo>
                    <a:cubicBezTo>
                      <a:pt x="44" y="129"/>
                      <a:pt x="44" y="127"/>
                      <a:pt x="45" y="126"/>
                    </a:cubicBezTo>
                    <a:cubicBezTo>
                      <a:pt x="62" y="84"/>
                      <a:pt x="62" y="84"/>
                      <a:pt x="62" y="84"/>
                    </a:cubicBezTo>
                    <a:cubicBezTo>
                      <a:pt x="63" y="83"/>
                      <a:pt x="62" y="81"/>
                      <a:pt x="61" y="80"/>
                    </a:cubicBezTo>
                    <a:cubicBezTo>
                      <a:pt x="57" y="76"/>
                      <a:pt x="47" y="66"/>
                      <a:pt x="42" y="61"/>
                    </a:cubicBezTo>
                    <a:cubicBezTo>
                      <a:pt x="41" y="60"/>
                      <a:pt x="41" y="59"/>
                      <a:pt x="42" y="58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5" y="35"/>
                      <a:pt x="67" y="35"/>
                      <a:pt x="68" y="36"/>
                    </a:cubicBezTo>
                    <a:lnTo>
                      <a:pt x="88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sp>
          <p:nvSpPr>
            <p:cNvPr id="117" name="Freeform 288">
              <a:extLst>
                <a:ext uri="{FF2B5EF4-FFF2-40B4-BE49-F238E27FC236}">
                  <a16:creationId xmlns:a16="http://schemas.microsoft.com/office/drawing/2014/main" id="{BBBE7122-D2C6-492C-BF07-0FECC4521868}"/>
                </a:ext>
              </a:extLst>
            </p:cNvPr>
            <p:cNvSpPr>
              <a:spLocks noEditPoints="1"/>
            </p:cNvSpPr>
            <p:nvPr/>
          </p:nvSpPr>
          <p:spPr bwMode="auto">
            <a:xfrm rot="18651991" flipH="1">
              <a:off x="19642224" y="3391022"/>
              <a:ext cx="581599" cy="545392"/>
            </a:xfrm>
            <a:custGeom>
              <a:avLst/>
              <a:gdLst>
                <a:gd name="T0" fmla="*/ 146 w 156"/>
                <a:gd name="T1" fmla="*/ 146 h 146"/>
                <a:gd name="T2" fmla="*/ 146 w 156"/>
                <a:gd name="T3" fmla="*/ 134 h 146"/>
                <a:gd name="T4" fmla="*/ 156 w 156"/>
                <a:gd name="T5" fmla="*/ 23 h 146"/>
                <a:gd name="T6" fmla="*/ 136 w 156"/>
                <a:gd name="T7" fmla="*/ 40 h 146"/>
                <a:gd name="T8" fmla="*/ 145 w 156"/>
                <a:gd name="T9" fmla="*/ 49 h 146"/>
                <a:gd name="T10" fmla="*/ 136 w 156"/>
                <a:gd name="T11" fmla="*/ 58 h 146"/>
                <a:gd name="T12" fmla="*/ 136 w 156"/>
                <a:gd name="T13" fmla="*/ 70 h 146"/>
                <a:gd name="T14" fmla="*/ 145 w 156"/>
                <a:gd name="T15" fmla="*/ 79 h 146"/>
                <a:gd name="T16" fmla="*/ 136 w 156"/>
                <a:gd name="T17" fmla="*/ 88 h 146"/>
                <a:gd name="T18" fmla="*/ 67 w 156"/>
                <a:gd name="T19" fmla="*/ 7 h 146"/>
                <a:gd name="T20" fmla="*/ 65 w 156"/>
                <a:gd name="T21" fmla="*/ 9 h 146"/>
                <a:gd name="T22" fmla="*/ 65 w 156"/>
                <a:gd name="T23" fmla="*/ 134 h 146"/>
                <a:gd name="T24" fmla="*/ 127 w 156"/>
                <a:gd name="T25" fmla="*/ 135 h 146"/>
                <a:gd name="T26" fmla="*/ 136 w 156"/>
                <a:gd name="T27" fmla="*/ 146 h 146"/>
                <a:gd name="T28" fmla="*/ 127 w 156"/>
                <a:gd name="T29" fmla="*/ 79 h 146"/>
                <a:gd name="T30" fmla="*/ 136 w 156"/>
                <a:gd name="T31" fmla="*/ 58 h 146"/>
                <a:gd name="T32" fmla="*/ 127 w 156"/>
                <a:gd name="T33" fmla="*/ 49 h 146"/>
                <a:gd name="T34" fmla="*/ 136 w 156"/>
                <a:gd name="T35" fmla="*/ 23 h 146"/>
                <a:gd name="T36" fmla="*/ 65 w 156"/>
                <a:gd name="T37" fmla="*/ 37 h 146"/>
                <a:gd name="T38" fmla="*/ 112 w 156"/>
                <a:gd name="T39" fmla="*/ 120 h 146"/>
                <a:gd name="T40" fmla="*/ 65 w 156"/>
                <a:gd name="T41" fmla="*/ 120 h 146"/>
                <a:gd name="T42" fmla="*/ 65 w 156"/>
                <a:gd name="T43" fmla="*/ 5 h 146"/>
                <a:gd name="T44" fmla="*/ 33 w 156"/>
                <a:gd name="T45" fmla="*/ 21 h 146"/>
                <a:gd name="T46" fmla="*/ 0 w 156"/>
                <a:gd name="T47" fmla="*/ 7 h 146"/>
                <a:gd name="T48" fmla="*/ 20 w 156"/>
                <a:gd name="T49" fmla="*/ 23 h 146"/>
                <a:gd name="T50" fmla="*/ 3 w 156"/>
                <a:gd name="T51" fmla="*/ 134 h 146"/>
                <a:gd name="T52" fmla="*/ 14 w 156"/>
                <a:gd name="T53" fmla="*/ 135 h 146"/>
                <a:gd name="T54" fmla="*/ 33 w 156"/>
                <a:gd name="T55" fmla="*/ 146 h 146"/>
                <a:gd name="T56" fmla="*/ 33 w 156"/>
                <a:gd name="T57" fmla="*/ 134 h 146"/>
                <a:gd name="T58" fmla="*/ 65 w 156"/>
                <a:gd name="T59" fmla="*/ 120 h 146"/>
                <a:gd name="T60" fmla="*/ 17 w 156"/>
                <a:gd name="T61" fmla="*/ 37 h 146"/>
                <a:gd name="T62" fmla="*/ 65 w 156"/>
                <a:gd name="T63" fmla="*/ 23 h 146"/>
                <a:gd name="T64" fmla="*/ 47 w 156"/>
                <a:gd name="T65" fmla="*/ 22 h 146"/>
                <a:gd name="T66" fmla="*/ 65 w 156"/>
                <a:gd name="T67" fmla="*/ 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6" h="146">
                  <a:moveTo>
                    <a:pt x="136" y="146"/>
                  </a:moveTo>
                  <a:cubicBezTo>
                    <a:pt x="146" y="146"/>
                    <a:pt x="146" y="146"/>
                    <a:pt x="146" y="146"/>
                  </a:cubicBezTo>
                  <a:cubicBezTo>
                    <a:pt x="146" y="135"/>
                    <a:pt x="146" y="135"/>
                    <a:pt x="146" y="135"/>
                  </a:cubicBezTo>
                  <a:cubicBezTo>
                    <a:pt x="146" y="134"/>
                    <a:pt x="146" y="134"/>
                    <a:pt x="146" y="134"/>
                  </a:cubicBezTo>
                  <a:cubicBezTo>
                    <a:pt x="156" y="134"/>
                    <a:pt x="156" y="134"/>
                    <a:pt x="156" y="134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36" y="40"/>
                    <a:pt x="136" y="40"/>
                    <a:pt x="136" y="40"/>
                  </a:cubicBezTo>
                  <a:cubicBezTo>
                    <a:pt x="136" y="40"/>
                    <a:pt x="136" y="40"/>
                    <a:pt x="136" y="40"/>
                  </a:cubicBezTo>
                  <a:cubicBezTo>
                    <a:pt x="141" y="40"/>
                    <a:pt x="145" y="44"/>
                    <a:pt x="145" y="49"/>
                  </a:cubicBezTo>
                  <a:cubicBezTo>
                    <a:pt x="145" y="54"/>
                    <a:pt x="141" y="58"/>
                    <a:pt x="136" y="58"/>
                  </a:cubicBezTo>
                  <a:cubicBezTo>
                    <a:pt x="136" y="58"/>
                    <a:pt x="136" y="58"/>
                    <a:pt x="136" y="58"/>
                  </a:cubicBezTo>
                  <a:cubicBezTo>
                    <a:pt x="136" y="70"/>
                    <a:pt x="136" y="70"/>
                    <a:pt x="136" y="70"/>
                  </a:cubicBezTo>
                  <a:cubicBezTo>
                    <a:pt x="136" y="70"/>
                    <a:pt x="136" y="70"/>
                    <a:pt x="136" y="70"/>
                  </a:cubicBezTo>
                  <a:cubicBezTo>
                    <a:pt x="136" y="70"/>
                    <a:pt x="136" y="70"/>
                    <a:pt x="136" y="70"/>
                  </a:cubicBezTo>
                  <a:cubicBezTo>
                    <a:pt x="141" y="70"/>
                    <a:pt x="145" y="74"/>
                    <a:pt x="145" y="79"/>
                  </a:cubicBezTo>
                  <a:cubicBezTo>
                    <a:pt x="145" y="84"/>
                    <a:pt x="141" y="88"/>
                    <a:pt x="136" y="88"/>
                  </a:cubicBezTo>
                  <a:cubicBezTo>
                    <a:pt x="136" y="88"/>
                    <a:pt x="136" y="88"/>
                    <a:pt x="136" y="88"/>
                  </a:cubicBezTo>
                  <a:lnTo>
                    <a:pt x="136" y="146"/>
                  </a:lnTo>
                  <a:close/>
                  <a:moveTo>
                    <a:pt x="67" y="7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lose/>
                  <a:moveTo>
                    <a:pt x="65" y="134"/>
                  </a:moveTo>
                  <a:cubicBezTo>
                    <a:pt x="127" y="134"/>
                    <a:pt x="127" y="134"/>
                    <a:pt x="127" y="134"/>
                  </a:cubicBezTo>
                  <a:cubicBezTo>
                    <a:pt x="127" y="135"/>
                    <a:pt x="127" y="135"/>
                    <a:pt x="127" y="135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36" y="146"/>
                    <a:pt x="136" y="146"/>
                    <a:pt x="136" y="146"/>
                  </a:cubicBezTo>
                  <a:cubicBezTo>
                    <a:pt x="136" y="88"/>
                    <a:pt x="136" y="88"/>
                    <a:pt x="136" y="88"/>
                  </a:cubicBezTo>
                  <a:cubicBezTo>
                    <a:pt x="131" y="88"/>
                    <a:pt x="127" y="84"/>
                    <a:pt x="127" y="79"/>
                  </a:cubicBezTo>
                  <a:cubicBezTo>
                    <a:pt x="127" y="74"/>
                    <a:pt x="131" y="70"/>
                    <a:pt x="136" y="70"/>
                  </a:cubicBezTo>
                  <a:cubicBezTo>
                    <a:pt x="136" y="58"/>
                    <a:pt x="136" y="58"/>
                    <a:pt x="136" y="58"/>
                  </a:cubicBezTo>
                  <a:cubicBezTo>
                    <a:pt x="131" y="58"/>
                    <a:pt x="127" y="54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4"/>
                    <a:pt x="131" y="40"/>
                    <a:pt x="136" y="40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34"/>
                  </a:lnTo>
                  <a:close/>
                  <a:moveTo>
                    <a:pt x="65" y="5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17" y="120"/>
                    <a:pt x="17" y="120"/>
                    <a:pt x="17" y="12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65" y="9"/>
                    <a:pt x="65" y="9"/>
                    <a:pt x="65" y="9"/>
                  </a:cubicBezTo>
                  <a:lnTo>
                    <a:pt x="65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FFFFFF"/>
                </a:solidFill>
                <a:latin typeface="Calibri Light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85F4172-1915-4ACF-8D28-65A6DCD8C9DE}"/>
                </a:ext>
              </a:extLst>
            </p:cNvPr>
            <p:cNvGrpSpPr/>
            <p:nvPr/>
          </p:nvGrpSpPr>
          <p:grpSpPr>
            <a:xfrm rot="18651991" flipH="1">
              <a:off x="15009000" y="5386078"/>
              <a:ext cx="734902" cy="595979"/>
              <a:chOff x="5928707" y="2618469"/>
              <a:chExt cx="448187" cy="363369"/>
            </a:xfrm>
            <a:solidFill>
              <a:schemeClr val="accent6"/>
            </a:solidFill>
          </p:grpSpPr>
          <p:sp>
            <p:nvSpPr>
              <p:cNvPr id="119" name="Freeform 131">
                <a:extLst>
                  <a:ext uri="{FF2B5EF4-FFF2-40B4-BE49-F238E27FC236}">
                    <a16:creationId xmlns:a16="http://schemas.microsoft.com/office/drawing/2014/main" id="{AF78918A-7620-4E71-8B20-63FFC42FF2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07742" y="2618469"/>
                <a:ext cx="330599" cy="205299"/>
              </a:xfrm>
              <a:custGeom>
                <a:avLst/>
                <a:gdLst>
                  <a:gd name="T0" fmla="*/ 270 w 343"/>
                  <a:gd name="T1" fmla="*/ 213 h 213"/>
                  <a:gd name="T2" fmla="*/ 343 w 343"/>
                  <a:gd name="T3" fmla="*/ 213 h 213"/>
                  <a:gd name="T4" fmla="*/ 343 w 343"/>
                  <a:gd name="T5" fmla="*/ 119 h 213"/>
                  <a:gd name="T6" fmla="*/ 303 w 343"/>
                  <a:gd name="T7" fmla="*/ 119 h 213"/>
                  <a:gd name="T8" fmla="*/ 303 w 343"/>
                  <a:gd name="T9" fmla="*/ 0 h 213"/>
                  <a:gd name="T10" fmla="*/ 270 w 343"/>
                  <a:gd name="T11" fmla="*/ 0 h 213"/>
                  <a:gd name="T12" fmla="*/ 270 w 343"/>
                  <a:gd name="T13" fmla="*/ 149 h 213"/>
                  <a:gd name="T14" fmla="*/ 301 w 343"/>
                  <a:gd name="T15" fmla="*/ 149 h 213"/>
                  <a:gd name="T16" fmla="*/ 301 w 343"/>
                  <a:gd name="T17" fmla="*/ 190 h 213"/>
                  <a:gd name="T18" fmla="*/ 301 w 343"/>
                  <a:gd name="T19" fmla="*/ 190 h 213"/>
                  <a:gd name="T20" fmla="*/ 270 w 343"/>
                  <a:gd name="T21" fmla="*/ 190 h 213"/>
                  <a:gd name="T22" fmla="*/ 270 w 343"/>
                  <a:gd name="T23" fmla="*/ 213 h 213"/>
                  <a:gd name="T24" fmla="*/ 223 w 343"/>
                  <a:gd name="T25" fmla="*/ 0 h 213"/>
                  <a:gd name="T26" fmla="*/ 223 w 343"/>
                  <a:gd name="T27" fmla="*/ 119 h 213"/>
                  <a:gd name="T28" fmla="*/ 171 w 343"/>
                  <a:gd name="T29" fmla="*/ 119 h 213"/>
                  <a:gd name="T30" fmla="*/ 171 w 343"/>
                  <a:gd name="T31" fmla="*/ 149 h 213"/>
                  <a:gd name="T32" fmla="*/ 201 w 343"/>
                  <a:gd name="T33" fmla="*/ 149 h 213"/>
                  <a:gd name="T34" fmla="*/ 201 w 343"/>
                  <a:gd name="T35" fmla="*/ 190 h 213"/>
                  <a:gd name="T36" fmla="*/ 201 w 343"/>
                  <a:gd name="T37" fmla="*/ 190 h 213"/>
                  <a:gd name="T38" fmla="*/ 171 w 343"/>
                  <a:gd name="T39" fmla="*/ 190 h 213"/>
                  <a:gd name="T40" fmla="*/ 171 w 343"/>
                  <a:gd name="T41" fmla="*/ 213 h 213"/>
                  <a:gd name="T42" fmla="*/ 270 w 343"/>
                  <a:gd name="T43" fmla="*/ 213 h 213"/>
                  <a:gd name="T44" fmla="*/ 270 w 343"/>
                  <a:gd name="T45" fmla="*/ 190 h 213"/>
                  <a:gd name="T46" fmla="*/ 242 w 343"/>
                  <a:gd name="T47" fmla="*/ 190 h 213"/>
                  <a:gd name="T48" fmla="*/ 242 w 343"/>
                  <a:gd name="T49" fmla="*/ 149 h 213"/>
                  <a:gd name="T50" fmla="*/ 270 w 343"/>
                  <a:gd name="T51" fmla="*/ 149 h 213"/>
                  <a:gd name="T52" fmla="*/ 270 w 343"/>
                  <a:gd name="T53" fmla="*/ 0 h 213"/>
                  <a:gd name="T54" fmla="*/ 223 w 343"/>
                  <a:gd name="T55" fmla="*/ 0 h 213"/>
                  <a:gd name="T56" fmla="*/ 171 w 343"/>
                  <a:gd name="T57" fmla="*/ 119 h 213"/>
                  <a:gd name="T58" fmla="*/ 74 w 343"/>
                  <a:gd name="T59" fmla="*/ 119 h 213"/>
                  <a:gd name="T60" fmla="*/ 74 w 343"/>
                  <a:gd name="T61" fmla="*/ 149 h 213"/>
                  <a:gd name="T62" fmla="*/ 102 w 343"/>
                  <a:gd name="T63" fmla="*/ 149 h 213"/>
                  <a:gd name="T64" fmla="*/ 102 w 343"/>
                  <a:gd name="T65" fmla="*/ 190 h 213"/>
                  <a:gd name="T66" fmla="*/ 102 w 343"/>
                  <a:gd name="T67" fmla="*/ 190 h 213"/>
                  <a:gd name="T68" fmla="*/ 74 w 343"/>
                  <a:gd name="T69" fmla="*/ 190 h 213"/>
                  <a:gd name="T70" fmla="*/ 74 w 343"/>
                  <a:gd name="T71" fmla="*/ 213 h 213"/>
                  <a:gd name="T72" fmla="*/ 171 w 343"/>
                  <a:gd name="T73" fmla="*/ 213 h 213"/>
                  <a:gd name="T74" fmla="*/ 171 w 343"/>
                  <a:gd name="T75" fmla="*/ 190 h 213"/>
                  <a:gd name="T76" fmla="*/ 142 w 343"/>
                  <a:gd name="T77" fmla="*/ 190 h 213"/>
                  <a:gd name="T78" fmla="*/ 142 w 343"/>
                  <a:gd name="T79" fmla="*/ 149 h 213"/>
                  <a:gd name="T80" fmla="*/ 171 w 343"/>
                  <a:gd name="T81" fmla="*/ 149 h 213"/>
                  <a:gd name="T82" fmla="*/ 171 w 343"/>
                  <a:gd name="T83" fmla="*/ 119 h 213"/>
                  <a:gd name="T84" fmla="*/ 74 w 343"/>
                  <a:gd name="T85" fmla="*/ 119 h 213"/>
                  <a:gd name="T86" fmla="*/ 0 w 343"/>
                  <a:gd name="T87" fmla="*/ 119 h 213"/>
                  <a:gd name="T88" fmla="*/ 0 w 343"/>
                  <a:gd name="T89" fmla="*/ 213 h 213"/>
                  <a:gd name="T90" fmla="*/ 74 w 343"/>
                  <a:gd name="T91" fmla="*/ 213 h 213"/>
                  <a:gd name="T92" fmla="*/ 74 w 343"/>
                  <a:gd name="T93" fmla="*/ 190 h 213"/>
                  <a:gd name="T94" fmla="*/ 43 w 343"/>
                  <a:gd name="T95" fmla="*/ 190 h 213"/>
                  <a:gd name="T96" fmla="*/ 43 w 343"/>
                  <a:gd name="T97" fmla="*/ 149 h 213"/>
                  <a:gd name="T98" fmla="*/ 74 w 343"/>
                  <a:gd name="T99" fmla="*/ 149 h 213"/>
                  <a:gd name="T100" fmla="*/ 74 w 343"/>
                  <a:gd name="T101" fmla="*/ 119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43" h="213">
                    <a:moveTo>
                      <a:pt x="270" y="213"/>
                    </a:moveTo>
                    <a:lnTo>
                      <a:pt x="343" y="213"/>
                    </a:lnTo>
                    <a:lnTo>
                      <a:pt x="343" y="119"/>
                    </a:lnTo>
                    <a:lnTo>
                      <a:pt x="303" y="119"/>
                    </a:lnTo>
                    <a:lnTo>
                      <a:pt x="303" y="0"/>
                    </a:lnTo>
                    <a:lnTo>
                      <a:pt x="270" y="0"/>
                    </a:lnTo>
                    <a:lnTo>
                      <a:pt x="270" y="149"/>
                    </a:lnTo>
                    <a:lnTo>
                      <a:pt x="301" y="149"/>
                    </a:lnTo>
                    <a:lnTo>
                      <a:pt x="301" y="190"/>
                    </a:lnTo>
                    <a:lnTo>
                      <a:pt x="301" y="190"/>
                    </a:lnTo>
                    <a:lnTo>
                      <a:pt x="270" y="190"/>
                    </a:lnTo>
                    <a:lnTo>
                      <a:pt x="270" y="213"/>
                    </a:lnTo>
                    <a:close/>
                    <a:moveTo>
                      <a:pt x="223" y="0"/>
                    </a:moveTo>
                    <a:lnTo>
                      <a:pt x="223" y="119"/>
                    </a:lnTo>
                    <a:lnTo>
                      <a:pt x="171" y="119"/>
                    </a:lnTo>
                    <a:lnTo>
                      <a:pt x="171" y="149"/>
                    </a:lnTo>
                    <a:lnTo>
                      <a:pt x="201" y="149"/>
                    </a:lnTo>
                    <a:lnTo>
                      <a:pt x="201" y="190"/>
                    </a:lnTo>
                    <a:lnTo>
                      <a:pt x="201" y="190"/>
                    </a:lnTo>
                    <a:lnTo>
                      <a:pt x="171" y="190"/>
                    </a:lnTo>
                    <a:lnTo>
                      <a:pt x="171" y="213"/>
                    </a:lnTo>
                    <a:lnTo>
                      <a:pt x="270" y="213"/>
                    </a:lnTo>
                    <a:lnTo>
                      <a:pt x="270" y="190"/>
                    </a:lnTo>
                    <a:lnTo>
                      <a:pt x="242" y="190"/>
                    </a:lnTo>
                    <a:lnTo>
                      <a:pt x="242" y="149"/>
                    </a:lnTo>
                    <a:lnTo>
                      <a:pt x="270" y="149"/>
                    </a:lnTo>
                    <a:lnTo>
                      <a:pt x="270" y="0"/>
                    </a:lnTo>
                    <a:lnTo>
                      <a:pt x="223" y="0"/>
                    </a:lnTo>
                    <a:close/>
                    <a:moveTo>
                      <a:pt x="171" y="119"/>
                    </a:moveTo>
                    <a:lnTo>
                      <a:pt x="74" y="119"/>
                    </a:lnTo>
                    <a:lnTo>
                      <a:pt x="74" y="149"/>
                    </a:lnTo>
                    <a:lnTo>
                      <a:pt x="102" y="149"/>
                    </a:lnTo>
                    <a:lnTo>
                      <a:pt x="102" y="190"/>
                    </a:lnTo>
                    <a:lnTo>
                      <a:pt x="102" y="190"/>
                    </a:lnTo>
                    <a:lnTo>
                      <a:pt x="74" y="190"/>
                    </a:lnTo>
                    <a:lnTo>
                      <a:pt x="74" y="213"/>
                    </a:lnTo>
                    <a:lnTo>
                      <a:pt x="171" y="213"/>
                    </a:lnTo>
                    <a:lnTo>
                      <a:pt x="171" y="190"/>
                    </a:lnTo>
                    <a:lnTo>
                      <a:pt x="142" y="190"/>
                    </a:lnTo>
                    <a:lnTo>
                      <a:pt x="142" y="149"/>
                    </a:lnTo>
                    <a:lnTo>
                      <a:pt x="171" y="149"/>
                    </a:lnTo>
                    <a:lnTo>
                      <a:pt x="171" y="119"/>
                    </a:lnTo>
                    <a:close/>
                    <a:moveTo>
                      <a:pt x="74" y="119"/>
                    </a:moveTo>
                    <a:lnTo>
                      <a:pt x="0" y="119"/>
                    </a:lnTo>
                    <a:lnTo>
                      <a:pt x="0" y="213"/>
                    </a:lnTo>
                    <a:lnTo>
                      <a:pt x="74" y="213"/>
                    </a:lnTo>
                    <a:lnTo>
                      <a:pt x="74" y="190"/>
                    </a:lnTo>
                    <a:lnTo>
                      <a:pt x="43" y="190"/>
                    </a:lnTo>
                    <a:lnTo>
                      <a:pt x="43" y="149"/>
                    </a:lnTo>
                    <a:lnTo>
                      <a:pt x="74" y="149"/>
                    </a:lnTo>
                    <a:lnTo>
                      <a:pt x="74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20" name="Freeform 132">
                <a:extLst>
                  <a:ext uri="{FF2B5EF4-FFF2-40B4-BE49-F238E27FC236}">
                    <a16:creationId xmlns:a16="http://schemas.microsoft.com/office/drawing/2014/main" id="{51799BD2-D86C-4593-9A0B-66F6EB35E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8707" y="2835334"/>
                <a:ext cx="448187" cy="146504"/>
              </a:xfrm>
              <a:custGeom>
                <a:avLst/>
                <a:gdLst>
                  <a:gd name="T0" fmla="*/ 449 w 465"/>
                  <a:gd name="T1" fmla="*/ 152 h 152"/>
                  <a:gd name="T2" fmla="*/ 465 w 465"/>
                  <a:gd name="T3" fmla="*/ 0 h 152"/>
                  <a:gd name="T4" fmla="*/ 0 w 465"/>
                  <a:gd name="T5" fmla="*/ 0 h 152"/>
                  <a:gd name="T6" fmla="*/ 52 w 465"/>
                  <a:gd name="T7" fmla="*/ 152 h 152"/>
                  <a:gd name="T8" fmla="*/ 449 w 465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5" h="152">
                    <a:moveTo>
                      <a:pt x="449" y="152"/>
                    </a:moveTo>
                    <a:lnTo>
                      <a:pt x="465" y="0"/>
                    </a:lnTo>
                    <a:lnTo>
                      <a:pt x="0" y="0"/>
                    </a:lnTo>
                    <a:lnTo>
                      <a:pt x="52" y="152"/>
                    </a:lnTo>
                    <a:lnTo>
                      <a:pt x="449" y="1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5275B258-9C96-4CFC-B3D7-44F46805B6C1}"/>
                </a:ext>
              </a:extLst>
            </p:cNvPr>
            <p:cNvGrpSpPr/>
            <p:nvPr/>
          </p:nvGrpSpPr>
          <p:grpSpPr>
            <a:xfrm rot="18651991" flipH="1">
              <a:off x="16243930" y="4862160"/>
              <a:ext cx="643238" cy="460028"/>
              <a:chOff x="4908401" y="6130362"/>
              <a:chExt cx="392285" cy="280480"/>
            </a:xfrm>
            <a:solidFill>
              <a:schemeClr val="accent3"/>
            </a:solidFill>
          </p:grpSpPr>
          <p:sp>
            <p:nvSpPr>
              <p:cNvPr id="122" name="Freeform 134">
                <a:extLst>
                  <a:ext uri="{FF2B5EF4-FFF2-40B4-BE49-F238E27FC236}">
                    <a16:creationId xmlns:a16="http://schemas.microsoft.com/office/drawing/2014/main" id="{99FEE9E4-3DF9-4104-8D7B-E50DBE0BD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401" y="6130362"/>
                <a:ext cx="161926" cy="73252"/>
              </a:xfrm>
              <a:custGeom>
                <a:avLst/>
                <a:gdLst>
                  <a:gd name="T0" fmla="*/ 0 w 168"/>
                  <a:gd name="T1" fmla="*/ 43 h 76"/>
                  <a:gd name="T2" fmla="*/ 66 w 168"/>
                  <a:gd name="T3" fmla="*/ 76 h 76"/>
                  <a:gd name="T4" fmla="*/ 168 w 168"/>
                  <a:gd name="T5" fmla="*/ 76 h 76"/>
                  <a:gd name="T6" fmla="*/ 22 w 168"/>
                  <a:gd name="T7" fmla="*/ 0 h 76"/>
                  <a:gd name="T8" fmla="*/ 0 w 168"/>
                  <a:gd name="T9" fmla="*/ 4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76">
                    <a:moveTo>
                      <a:pt x="0" y="43"/>
                    </a:moveTo>
                    <a:lnTo>
                      <a:pt x="66" y="76"/>
                    </a:lnTo>
                    <a:lnTo>
                      <a:pt x="168" y="76"/>
                    </a:lnTo>
                    <a:lnTo>
                      <a:pt x="22" y="0"/>
                    </a:lnTo>
                    <a:lnTo>
                      <a:pt x="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23" name="Freeform 135">
                <a:extLst>
                  <a:ext uri="{FF2B5EF4-FFF2-40B4-BE49-F238E27FC236}">
                    <a16:creationId xmlns:a16="http://schemas.microsoft.com/office/drawing/2014/main" id="{FBDD0E19-8553-4912-945F-44C6718B93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08401" y="6215181"/>
                <a:ext cx="392285" cy="195661"/>
              </a:xfrm>
              <a:custGeom>
                <a:avLst/>
                <a:gdLst>
                  <a:gd name="T0" fmla="*/ 163 w 407"/>
                  <a:gd name="T1" fmla="*/ 203 h 203"/>
                  <a:gd name="T2" fmla="*/ 329 w 407"/>
                  <a:gd name="T3" fmla="*/ 203 h 203"/>
                  <a:gd name="T4" fmla="*/ 329 w 407"/>
                  <a:gd name="T5" fmla="*/ 163 h 203"/>
                  <a:gd name="T6" fmla="*/ 407 w 407"/>
                  <a:gd name="T7" fmla="*/ 163 h 203"/>
                  <a:gd name="T8" fmla="*/ 407 w 407"/>
                  <a:gd name="T9" fmla="*/ 40 h 203"/>
                  <a:gd name="T10" fmla="*/ 329 w 407"/>
                  <a:gd name="T11" fmla="*/ 40 h 203"/>
                  <a:gd name="T12" fmla="*/ 329 w 407"/>
                  <a:gd name="T13" fmla="*/ 0 h 203"/>
                  <a:gd name="T14" fmla="*/ 192 w 407"/>
                  <a:gd name="T15" fmla="*/ 0 h 203"/>
                  <a:gd name="T16" fmla="*/ 163 w 407"/>
                  <a:gd name="T17" fmla="*/ 0 h 203"/>
                  <a:gd name="T18" fmla="*/ 163 w 407"/>
                  <a:gd name="T19" fmla="*/ 78 h 203"/>
                  <a:gd name="T20" fmla="*/ 246 w 407"/>
                  <a:gd name="T21" fmla="*/ 78 h 203"/>
                  <a:gd name="T22" fmla="*/ 246 w 407"/>
                  <a:gd name="T23" fmla="*/ 123 h 203"/>
                  <a:gd name="T24" fmla="*/ 163 w 407"/>
                  <a:gd name="T25" fmla="*/ 123 h 203"/>
                  <a:gd name="T26" fmla="*/ 163 w 407"/>
                  <a:gd name="T27" fmla="*/ 203 h 203"/>
                  <a:gd name="T28" fmla="*/ 0 w 407"/>
                  <a:gd name="T29" fmla="*/ 203 h 203"/>
                  <a:gd name="T30" fmla="*/ 163 w 407"/>
                  <a:gd name="T31" fmla="*/ 203 h 203"/>
                  <a:gd name="T32" fmla="*/ 163 w 407"/>
                  <a:gd name="T33" fmla="*/ 123 h 203"/>
                  <a:gd name="T34" fmla="*/ 83 w 407"/>
                  <a:gd name="T35" fmla="*/ 123 h 203"/>
                  <a:gd name="T36" fmla="*/ 83 w 407"/>
                  <a:gd name="T37" fmla="*/ 78 h 203"/>
                  <a:gd name="T38" fmla="*/ 83 w 407"/>
                  <a:gd name="T39" fmla="*/ 78 h 203"/>
                  <a:gd name="T40" fmla="*/ 163 w 407"/>
                  <a:gd name="T41" fmla="*/ 78 h 203"/>
                  <a:gd name="T42" fmla="*/ 163 w 407"/>
                  <a:gd name="T43" fmla="*/ 0 h 203"/>
                  <a:gd name="T44" fmla="*/ 88 w 407"/>
                  <a:gd name="T45" fmla="*/ 0 h 203"/>
                  <a:gd name="T46" fmla="*/ 0 w 407"/>
                  <a:gd name="T47" fmla="*/ 0 h 203"/>
                  <a:gd name="T48" fmla="*/ 0 w 407"/>
                  <a:gd name="T4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7" h="203">
                    <a:moveTo>
                      <a:pt x="163" y="203"/>
                    </a:moveTo>
                    <a:lnTo>
                      <a:pt x="329" y="203"/>
                    </a:lnTo>
                    <a:lnTo>
                      <a:pt x="329" y="163"/>
                    </a:lnTo>
                    <a:lnTo>
                      <a:pt x="407" y="163"/>
                    </a:lnTo>
                    <a:lnTo>
                      <a:pt x="407" y="40"/>
                    </a:lnTo>
                    <a:lnTo>
                      <a:pt x="329" y="40"/>
                    </a:lnTo>
                    <a:lnTo>
                      <a:pt x="329" y="0"/>
                    </a:lnTo>
                    <a:lnTo>
                      <a:pt x="192" y="0"/>
                    </a:lnTo>
                    <a:lnTo>
                      <a:pt x="163" y="0"/>
                    </a:lnTo>
                    <a:lnTo>
                      <a:pt x="163" y="78"/>
                    </a:lnTo>
                    <a:lnTo>
                      <a:pt x="246" y="78"/>
                    </a:lnTo>
                    <a:lnTo>
                      <a:pt x="246" y="123"/>
                    </a:lnTo>
                    <a:lnTo>
                      <a:pt x="163" y="123"/>
                    </a:lnTo>
                    <a:lnTo>
                      <a:pt x="163" y="203"/>
                    </a:lnTo>
                    <a:close/>
                    <a:moveTo>
                      <a:pt x="0" y="203"/>
                    </a:moveTo>
                    <a:lnTo>
                      <a:pt x="163" y="203"/>
                    </a:lnTo>
                    <a:lnTo>
                      <a:pt x="163" y="123"/>
                    </a:lnTo>
                    <a:lnTo>
                      <a:pt x="83" y="123"/>
                    </a:lnTo>
                    <a:lnTo>
                      <a:pt x="83" y="78"/>
                    </a:lnTo>
                    <a:lnTo>
                      <a:pt x="83" y="78"/>
                    </a:lnTo>
                    <a:lnTo>
                      <a:pt x="163" y="78"/>
                    </a:lnTo>
                    <a:lnTo>
                      <a:pt x="163" y="0"/>
                    </a:lnTo>
                    <a:lnTo>
                      <a:pt x="88" y="0"/>
                    </a:lnTo>
                    <a:lnTo>
                      <a:pt x="0" y="0"/>
                    </a:lnTo>
                    <a:lnTo>
                      <a:pt x="0" y="2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sp>
          <p:nvSpPr>
            <p:cNvPr id="124" name="Freeform 130">
              <a:extLst>
                <a:ext uri="{FF2B5EF4-FFF2-40B4-BE49-F238E27FC236}">
                  <a16:creationId xmlns:a16="http://schemas.microsoft.com/office/drawing/2014/main" id="{421145B2-C40D-4C6D-8816-B1ECF7C72C6B}"/>
                </a:ext>
              </a:extLst>
            </p:cNvPr>
            <p:cNvSpPr>
              <a:spLocks/>
            </p:cNvSpPr>
            <p:nvPr/>
          </p:nvSpPr>
          <p:spPr bwMode="auto">
            <a:xfrm rot="20698236" flipH="1">
              <a:off x="20535194" y="4574224"/>
              <a:ext cx="673462" cy="769626"/>
            </a:xfrm>
            <a:custGeom>
              <a:avLst/>
              <a:gdLst>
                <a:gd name="T0" fmla="*/ 146 w 166"/>
                <a:gd name="T1" fmla="*/ 6 h 190"/>
                <a:gd name="T2" fmla="*/ 107 w 166"/>
                <a:gd name="T3" fmla="*/ 29 h 190"/>
                <a:gd name="T4" fmla="*/ 91 w 166"/>
                <a:gd name="T5" fmla="*/ 52 h 190"/>
                <a:gd name="T6" fmla="*/ 14 w 166"/>
                <a:gd name="T7" fmla="*/ 38 h 190"/>
                <a:gd name="T8" fmla="*/ 3 w 166"/>
                <a:gd name="T9" fmla="*/ 55 h 190"/>
                <a:gd name="T10" fmla="*/ 71 w 166"/>
                <a:gd name="T11" fmla="*/ 83 h 190"/>
                <a:gd name="T12" fmla="*/ 49 w 166"/>
                <a:gd name="T13" fmla="*/ 115 h 190"/>
                <a:gd name="T14" fmla="*/ 11 w 166"/>
                <a:gd name="T15" fmla="*/ 117 h 190"/>
                <a:gd name="T16" fmla="*/ 0 w 166"/>
                <a:gd name="T17" fmla="*/ 134 h 190"/>
                <a:gd name="T18" fmla="*/ 52 w 166"/>
                <a:gd name="T19" fmla="*/ 147 h 190"/>
                <a:gd name="T20" fmla="*/ 83 w 166"/>
                <a:gd name="T21" fmla="*/ 190 h 190"/>
                <a:gd name="T22" fmla="*/ 95 w 166"/>
                <a:gd name="T23" fmla="*/ 173 h 190"/>
                <a:gd name="T24" fmla="*/ 82 w 166"/>
                <a:gd name="T25" fmla="*/ 139 h 190"/>
                <a:gd name="T26" fmla="*/ 104 w 166"/>
                <a:gd name="T27" fmla="*/ 105 h 190"/>
                <a:gd name="T28" fmla="*/ 155 w 166"/>
                <a:gd name="T29" fmla="*/ 156 h 190"/>
                <a:gd name="T30" fmla="*/ 166 w 166"/>
                <a:gd name="T31" fmla="*/ 139 h 190"/>
                <a:gd name="T32" fmla="*/ 125 w 166"/>
                <a:gd name="T33" fmla="*/ 75 h 190"/>
                <a:gd name="T34" fmla="*/ 140 w 166"/>
                <a:gd name="T35" fmla="*/ 51 h 190"/>
                <a:gd name="T36" fmla="*/ 146 w 166"/>
                <a:gd name="T37" fmla="*/ 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190">
                  <a:moveTo>
                    <a:pt x="146" y="6"/>
                  </a:moveTo>
                  <a:cubicBezTo>
                    <a:pt x="137" y="0"/>
                    <a:pt x="113" y="19"/>
                    <a:pt x="107" y="29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82" y="139"/>
                    <a:pt x="82" y="139"/>
                    <a:pt x="82" y="139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66" y="139"/>
                    <a:pt x="166" y="139"/>
                    <a:pt x="166" y="139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40" y="51"/>
                    <a:pt x="140" y="51"/>
                    <a:pt x="140" y="51"/>
                  </a:cubicBezTo>
                  <a:cubicBezTo>
                    <a:pt x="147" y="42"/>
                    <a:pt x="155" y="12"/>
                    <a:pt x="146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FFFFFF"/>
                </a:solidFill>
                <a:latin typeface="Calibri Light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9492058-C6D8-42ED-8809-458824964E77}"/>
                </a:ext>
              </a:extLst>
            </p:cNvPr>
            <p:cNvGrpSpPr/>
            <p:nvPr/>
          </p:nvGrpSpPr>
          <p:grpSpPr>
            <a:xfrm rot="20698236" flipH="1">
              <a:off x="17585641" y="1972947"/>
              <a:ext cx="418127" cy="385669"/>
              <a:chOff x="9508421" y="3820382"/>
              <a:chExt cx="235177" cy="216864"/>
            </a:xfrm>
            <a:solidFill>
              <a:schemeClr val="accent4"/>
            </a:solidFill>
          </p:grpSpPr>
          <p:sp>
            <p:nvSpPr>
              <p:cNvPr id="126" name="Freeform 225">
                <a:extLst>
                  <a:ext uri="{FF2B5EF4-FFF2-40B4-BE49-F238E27FC236}">
                    <a16:creationId xmlns:a16="http://schemas.microsoft.com/office/drawing/2014/main" id="{0748AA68-E330-4A62-8A08-36E0D29DB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0226" y="3853153"/>
                <a:ext cx="123372" cy="75180"/>
              </a:xfrm>
              <a:custGeom>
                <a:avLst/>
                <a:gdLst>
                  <a:gd name="T0" fmla="*/ 128 w 128"/>
                  <a:gd name="T1" fmla="*/ 0 h 78"/>
                  <a:gd name="T2" fmla="*/ 10 w 128"/>
                  <a:gd name="T3" fmla="*/ 0 h 78"/>
                  <a:gd name="T4" fmla="*/ 10 w 128"/>
                  <a:gd name="T5" fmla="*/ 23 h 78"/>
                  <a:gd name="T6" fmla="*/ 0 w 128"/>
                  <a:gd name="T7" fmla="*/ 23 h 78"/>
                  <a:gd name="T8" fmla="*/ 0 w 128"/>
                  <a:gd name="T9" fmla="*/ 56 h 78"/>
                  <a:gd name="T10" fmla="*/ 10 w 128"/>
                  <a:gd name="T11" fmla="*/ 56 h 78"/>
                  <a:gd name="T12" fmla="*/ 10 w 128"/>
                  <a:gd name="T13" fmla="*/ 78 h 78"/>
                  <a:gd name="T14" fmla="*/ 128 w 128"/>
                  <a:gd name="T15" fmla="*/ 78 h 78"/>
                  <a:gd name="T16" fmla="*/ 128 w 128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78">
                    <a:moveTo>
                      <a:pt x="128" y="0"/>
                    </a:moveTo>
                    <a:lnTo>
                      <a:pt x="10" y="0"/>
                    </a:lnTo>
                    <a:lnTo>
                      <a:pt x="10" y="23"/>
                    </a:lnTo>
                    <a:lnTo>
                      <a:pt x="0" y="23"/>
                    </a:lnTo>
                    <a:lnTo>
                      <a:pt x="0" y="56"/>
                    </a:lnTo>
                    <a:lnTo>
                      <a:pt x="10" y="56"/>
                    </a:lnTo>
                    <a:lnTo>
                      <a:pt x="10" y="78"/>
                    </a:lnTo>
                    <a:lnTo>
                      <a:pt x="128" y="78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27" name="Rectangle 226">
                <a:extLst>
                  <a:ext uri="{FF2B5EF4-FFF2-40B4-BE49-F238E27FC236}">
                    <a16:creationId xmlns:a16="http://schemas.microsoft.com/office/drawing/2014/main" id="{23B3CA57-1CA8-47CD-A1B0-7FAEDDC77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2878" y="3820382"/>
                <a:ext cx="17349" cy="96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28" name="Oval 227">
                <a:extLst>
                  <a:ext uri="{FF2B5EF4-FFF2-40B4-BE49-F238E27FC236}">
                    <a16:creationId xmlns:a16="http://schemas.microsoft.com/office/drawing/2014/main" id="{26ED5DD2-5566-4A94-80D0-E79DF623A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3119" y="3868574"/>
                <a:ext cx="38554" cy="385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29" name="Freeform 228">
                <a:extLst>
                  <a:ext uri="{FF2B5EF4-FFF2-40B4-BE49-F238E27FC236}">
                    <a16:creationId xmlns:a16="http://schemas.microsoft.com/office/drawing/2014/main" id="{C7C45623-C242-4171-8F1A-9910E6E7B2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08421" y="3836767"/>
                <a:ext cx="105059" cy="200479"/>
              </a:xfrm>
              <a:custGeom>
                <a:avLst/>
                <a:gdLst>
                  <a:gd name="T0" fmla="*/ 24 w 46"/>
                  <a:gd name="T1" fmla="*/ 88 h 88"/>
                  <a:gd name="T2" fmla="*/ 46 w 46"/>
                  <a:gd name="T3" fmla="*/ 88 h 88"/>
                  <a:gd name="T4" fmla="*/ 46 w 46"/>
                  <a:gd name="T5" fmla="*/ 31 h 88"/>
                  <a:gd name="T6" fmla="*/ 46 w 46"/>
                  <a:gd name="T7" fmla="*/ 17 h 88"/>
                  <a:gd name="T8" fmla="*/ 46 w 46"/>
                  <a:gd name="T9" fmla="*/ 0 h 88"/>
                  <a:gd name="T10" fmla="*/ 24 w 46"/>
                  <a:gd name="T11" fmla="*/ 0 h 88"/>
                  <a:gd name="T12" fmla="*/ 24 w 46"/>
                  <a:gd name="T13" fmla="*/ 5 h 88"/>
                  <a:gd name="T14" fmla="*/ 24 w 46"/>
                  <a:gd name="T15" fmla="*/ 5 h 88"/>
                  <a:gd name="T16" fmla="*/ 24 w 46"/>
                  <a:gd name="T17" fmla="*/ 5 h 88"/>
                  <a:gd name="T18" fmla="*/ 41 w 46"/>
                  <a:gd name="T19" fmla="*/ 22 h 88"/>
                  <a:gd name="T20" fmla="*/ 24 w 46"/>
                  <a:gd name="T21" fmla="*/ 40 h 88"/>
                  <a:gd name="T22" fmla="*/ 24 w 46"/>
                  <a:gd name="T23" fmla="*/ 40 h 88"/>
                  <a:gd name="T24" fmla="*/ 24 w 46"/>
                  <a:gd name="T25" fmla="*/ 88 h 88"/>
                  <a:gd name="T26" fmla="*/ 0 w 46"/>
                  <a:gd name="T27" fmla="*/ 88 h 88"/>
                  <a:gd name="T28" fmla="*/ 24 w 46"/>
                  <a:gd name="T29" fmla="*/ 88 h 88"/>
                  <a:gd name="T30" fmla="*/ 24 w 46"/>
                  <a:gd name="T31" fmla="*/ 40 h 88"/>
                  <a:gd name="T32" fmla="*/ 6 w 46"/>
                  <a:gd name="T33" fmla="*/ 22 h 88"/>
                  <a:gd name="T34" fmla="*/ 24 w 46"/>
                  <a:gd name="T35" fmla="*/ 5 h 88"/>
                  <a:gd name="T36" fmla="*/ 24 w 46"/>
                  <a:gd name="T37" fmla="*/ 0 h 88"/>
                  <a:gd name="T38" fmla="*/ 0 w 46"/>
                  <a:gd name="T39" fmla="*/ 0 h 88"/>
                  <a:gd name="T40" fmla="*/ 0 w 46"/>
                  <a:gd name="T41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88">
                    <a:moveTo>
                      <a:pt x="24" y="88"/>
                    </a:moveTo>
                    <a:cubicBezTo>
                      <a:pt x="46" y="88"/>
                      <a:pt x="46" y="88"/>
                      <a:pt x="46" y="88"/>
                    </a:cubicBezTo>
                    <a:cubicBezTo>
                      <a:pt x="46" y="31"/>
                      <a:pt x="46" y="31"/>
                      <a:pt x="46" y="31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33" y="5"/>
                      <a:pt x="41" y="13"/>
                      <a:pt x="41" y="22"/>
                    </a:cubicBezTo>
                    <a:cubicBezTo>
                      <a:pt x="41" y="32"/>
                      <a:pt x="33" y="40"/>
                      <a:pt x="24" y="40"/>
                    </a:cubicBezTo>
                    <a:cubicBezTo>
                      <a:pt x="24" y="40"/>
                      <a:pt x="24" y="40"/>
                      <a:pt x="24" y="40"/>
                    </a:cubicBezTo>
                    <a:lnTo>
                      <a:pt x="24" y="88"/>
                    </a:lnTo>
                    <a:close/>
                    <a:moveTo>
                      <a:pt x="0" y="88"/>
                    </a:moveTo>
                    <a:cubicBezTo>
                      <a:pt x="24" y="88"/>
                      <a:pt x="24" y="88"/>
                      <a:pt x="24" y="88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14" y="40"/>
                      <a:pt x="6" y="32"/>
                      <a:pt x="6" y="22"/>
                    </a:cubicBezTo>
                    <a:cubicBezTo>
                      <a:pt x="6" y="13"/>
                      <a:pt x="14" y="5"/>
                      <a:pt x="24" y="5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sp>
          <p:nvSpPr>
            <p:cNvPr id="130" name="Freeform 259">
              <a:extLst>
                <a:ext uri="{FF2B5EF4-FFF2-40B4-BE49-F238E27FC236}">
                  <a16:creationId xmlns:a16="http://schemas.microsoft.com/office/drawing/2014/main" id="{D99A18D5-EA4A-472D-B559-4743DE9CC508}"/>
                </a:ext>
              </a:extLst>
            </p:cNvPr>
            <p:cNvSpPr>
              <a:spLocks/>
            </p:cNvSpPr>
            <p:nvPr/>
          </p:nvSpPr>
          <p:spPr bwMode="auto">
            <a:xfrm rot="20698236" flipH="1">
              <a:off x="16751896" y="2587062"/>
              <a:ext cx="649472" cy="608503"/>
            </a:xfrm>
            <a:custGeom>
              <a:avLst/>
              <a:gdLst>
                <a:gd name="T0" fmla="*/ 27 w 160"/>
                <a:gd name="T1" fmla="*/ 150 h 150"/>
                <a:gd name="T2" fmla="*/ 55 w 160"/>
                <a:gd name="T3" fmla="*/ 123 h 150"/>
                <a:gd name="T4" fmla="*/ 55 w 160"/>
                <a:gd name="T5" fmla="*/ 123 h 150"/>
                <a:gd name="T6" fmla="*/ 55 w 160"/>
                <a:gd name="T7" fmla="*/ 34 h 150"/>
                <a:gd name="T8" fmla="*/ 143 w 160"/>
                <a:gd name="T9" fmla="*/ 34 h 150"/>
                <a:gd name="T10" fmla="*/ 143 w 160"/>
                <a:gd name="T11" fmla="*/ 97 h 150"/>
                <a:gd name="T12" fmla="*/ 132 w 160"/>
                <a:gd name="T13" fmla="*/ 96 h 150"/>
                <a:gd name="T14" fmla="*/ 105 w 160"/>
                <a:gd name="T15" fmla="*/ 123 h 150"/>
                <a:gd name="T16" fmla="*/ 132 w 160"/>
                <a:gd name="T17" fmla="*/ 150 h 150"/>
                <a:gd name="T18" fmla="*/ 160 w 160"/>
                <a:gd name="T19" fmla="*/ 123 h 150"/>
                <a:gd name="T20" fmla="*/ 160 w 160"/>
                <a:gd name="T21" fmla="*/ 123 h 150"/>
                <a:gd name="T22" fmla="*/ 160 w 160"/>
                <a:gd name="T23" fmla="*/ 123 h 150"/>
                <a:gd name="T24" fmla="*/ 160 w 160"/>
                <a:gd name="T25" fmla="*/ 34 h 150"/>
                <a:gd name="T26" fmla="*/ 160 w 160"/>
                <a:gd name="T27" fmla="*/ 0 h 150"/>
                <a:gd name="T28" fmla="*/ 143 w 160"/>
                <a:gd name="T29" fmla="*/ 0 h 150"/>
                <a:gd name="T30" fmla="*/ 55 w 160"/>
                <a:gd name="T31" fmla="*/ 0 h 150"/>
                <a:gd name="T32" fmla="*/ 37 w 160"/>
                <a:gd name="T33" fmla="*/ 0 h 150"/>
                <a:gd name="T34" fmla="*/ 37 w 160"/>
                <a:gd name="T35" fmla="*/ 34 h 150"/>
                <a:gd name="T36" fmla="*/ 37 w 160"/>
                <a:gd name="T37" fmla="*/ 97 h 150"/>
                <a:gd name="T38" fmla="*/ 27 w 160"/>
                <a:gd name="T39" fmla="*/ 96 h 150"/>
                <a:gd name="T40" fmla="*/ 0 w 160"/>
                <a:gd name="T41" fmla="*/ 123 h 150"/>
                <a:gd name="T42" fmla="*/ 27 w 160"/>
                <a:gd name="T43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0" h="150">
                  <a:moveTo>
                    <a:pt x="27" y="150"/>
                  </a:moveTo>
                  <a:cubicBezTo>
                    <a:pt x="42" y="150"/>
                    <a:pt x="55" y="138"/>
                    <a:pt x="55" y="123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143" y="34"/>
                    <a:pt x="143" y="34"/>
                    <a:pt x="143" y="34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139" y="96"/>
                    <a:pt x="136" y="96"/>
                    <a:pt x="132" y="96"/>
                  </a:cubicBezTo>
                  <a:cubicBezTo>
                    <a:pt x="117" y="96"/>
                    <a:pt x="105" y="108"/>
                    <a:pt x="105" y="123"/>
                  </a:cubicBezTo>
                  <a:cubicBezTo>
                    <a:pt x="105" y="138"/>
                    <a:pt x="117" y="150"/>
                    <a:pt x="132" y="150"/>
                  </a:cubicBezTo>
                  <a:cubicBezTo>
                    <a:pt x="147" y="150"/>
                    <a:pt x="160" y="138"/>
                    <a:pt x="160" y="123"/>
                  </a:cubicBezTo>
                  <a:cubicBezTo>
                    <a:pt x="160" y="123"/>
                    <a:pt x="160" y="123"/>
                    <a:pt x="160" y="123"/>
                  </a:cubicBezTo>
                  <a:cubicBezTo>
                    <a:pt x="160" y="123"/>
                    <a:pt x="160" y="123"/>
                    <a:pt x="160" y="123"/>
                  </a:cubicBezTo>
                  <a:cubicBezTo>
                    <a:pt x="160" y="34"/>
                    <a:pt x="160" y="34"/>
                    <a:pt x="160" y="34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4" y="96"/>
                    <a:pt x="31" y="96"/>
                    <a:pt x="27" y="96"/>
                  </a:cubicBezTo>
                  <a:cubicBezTo>
                    <a:pt x="12" y="96"/>
                    <a:pt x="0" y="108"/>
                    <a:pt x="0" y="123"/>
                  </a:cubicBezTo>
                  <a:cubicBezTo>
                    <a:pt x="0" y="138"/>
                    <a:pt x="12" y="150"/>
                    <a:pt x="27" y="1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FFFFFF"/>
                </a:solidFill>
                <a:latin typeface="Calibri Light"/>
              </a:endParaRPr>
            </a:p>
          </p:txBody>
        </p:sp>
        <p:sp>
          <p:nvSpPr>
            <p:cNvPr id="131" name="Freeform 288">
              <a:extLst>
                <a:ext uri="{FF2B5EF4-FFF2-40B4-BE49-F238E27FC236}">
                  <a16:creationId xmlns:a16="http://schemas.microsoft.com/office/drawing/2014/main" id="{262256CC-9B87-4D28-9068-DB64F24F7D5D}"/>
                </a:ext>
              </a:extLst>
            </p:cNvPr>
            <p:cNvSpPr>
              <a:spLocks noEditPoints="1"/>
            </p:cNvSpPr>
            <p:nvPr/>
          </p:nvSpPr>
          <p:spPr bwMode="auto">
            <a:xfrm rot="20698236" flipH="1">
              <a:off x="15887485" y="5884175"/>
              <a:ext cx="630620" cy="591360"/>
            </a:xfrm>
            <a:custGeom>
              <a:avLst/>
              <a:gdLst>
                <a:gd name="T0" fmla="*/ 146 w 156"/>
                <a:gd name="T1" fmla="*/ 146 h 146"/>
                <a:gd name="T2" fmla="*/ 146 w 156"/>
                <a:gd name="T3" fmla="*/ 134 h 146"/>
                <a:gd name="T4" fmla="*/ 156 w 156"/>
                <a:gd name="T5" fmla="*/ 23 h 146"/>
                <a:gd name="T6" fmla="*/ 136 w 156"/>
                <a:gd name="T7" fmla="*/ 40 h 146"/>
                <a:gd name="T8" fmla="*/ 145 w 156"/>
                <a:gd name="T9" fmla="*/ 49 h 146"/>
                <a:gd name="T10" fmla="*/ 136 w 156"/>
                <a:gd name="T11" fmla="*/ 58 h 146"/>
                <a:gd name="T12" fmla="*/ 136 w 156"/>
                <a:gd name="T13" fmla="*/ 70 h 146"/>
                <a:gd name="T14" fmla="*/ 145 w 156"/>
                <a:gd name="T15" fmla="*/ 79 h 146"/>
                <a:gd name="T16" fmla="*/ 136 w 156"/>
                <a:gd name="T17" fmla="*/ 88 h 146"/>
                <a:gd name="T18" fmla="*/ 67 w 156"/>
                <a:gd name="T19" fmla="*/ 7 h 146"/>
                <a:gd name="T20" fmla="*/ 65 w 156"/>
                <a:gd name="T21" fmla="*/ 9 h 146"/>
                <a:gd name="T22" fmla="*/ 65 w 156"/>
                <a:gd name="T23" fmla="*/ 134 h 146"/>
                <a:gd name="T24" fmla="*/ 127 w 156"/>
                <a:gd name="T25" fmla="*/ 135 h 146"/>
                <a:gd name="T26" fmla="*/ 136 w 156"/>
                <a:gd name="T27" fmla="*/ 146 h 146"/>
                <a:gd name="T28" fmla="*/ 127 w 156"/>
                <a:gd name="T29" fmla="*/ 79 h 146"/>
                <a:gd name="T30" fmla="*/ 136 w 156"/>
                <a:gd name="T31" fmla="*/ 58 h 146"/>
                <a:gd name="T32" fmla="*/ 127 w 156"/>
                <a:gd name="T33" fmla="*/ 49 h 146"/>
                <a:gd name="T34" fmla="*/ 136 w 156"/>
                <a:gd name="T35" fmla="*/ 23 h 146"/>
                <a:gd name="T36" fmla="*/ 65 w 156"/>
                <a:gd name="T37" fmla="*/ 37 h 146"/>
                <a:gd name="T38" fmla="*/ 112 w 156"/>
                <a:gd name="T39" fmla="*/ 120 h 146"/>
                <a:gd name="T40" fmla="*/ 65 w 156"/>
                <a:gd name="T41" fmla="*/ 120 h 146"/>
                <a:gd name="T42" fmla="*/ 65 w 156"/>
                <a:gd name="T43" fmla="*/ 5 h 146"/>
                <a:gd name="T44" fmla="*/ 33 w 156"/>
                <a:gd name="T45" fmla="*/ 21 h 146"/>
                <a:gd name="T46" fmla="*/ 0 w 156"/>
                <a:gd name="T47" fmla="*/ 7 h 146"/>
                <a:gd name="T48" fmla="*/ 20 w 156"/>
                <a:gd name="T49" fmla="*/ 23 h 146"/>
                <a:gd name="T50" fmla="*/ 3 w 156"/>
                <a:gd name="T51" fmla="*/ 134 h 146"/>
                <a:gd name="T52" fmla="*/ 14 w 156"/>
                <a:gd name="T53" fmla="*/ 135 h 146"/>
                <a:gd name="T54" fmla="*/ 33 w 156"/>
                <a:gd name="T55" fmla="*/ 146 h 146"/>
                <a:gd name="T56" fmla="*/ 33 w 156"/>
                <a:gd name="T57" fmla="*/ 134 h 146"/>
                <a:gd name="T58" fmla="*/ 65 w 156"/>
                <a:gd name="T59" fmla="*/ 120 h 146"/>
                <a:gd name="T60" fmla="*/ 17 w 156"/>
                <a:gd name="T61" fmla="*/ 37 h 146"/>
                <a:gd name="T62" fmla="*/ 65 w 156"/>
                <a:gd name="T63" fmla="*/ 23 h 146"/>
                <a:gd name="T64" fmla="*/ 47 w 156"/>
                <a:gd name="T65" fmla="*/ 22 h 146"/>
                <a:gd name="T66" fmla="*/ 65 w 156"/>
                <a:gd name="T67" fmla="*/ 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6" h="146">
                  <a:moveTo>
                    <a:pt x="136" y="146"/>
                  </a:moveTo>
                  <a:cubicBezTo>
                    <a:pt x="146" y="146"/>
                    <a:pt x="146" y="146"/>
                    <a:pt x="146" y="146"/>
                  </a:cubicBezTo>
                  <a:cubicBezTo>
                    <a:pt x="146" y="135"/>
                    <a:pt x="146" y="135"/>
                    <a:pt x="146" y="135"/>
                  </a:cubicBezTo>
                  <a:cubicBezTo>
                    <a:pt x="146" y="134"/>
                    <a:pt x="146" y="134"/>
                    <a:pt x="146" y="134"/>
                  </a:cubicBezTo>
                  <a:cubicBezTo>
                    <a:pt x="156" y="134"/>
                    <a:pt x="156" y="134"/>
                    <a:pt x="156" y="134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36" y="40"/>
                    <a:pt x="136" y="40"/>
                    <a:pt x="136" y="40"/>
                  </a:cubicBezTo>
                  <a:cubicBezTo>
                    <a:pt x="136" y="40"/>
                    <a:pt x="136" y="40"/>
                    <a:pt x="136" y="40"/>
                  </a:cubicBezTo>
                  <a:cubicBezTo>
                    <a:pt x="141" y="40"/>
                    <a:pt x="145" y="44"/>
                    <a:pt x="145" y="49"/>
                  </a:cubicBezTo>
                  <a:cubicBezTo>
                    <a:pt x="145" y="54"/>
                    <a:pt x="141" y="58"/>
                    <a:pt x="136" y="58"/>
                  </a:cubicBezTo>
                  <a:cubicBezTo>
                    <a:pt x="136" y="58"/>
                    <a:pt x="136" y="58"/>
                    <a:pt x="136" y="58"/>
                  </a:cubicBezTo>
                  <a:cubicBezTo>
                    <a:pt x="136" y="70"/>
                    <a:pt x="136" y="70"/>
                    <a:pt x="136" y="70"/>
                  </a:cubicBezTo>
                  <a:cubicBezTo>
                    <a:pt x="136" y="70"/>
                    <a:pt x="136" y="70"/>
                    <a:pt x="136" y="70"/>
                  </a:cubicBezTo>
                  <a:cubicBezTo>
                    <a:pt x="136" y="70"/>
                    <a:pt x="136" y="70"/>
                    <a:pt x="136" y="70"/>
                  </a:cubicBezTo>
                  <a:cubicBezTo>
                    <a:pt x="141" y="70"/>
                    <a:pt x="145" y="74"/>
                    <a:pt x="145" y="79"/>
                  </a:cubicBezTo>
                  <a:cubicBezTo>
                    <a:pt x="145" y="84"/>
                    <a:pt x="141" y="88"/>
                    <a:pt x="136" y="88"/>
                  </a:cubicBezTo>
                  <a:cubicBezTo>
                    <a:pt x="136" y="88"/>
                    <a:pt x="136" y="88"/>
                    <a:pt x="136" y="88"/>
                  </a:cubicBezTo>
                  <a:lnTo>
                    <a:pt x="136" y="146"/>
                  </a:lnTo>
                  <a:close/>
                  <a:moveTo>
                    <a:pt x="67" y="7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lose/>
                  <a:moveTo>
                    <a:pt x="65" y="134"/>
                  </a:moveTo>
                  <a:cubicBezTo>
                    <a:pt x="127" y="134"/>
                    <a:pt x="127" y="134"/>
                    <a:pt x="127" y="134"/>
                  </a:cubicBezTo>
                  <a:cubicBezTo>
                    <a:pt x="127" y="135"/>
                    <a:pt x="127" y="135"/>
                    <a:pt x="127" y="135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36" y="146"/>
                    <a:pt x="136" y="146"/>
                    <a:pt x="136" y="146"/>
                  </a:cubicBezTo>
                  <a:cubicBezTo>
                    <a:pt x="136" y="88"/>
                    <a:pt x="136" y="88"/>
                    <a:pt x="136" y="88"/>
                  </a:cubicBezTo>
                  <a:cubicBezTo>
                    <a:pt x="131" y="88"/>
                    <a:pt x="127" y="84"/>
                    <a:pt x="127" y="79"/>
                  </a:cubicBezTo>
                  <a:cubicBezTo>
                    <a:pt x="127" y="74"/>
                    <a:pt x="131" y="70"/>
                    <a:pt x="136" y="70"/>
                  </a:cubicBezTo>
                  <a:cubicBezTo>
                    <a:pt x="136" y="58"/>
                    <a:pt x="136" y="58"/>
                    <a:pt x="136" y="58"/>
                  </a:cubicBezTo>
                  <a:cubicBezTo>
                    <a:pt x="131" y="58"/>
                    <a:pt x="127" y="54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4"/>
                    <a:pt x="131" y="40"/>
                    <a:pt x="136" y="40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34"/>
                  </a:lnTo>
                  <a:close/>
                  <a:moveTo>
                    <a:pt x="65" y="5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17" y="120"/>
                    <a:pt x="17" y="120"/>
                    <a:pt x="17" y="12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65" y="9"/>
                    <a:pt x="65" y="9"/>
                    <a:pt x="65" y="9"/>
                  </a:cubicBezTo>
                  <a:lnTo>
                    <a:pt x="65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FFFFFF"/>
                </a:solidFill>
                <a:latin typeface="Calibri Light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146ECD3D-18FE-4AA8-8EA1-858CDF2A994C}"/>
                </a:ext>
              </a:extLst>
            </p:cNvPr>
            <p:cNvGrpSpPr/>
            <p:nvPr/>
          </p:nvGrpSpPr>
          <p:grpSpPr>
            <a:xfrm rot="20698236" flipH="1">
              <a:off x="20505630" y="3702069"/>
              <a:ext cx="572358" cy="575933"/>
              <a:chOff x="5346544" y="4348568"/>
              <a:chExt cx="321924" cy="323851"/>
            </a:xfrm>
            <a:solidFill>
              <a:schemeClr val="accent4"/>
            </a:solidFill>
          </p:grpSpPr>
          <p:sp>
            <p:nvSpPr>
              <p:cNvPr id="133" name="Freeform 286">
                <a:extLst>
                  <a:ext uri="{FF2B5EF4-FFF2-40B4-BE49-F238E27FC236}">
                    <a16:creationId xmlns:a16="http://schemas.microsoft.com/office/drawing/2014/main" id="{4AC30E05-4ECE-4D81-A605-E085CFF4FB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46544" y="4348568"/>
                <a:ext cx="321924" cy="323851"/>
              </a:xfrm>
              <a:custGeom>
                <a:avLst/>
                <a:gdLst>
                  <a:gd name="T0" fmla="*/ 70 w 141"/>
                  <a:gd name="T1" fmla="*/ 142 h 142"/>
                  <a:gd name="T2" fmla="*/ 141 w 141"/>
                  <a:gd name="T3" fmla="*/ 71 h 142"/>
                  <a:gd name="T4" fmla="*/ 70 w 141"/>
                  <a:gd name="T5" fmla="*/ 0 h 142"/>
                  <a:gd name="T6" fmla="*/ 70 w 141"/>
                  <a:gd name="T7" fmla="*/ 0 h 142"/>
                  <a:gd name="T8" fmla="*/ 70 w 141"/>
                  <a:gd name="T9" fmla="*/ 51 h 142"/>
                  <a:gd name="T10" fmla="*/ 107 w 141"/>
                  <a:gd name="T11" fmla="*/ 35 h 142"/>
                  <a:gd name="T12" fmla="*/ 85 w 141"/>
                  <a:gd name="T13" fmla="*/ 85 h 142"/>
                  <a:gd name="T14" fmla="*/ 70 w 141"/>
                  <a:gd name="T15" fmla="*/ 91 h 142"/>
                  <a:gd name="T16" fmla="*/ 70 w 141"/>
                  <a:gd name="T17" fmla="*/ 142 h 142"/>
                  <a:gd name="T18" fmla="*/ 70 w 141"/>
                  <a:gd name="T19" fmla="*/ 0 h 142"/>
                  <a:gd name="T20" fmla="*/ 0 w 141"/>
                  <a:gd name="T21" fmla="*/ 71 h 142"/>
                  <a:gd name="T22" fmla="*/ 70 w 141"/>
                  <a:gd name="T23" fmla="*/ 142 h 142"/>
                  <a:gd name="T24" fmla="*/ 70 w 141"/>
                  <a:gd name="T25" fmla="*/ 91 h 142"/>
                  <a:gd name="T26" fmla="*/ 34 w 141"/>
                  <a:gd name="T27" fmla="*/ 107 h 142"/>
                  <a:gd name="T28" fmla="*/ 56 w 141"/>
                  <a:gd name="T29" fmla="*/ 57 h 142"/>
                  <a:gd name="T30" fmla="*/ 56 w 141"/>
                  <a:gd name="T31" fmla="*/ 57 h 142"/>
                  <a:gd name="T32" fmla="*/ 70 w 141"/>
                  <a:gd name="T33" fmla="*/ 51 h 142"/>
                  <a:gd name="T34" fmla="*/ 70 w 141"/>
                  <a:gd name="T35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1" h="142">
                    <a:moveTo>
                      <a:pt x="70" y="142"/>
                    </a:moveTo>
                    <a:cubicBezTo>
                      <a:pt x="110" y="142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51"/>
                      <a:pt x="70" y="51"/>
                      <a:pt x="70" y="51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85" y="85"/>
                      <a:pt x="85" y="85"/>
                      <a:pt x="85" y="85"/>
                    </a:cubicBezTo>
                    <a:cubicBezTo>
                      <a:pt x="70" y="91"/>
                      <a:pt x="70" y="91"/>
                      <a:pt x="70" y="91"/>
                    </a:cubicBezTo>
                    <a:cubicBezTo>
                      <a:pt x="70" y="142"/>
                      <a:pt x="70" y="142"/>
                      <a:pt x="70" y="142"/>
                    </a:cubicBezTo>
                    <a:close/>
                    <a:moveTo>
                      <a:pt x="70" y="0"/>
                    </a:moveTo>
                    <a:cubicBezTo>
                      <a:pt x="31" y="0"/>
                      <a:pt x="0" y="32"/>
                      <a:pt x="0" y="71"/>
                    </a:cubicBezTo>
                    <a:cubicBezTo>
                      <a:pt x="0" y="110"/>
                      <a:pt x="31" y="142"/>
                      <a:pt x="70" y="142"/>
                    </a:cubicBezTo>
                    <a:cubicBezTo>
                      <a:pt x="70" y="91"/>
                      <a:pt x="70" y="91"/>
                      <a:pt x="70" y="91"/>
                    </a:cubicBezTo>
                    <a:cubicBezTo>
                      <a:pt x="34" y="107"/>
                      <a:pt x="34" y="107"/>
                      <a:pt x="34" y="107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70" y="51"/>
                      <a:pt x="70" y="51"/>
                      <a:pt x="70" y="51"/>
                    </a:cubicBezTo>
                    <a:lnTo>
                      <a:pt x="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34" name="Oval 287">
                <a:extLst>
                  <a:ext uri="{FF2B5EF4-FFF2-40B4-BE49-F238E27FC236}">
                    <a16:creationId xmlns:a16="http://schemas.microsoft.com/office/drawing/2014/main" id="{52679A6F-EE41-4746-92F1-BA35EDC36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8229" y="4490253"/>
                <a:ext cx="38554" cy="356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86931E1-7D37-4701-9619-6087E95AADCC}"/>
                </a:ext>
              </a:extLst>
            </p:cNvPr>
            <p:cNvGrpSpPr/>
            <p:nvPr/>
          </p:nvGrpSpPr>
          <p:grpSpPr>
            <a:xfrm rot="20698236" flipH="1">
              <a:off x="21439668" y="7290175"/>
              <a:ext cx="493528" cy="646212"/>
              <a:chOff x="9173967" y="2661842"/>
              <a:chExt cx="277586" cy="363369"/>
            </a:xfrm>
            <a:solidFill>
              <a:schemeClr val="accent4"/>
            </a:solidFill>
          </p:grpSpPr>
          <p:sp>
            <p:nvSpPr>
              <p:cNvPr id="136" name="Freeform 93">
                <a:extLst>
                  <a:ext uri="{FF2B5EF4-FFF2-40B4-BE49-F238E27FC236}">
                    <a16:creationId xmlns:a16="http://schemas.microsoft.com/office/drawing/2014/main" id="{AACF3EC7-D02C-4877-93D7-78091C2BA5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73967" y="2661842"/>
                <a:ext cx="186986" cy="363369"/>
              </a:xfrm>
              <a:custGeom>
                <a:avLst/>
                <a:gdLst>
                  <a:gd name="T0" fmla="*/ 41 w 82"/>
                  <a:gd name="T1" fmla="*/ 159 h 159"/>
                  <a:gd name="T2" fmla="*/ 82 w 82"/>
                  <a:gd name="T3" fmla="*/ 159 h 159"/>
                  <a:gd name="T4" fmla="*/ 82 w 82"/>
                  <a:gd name="T5" fmla="*/ 0 h 159"/>
                  <a:gd name="T6" fmla="*/ 41 w 82"/>
                  <a:gd name="T7" fmla="*/ 0 h 159"/>
                  <a:gd name="T8" fmla="*/ 41 w 82"/>
                  <a:gd name="T9" fmla="*/ 9 h 159"/>
                  <a:gd name="T10" fmla="*/ 73 w 82"/>
                  <a:gd name="T11" fmla="*/ 9 h 159"/>
                  <a:gd name="T12" fmla="*/ 73 w 82"/>
                  <a:gd name="T13" fmla="*/ 39 h 159"/>
                  <a:gd name="T14" fmla="*/ 41 w 82"/>
                  <a:gd name="T15" fmla="*/ 39 h 159"/>
                  <a:gd name="T16" fmla="*/ 41 w 82"/>
                  <a:gd name="T17" fmla="*/ 46 h 159"/>
                  <a:gd name="T18" fmla="*/ 73 w 82"/>
                  <a:gd name="T19" fmla="*/ 46 h 159"/>
                  <a:gd name="T20" fmla="*/ 73 w 82"/>
                  <a:gd name="T21" fmla="*/ 77 h 159"/>
                  <a:gd name="T22" fmla="*/ 41 w 82"/>
                  <a:gd name="T23" fmla="*/ 77 h 159"/>
                  <a:gd name="T24" fmla="*/ 41 w 82"/>
                  <a:gd name="T25" fmla="*/ 89 h 159"/>
                  <a:gd name="T26" fmla="*/ 41 w 82"/>
                  <a:gd name="T27" fmla="*/ 89 h 159"/>
                  <a:gd name="T28" fmla="*/ 51 w 82"/>
                  <a:gd name="T29" fmla="*/ 99 h 159"/>
                  <a:gd name="T30" fmla="*/ 41 w 82"/>
                  <a:gd name="T31" fmla="*/ 109 h 159"/>
                  <a:gd name="T32" fmla="*/ 41 w 82"/>
                  <a:gd name="T33" fmla="*/ 109 h 159"/>
                  <a:gd name="T34" fmla="*/ 41 w 82"/>
                  <a:gd name="T35" fmla="*/ 109 h 159"/>
                  <a:gd name="T36" fmla="*/ 41 w 82"/>
                  <a:gd name="T37" fmla="*/ 124 h 159"/>
                  <a:gd name="T38" fmla="*/ 41 w 82"/>
                  <a:gd name="T39" fmla="*/ 124 h 159"/>
                  <a:gd name="T40" fmla="*/ 51 w 82"/>
                  <a:gd name="T41" fmla="*/ 134 h 159"/>
                  <a:gd name="T42" fmla="*/ 41 w 82"/>
                  <a:gd name="T43" fmla="*/ 145 h 159"/>
                  <a:gd name="T44" fmla="*/ 41 w 82"/>
                  <a:gd name="T45" fmla="*/ 145 h 159"/>
                  <a:gd name="T46" fmla="*/ 41 w 82"/>
                  <a:gd name="T47" fmla="*/ 145 h 159"/>
                  <a:gd name="T48" fmla="*/ 41 w 82"/>
                  <a:gd name="T49" fmla="*/ 159 h 159"/>
                  <a:gd name="T50" fmla="*/ 0 w 82"/>
                  <a:gd name="T51" fmla="*/ 159 h 159"/>
                  <a:gd name="T52" fmla="*/ 41 w 82"/>
                  <a:gd name="T53" fmla="*/ 159 h 159"/>
                  <a:gd name="T54" fmla="*/ 41 w 82"/>
                  <a:gd name="T55" fmla="*/ 145 h 159"/>
                  <a:gd name="T56" fmla="*/ 31 w 82"/>
                  <a:gd name="T57" fmla="*/ 134 h 159"/>
                  <a:gd name="T58" fmla="*/ 41 w 82"/>
                  <a:gd name="T59" fmla="*/ 124 h 159"/>
                  <a:gd name="T60" fmla="*/ 41 w 82"/>
                  <a:gd name="T61" fmla="*/ 109 h 159"/>
                  <a:gd name="T62" fmla="*/ 31 w 82"/>
                  <a:gd name="T63" fmla="*/ 99 h 159"/>
                  <a:gd name="T64" fmla="*/ 41 w 82"/>
                  <a:gd name="T65" fmla="*/ 89 h 159"/>
                  <a:gd name="T66" fmla="*/ 41 w 82"/>
                  <a:gd name="T67" fmla="*/ 77 h 159"/>
                  <a:gd name="T68" fmla="*/ 8 w 82"/>
                  <a:gd name="T69" fmla="*/ 77 h 159"/>
                  <a:gd name="T70" fmla="*/ 8 w 82"/>
                  <a:gd name="T71" fmla="*/ 46 h 159"/>
                  <a:gd name="T72" fmla="*/ 8 w 82"/>
                  <a:gd name="T73" fmla="*/ 46 h 159"/>
                  <a:gd name="T74" fmla="*/ 41 w 82"/>
                  <a:gd name="T75" fmla="*/ 46 h 159"/>
                  <a:gd name="T76" fmla="*/ 41 w 82"/>
                  <a:gd name="T77" fmla="*/ 39 h 159"/>
                  <a:gd name="T78" fmla="*/ 8 w 82"/>
                  <a:gd name="T79" fmla="*/ 39 h 159"/>
                  <a:gd name="T80" fmla="*/ 8 w 82"/>
                  <a:gd name="T81" fmla="*/ 9 h 159"/>
                  <a:gd name="T82" fmla="*/ 8 w 82"/>
                  <a:gd name="T83" fmla="*/ 9 h 159"/>
                  <a:gd name="T84" fmla="*/ 41 w 82"/>
                  <a:gd name="T85" fmla="*/ 9 h 159"/>
                  <a:gd name="T86" fmla="*/ 41 w 82"/>
                  <a:gd name="T87" fmla="*/ 0 h 159"/>
                  <a:gd name="T88" fmla="*/ 0 w 82"/>
                  <a:gd name="T89" fmla="*/ 0 h 159"/>
                  <a:gd name="T90" fmla="*/ 0 w 82"/>
                  <a:gd name="T91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2" h="159">
                    <a:moveTo>
                      <a:pt x="41" y="159"/>
                    </a:moveTo>
                    <a:cubicBezTo>
                      <a:pt x="82" y="159"/>
                      <a:pt x="82" y="159"/>
                      <a:pt x="82" y="159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41" y="46"/>
                      <a:pt x="41" y="46"/>
                      <a:pt x="41" y="46"/>
                    </a:cubicBezTo>
                    <a:cubicBezTo>
                      <a:pt x="73" y="46"/>
                      <a:pt x="73" y="46"/>
                      <a:pt x="73" y="46"/>
                    </a:cubicBezTo>
                    <a:cubicBezTo>
                      <a:pt x="73" y="77"/>
                      <a:pt x="73" y="77"/>
                      <a:pt x="73" y="77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6" y="89"/>
                      <a:pt x="51" y="94"/>
                      <a:pt x="51" y="99"/>
                    </a:cubicBezTo>
                    <a:cubicBezTo>
                      <a:pt x="51" y="105"/>
                      <a:pt x="46" y="109"/>
                      <a:pt x="41" y="109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1" y="124"/>
                      <a:pt x="41" y="124"/>
                      <a:pt x="41" y="124"/>
                    </a:cubicBezTo>
                    <a:cubicBezTo>
                      <a:pt x="41" y="124"/>
                      <a:pt x="41" y="124"/>
                      <a:pt x="41" y="124"/>
                    </a:cubicBezTo>
                    <a:cubicBezTo>
                      <a:pt x="46" y="124"/>
                      <a:pt x="51" y="129"/>
                      <a:pt x="51" y="134"/>
                    </a:cubicBezTo>
                    <a:cubicBezTo>
                      <a:pt x="51" y="140"/>
                      <a:pt x="46" y="145"/>
                      <a:pt x="41" y="145"/>
                    </a:cubicBezTo>
                    <a:cubicBezTo>
                      <a:pt x="41" y="145"/>
                      <a:pt x="41" y="145"/>
                      <a:pt x="41" y="145"/>
                    </a:cubicBezTo>
                    <a:cubicBezTo>
                      <a:pt x="41" y="145"/>
                      <a:pt x="41" y="145"/>
                      <a:pt x="41" y="145"/>
                    </a:cubicBezTo>
                    <a:lnTo>
                      <a:pt x="41" y="159"/>
                    </a:lnTo>
                    <a:close/>
                    <a:moveTo>
                      <a:pt x="0" y="159"/>
                    </a:moveTo>
                    <a:cubicBezTo>
                      <a:pt x="41" y="159"/>
                      <a:pt x="41" y="159"/>
                      <a:pt x="41" y="159"/>
                    </a:cubicBezTo>
                    <a:cubicBezTo>
                      <a:pt x="41" y="145"/>
                      <a:pt x="41" y="145"/>
                      <a:pt x="41" y="145"/>
                    </a:cubicBezTo>
                    <a:cubicBezTo>
                      <a:pt x="35" y="145"/>
                      <a:pt x="31" y="140"/>
                      <a:pt x="31" y="134"/>
                    </a:cubicBezTo>
                    <a:cubicBezTo>
                      <a:pt x="31" y="129"/>
                      <a:pt x="35" y="124"/>
                      <a:pt x="41" y="124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35" y="109"/>
                      <a:pt x="31" y="105"/>
                      <a:pt x="31" y="99"/>
                    </a:cubicBezTo>
                    <a:cubicBezTo>
                      <a:pt x="31" y="94"/>
                      <a:pt x="35" y="89"/>
                      <a:pt x="41" y="89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41" y="46"/>
                      <a:pt x="41" y="46"/>
                      <a:pt x="41" y="46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37" name="Freeform 94">
                <a:extLst>
                  <a:ext uri="{FF2B5EF4-FFF2-40B4-BE49-F238E27FC236}">
                    <a16:creationId xmlns:a16="http://schemas.microsoft.com/office/drawing/2014/main" id="{5428C6F5-88A1-46BE-9CFE-1E08B3CD1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4446" y="2661842"/>
                <a:ext cx="77107" cy="363369"/>
              </a:xfrm>
              <a:custGeom>
                <a:avLst/>
                <a:gdLst>
                  <a:gd name="T0" fmla="*/ 80 w 80"/>
                  <a:gd name="T1" fmla="*/ 355 h 377"/>
                  <a:gd name="T2" fmla="*/ 80 w 80"/>
                  <a:gd name="T3" fmla="*/ 64 h 377"/>
                  <a:gd name="T4" fmla="*/ 0 w 80"/>
                  <a:gd name="T5" fmla="*/ 0 h 377"/>
                  <a:gd name="T6" fmla="*/ 0 w 80"/>
                  <a:gd name="T7" fmla="*/ 377 h 377"/>
                  <a:gd name="T8" fmla="*/ 80 w 80"/>
                  <a:gd name="T9" fmla="*/ 355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377">
                    <a:moveTo>
                      <a:pt x="80" y="355"/>
                    </a:moveTo>
                    <a:lnTo>
                      <a:pt x="80" y="64"/>
                    </a:lnTo>
                    <a:lnTo>
                      <a:pt x="0" y="0"/>
                    </a:lnTo>
                    <a:lnTo>
                      <a:pt x="0" y="377"/>
                    </a:lnTo>
                    <a:lnTo>
                      <a:pt x="80" y="3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38" name="Rectangle 95">
                <a:extLst>
                  <a:ext uri="{FF2B5EF4-FFF2-40B4-BE49-F238E27FC236}">
                    <a16:creationId xmlns:a16="http://schemas.microsoft.com/office/drawing/2014/main" id="{22C5C03A-CE67-48E2-889D-8FC7B99D8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0954" y="2691721"/>
                <a:ext cx="130119" cy="5012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39" name="Rectangle 96">
                <a:extLst>
                  <a:ext uri="{FF2B5EF4-FFF2-40B4-BE49-F238E27FC236}">
                    <a16:creationId xmlns:a16="http://schemas.microsoft.com/office/drawing/2014/main" id="{E59EB84B-96EE-4CF1-80AB-67380BC4E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0954" y="2778467"/>
                <a:ext cx="130119" cy="4819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CC51BC65-1199-4D41-BE44-F817B7F10B91}"/>
                </a:ext>
              </a:extLst>
            </p:cNvPr>
            <p:cNvGrpSpPr/>
            <p:nvPr/>
          </p:nvGrpSpPr>
          <p:grpSpPr>
            <a:xfrm rot="20698236" flipH="1">
              <a:off x="20458475" y="6813621"/>
              <a:ext cx="620337" cy="827904"/>
              <a:chOff x="8474216" y="3760624"/>
              <a:chExt cx="348911" cy="465536"/>
            </a:xfrm>
            <a:solidFill>
              <a:schemeClr val="accent1"/>
            </a:solidFill>
          </p:grpSpPr>
          <p:sp>
            <p:nvSpPr>
              <p:cNvPr id="141" name="Freeform 379">
                <a:extLst>
                  <a:ext uri="{FF2B5EF4-FFF2-40B4-BE49-F238E27FC236}">
                    <a16:creationId xmlns:a16="http://schemas.microsoft.com/office/drawing/2014/main" id="{1931941F-0542-4B59-A03C-01CFA5972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29395" y="4034356"/>
                <a:ext cx="38554" cy="121444"/>
              </a:xfrm>
              <a:custGeom>
                <a:avLst/>
                <a:gdLst>
                  <a:gd name="T0" fmla="*/ 17 w 17"/>
                  <a:gd name="T1" fmla="*/ 53 h 53"/>
                  <a:gd name="T2" fmla="*/ 17 w 17"/>
                  <a:gd name="T3" fmla="*/ 0 h 53"/>
                  <a:gd name="T4" fmla="*/ 9 w 17"/>
                  <a:gd name="T5" fmla="*/ 0 h 53"/>
                  <a:gd name="T6" fmla="*/ 0 w 17"/>
                  <a:gd name="T7" fmla="*/ 0 h 53"/>
                  <a:gd name="T8" fmla="*/ 0 w 17"/>
                  <a:gd name="T9" fmla="*/ 53 h 53"/>
                  <a:gd name="T10" fmla="*/ 9 w 17"/>
                  <a:gd name="T11" fmla="*/ 52 h 53"/>
                  <a:gd name="T12" fmla="*/ 17 w 17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53">
                    <a:moveTo>
                      <a:pt x="17" y="53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4" y="0"/>
                      <a:pt x="11" y="0"/>
                      <a:pt x="9" y="0"/>
                    </a:cubicBezTo>
                    <a:cubicBezTo>
                      <a:pt x="6" y="0"/>
                      <a:pt x="3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3" y="52"/>
                      <a:pt x="6" y="52"/>
                      <a:pt x="9" y="52"/>
                    </a:cubicBezTo>
                    <a:cubicBezTo>
                      <a:pt x="11" y="52"/>
                      <a:pt x="14" y="52"/>
                      <a:pt x="1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42" name="Freeform 380">
                <a:extLst>
                  <a:ext uri="{FF2B5EF4-FFF2-40B4-BE49-F238E27FC236}">
                    <a16:creationId xmlns:a16="http://schemas.microsoft.com/office/drawing/2014/main" id="{AFA0688B-C2B7-41ED-BFBA-50869049D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4216" y="3760624"/>
                <a:ext cx="348911" cy="262165"/>
              </a:xfrm>
              <a:custGeom>
                <a:avLst/>
                <a:gdLst>
                  <a:gd name="T0" fmla="*/ 153 w 153"/>
                  <a:gd name="T1" fmla="*/ 38 h 115"/>
                  <a:gd name="T2" fmla="*/ 143 w 153"/>
                  <a:gd name="T3" fmla="*/ 0 h 115"/>
                  <a:gd name="T4" fmla="*/ 110 w 153"/>
                  <a:gd name="T5" fmla="*/ 18 h 115"/>
                  <a:gd name="T6" fmla="*/ 77 w 153"/>
                  <a:gd name="T7" fmla="*/ 0 h 115"/>
                  <a:gd name="T8" fmla="*/ 43 w 153"/>
                  <a:gd name="T9" fmla="*/ 18 h 115"/>
                  <a:gd name="T10" fmla="*/ 10 w 153"/>
                  <a:gd name="T11" fmla="*/ 0 h 115"/>
                  <a:gd name="T12" fmla="*/ 0 w 153"/>
                  <a:gd name="T13" fmla="*/ 38 h 115"/>
                  <a:gd name="T14" fmla="*/ 68 w 153"/>
                  <a:gd name="T15" fmla="*/ 114 h 115"/>
                  <a:gd name="T16" fmla="*/ 77 w 153"/>
                  <a:gd name="T17" fmla="*/ 115 h 115"/>
                  <a:gd name="T18" fmla="*/ 85 w 153"/>
                  <a:gd name="T19" fmla="*/ 114 h 115"/>
                  <a:gd name="T20" fmla="*/ 153 w 153"/>
                  <a:gd name="T21" fmla="*/ 38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" h="115">
                    <a:moveTo>
                      <a:pt x="153" y="38"/>
                    </a:moveTo>
                    <a:cubicBezTo>
                      <a:pt x="153" y="24"/>
                      <a:pt x="150" y="11"/>
                      <a:pt x="143" y="0"/>
                    </a:cubicBezTo>
                    <a:cubicBezTo>
                      <a:pt x="110" y="18"/>
                      <a:pt x="110" y="18"/>
                      <a:pt x="110" y="1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" y="11"/>
                      <a:pt x="0" y="24"/>
                      <a:pt x="0" y="38"/>
                    </a:cubicBezTo>
                    <a:cubicBezTo>
                      <a:pt x="0" y="77"/>
                      <a:pt x="30" y="110"/>
                      <a:pt x="68" y="114"/>
                    </a:cubicBezTo>
                    <a:cubicBezTo>
                      <a:pt x="71" y="114"/>
                      <a:pt x="74" y="115"/>
                      <a:pt x="77" y="115"/>
                    </a:cubicBezTo>
                    <a:cubicBezTo>
                      <a:pt x="79" y="115"/>
                      <a:pt x="82" y="114"/>
                      <a:pt x="85" y="114"/>
                    </a:cubicBezTo>
                    <a:cubicBezTo>
                      <a:pt x="123" y="110"/>
                      <a:pt x="153" y="77"/>
                      <a:pt x="15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43" name="Freeform 381">
                <a:extLst>
                  <a:ext uri="{FF2B5EF4-FFF2-40B4-BE49-F238E27FC236}">
                    <a16:creationId xmlns:a16="http://schemas.microsoft.com/office/drawing/2014/main" id="{87BDCEB0-8EDB-4729-93F1-565D54D89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7469" y="4037247"/>
                <a:ext cx="72289" cy="72289"/>
              </a:xfrm>
              <a:custGeom>
                <a:avLst/>
                <a:gdLst>
                  <a:gd name="T0" fmla="*/ 31 w 32"/>
                  <a:gd name="T1" fmla="*/ 31 h 32"/>
                  <a:gd name="T2" fmla="*/ 24 w 32"/>
                  <a:gd name="T3" fmla="*/ 9 h 32"/>
                  <a:gd name="T4" fmla="*/ 1 w 32"/>
                  <a:gd name="T5" fmla="*/ 2 h 32"/>
                  <a:gd name="T6" fmla="*/ 8 w 32"/>
                  <a:gd name="T7" fmla="*/ 24 h 32"/>
                  <a:gd name="T8" fmla="*/ 31 w 32"/>
                  <a:gd name="T9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31" y="31"/>
                    </a:moveTo>
                    <a:cubicBezTo>
                      <a:pt x="32" y="23"/>
                      <a:pt x="30" y="15"/>
                      <a:pt x="24" y="9"/>
                    </a:cubicBezTo>
                    <a:cubicBezTo>
                      <a:pt x="18" y="3"/>
                      <a:pt x="9" y="0"/>
                      <a:pt x="1" y="2"/>
                    </a:cubicBezTo>
                    <a:cubicBezTo>
                      <a:pt x="0" y="10"/>
                      <a:pt x="2" y="18"/>
                      <a:pt x="8" y="24"/>
                    </a:cubicBezTo>
                    <a:cubicBezTo>
                      <a:pt x="14" y="30"/>
                      <a:pt x="23" y="32"/>
                      <a:pt x="31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44" name="Freeform 382">
                <a:extLst>
                  <a:ext uri="{FF2B5EF4-FFF2-40B4-BE49-F238E27FC236}">
                    <a16:creationId xmlns:a16="http://schemas.microsoft.com/office/drawing/2014/main" id="{29390EC0-D851-4AC9-BCC2-922EE31DD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6624" y="4037247"/>
                <a:ext cx="73252" cy="72289"/>
              </a:xfrm>
              <a:custGeom>
                <a:avLst/>
                <a:gdLst>
                  <a:gd name="T0" fmla="*/ 24 w 32"/>
                  <a:gd name="T1" fmla="*/ 24 h 32"/>
                  <a:gd name="T2" fmla="*/ 31 w 32"/>
                  <a:gd name="T3" fmla="*/ 2 h 32"/>
                  <a:gd name="T4" fmla="*/ 8 w 32"/>
                  <a:gd name="T5" fmla="*/ 9 h 32"/>
                  <a:gd name="T6" fmla="*/ 2 w 32"/>
                  <a:gd name="T7" fmla="*/ 31 h 32"/>
                  <a:gd name="T8" fmla="*/ 24 w 32"/>
                  <a:gd name="T9" fmla="*/ 2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24" y="24"/>
                    </a:moveTo>
                    <a:cubicBezTo>
                      <a:pt x="30" y="18"/>
                      <a:pt x="32" y="10"/>
                      <a:pt x="31" y="2"/>
                    </a:cubicBezTo>
                    <a:cubicBezTo>
                      <a:pt x="23" y="0"/>
                      <a:pt x="14" y="3"/>
                      <a:pt x="8" y="9"/>
                    </a:cubicBezTo>
                    <a:cubicBezTo>
                      <a:pt x="2" y="15"/>
                      <a:pt x="0" y="23"/>
                      <a:pt x="2" y="31"/>
                    </a:cubicBezTo>
                    <a:cubicBezTo>
                      <a:pt x="9" y="32"/>
                      <a:pt x="18" y="30"/>
                      <a:pt x="2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45" name="Freeform 383">
                <a:extLst>
                  <a:ext uri="{FF2B5EF4-FFF2-40B4-BE49-F238E27FC236}">
                    <a16:creationId xmlns:a16="http://schemas.microsoft.com/office/drawing/2014/main" id="{E935D779-5C9E-48A6-9624-B9864828E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7469" y="4166402"/>
                <a:ext cx="204335" cy="59758"/>
              </a:xfrm>
              <a:custGeom>
                <a:avLst/>
                <a:gdLst>
                  <a:gd name="T0" fmla="*/ 53 w 90"/>
                  <a:gd name="T1" fmla="*/ 0 h 26"/>
                  <a:gd name="T2" fmla="*/ 45 w 90"/>
                  <a:gd name="T3" fmla="*/ 0 h 26"/>
                  <a:gd name="T4" fmla="*/ 36 w 90"/>
                  <a:gd name="T5" fmla="*/ 0 h 26"/>
                  <a:gd name="T6" fmla="*/ 0 w 90"/>
                  <a:gd name="T7" fmla="*/ 26 h 26"/>
                  <a:gd name="T8" fmla="*/ 90 w 90"/>
                  <a:gd name="T9" fmla="*/ 26 h 26"/>
                  <a:gd name="T10" fmla="*/ 53 w 90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26">
                    <a:moveTo>
                      <a:pt x="53" y="0"/>
                    </a:moveTo>
                    <a:cubicBezTo>
                      <a:pt x="50" y="0"/>
                      <a:pt x="47" y="0"/>
                      <a:pt x="45" y="0"/>
                    </a:cubicBezTo>
                    <a:cubicBezTo>
                      <a:pt x="42" y="0"/>
                      <a:pt x="39" y="0"/>
                      <a:pt x="36" y="0"/>
                    </a:cubicBezTo>
                    <a:cubicBezTo>
                      <a:pt x="15" y="2"/>
                      <a:pt x="0" y="13"/>
                      <a:pt x="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13"/>
                      <a:pt x="74" y="2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946310C3-12BD-46A8-82DB-8FF85D730213}"/>
                </a:ext>
              </a:extLst>
            </p:cNvPr>
            <p:cNvGrpSpPr/>
            <p:nvPr/>
          </p:nvGrpSpPr>
          <p:grpSpPr>
            <a:xfrm rot="20698236" flipH="1">
              <a:off x="18367248" y="4109265"/>
              <a:ext cx="730012" cy="771342"/>
              <a:chOff x="5540277" y="2968344"/>
              <a:chExt cx="410597" cy="433730"/>
            </a:xfrm>
            <a:solidFill>
              <a:schemeClr val="accent6"/>
            </a:solidFill>
          </p:grpSpPr>
          <p:sp>
            <p:nvSpPr>
              <p:cNvPr id="147" name="Freeform 305">
                <a:extLst>
                  <a:ext uri="{FF2B5EF4-FFF2-40B4-BE49-F238E27FC236}">
                    <a16:creationId xmlns:a16="http://schemas.microsoft.com/office/drawing/2014/main" id="{3A209DA5-CA9E-44BE-A23F-0ACD15359C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40277" y="3148583"/>
                <a:ext cx="410597" cy="205299"/>
              </a:xfrm>
              <a:custGeom>
                <a:avLst/>
                <a:gdLst>
                  <a:gd name="T0" fmla="*/ 154 w 180"/>
                  <a:gd name="T1" fmla="*/ 63 h 90"/>
                  <a:gd name="T2" fmla="*/ 180 w 180"/>
                  <a:gd name="T3" fmla="*/ 32 h 90"/>
                  <a:gd name="T4" fmla="*/ 154 w 180"/>
                  <a:gd name="T5" fmla="*/ 1 h 90"/>
                  <a:gd name="T6" fmla="*/ 154 w 180"/>
                  <a:gd name="T7" fmla="*/ 15 h 90"/>
                  <a:gd name="T8" fmla="*/ 166 w 180"/>
                  <a:gd name="T9" fmla="*/ 32 h 90"/>
                  <a:gd name="T10" fmla="*/ 154 w 180"/>
                  <a:gd name="T11" fmla="*/ 49 h 90"/>
                  <a:gd name="T12" fmla="*/ 154 w 180"/>
                  <a:gd name="T13" fmla="*/ 63 h 90"/>
                  <a:gd name="T14" fmla="*/ 76 w 180"/>
                  <a:gd name="T15" fmla="*/ 90 h 90"/>
                  <a:gd name="T16" fmla="*/ 135 w 180"/>
                  <a:gd name="T17" fmla="*/ 61 h 90"/>
                  <a:gd name="T18" fmla="*/ 148 w 180"/>
                  <a:gd name="T19" fmla="*/ 64 h 90"/>
                  <a:gd name="T20" fmla="*/ 154 w 180"/>
                  <a:gd name="T21" fmla="*/ 63 h 90"/>
                  <a:gd name="T22" fmla="*/ 154 w 180"/>
                  <a:gd name="T23" fmla="*/ 49 h 90"/>
                  <a:gd name="T24" fmla="*/ 148 w 180"/>
                  <a:gd name="T25" fmla="*/ 50 h 90"/>
                  <a:gd name="T26" fmla="*/ 143 w 180"/>
                  <a:gd name="T27" fmla="*/ 49 h 90"/>
                  <a:gd name="T28" fmla="*/ 151 w 180"/>
                  <a:gd name="T29" fmla="*/ 14 h 90"/>
                  <a:gd name="T30" fmla="*/ 151 w 180"/>
                  <a:gd name="T31" fmla="*/ 14 h 90"/>
                  <a:gd name="T32" fmla="*/ 151 w 180"/>
                  <a:gd name="T33" fmla="*/ 14 h 90"/>
                  <a:gd name="T34" fmla="*/ 154 w 180"/>
                  <a:gd name="T35" fmla="*/ 15 h 90"/>
                  <a:gd name="T36" fmla="*/ 154 w 180"/>
                  <a:gd name="T37" fmla="*/ 1 h 90"/>
                  <a:gd name="T38" fmla="*/ 150 w 180"/>
                  <a:gd name="T39" fmla="*/ 0 h 90"/>
                  <a:gd name="T40" fmla="*/ 150 w 180"/>
                  <a:gd name="T41" fmla="*/ 0 h 90"/>
                  <a:gd name="T42" fmla="*/ 1 w 180"/>
                  <a:gd name="T43" fmla="*/ 0 h 90"/>
                  <a:gd name="T44" fmla="*/ 0 w 180"/>
                  <a:gd name="T45" fmla="*/ 14 h 90"/>
                  <a:gd name="T46" fmla="*/ 76 w 180"/>
                  <a:gd name="T4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0" h="90">
                    <a:moveTo>
                      <a:pt x="154" y="63"/>
                    </a:moveTo>
                    <a:cubicBezTo>
                      <a:pt x="169" y="60"/>
                      <a:pt x="180" y="48"/>
                      <a:pt x="180" y="32"/>
                    </a:cubicBezTo>
                    <a:cubicBezTo>
                      <a:pt x="180" y="17"/>
                      <a:pt x="169" y="4"/>
                      <a:pt x="154" y="1"/>
                    </a:cubicBezTo>
                    <a:cubicBezTo>
                      <a:pt x="154" y="15"/>
                      <a:pt x="154" y="15"/>
                      <a:pt x="154" y="15"/>
                    </a:cubicBezTo>
                    <a:cubicBezTo>
                      <a:pt x="161" y="18"/>
                      <a:pt x="166" y="24"/>
                      <a:pt x="166" y="32"/>
                    </a:cubicBezTo>
                    <a:cubicBezTo>
                      <a:pt x="166" y="40"/>
                      <a:pt x="161" y="46"/>
                      <a:pt x="154" y="49"/>
                    </a:cubicBezTo>
                    <a:lnTo>
                      <a:pt x="154" y="63"/>
                    </a:lnTo>
                    <a:close/>
                    <a:moveTo>
                      <a:pt x="76" y="90"/>
                    </a:moveTo>
                    <a:cubicBezTo>
                      <a:pt x="100" y="90"/>
                      <a:pt x="121" y="78"/>
                      <a:pt x="135" y="61"/>
                    </a:cubicBezTo>
                    <a:cubicBezTo>
                      <a:pt x="139" y="63"/>
                      <a:pt x="144" y="64"/>
                      <a:pt x="148" y="64"/>
                    </a:cubicBezTo>
                    <a:cubicBezTo>
                      <a:pt x="150" y="64"/>
                      <a:pt x="152" y="64"/>
                      <a:pt x="154" y="63"/>
                    </a:cubicBezTo>
                    <a:cubicBezTo>
                      <a:pt x="154" y="49"/>
                      <a:pt x="154" y="49"/>
                      <a:pt x="154" y="49"/>
                    </a:cubicBezTo>
                    <a:cubicBezTo>
                      <a:pt x="153" y="50"/>
                      <a:pt x="150" y="50"/>
                      <a:pt x="148" y="50"/>
                    </a:cubicBezTo>
                    <a:cubicBezTo>
                      <a:pt x="146" y="50"/>
                      <a:pt x="144" y="50"/>
                      <a:pt x="143" y="49"/>
                    </a:cubicBezTo>
                    <a:cubicBezTo>
                      <a:pt x="148" y="39"/>
                      <a:pt x="151" y="27"/>
                      <a:pt x="151" y="14"/>
                    </a:cubicBezTo>
                    <a:cubicBezTo>
                      <a:pt x="151" y="14"/>
                      <a:pt x="151" y="14"/>
                      <a:pt x="151" y="14"/>
                    </a:cubicBezTo>
                    <a:cubicBezTo>
                      <a:pt x="151" y="14"/>
                      <a:pt x="151" y="14"/>
                      <a:pt x="151" y="14"/>
                    </a:cubicBezTo>
                    <a:cubicBezTo>
                      <a:pt x="152" y="14"/>
                      <a:pt x="153" y="15"/>
                      <a:pt x="154" y="15"/>
                    </a:cubicBezTo>
                    <a:cubicBezTo>
                      <a:pt x="154" y="1"/>
                      <a:pt x="154" y="1"/>
                      <a:pt x="154" y="1"/>
                    </a:cubicBezTo>
                    <a:cubicBezTo>
                      <a:pt x="153" y="0"/>
                      <a:pt x="151" y="0"/>
                      <a:pt x="150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5"/>
                      <a:pt x="0" y="9"/>
                      <a:pt x="0" y="14"/>
                    </a:cubicBezTo>
                    <a:cubicBezTo>
                      <a:pt x="0" y="56"/>
                      <a:pt x="34" y="90"/>
                      <a:pt x="76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48" name="Rectangle 306">
                <a:extLst>
                  <a:ext uri="{FF2B5EF4-FFF2-40B4-BE49-F238E27FC236}">
                    <a16:creationId xmlns:a16="http://schemas.microsoft.com/office/drawing/2014/main" id="{C6CF4578-021B-43D3-BA3E-342D28866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0277" y="3372195"/>
                <a:ext cx="372044" cy="2987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49" name="Freeform 307">
                <a:extLst>
                  <a:ext uri="{FF2B5EF4-FFF2-40B4-BE49-F238E27FC236}">
                    <a16:creationId xmlns:a16="http://schemas.microsoft.com/office/drawing/2014/main" id="{86655746-63A4-4C9D-AC4C-135352C79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5095" y="2968344"/>
                <a:ext cx="68433" cy="168673"/>
              </a:xfrm>
              <a:custGeom>
                <a:avLst/>
                <a:gdLst>
                  <a:gd name="T0" fmla="*/ 11 w 30"/>
                  <a:gd name="T1" fmla="*/ 56 h 74"/>
                  <a:gd name="T2" fmla="*/ 15 w 30"/>
                  <a:gd name="T3" fmla="*/ 71 h 74"/>
                  <a:gd name="T4" fmla="*/ 27 w 30"/>
                  <a:gd name="T5" fmla="*/ 45 h 74"/>
                  <a:gd name="T6" fmla="*/ 20 w 30"/>
                  <a:gd name="T7" fmla="*/ 30 h 74"/>
                  <a:gd name="T8" fmla="*/ 19 w 30"/>
                  <a:gd name="T9" fmla="*/ 18 h 74"/>
                  <a:gd name="T10" fmla="*/ 11 w 30"/>
                  <a:gd name="T11" fmla="*/ 5 h 74"/>
                  <a:gd name="T12" fmla="*/ 4 w 30"/>
                  <a:gd name="T13" fmla="*/ 31 h 74"/>
                  <a:gd name="T14" fmla="*/ 11 w 30"/>
                  <a:gd name="T15" fmla="*/ 5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74">
                    <a:moveTo>
                      <a:pt x="11" y="56"/>
                    </a:moveTo>
                    <a:cubicBezTo>
                      <a:pt x="1" y="59"/>
                      <a:pt x="5" y="74"/>
                      <a:pt x="15" y="71"/>
                    </a:cubicBezTo>
                    <a:cubicBezTo>
                      <a:pt x="26" y="67"/>
                      <a:pt x="30" y="56"/>
                      <a:pt x="27" y="45"/>
                    </a:cubicBezTo>
                    <a:cubicBezTo>
                      <a:pt x="26" y="40"/>
                      <a:pt x="22" y="35"/>
                      <a:pt x="20" y="30"/>
                    </a:cubicBezTo>
                    <a:cubicBezTo>
                      <a:pt x="18" y="27"/>
                      <a:pt x="15" y="21"/>
                      <a:pt x="19" y="18"/>
                    </a:cubicBezTo>
                    <a:cubicBezTo>
                      <a:pt x="28" y="13"/>
                      <a:pt x="20" y="0"/>
                      <a:pt x="11" y="5"/>
                    </a:cubicBezTo>
                    <a:cubicBezTo>
                      <a:pt x="2" y="11"/>
                      <a:pt x="0" y="22"/>
                      <a:pt x="4" y="31"/>
                    </a:cubicBezTo>
                    <a:cubicBezTo>
                      <a:pt x="5" y="35"/>
                      <a:pt x="18" y="54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50" name="Freeform 308">
                <a:extLst>
                  <a:ext uri="{FF2B5EF4-FFF2-40B4-BE49-F238E27FC236}">
                    <a16:creationId xmlns:a16="http://schemas.microsoft.com/office/drawing/2014/main" id="{68259831-FF42-4BE5-B3C7-62ECC043D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2443" y="2968344"/>
                <a:ext cx="66505" cy="168673"/>
              </a:xfrm>
              <a:custGeom>
                <a:avLst/>
                <a:gdLst>
                  <a:gd name="T0" fmla="*/ 10 w 29"/>
                  <a:gd name="T1" fmla="*/ 56 h 74"/>
                  <a:gd name="T2" fmla="*/ 14 w 29"/>
                  <a:gd name="T3" fmla="*/ 71 h 74"/>
                  <a:gd name="T4" fmla="*/ 26 w 29"/>
                  <a:gd name="T5" fmla="*/ 45 h 74"/>
                  <a:gd name="T6" fmla="*/ 19 w 29"/>
                  <a:gd name="T7" fmla="*/ 30 h 74"/>
                  <a:gd name="T8" fmla="*/ 19 w 29"/>
                  <a:gd name="T9" fmla="*/ 18 h 74"/>
                  <a:gd name="T10" fmla="*/ 11 w 29"/>
                  <a:gd name="T11" fmla="*/ 5 h 74"/>
                  <a:gd name="T12" fmla="*/ 3 w 29"/>
                  <a:gd name="T13" fmla="*/ 31 h 74"/>
                  <a:gd name="T14" fmla="*/ 10 w 29"/>
                  <a:gd name="T15" fmla="*/ 5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74">
                    <a:moveTo>
                      <a:pt x="10" y="56"/>
                    </a:moveTo>
                    <a:cubicBezTo>
                      <a:pt x="1" y="59"/>
                      <a:pt x="5" y="74"/>
                      <a:pt x="14" y="71"/>
                    </a:cubicBezTo>
                    <a:cubicBezTo>
                      <a:pt x="25" y="67"/>
                      <a:pt x="29" y="56"/>
                      <a:pt x="26" y="45"/>
                    </a:cubicBezTo>
                    <a:cubicBezTo>
                      <a:pt x="25" y="40"/>
                      <a:pt x="22" y="35"/>
                      <a:pt x="19" y="30"/>
                    </a:cubicBezTo>
                    <a:cubicBezTo>
                      <a:pt x="18" y="27"/>
                      <a:pt x="15" y="21"/>
                      <a:pt x="19" y="18"/>
                    </a:cubicBezTo>
                    <a:cubicBezTo>
                      <a:pt x="27" y="13"/>
                      <a:pt x="19" y="0"/>
                      <a:pt x="11" y="5"/>
                    </a:cubicBezTo>
                    <a:cubicBezTo>
                      <a:pt x="2" y="11"/>
                      <a:pt x="0" y="22"/>
                      <a:pt x="3" y="31"/>
                    </a:cubicBezTo>
                    <a:cubicBezTo>
                      <a:pt x="4" y="35"/>
                      <a:pt x="17" y="54"/>
                      <a:pt x="10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sp>
          <p:nvSpPr>
            <p:cNvPr id="151" name="Freeform 270">
              <a:extLst>
                <a:ext uri="{FF2B5EF4-FFF2-40B4-BE49-F238E27FC236}">
                  <a16:creationId xmlns:a16="http://schemas.microsoft.com/office/drawing/2014/main" id="{474CC216-E2A3-4B83-A3D3-BDACBB17171F}"/>
                </a:ext>
              </a:extLst>
            </p:cNvPr>
            <p:cNvSpPr>
              <a:spLocks noEditPoints="1"/>
            </p:cNvSpPr>
            <p:nvPr/>
          </p:nvSpPr>
          <p:spPr bwMode="auto">
            <a:xfrm rot="20698236" flipH="1">
              <a:off x="16292587" y="6868746"/>
              <a:ext cx="498672" cy="558793"/>
            </a:xfrm>
            <a:custGeom>
              <a:avLst/>
              <a:gdLst>
                <a:gd name="T0" fmla="*/ 270 w 291"/>
                <a:gd name="T1" fmla="*/ 326 h 326"/>
                <a:gd name="T2" fmla="*/ 270 w 291"/>
                <a:gd name="T3" fmla="*/ 0 h 326"/>
                <a:gd name="T4" fmla="*/ 253 w 291"/>
                <a:gd name="T5" fmla="*/ 35 h 326"/>
                <a:gd name="T6" fmla="*/ 253 w 291"/>
                <a:gd name="T7" fmla="*/ 66 h 326"/>
                <a:gd name="T8" fmla="*/ 270 w 291"/>
                <a:gd name="T9" fmla="*/ 123 h 326"/>
                <a:gd name="T10" fmla="*/ 270 w 291"/>
                <a:gd name="T11" fmla="*/ 146 h 326"/>
                <a:gd name="T12" fmla="*/ 253 w 291"/>
                <a:gd name="T13" fmla="*/ 203 h 326"/>
                <a:gd name="T14" fmla="*/ 253 w 291"/>
                <a:gd name="T15" fmla="*/ 234 h 326"/>
                <a:gd name="T16" fmla="*/ 270 w 291"/>
                <a:gd name="T17" fmla="*/ 288 h 326"/>
                <a:gd name="T18" fmla="*/ 145 w 291"/>
                <a:gd name="T19" fmla="*/ 239 h 326"/>
                <a:gd name="T20" fmla="*/ 237 w 291"/>
                <a:gd name="T21" fmla="*/ 326 h 326"/>
                <a:gd name="T22" fmla="*/ 253 w 291"/>
                <a:gd name="T23" fmla="*/ 288 h 326"/>
                <a:gd name="T24" fmla="*/ 237 w 291"/>
                <a:gd name="T25" fmla="*/ 260 h 326"/>
                <a:gd name="T26" fmla="*/ 237 w 291"/>
                <a:gd name="T27" fmla="*/ 234 h 326"/>
                <a:gd name="T28" fmla="*/ 253 w 291"/>
                <a:gd name="T29" fmla="*/ 203 h 326"/>
                <a:gd name="T30" fmla="*/ 237 w 291"/>
                <a:gd name="T31" fmla="*/ 146 h 326"/>
                <a:gd name="T32" fmla="*/ 253 w 291"/>
                <a:gd name="T33" fmla="*/ 123 h 326"/>
                <a:gd name="T34" fmla="*/ 237 w 291"/>
                <a:gd name="T35" fmla="*/ 92 h 326"/>
                <a:gd name="T36" fmla="*/ 237 w 291"/>
                <a:gd name="T37" fmla="*/ 66 h 326"/>
                <a:gd name="T38" fmla="*/ 253 w 291"/>
                <a:gd name="T39" fmla="*/ 35 h 326"/>
                <a:gd name="T40" fmla="*/ 237 w 291"/>
                <a:gd name="T41" fmla="*/ 0 h 326"/>
                <a:gd name="T42" fmla="*/ 145 w 291"/>
                <a:gd name="T43" fmla="*/ 87 h 326"/>
                <a:gd name="T44" fmla="*/ 215 w 291"/>
                <a:gd name="T45" fmla="*/ 118 h 326"/>
                <a:gd name="T46" fmla="*/ 145 w 291"/>
                <a:gd name="T47" fmla="*/ 239 h 326"/>
                <a:gd name="T48" fmla="*/ 38 w 291"/>
                <a:gd name="T49" fmla="*/ 11 h 326"/>
                <a:gd name="T50" fmla="*/ 55 w 291"/>
                <a:gd name="T51" fmla="*/ 66 h 326"/>
                <a:gd name="T52" fmla="*/ 38 w 291"/>
                <a:gd name="T53" fmla="*/ 92 h 326"/>
                <a:gd name="T54" fmla="*/ 55 w 291"/>
                <a:gd name="T55" fmla="*/ 123 h 326"/>
                <a:gd name="T56" fmla="*/ 55 w 291"/>
                <a:gd name="T57" fmla="*/ 146 h 326"/>
                <a:gd name="T58" fmla="*/ 38 w 291"/>
                <a:gd name="T59" fmla="*/ 177 h 326"/>
                <a:gd name="T60" fmla="*/ 55 w 291"/>
                <a:gd name="T61" fmla="*/ 234 h 326"/>
                <a:gd name="T62" fmla="*/ 38 w 291"/>
                <a:gd name="T63" fmla="*/ 260 h 326"/>
                <a:gd name="T64" fmla="*/ 55 w 291"/>
                <a:gd name="T65" fmla="*/ 288 h 326"/>
                <a:gd name="T66" fmla="*/ 55 w 291"/>
                <a:gd name="T67" fmla="*/ 314 h 326"/>
                <a:gd name="T68" fmla="*/ 76 w 291"/>
                <a:gd name="T69" fmla="*/ 239 h 326"/>
                <a:gd name="T70" fmla="*/ 76 w 291"/>
                <a:gd name="T71" fmla="*/ 208 h 326"/>
                <a:gd name="T72" fmla="*/ 145 w 291"/>
                <a:gd name="T73" fmla="*/ 87 h 326"/>
                <a:gd name="T74" fmla="*/ 55 w 291"/>
                <a:gd name="T75" fmla="*/ 0 h 326"/>
                <a:gd name="T76" fmla="*/ 19 w 291"/>
                <a:gd name="T77" fmla="*/ 0 h 326"/>
                <a:gd name="T78" fmla="*/ 19 w 291"/>
                <a:gd name="T79" fmla="*/ 326 h 326"/>
                <a:gd name="T80" fmla="*/ 38 w 291"/>
                <a:gd name="T81" fmla="*/ 288 h 326"/>
                <a:gd name="T82" fmla="*/ 38 w 291"/>
                <a:gd name="T83" fmla="*/ 260 h 326"/>
                <a:gd name="T84" fmla="*/ 19 w 291"/>
                <a:gd name="T85" fmla="*/ 203 h 326"/>
                <a:gd name="T86" fmla="*/ 19 w 291"/>
                <a:gd name="T87" fmla="*/ 177 h 326"/>
                <a:gd name="T88" fmla="*/ 38 w 291"/>
                <a:gd name="T89" fmla="*/ 123 h 326"/>
                <a:gd name="T90" fmla="*/ 38 w 291"/>
                <a:gd name="T91" fmla="*/ 92 h 326"/>
                <a:gd name="T92" fmla="*/ 19 w 291"/>
                <a:gd name="T93" fmla="*/ 3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1" h="326">
                  <a:moveTo>
                    <a:pt x="253" y="314"/>
                  </a:moveTo>
                  <a:lnTo>
                    <a:pt x="270" y="314"/>
                  </a:lnTo>
                  <a:lnTo>
                    <a:pt x="270" y="326"/>
                  </a:lnTo>
                  <a:lnTo>
                    <a:pt x="291" y="326"/>
                  </a:lnTo>
                  <a:lnTo>
                    <a:pt x="291" y="0"/>
                  </a:lnTo>
                  <a:lnTo>
                    <a:pt x="270" y="0"/>
                  </a:lnTo>
                  <a:lnTo>
                    <a:pt x="270" y="11"/>
                  </a:lnTo>
                  <a:lnTo>
                    <a:pt x="253" y="11"/>
                  </a:lnTo>
                  <a:lnTo>
                    <a:pt x="253" y="35"/>
                  </a:lnTo>
                  <a:lnTo>
                    <a:pt x="270" y="35"/>
                  </a:lnTo>
                  <a:lnTo>
                    <a:pt x="270" y="66"/>
                  </a:lnTo>
                  <a:lnTo>
                    <a:pt x="253" y="66"/>
                  </a:lnTo>
                  <a:lnTo>
                    <a:pt x="253" y="92"/>
                  </a:lnTo>
                  <a:lnTo>
                    <a:pt x="270" y="92"/>
                  </a:lnTo>
                  <a:lnTo>
                    <a:pt x="270" y="123"/>
                  </a:lnTo>
                  <a:lnTo>
                    <a:pt x="253" y="123"/>
                  </a:lnTo>
                  <a:lnTo>
                    <a:pt x="253" y="146"/>
                  </a:lnTo>
                  <a:lnTo>
                    <a:pt x="270" y="146"/>
                  </a:lnTo>
                  <a:lnTo>
                    <a:pt x="270" y="177"/>
                  </a:lnTo>
                  <a:lnTo>
                    <a:pt x="253" y="177"/>
                  </a:lnTo>
                  <a:lnTo>
                    <a:pt x="253" y="203"/>
                  </a:lnTo>
                  <a:lnTo>
                    <a:pt x="270" y="203"/>
                  </a:lnTo>
                  <a:lnTo>
                    <a:pt x="270" y="234"/>
                  </a:lnTo>
                  <a:lnTo>
                    <a:pt x="253" y="234"/>
                  </a:lnTo>
                  <a:lnTo>
                    <a:pt x="253" y="260"/>
                  </a:lnTo>
                  <a:lnTo>
                    <a:pt x="270" y="260"/>
                  </a:lnTo>
                  <a:lnTo>
                    <a:pt x="270" y="288"/>
                  </a:lnTo>
                  <a:lnTo>
                    <a:pt x="253" y="288"/>
                  </a:lnTo>
                  <a:lnTo>
                    <a:pt x="253" y="314"/>
                  </a:lnTo>
                  <a:close/>
                  <a:moveTo>
                    <a:pt x="145" y="239"/>
                  </a:moveTo>
                  <a:lnTo>
                    <a:pt x="215" y="239"/>
                  </a:lnTo>
                  <a:lnTo>
                    <a:pt x="215" y="326"/>
                  </a:lnTo>
                  <a:lnTo>
                    <a:pt x="237" y="326"/>
                  </a:lnTo>
                  <a:lnTo>
                    <a:pt x="237" y="314"/>
                  </a:lnTo>
                  <a:lnTo>
                    <a:pt x="253" y="314"/>
                  </a:lnTo>
                  <a:lnTo>
                    <a:pt x="253" y="288"/>
                  </a:lnTo>
                  <a:lnTo>
                    <a:pt x="237" y="288"/>
                  </a:lnTo>
                  <a:lnTo>
                    <a:pt x="237" y="260"/>
                  </a:lnTo>
                  <a:lnTo>
                    <a:pt x="237" y="260"/>
                  </a:lnTo>
                  <a:lnTo>
                    <a:pt x="253" y="260"/>
                  </a:lnTo>
                  <a:lnTo>
                    <a:pt x="253" y="234"/>
                  </a:lnTo>
                  <a:lnTo>
                    <a:pt x="237" y="234"/>
                  </a:lnTo>
                  <a:lnTo>
                    <a:pt x="237" y="203"/>
                  </a:lnTo>
                  <a:lnTo>
                    <a:pt x="237" y="203"/>
                  </a:lnTo>
                  <a:lnTo>
                    <a:pt x="253" y="203"/>
                  </a:lnTo>
                  <a:lnTo>
                    <a:pt x="253" y="177"/>
                  </a:lnTo>
                  <a:lnTo>
                    <a:pt x="237" y="177"/>
                  </a:lnTo>
                  <a:lnTo>
                    <a:pt x="237" y="146"/>
                  </a:lnTo>
                  <a:lnTo>
                    <a:pt x="237" y="146"/>
                  </a:lnTo>
                  <a:lnTo>
                    <a:pt x="253" y="146"/>
                  </a:lnTo>
                  <a:lnTo>
                    <a:pt x="253" y="123"/>
                  </a:lnTo>
                  <a:lnTo>
                    <a:pt x="237" y="123"/>
                  </a:lnTo>
                  <a:lnTo>
                    <a:pt x="237" y="92"/>
                  </a:lnTo>
                  <a:lnTo>
                    <a:pt x="237" y="92"/>
                  </a:lnTo>
                  <a:lnTo>
                    <a:pt x="253" y="92"/>
                  </a:lnTo>
                  <a:lnTo>
                    <a:pt x="253" y="66"/>
                  </a:lnTo>
                  <a:lnTo>
                    <a:pt x="237" y="66"/>
                  </a:lnTo>
                  <a:lnTo>
                    <a:pt x="237" y="35"/>
                  </a:lnTo>
                  <a:lnTo>
                    <a:pt x="237" y="35"/>
                  </a:lnTo>
                  <a:lnTo>
                    <a:pt x="253" y="35"/>
                  </a:lnTo>
                  <a:lnTo>
                    <a:pt x="253" y="11"/>
                  </a:lnTo>
                  <a:lnTo>
                    <a:pt x="237" y="11"/>
                  </a:lnTo>
                  <a:lnTo>
                    <a:pt x="237" y="0"/>
                  </a:lnTo>
                  <a:lnTo>
                    <a:pt x="215" y="0"/>
                  </a:lnTo>
                  <a:lnTo>
                    <a:pt x="215" y="87"/>
                  </a:lnTo>
                  <a:lnTo>
                    <a:pt x="145" y="87"/>
                  </a:lnTo>
                  <a:lnTo>
                    <a:pt x="145" y="118"/>
                  </a:lnTo>
                  <a:lnTo>
                    <a:pt x="215" y="118"/>
                  </a:lnTo>
                  <a:lnTo>
                    <a:pt x="215" y="118"/>
                  </a:lnTo>
                  <a:lnTo>
                    <a:pt x="215" y="208"/>
                  </a:lnTo>
                  <a:lnTo>
                    <a:pt x="145" y="208"/>
                  </a:lnTo>
                  <a:lnTo>
                    <a:pt x="145" y="239"/>
                  </a:lnTo>
                  <a:close/>
                  <a:moveTo>
                    <a:pt x="55" y="0"/>
                  </a:moveTo>
                  <a:lnTo>
                    <a:pt x="55" y="11"/>
                  </a:lnTo>
                  <a:lnTo>
                    <a:pt x="38" y="11"/>
                  </a:lnTo>
                  <a:lnTo>
                    <a:pt x="38" y="35"/>
                  </a:lnTo>
                  <a:lnTo>
                    <a:pt x="55" y="35"/>
                  </a:lnTo>
                  <a:lnTo>
                    <a:pt x="55" y="66"/>
                  </a:lnTo>
                  <a:lnTo>
                    <a:pt x="55" y="66"/>
                  </a:lnTo>
                  <a:lnTo>
                    <a:pt x="38" y="66"/>
                  </a:lnTo>
                  <a:lnTo>
                    <a:pt x="38" y="92"/>
                  </a:lnTo>
                  <a:lnTo>
                    <a:pt x="55" y="92"/>
                  </a:lnTo>
                  <a:lnTo>
                    <a:pt x="55" y="123"/>
                  </a:lnTo>
                  <a:lnTo>
                    <a:pt x="55" y="123"/>
                  </a:lnTo>
                  <a:lnTo>
                    <a:pt x="38" y="123"/>
                  </a:lnTo>
                  <a:lnTo>
                    <a:pt x="38" y="146"/>
                  </a:lnTo>
                  <a:lnTo>
                    <a:pt x="55" y="146"/>
                  </a:lnTo>
                  <a:lnTo>
                    <a:pt x="55" y="177"/>
                  </a:lnTo>
                  <a:lnTo>
                    <a:pt x="55" y="177"/>
                  </a:lnTo>
                  <a:lnTo>
                    <a:pt x="38" y="177"/>
                  </a:lnTo>
                  <a:lnTo>
                    <a:pt x="38" y="203"/>
                  </a:lnTo>
                  <a:lnTo>
                    <a:pt x="55" y="203"/>
                  </a:lnTo>
                  <a:lnTo>
                    <a:pt x="55" y="234"/>
                  </a:lnTo>
                  <a:lnTo>
                    <a:pt x="55" y="234"/>
                  </a:lnTo>
                  <a:lnTo>
                    <a:pt x="38" y="234"/>
                  </a:lnTo>
                  <a:lnTo>
                    <a:pt x="38" y="260"/>
                  </a:lnTo>
                  <a:lnTo>
                    <a:pt x="55" y="260"/>
                  </a:lnTo>
                  <a:lnTo>
                    <a:pt x="55" y="288"/>
                  </a:lnTo>
                  <a:lnTo>
                    <a:pt x="55" y="288"/>
                  </a:lnTo>
                  <a:lnTo>
                    <a:pt x="38" y="288"/>
                  </a:lnTo>
                  <a:lnTo>
                    <a:pt x="38" y="314"/>
                  </a:lnTo>
                  <a:lnTo>
                    <a:pt x="55" y="314"/>
                  </a:lnTo>
                  <a:lnTo>
                    <a:pt x="55" y="326"/>
                  </a:lnTo>
                  <a:lnTo>
                    <a:pt x="76" y="326"/>
                  </a:lnTo>
                  <a:lnTo>
                    <a:pt x="76" y="239"/>
                  </a:lnTo>
                  <a:lnTo>
                    <a:pt x="145" y="239"/>
                  </a:lnTo>
                  <a:lnTo>
                    <a:pt x="145" y="208"/>
                  </a:lnTo>
                  <a:lnTo>
                    <a:pt x="76" y="208"/>
                  </a:lnTo>
                  <a:lnTo>
                    <a:pt x="76" y="118"/>
                  </a:lnTo>
                  <a:lnTo>
                    <a:pt x="145" y="118"/>
                  </a:lnTo>
                  <a:lnTo>
                    <a:pt x="145" y="87"/>
                  </a:lnTo>
                  <a:lnTo>
                    <a:pt x="76" y="87"/>
                  </a:lnTo>
                  <a:lnTo>
                    <a:pt x="76" y="0"/>
                  </a:lnTo>
                  <a:lnTo>
                    <a:pt x="55" y="0"/>
                  </a:lnTo>
                  <a:close/>
                  <a:moveTo>
                    <a:pt x="38" y="11"/>
                  </a:moveTo>
                  <a:lnTo>
                    <a:pt x="19" y="11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326"/>
                  </a:lnTo>
                  <a:lnTo>
                    <a:pt x="19" y="326"/>
                  </a:lnTo>
                  <a:lnTo>
                    <a:pt x="19" y="314"/>
                  </a:lnTo>
                  <a:lnTo>
                    <a:pt x="38" y="314"/>
                  </a:lnTo>
                  <a:lnTo>
                    <a:pt x="38" y="288"/>
                  </a:lnTo>
                  <a:lnTo>
                    <a:pt x="19" y="288"/>
                  </a:lnTo>
                  <a:lnTo>
                    <a:pt x="19" y="260"/>
                  </a:lnTo>
                  <a:lnTo>
                    <a:pt x="38" y="260"/>
                  </a:lnTo>
                  <a:lnTo>
                    <a:pt x="38" y="234"/>
                  </a:lnTo>
                  <a:lnTo>
                    <a:pt x="19" y="234"/>
                  </a:lnTo>
                  <a:lnTo>
                    <a:pt x="19" y="203"/>
                  </a:lnTo>
                  <a:lnTo>
                    <a:pt x="38" y="203"/>
                  </a:lnTo>
                  <a:lnTo>
                    <a:pt x="38" y="177"/>
                  </a:lnTo>
                  <a:lnTo>
                    <a:pt x="19" y="177"/>
                  </a:lnTo>
                  <a:lnTo>
                    <a:pt x="19" y="146"/>
                  </a:lnTo>
                  <a:lnTo>
                    <a:pt x="38" y="146"/>
                  </a:lnTo>
                  <a:lnTo>
                    <a:pt x="38" y="123"/>
                  </a:lnTo>
                  <a:lnTo>
                    <a:pt x="19" y="123"/>
                  </a:lnTo>
                  <a:lnTo>
                    <a:pt x="19" y="92"/>
                  </a:lnTo>
                  <a:lnTo>
                    <a:pt x="38" y="92"/>
                  </a:lnTo>
                  <a:lnTo>
                    <a:pt x="38" y="66"/>
                  </a:lnTo>
                  <a:lnTo>
                    <a:pt x="19" y="66"/>
                  </a:lnTo>
                  <a:lnTo>
                    <a:pt x="19" y="35"/>
                  </a:lnTo>
                  <a:lnTo>
                    <a:pt x="38" y="35"/>
                  </a:lnTo>
                  <a:lnTo>
                    <a:pt x="38" y="1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FFFFFF"/>
                </a:solidFill>
                <a:latin typeface="Calibri Light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15AEEE2-F291-4620-A66F-F61126F236E7}"/>
                </a:ext>
              </a:extLst>
            </p:cNvPr>
            <p:cNvGrpSpPr/>
            <p:nvPr/>
          </p:nvGrpSpPr>
          <p:grpSpPr>
            <a:xfrm rot="20698236" flipH="1">
              <a:off x="19521415" y="4382078"/>
              <a:ext cx="757431" cy="154269"/>
              <a:chOff x="4755709" y="2563530"/>
              <a:chExt cx="426019" cy="86746"/>
            </a:xfrm>
            <a:solidFill>
              <a:schemeClr val="accent2"/>
            </a:solidFill>
          </p:grpSpPr>
          <p:sp>
            <p:nvSpPr>
              <p:cNvPr id="153" name="Freeform 342">
                <a:extLst>
                  <a:ext uri="{FF2B5EF4-FFF2-40B4-BE49-F238E27FC236}">
                    <a16:creationId xmlns:a16="http://schemas.microsoft.com/office/drawing/2014/main" id="{6C825766-3FF6-410D-8444-DF7A89CA92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1370" y="2563530"/>
                <a:ext cx="66506" cy="43373"/>
              </a:xfrm>
              <a:custGeom>
                <a:avLst/>
                <a:gdLst>
                  <a:gd name="T0" fmla="*/ 2 w 29"/>
                  <a:gd name="T1" fmla="*/ 18 h 19"/>
                  <a:gd name="T2" fmla="*/ 3 w 29"/>
                  <a:gd name="T3" fmla="*/ 19 h 19"/>
                  <a:gd name="T4" fmla="*/ 26 w 29"/>
                  <a:gd name="T5" fmla="*/ 19 h 19"/>
                  <a:gd name="T6" fmla="*/ 27 w 29"/>
                  <a:gd name="T7" fmla="*/ 18 h 19"/>
                  <a:gd name="T8" fmla="*/ 29 w 29"/>
                  <a:gd name="T9" fmla="*/ 16 h 19"/>
                  <a:gd name="T10" fmla="*/ 29 w 29"/>
                  <a:gd name="T11" fmla="*/ 14 h 19"/>
                  <a:gd name="T12" fmla="*/ 14 w 29"/>
                  <a:gd name="T13" fmla="*/ 0 h 19"/>
                  <a:gd name="T14" fmla="*/ 0 w 29"/>
                  <a:gd name="T15" fmla="*/ 14 h 19"/>
                  <a:gd name="T16" fmla="*/ 0 w 29"/>
                  <a:gd name="T17" fmla="*/ 16 h 19"/>
                  <a:gd name="T18" fmla="*/ 2 w 29"/>
                  <a:gd name="T1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19">
                    <a:moveTo>
                      <a:pt x="2" y="18"/>
                    </a:moveTo>
                    <a:cubicBezTo>
                      <a:pt x="2" y="19"/>
                      <a:pt x="2" y="19"/>
                      <a:pt x="3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7" y="19"/>
                      <a:pt x="27" y="18"/>
                    </a:cubicBezTo>
                    <a:cubicBezTo>
                      <a:pt x="28" y="18"/>
                      <a:pt x="28" y="17"/>
                      <a:pt x="29" y="16"/>
                    </a:cubicBezTo>
                    <a:cubicBezTo>
                      <a:pt x="29" y="16"/>
                      <a:pt x="29" y="15"/>
                      <a:pt x="29" y="14"/>
                    </a:cubicBezTo>
                    <a:cubicBezTo>
                      <a:pt x="29" y="6"/>
                      <a:pt x="23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0" y="17"/>
                      <a:pt x="1" y="18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54" name="Freeform 343">
                <a:extLst>
                  <a:ext uri="{FF2B5EF4-FFF2-40B4-BE49-F238E27FC236}">
                    <a16:creationId xmlns:a16="http://schemas.microsoft.com/office/drawing/2014/main" id="{F43C5483-7F3B-4D87-B9C6-371785E94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4983" y="2563530"/>
                <a:ext cx="68433" cy="43373"/>
              </a:xfrm>
              <a:custGeom>
                <a:avLst/>
                <a:gdLst>
                  <a:gd name="T0" fmla="*/ 2 w 30"/>
                  <a:gd name="T1" fmla="*/ 18 h 19"/>
                  <a:gd name="T2" fmla="*/ 3 w 30"/>
                  <a:gd name="T3" fmla="*/ 19 h 19"/>
                  <a:gd name="T4" fmla="*/ 27 w 30"/>
                  <a:gd name="T5" fmla="*/ 19 h 19"/>
                  <a:gd name="T6" fmla="*/ 27 w 30"/>
                  <a:gd name="T7" fmla="*/ 18 h 19"/>
                  <a:gd name="T8" fmla="*/ 30 w 30"/>
                  <a:gd name="T9" fmla="*/ 16 h 19"/>
                  <a:gd name="T10" fmla="*/ 30 w 30"/>
                  <a:gd name="T11" fmla="*/ 14 h 19"/>
                  <a:gd name="T12" fmla="*/ 15 w 30"/>
                  <a:gd name="T13" fmla="*/ 0 h 19"/>
                  <a:gd name="T14" fmla="*/ 0 w 30"/>
                  <a:gd name="T15" fmla="*/ 14 h 19"/>
                  <a:gd name="T16" fmla="*/ 0 w 30"/>
                  <a:gd name="T17" fmla="*/ 16 h 19"/>
                  <a:gd name="T18" fmla="*/ 2 w 30"/>
                  <a:gd name="T1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9">
                    <a:moveTo>
                      <a:pt x="2" y="18"/>
                    </a:moveTo>
                    <a:cubicBezTo>
                      <a:pt x="2" y="19"/>
                      <a:pt x="3" y="19"/>
                      <a:pt x="3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7" y="19"/>
                      <a:pt x="27" y="18"/>
                    </a:cubicBezTo>
                    <a:cubicBezTo>
                      <a:pt x="28" y="18"/>
                      <a:pt x="29" y="17"/>
                      <a:pt x="30" y="16"/>
                    </a:cubicBezTo>
                    <a:cubicBezTo>
                      <a:pt x="30" y="16"/>
                      <a:pt x="30" y="15"/>
                      <a:pt x="30" y="14"/>
                    </a:cubicBezTo>
                    <a:cubicBezTo>
                      <a:pt x="30" y="6"/>
                      <a:pt x="23" y="0"/>
                      <a:pt x="15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1" y="17"/>
                      <a:pt x="2" y="18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55" name="Freeform 344">
                <a:extLst>
                  <a:ext uri="{FF2B5EF4-FFF2-40B4-BE49-F238E27FC236}">
                    <a16:creationId xmlns:a16="http://schemas.microsoft.com/office/drawing/2014/main" id="{78A4B57F-C1F4-4BF1-97C2-E2C9376C5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488" y="2563530"/>
                <a:ext cx="68433" cy="43373"/>
              </a:xfrm>
              <a:custGeom>
                <a:avLst/>
                <a:gdLst>
                  <a:gd name="T0" fmla="*/ 2 w 30"/>
                  <a:gd name="T1" fmla="*/ 19 h 19"/>
                  <a:gd name="T2" fmla="*/ 26 w 30"/>
                  <a:gd name="T3" fmla="*/ 19 h 19"/>
                  <a:gd name="T4" fmla="*/ 27 w 30"/>
                  <a:gd name="T5" fmla="*/ 18 h 19"/>
                  <a:gd name="T6" fmla="*/ 30 w 30"/>
                  <a:gd name="T7" fmla="*/ 16 h 19"/>
                  <a:gd name="T8" fmla="*/ 30 w 30"/>
                  <a:gd name="T9" fmla="*/ 14 h 19"/>
                  <a:gd name="T10" fmla="*/ 15 w 30"/>
                  <a:gd name="T11" fmla="*/ 0 h 19"/>
                  <a:gd name="T12" fmla="*/ 0 w 30"/>
                  <a:gd name="T13" fmla="*/ 14 h 19"/>
                  <a:gd name="T14" fmla="*/ 1 w 30"/>
                  <a:gd name="T15" fmla="*/ 17 h 19"/>
                  <a:gd name="T16" fmla="*/ 2 w 30"/>
                  <a:gd name="T17" fmla="*/ 18 h 19"/>
                  <a:gd name="T18" fmla="*/ 2 w 30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9">
                    <a:moveTo>
                      <a:pt x="2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7" y="19"/>
                      <a:pt x="27" y="18"/>
                    </a:cubicBezTo>
                    <a:cubicBezTo>
                      <a:pt x="28" y="17"/>
                      <a:pt x="29" y="16"/>
                      <a:pt x="30" y="16"/>
                    </a:cubicBezTo>
                    <a:cubicBezTo>
                      <a:pt x="30" y="15"/>
                      <a:pt x="30" y="15"/>
                      <a:pt x="30" y="14"/>
                    </a:cubicBezTo>
                    <a:cubicBezTo>
                      <a:pt x="30" y="6"/>
                      <a:pt x="23" y="0"/>
                      <a:pt x="15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15"/>
                      <a:pt x="0" y="16"/>
                      <a:pt x="1" y="17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56" name="Freeform 345">
                <a:extLst>
                  <a:ext uri="{FF2B5EF4-FFF2-40B4-BE49-F238E27FC236}">
                    <a16:creationId xmlns:a16="http://schemas.microsoft.com/office/drawing/2014/main" id="{BBC6883A-86F0-4A7A-88AB-1FA19C287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5709" y="2604975"/>
                <a:ext cx="138793" cy="45301"/>
              </a:xfrm>
              <a:custGeom>
                <a:avLst/>
                <a:gdLst>
                  <a:gd name="T0" fmla="*/ 9 w 61"/>
                  <a:gd name="T1" fmla="*/ 0 h 20"/>
                  <a:gd name="T2" fmla="*/ 4 w 61"/>
                  <a:gd name="T3" fmla="*/ 2 h 20"/>
                  <a:gd name="T4" fmla="*/ 3 w 61"/>
                  <a:gd name="T5" fmla="*/ 13 h 20"/>
                  <a:gd name="T6" fmla="*/ 19 w 61"/>
                  <a:gd name="T7" fmla="*/ 20 h 20"/>
                  <a:gd name="T8" fmla="*/ 42 w 61"/>
                  <a:gd name="T9" fmla="*/ 20 h 20"/>
                  <a:gd name="T10" fmla="*/ 58 w 61"/>
                  <a:gd name="T11" fmla="*/ 13 h 20"/>
                  <a:gd name="T12" fmla="*/ 57 w 61"/>
                  <a:gd name="T13" fmla="*/ 2 h 20"/>
                  <a:gd name="T14" fmla="*/ 52 w 61"/>
                  <a:gd name="T15" fmla="*/ 0 h 20"/>
                  <a:gd name="T16" fmla="*/ 46 w 61"/>
                  <a:gd name="T17" fmla="*/ 3 h 20"/>
                  <a:gd name="T18" fmla="*/ 43 w 61"/>
                  <a:gd name="T19" fmla="*/ 5 h 20"/>
                  <a:gd name="T20" fmla="*/ 42 w 61"/>
                  <a:gd name="T21" fmla="*/ 5 h 20"/>
                  <a:gd name="T22" fmla="*/ 19 w 61"/>
                  <a:gd name="T23" fmla="*/ 5 h 20"/>
                  <a:gd name="T24" fmla="*/ 18 w 61"/>
                  <a:gd name="T25" fmla="*/ 5 h 20"/>
                  <a:gd name="T26" fmla="*/ 15 w 61"/>
                  <a:gd name="T27" fmla="*/ 3 h 20"/>
                  <a:gd name="T28" fmla="*/ 9 w 61"/>
                  <a:gd name="T2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1" h="20">
                    <a:moveTo>
                      <a:pt x="9" y="0"/>
                    </a:moveTo>
                    <a:cubicBezTo>
                      <a:pt x="7" y="0"/>
                      <a:pt x="5" y="1"/>
                      <a:pt x="4" y="2"/>
                    </a:cubicBezTo>
                    <a:cubicBezTo>
                      <a:pt x="1" y="5"/>
                      <a:pt x="0" y="10"/>
                      <a:pt x="3" y="13"/>
                    </a:cubicBezTo>
                    <a:cubicBezTo>
                      <a:pt x="7" y="18"/>
                      <a:pt x="13" y="20"/>
                      <a:pt x="19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8" y="20"/>
                      <a:pt x="54" y="18"/>
                      <a:pt x="58" y="13"/>
                    </a:cubicBezTo>
                    <a:cubicBezTo>
                      <a:pt x="61" y="10"/>
                      <a:pt x="60" y="5"/>
                      <a:pt x="57" y="2"/>
                    </a:cubicBezTo>
                    <a:cubicBezTo>
                      <a:pt x="56" y="1"/>
                      <a:pt x="54" y="0"/>
                      <a:pt x="52" y="0"/>
                    </a:cubicBezTo>
                    <a:cubicBezTo>
                      <a:pt x="50" y="0"/>
                      <a:pt x="48" y="1"/>
                      <a:pt x="46" y="3"/>
                    </a:cubicBezTo>
                    <a:cubicBezTo>
                      <a:pt x="45" y="4"/>
                      <a:pt x="44" y="5"/>
                      <a:pt x="43" y="5"/>
                    </a:cubicBezTo>
                    <a:cubicBezTo>
                      <a:pt x="43" y="5"/>
                      <a:pt x="42" y="5"/>
                      <a:pt x="42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7" y="5"/>
                      <a:pt x="16" y="4"/>
                      <a:pt x="15" y="3"/>
                    </a:cubicBezTo>
                    <a:cubicBezTo>
                      <a:pt x="13" y="1"/>
                      <a:pt x="11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57" name="Freeform 346">
                <a:extLst>
                  <a:ext uri="{FF2B5EF4-FFF2-40B4-BE49-F238E27FC236}">
                    <a16:creationId xmlns:a16="http://schemas.microsoft.com/office/drawing/2014/main" id="{03F20959-3788-4880-A089-21391A932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249" y="2604975"/>
                <a:ext cx="136866" cy="45301"/>
              </a:xfrm>
              <a:custGeom>
                <a:avLst/>
                <a:gdLst>
                  <a:gd name="T0" fmla="*/ 14 w 60"/>
                  <a:gd name="T1" fmla="*/ 2 h 20"/>
                  <a:gd name="T2" fmla="*/ 13 w 60"/>
                  <a:gd name="T3" fmla="*/ 2 h 20"/>
                  <a:gd name="T4" fmla="*/ 13 w 60"/>
                  <a:gd name="T5" fmla="*/ 2 h 20"/>
                  <a:gd name="T6" fmla="*/ 13 w 60"/>
                  <a:gd name="T7" fmla="*/ 2 h 20"/>
                  <a:gd name="T8" fmla="*/ 12 w 60"/>
                  <a:gd name="T9" fmla="*/ 1 h 20"/>
                  <a:gd name="T10" fmla="*/ 12 w 60"/>
                  <a:gd name="T11" fmla="*/ 1 h 20"/>
                  <a:gd name="T12" fmla="*/ 12 w 60"/>
                  <a:gd name="T13" fmla="*/ 1 h 20"/>
                  <a:gd name="T14" fmla="*/ 11 w 60"/>
                  <a:gd name="T15" fmla="*/ 1 h 20"/>
                  <a:gd name="T16" fmla="*/ 11 w 60"/>
                  <a:gd name="T17" fmla="*/ 1 h 20"/>
                  <a:gd name="T18" fmla="*/ 10 w 60"/>
                  <a:gd name="T19" fmla="*/ 1 h 20"/>
                  <a:gd name="T20" fmla="*/ 10 w 60"/>
                  <a:gd name="T21" fmla="*/ 0 h 20"/>
                  <a:gd name="T22" fmla="*/ 10 w 60"/>
                  <a:gd name="T23" fmla="*/ 0 h 20"/>
                  <a:gd name="T24" fmla="*/ 9 w 60"/>
                  <a:gd name="T25" fmla="*/ 0 h 20"/>
                  <a:gd name="T26" fmla="*/ 9 w 60"/>
                  <a:gd name="T27" fmla="*/ 0 h 20"/>
                  <a:gd name="T28" fmla="*/ 8 w 60"/>
                  <a:gd name="T29" fmla="*/ 0 h 20"/>
                  <a:gd name="T30" fmla="*/ 8 w 60"/>
                  <a:gd name="T31" fmla="*/ 0 h 20"/>
                  <a:gd name="T32" fmla="*/ 8 w 60"/>
                  <a:gd name="T33" fmla="*/ 0 h 20"/>
                  <a:gd name="T34" fmla="*/ 7 w 60"/>
                  <a:gd name="T35" fmla="*/ 0 h 20"/>
                  <a:gd name="T36" fmla="*/ 7 w 60"/>
                  <a:gd name="T37" fmla="*/ 0 h 20"/>
                  <a:gd name="T38" fmla="*/ 6 w 60"/>
                  <a:gd name="T39" fmla="*/ 1 h 20"/>
                  <a:gd name="T40" fmla="*/ 6 w 60"/>
                  <a:gd name="T41" fmla="*/ 1 h 20"/>
                  <a:gd name="T42" fmla="*/ 4 w 60"/>
                  <a:gd name="T43" fmla="*/ 1 h 20"/>
                  <a:gd name="T44" fmla="*/ 4 w 60"/>
                  <a:gd name="T45" fmla="*/ 1 h 20"/>
                  <a:gd name="T46" fmla="*/ 3 w 60"/>
                  <a:gd name="T47" fmla="*/ 2 h 20"/>
                  <a:gd name="T48" fmla="*/ 2 w 60"/>
                  <a:gd name="T49" fmla="*/ 13 h 20"/>
                  <a:gd name="T50" fmla="*/ 18 w 60"/>
                  <a:gd name="T51" fmla="*/ 20 h 20"/>
                  <a:gd name="T52" fmla="*/ 42 w 60"/>
                  <a:gd name="T53" fmla="*/ 20 h 20"/>
                  <a:gd name="T54" fmla="*/ 57 w 60"/>
                  <a:gd name="T55" fmla="*/ 13 h 20"/>
                  <a:gd name="T56" fmla="*/ 56 w 60"/>
                  <a:gd name="T57" fmla="*/ 2 h 20"/>
                  <a:gd name="T58" fmla="*/ 55 w 60"/>
                  <a:gd name="T59" fmla="*/ 1 h 20"/>
                  <a:gd name="T60" fmla="*/ 55 w 60"/>
                  <a:gd name="T61" fmla="*/ 1 h 20"/>
                  <a:gd name="T62" fmla="*/ 54 w 60"/>
                  <a:gd name="T63" fmla="*/ 1 h 20"/>
                  <a:gd name="T64" fmla="*/ 54 w 60"/>
                  <a:gd name="T65" fmla="*/ 1 h 20"/>
                  <a:gd name="T66" fmla="*/ 53 w 60"/>
                  <a:gd name="T67" fmla="*/ 0 h 20"/>
                  <a:gd name="T68" fmla="*/ 53 w 60"/>
                  <a:gd name="T69" fmla="*/ 0 h 20"/>
                  <a:gd name="T70" fmla="*/ 51 w 60"/>
                  <a:gd name="T71" fmla="*/ 0 h 20"/>
                  <a:gd name="T72" fmla="*/ 51 w 60"/>
                  <a:gd name="T73" fmla="*/ 0 h 20"/>
                  <a:gd name="T74" fmla="*/ 51 w 60"/>
                  <a:gd name="T75" fmla="*/ 0 h 20"/>
                  <a:gd name="T76" fmla="*/ 51 w 60"/>
                  <a:gd name="T77" fmla="*/ 0 h 20"/>
                  <a:gd name="T78" fmla="*/ 50 w 60"/>
                  <a:gd name="T79" fmla="*/ 0 h 20"/>
                  <a:gd name="T80" fmla="*/ 50 w 60"/>
                  <a:gd name="T81" fmla="*/ 0 h 20"/>
                  <a:gd name="T82" fmla="*/ 50 w 60"/>
                  <a:gd name="T83" fmla="*/ 0 h 20"/>
                  <a:gd name="T84" fmla="*/ 49 w 60"/>
                  <a:gd name="T85" fmla="*/ 1 h 20"/>
                  <a:gd name="T86" fmla="*/ 49 w 60"/>
                  <a:gd name="T87" fmla="*/ 1 h 20"/>
                  <a:gd name="T88" fmla="*/ 48 w 60"/>
                  <a:gd name="T89" fmla="*/ 1 h 20"/>
                  <a:gd name="T90" fmla="*/ 48 w 60"/>
                  <a:gd name="T91" fmla="*/ 1 h 20"/>
                  <a:gd name="T92" fmla="*/ 48 w 60"/>
                  <a:gd name="T93" fmla="*/ 1 h 20"/>
                  <a:gd name="T94" fmla="*/ 47 w 60"/>
                  <a:gd name="T95" fmla="*/ 1 h 20"/>
                  <a:gd name="T96" fmla="*/ 47 w 60"/>
                  <a:gd name="T97" fmla="*/ 2 h 20"/>
                  <a:gd name="T98" fmla="*/ 47 w 60"/>
                  <a:gd name="T99" fmla="*/ 2 h 20"/>
                  <a:gd name="T100" fmla="*/ 46 w 60"/>
                  <a:gd name="T101" fmla="*/ 2 h 20"/>
                  <a:gd name="T102" fmla="*/ 46 w 60"/>
                  <a:gd name="T103" fmla="*/ 2 h 20"/>
                  <a:gd name="T104" fmla="*/ 46 w 60"/>
                  <a:gd name="T105" fmla="*/ 3 h 20"/>
                  <a:gd name="T106" fmla="*/ 42 w 60"/>
                  <a:gd name="T107" fmla="*/ 5 h 20"/>
                  <a:gd name="T108" fmla="*/ 42 w 60"/>
                  <a:gd name="T109" fmla="*/ 5 h 20"/>
                  <a:gd name="T110" fmla="*/ 18 w 60"/>
                  <a:gd name="T111" fmla="*/ 5 h 20"/>
                  <a:gd name="T112" fmla="*/ 18 w 60"/>
                  <a:gd name="T113" fmla="*/ 5 h 20"/>
                  <a:gd name="T114" fmla="*/ 14 w 60"/>
                  <a:gd name="T115" fmla="*/ 3 h 20"/>
                  <a:gd name="T116" fmla="*/ 14 w 60"/>
                  <a:gd name="T11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0" h="20">
                    <a:moveTo>
                      <a:pt x="14" y="2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0" y="5"/>
                      <a:pt x="0" y="10"/>
                      <a:pt x="2" y="13"/>
                    </a:cubicBezTo>
                    <a:cubicBezTo>
                      <a:pt x="6" y="18"/>
                      <a:pt x="12" y="20"/>
                      <a:pt x="18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8" y="20"/>
                      <a:pt x="53" y="18"/>
                      <a:pt x="57" y="13"/>
                    </a:cubicBezTo>
                    <a:cubicBezTo>
                      <a:pt x="60" y="10"/>
                      <a:pt x="60" y="5"/>
                      <a:pt x="56" y="2"/>
                    </a:cubicBezTo>
                    <a:cubicBezTo>
                      <a:pt x="56" y="2"/>
                      <a:pt x="56" y="2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4" y="1"/>
                      <a:pt x="54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4" y="1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6" y="2"/>
                      <a:pt x="46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5" y="4"/>
                      <a:pt x="43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6" y="5"/>
                      <a:pt x="15" y="4"/>
                      <a:pt x="14" y="3"/>
                    </a:cubicBezTo>
                    <a:cubicBezTo>
                      <a:pt x="14" y="3"/>
                      <a:pt x="14" y="3"/>
                      <a:pt x="1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58" name="Freeform 347">
                <a:extLst>
                  <a:ext uri="{FF2B5EF4-FFF2-40B4-BE49-F238E27FC236}">
                    <a16:creationId xmlns:a16="http://schemas.microsoft.com/office/drawing/2014/main" id="{A000AAD4-B05D-4DD0-A9EF-0E356506B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4862" y="2604975"/>
                <a:ext cx="136866" cy="45301"/>
              </a:xfrm>
              <a:custGeom>
                <a:avLst/>
                <a:gdLst>
                  <a:gd name="T0" fmla="*/ 14 w 60"/>
                  <a:gd name="T1" fmla="*/ 3 h 20"/>
                  <a:gd name="T2" fmla="*/ 9 w 60"/>
                  <a:gd name="T3" fmla="*/ 0 h 20"/>
                  <a:gd name="T4" fmla="*/ 4 w 60"/>
                  <a:gd name="T5" fmla="*/ 2 h 20"/>
                  <a:gd name="T6" fmla="*/ 3 w 60"/>
                  <a:gd name="T7" fmla="*/ 13 h 20"/>
                  <a:gd name="T8" fmla="*/ 18 w 60"/>
                  <a:gd name="T9" fmla="*/ 20 h 20"/>
                  <a:gd name="T10" fmla="*/ 42 w 60"/>
                  <a:gd name="T11" fmla="*/ 20 h 20"/>
                  <a:gd name="T12" fmla="*/ 58 w 60"/>
                  <a:gd name="T13" fmla="*/ 13 h 20"/>
                  <a:gd name="T14" fmla="*/ 57 w 60"/>
                  <a:gd name="T15" fmla="*/ 2 h 20"/>
                  <a:gd name="T16" fmla="*/ 52 w 60"/>
                  <a:gd name="T17" fmla="*/ 0 h 20"/>
                  <a:gd name="T18" fmla="*/ 46 w 60"/>
                  <a:gd name="T19" fmla="*/ 3 h 20"/>
                  <a:gd name="T20" fmla="*/ 44 w 60"/>
                  <a:gd name="T21" fmla="*/ 5 h 20"/>
                  <a:gd name="T22" fmla="*/ 42 w 60"/>
                  <a:gd name="T23" fmla="*/ 5 h 20"/>
                  <a:gd name="T24" fmla="*/ 19 w 60"/>
                  <a:gd name="T25" fmla="*/ 5 h 20"/>
                  <a:gd name="T26" fmla="*/ 18 w 60"/>
                  <a:gd name="T27" fmla="*/ 5 h 20"/>
                  <a:gd name="T28" fmla="*/ 14 w 60"/>
                  <a:gd name="T2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20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7" y="0"/>
                      <a:pt x="5" y="1"/>
                      <a:pt x="4" y="2"/>
                    </a:cubicBezTo>
                    <a:cubicBezTo>
                      <a:pt x="0" y="5"/>
                      <a:pt x="0" y="10"/>
                      <a:pt x="3" y="13"/>
                    </a:cubicBezTo>
                    <a:cubicBezTo>
                      <a:pt x="7" y="18"/>
                      <a:pt x="12" y="20"/>
                      <a:pt x="18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8" y="20"/>
                      <a:pt x="54" y="18"/>
                      <a:pt x="58" y="13"/>
                    </a:cubicBezTo>
                    <a:cubicBezTo>
                      <a:pt x="60" y="10"/>
                      <a:pt x="60" y="5"/>
                      <a:pt x="57" y="2"/>
                    </a:cubicBezTo>
                    <a:cubicBezTo>
                      <a:pt x="55" y="1"/>
                      <a:pt x="54" y="0"/>
                      <a:pt x="52" y="0"/>
                    </a:cubicBezTo>
                    <a:cubicBezTo>
                      <a:pt x="50" y="0"/>
                      <a:pt x="47" y="1"/>
                      <a:pt x="46" y="3"/>
                    </a:cubicBezTo>
                    <a:cubicBezTo>
                      <a:pt x="45" y="4"/>
                      <a:pt x="44" y="4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7" y="5"/>
                      <a:pt x="15" y="4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sp>
          <p:nvSpPr>
            <p:cNvPr id="159" name="Freeform 296">
              <a:extLst>
                <a:ext uri="{FF2B5EF4-FFF2-40B4-BE49-F238E27FC236}">
                  <a16:creationId xmlns:a16="http://schemas.microsoft.com/office/drawing/2014/main" id="{A3D4BAB9-782F-4E27-923E-46708F2A7C8A}"/>
                </a:ext>
              </a:extLst>
            </p:cNvPr>
            <p:cNvSpPr>
              <a:spLocks noEditPoints="1"/>
            </p:cNvSpPr>
            <p:nvPr/>
          </p:nvSpPr>
          <p:spPr bwMode="auto">
            <a:xfrm rot="20698236" flipH="1">
              <a:off x="21518638" y="8326115"/>
              <a:ext cx="623766" cy="579363"/>
            </a:xfrm>
            <a:custGeom>
              <a:avLst/>
              <a:gdLst>
                <a:gd name="T0" fmla="*/ 138 w 154"/>
                <a:gd name="T1" fmla="*/ 23 h 143"/>
                <a:gd name="T2" fmla="*/ 115 w 154"/>
                <a:gd name="T3" fmla="*/ 0 h 143"/>
                <a:gd name="T4" fmla="*/ 77 w 154"/>
                <a:gd name="T5" fmla="*/ 0 h 143"/>
                <a:gd name="T6" fmla="*/ 77 w 154"/>
                <a:gd name="T7" fmla="*/ 18 h 143"/>
                <a:gd name="T8" fmla="*/ 115 w 154"/>
                <a:gd name="T9" fmla="*/ 18 h 143"/>
                <a:gd name="T10" fmla="*/ 120 w 154"/>
                <a:gd name="T11" fmla="*/ 23 h 143"/>
                <a:gd name="T12" fmla="*/ 120 w 154"/>
                <a:gd name="T13" fmla="*/ 61 h 143"/>
                <a:gd name="T14" fmla="*/ 77 w 154"/>
                <a:gd name="T15" fmla="*/ 61 h 143"/>
                <a:gd name="T16" fmla="*/ 77 w 154"/>
                <a:gd name="T17" fmla="*/ 79 h 143"/>
                <a:gd name="T18" fmla="*/ 77 w 154"/>
                <a:gd name="T19" fmla="*/ 79 h 143"/>
                <a:gd name="T20" fmla="*/ 91 w 154"/>
                <a:gd name="T21" fmla="*/ 93 h 143"/>
                <a:gd name="T22" fmla="*/ 85 w 154"/>
                <a:gd name="T23" fmla="*/ 104 h 143"/>
                <a:gd name="T24" fmla="*/ 83 w 154"/>
                <a:gd name="T25" fmla="*/ 105 h 143"/>
                <a:gd name="T26" fmla="*/ 83 w 154"/>
                <a:gd name="T27" fmla="*/ 122 h 143"/>
                <a:gd name="T28" fmla="*/ 83 w 154"/>
                <a:gd name="T29" fmla="*/ 126 h 143"/>
                <a:gd name="T30" fmla="*/ 83 w 154"/>
                <a:gd name="T31" fmla="*/ 126 h 143"/>
                <a:gd name="T32" fmla="*/ 77 w 154"/>
                <a:gd name="T33" fmla="*/ 126 h 143"/>
                <a:gd name="T34" fmla="*/ 77 w 154"/>
                <a:gd name="T35" fmla="*/ 143 h 143"/>
                <a:gd name="T36" fmla="*/ 154 w 154"/>
                <a:gd name="T37" fmla="*/ 143 h 143"/>
                <a:gd name="T38" fmla="*/ 154 w 154"/>
                <a:gd name="T39" fmla="*/ 61 h 143"/>
                <a:gd name="T40" fmla="*/ 138 w 154"/>
                <a:gd name="T41" fmla="*/ 61 h 143"/>
                <a:gd name="T42" fmla="*/ 138 w 154"/>
                <a:gd name="T43" fmla="*/ 23 h 143"/>
                <a:gd name="T44" fmla="*/ 77 w 154"/>
                <a:gd name="T45" fmla="*/ 0 h 143"/>
                <a:gd name="T46" fmla="*/ 39 w 154"/>
                <a:gd name="T47" fmla="*/ 0 h 143"/>
                <a:gd name="T48" fmla="*/ 16 w 154"/>
                <a:gd name="T49" fmla="*/ 23 h 143"/>
                <a:gd name="T50" fmla="*/ 16 w 154"/>
                <a:gd name="T51" fmla="*/ 61 h 143"/>
                <a:gd name="T52" fmla="*/ 0 w 154"/>
                <a:gd name="T53" fmla="*/ 61 h 143"/>
                <a:gd name="T54" fmla="*/ 0 w 154"/>
                <a:gd name="T55" fmla="*/ 143 h 143"/>
                <a:gd name="T56" fmla="*/ 77 w 154"/>
                <a:gd name="T57" fmla="*/ 143 h 143"/>
                <a:gd name="T58" fmla="*/ 77 w 154"/>
                <a:gd name="T59" fmla="*/ 126 h 143"/>
                <a:gd name="T60" fmla="*/ 71 w 154"/>
                <a:gd name="T61" fmla="*/ 126 h 143"/>
                <a:gd name="T62" fmla="*/ 71 w 154"/>
                <a:gd name="T63" fmla="*/ 122 h 143"/>
                <a:gd name="T64" fmla="*/ 71 w 154"/>
                <a:gd name="T65" fmla="*/ 105 h 143"/>
                <a:gd name="T66" fmla="*/ 69 w 154"/>
                <a:gd name="T67" fmla="*/ 104 h 143"/>
                <a:gd name="T68" fmla="*/ 63 w 154"/>
                <a:gd name="T69" fmla="*/ 93 h 143"/>
                <a:gd name="T70" fmla="*/ 77 w 154"/>
                <a:gd name="T71" fmla="*/ 79 h 143"/>
                <a:gd name="T72" fmla="*/ 77 w 154"/>
                <a:gd name="T73" fmla="*/ 61 h 143"/>
                <a:gd name="T74" fmla="*/ 34 w 154"/>
                <a:gd name="T75" fmla="*/ 61 h 143"/>
                <a:gd name="T76" fmla="*/ 34 w 154"/>
                <a:gd name="T77" fmla="*/ 61 h 143"/>
                <a:gd name="T78" fmla="*/ 34 w 154"/>
                <a:gd name="T79" fmla="*/ 23 h 143"/>
                <a:gd name="T80" fmla="*/ 39 w 154"/>
                <a:gd name="T81" fmla="*/ 18 h 143"/>
                <a:gd name="T82" fmla="*/ 77 w 154"/>
                <a:gd name="T83" fmla="*/ 18 h 143"/>
                <a:gd name="T84" fmla="*/ 77 w 154"/>
                <a:gd name="T8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4" h="143">
                  <a:moveTo>
                    <a:pt x="138" y="23"/>
                  </a:moveTo>
                  <a:cubicBezTo>
                    <a:pt x="138" y="10"/>
                    <a:pt x="128" y="0"/>
                    <a:pt x="115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8" y="18"/>
                    <a:pt x="120" y="20"/>
                    <a:pt x="120" y="23"/>
                  </a:cubicBezTo>
                  <a:cubicBezTo>
                    <a:pt x="120" y="61"/>
                    <a:pt x="120" y="61"/>
                    <a:pt x="120" y="61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85" y="79"/>
                    <a:pt x="91" y="85"/>
                    <a:pt x="91" y="93"/>
                  </a:cubicBezTo>
                  <a:cubicBezTo>
                    <a:pt x="91" y="97"/>
                    <a:pt x="89" y="102"/>
                    <a:pt x="85" y="104"/>
                  </a:cubicBezTo>
                  <a:cubicBezTo>
                    <a:pt x="85" y="105"/>
                    <a:pt x="84" y="105"/>
                    <a:pt x="83" y="105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83" y="126"/>
                    <a:pt x="83" y="126"/>
                    <a:pt x="83" y="126"/>
                  </a:cubicBezTo>
                  <a:cubicBezTo>
                    <a:pt x="83" y="126"/>
                    <a:pt x="83" y="126"/>
                    <a:pt x="83" y="126"/>
                  </a:cubicBezTo>
                  <a:cubicBezTo>
                    <a:pt x="77" y="126"/>
                    <a:pt x="77" y="126"/>
                    <a:pt x="77" y="126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154" y="143"/>
                    <a:pt x="154" y="143"/>
                    <a:pt x="154" y="143"/>
                  </a:cubicBezTo>
                  <a:cubicBezTo>
                    <a:pt x="154" y="61"/>
                    <a:pt x="154" y="61"/>
                    <a:pt x="154" y="61"/>
                  </a:cubicBezTo>
                  <a:cubicBezTo>
                    <a:pt x="138" y="61"/>
                    <a:pt x="138" y="61"/>
                    <a:pt x="138" y="61"/>
                  </a:cubicBezTo>
                  <a:lnTo>
                    <a:pt x="138" y="23"/>
                  </a:lnTo>
                  <a:close/>
                  <a:moveTo>
                    <a:pt x="77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6" y="0"/>
                    <a:pt x="16" y="10"/>
                    <a:pt x="16" y="23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7" y="126"/>
                    <a:pt x="77" y="126"/>
                    <a:pt x="77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0" y="105"/>
                    <a:pt x="70" y="105"/>
                    <a:pt x="69" y="104"/>
                  </a:cubicBezTo>
                  <a:cubicBezTo>
                    <a:pt x="66" y="102"/>
                    <a:pt x="63" y="97"/>
                    <a:pt x="63" y="93"/>
                  </a:cubicBezTo>
                  <a:cubicBezTo>
                    <a:pt x="63" y="85"/>
                    <a:pt x="69" y="79"/>
                    <a:pt x="77" y="79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0"/>
                    <a:pt x="36" y="18"/>
                    <a:pt x="39" y="18"/>
                  </a:cubicBezTo>
                  <a:cubicBezTo>
                    <a:pt x="77" y="18"/>
                    <a:pt x="77" y="18"/>
                    <a:pt x="77" y="18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FFFFFF"/>
                </a:solidFill>
                <a:latin typeface="Calibri Light"/>
              </a:endParaRP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5797AED4-9527-4A03-902F-4D9A98B5E6CC}"/>
                </a:ext>
              </a:extLst>
            </p:cNvPr>
            <p:cNvGrpSpPr/>
            <p:nvPr/>
          </p:nvGrpSpPr>
          <p:grpSpPr>
            <a:xfrm rot="20698236" flipH="1">
              <a:off x="20559331" y="8066612"/>
              <a:ext cx="596347" cy="759343"/>
              <a:chOff x="10158051" y="2762082"/>
              <a:chExt cx="335417" cy="426983"/>
            </a:xfrm>
            <a:solidFill>
              <a:schemeClr val="accent4"/>
            </a:solidFill>
          </p:grpSpPr>
          <p:sp>
            <p:nvSpPr>
              <p:cNvPr id="161" name="Freeform 208">
                <a:extLst>
                  <a:ext uri="{FF2B5EF4-FFF2-40B4-BE49-F238E27FC236}">
                    <a16:creationId xmlns:a16="http://schemas.microsoft.com/office/drawing/2014/main" id="{B48A04F4-F5D5-471C-A43B-E38442E23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1062" y="2796780"/>
                <a:ext cx="282406" cy="392285"/>
              </a:xfrm>
              <a:custGeom>
                <a:avLst/>
                <a:gdLst>
                  <a:gd name="T0" fmla="*/ 67 w 124"/>
                  <a:gd name="T1" fmla="*/ 33 h 172"/>
                  <a:gd name="T2" fmla="*/ 67 w 124"/>
                  <a:gd name="T3" fmla="*/ 33 h 172"/>
                  <a:gd name="T4" fmla="*/ 67 w 124"/>
                  <a:gd name="T5" fmla="*/ 137 h 172"/>
                  <a:gd name="T6" fmla="*/ 45 w 124"/>
                  <a:gd name="T7" fmla="*/ 160 h 172"/>
                  <a:gd name="T8" fmla="*/ 15 w 124"/>
                  <a:gd name="T9" fmla="*/ 144 h 172"/>
                  <a:gd name="T10" fmla="*/ 20 w 124"/>
                  <a:gd name="T11" fmla="*/ 144 h 172"/>
                  <a:gd name="T12" fmla="*/ 20 w 124"/>
                  <a:gd name="T13" fmla="*/ 135 h 172"/>
                  <a:gd name="T14" fmla="*/ 0 w 124"/>
                  <a:gd name="T15" fmla="*/ 135 h 172"/>
                  <a:gd name="T16" fmla="*/ 0 w 124"/>
                  <a:gd name="T17" fmla="*/ 144 h 172"/>
                  <a:gd name="T18" fmla="*/ 6 w 124"/>
                  <a:gd name="T19" fmla="*/ 144 h 172"/>
                  <a:gd name="T20" fmla="*/ 42 w 124"/>
                  <a:gd name="T21" fmla="*/ 170 h 172"/>
                  <a:gd name="T22" fmla="*/ 77 w 124"/>
                  <a:gd name="T23" fmla="*/ 135 h 172"/>
                  <a:gd name="T24" fmla="*/ 76 w 124"/>
                  <a:gd name="T25" fmla="*/ 33 h 172"/>
                  <a:gd name="T26" fmla="*/ 95 w 124"/>
                  <a:gd name="T27" fmla="*/ 11 h 172"/>
                  <a:gd name="T28" fmla="*/ 114 w 124"/>
                  <a:gd name="T29" fmla="*/ 34 h 172"/>
                  <a:gd name="T30" fmla="*/ 114 w 124"/>
                  <a:gd name="T31" fmla="*/ 149 h 172"/>
                  <a:gd name="T32" fmla="*/ 124 w 124"/>
                  <a:gd name="T33" fmla="*/ 149 h 172"/>
                  <a:gd name="T34" fmla="*/ 124 w 124"/>
                  <a:gd name="T35" fmla="*/ 32 h 172"/>
                  <a:gd name="T36" fmla="*/ 97 w 124"/>
                  <a:gd name="T37" fmla="*/ 1 h 172"/>
                  <a:gd name="T38" fmla="*/ 67 w 124"/>
                  <a:gd name="T39" fmla="*/ 33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4" h="172">
                    <a:moveTo>
                      <a:pt x="67" y="33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7" y="33"/>
                      <a:pt x="67" y="136"/>
                      <a:pt x="67" y="137"/>
                    </a:cubicBezTo>
                    <a:cubicBezTo>
                      <a:pt x="67" y="149"/>
                      <a:pt x="57" y="157"/>
                      <a:pt x="45" y="160"/>
                    </a:cubicBezTo>
                    <a:cubicBezTo>
                      <a:pt x="35" y="163"/>
                      <a:pt x="13" y="158"/>
                      <a:pt x="15" y="144"/>
                    </a:cubicBezTo>
                    <a:cubicBezTo>
                      <a:pt x="20" y="144"/>
                      <a:pt x="20" y="144"/>
                      <a:pt x="20" y="144"/>
                    </a:cubicBezTo>
                    <a:cubicBezTo>
                      <a:pt x="20" y="135"/>
                      <a:pt x="20" y="135"/>
                      <a:pt x="20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6" y="144"/>
                      <a:pt x="6" y="144"/>
                      <a:pt x="6" y="144"/>
                    </a:cubicBezTo>
                    <a:cubicBezTo>
                      <a:pt x="5" y="162"/>
                      <a:pt x="25" y="172"/>
                      <a:pt x="42" y="170"/>
                    </a:cubicBezTo>
                    <a:cubicBezTo>
                      <a:pt x="61" y="169"/>
                      <a:pt x="77" y="153"/>
                      <a:pt x="77" y="135"/>
                    </a:cubicBezTo>
                    <a:cubicBezTo>
                      <a:pt x="77" y="133"/>
                      <a:pt x="76" y="33"/>
                      <a:pt x="76" y="33"/>
                    </a:cubicBezTo>
                    <a:cubicBezTo>
                      <a:pt x="76" y="22"/>
                      <a:pt x="83" y="11"/>
                      <a:pt x="95" y="11"/>
                    </a:cubicBezTo>
                    <a:cubicBezTo>
                      <a:pt x="108" y="11"/>
                      <a:pt x="114" y="22"/>
                      <a:pt x="114" y="34"/>
                    </a:cubicBezTo>
                    <a:cubicBezTo>
                      <a:pt x="114" y="35"/>
                      <a:pt x="114" y="149"/>
                      <a:pt x="114" y="149"/>
                    </a:cubicBezTo>
                    <a:cubicBezTo>
                      <a:pt x="114" y="155"/>
                      <a:pt x="124" y="155"/>
                      <a:pt x="124" y="149"/>
                    </a:cubicBezTo>
                    <a:cubicBezTo>
                      <a:pt x="124" y="149"/>
                      <a:pt x="124" y="33"/>
                      <a:pt x="124" y="32"/>
                    </a:cubicBezTo>
                    <a:cubicBezTo>
                      <a:pt x="124" y="16"/>
                      <a:pt x="113" y="3"/>
                      <a:pt x="97" y="1"/>
                    </a:cubicBezTo>
                    <a:cubicBezTo>
                      <a:pt x="79" y="0"/>
                      <a:pt x="67" y="17"/>
                      <a:pt x="67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62" name="Freeform 209">
                <a:extLst>
                  <a:ext uri="{FF2B5EF4-FFF2-40B4-BE49-F238E27FC236}">
                    <a16:creationId xmlns:a16="http://schemas.microsoft.com/office/drawing/2014/main" id="{721DECCB-75FF-4012-914A-41C7E4004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4436" y="2890273"/>
                <a:ext cx="118553" cy="203371"/>
              </a:xfrm>
              <a:custGeom>
                <a:avLst/>
                <a:gdLst>
                  <a:gd name="T0" fmla="*/ 16 w 52"/>
                  <a:gd name="T1" fmla="*/ 89 h 89"/>
                  <a:gd name="T2" fmla="*/ 36 w 52"/>
                  <a:gd name="T3" fmla="*/ 89 h 89"/>
                  <a:gd name="T4" fmla="*/ 43 w 52"/>
                  <a:gd name="T5" fmla="*/ 89 h 89"/>
                  <a:gd name="T6" fmla="*/ 52 w 52"/>
                  <a:gd name="T7" fmla="*/ 0 h 89"/>
                  <a:gd name="T8" fmla="*/ 26 w 52"/>
                  <a:gd name="T9" fmla="*/ 7 h 89"/>
                  <a:gd name="T10" fmla="*/ 0 w 52"/>
                  <a:gd name="T11" fmla="*/ 0 h 89"/>
                  <a:gd name="T12" fmla="*/ 9 w 52"/>
                  <a:gd name="T13" fmla="*/ 89 h 89"/>
                  <a:gd name="T14" fmla="*/ 16 w 52"/>
                  <a:gd name="T15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89">
                    <a:moveTo>
                      <a:pt x="16" y="89"/>
                    </a:moveTo>
                    <a:cubicBezTo>
                      <a:pt x="36" y="89"/>
                      <a:pt x="36" y="89"/>
                      <a:pt x="36" y="89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5" y="5"/>
                      <a:pt x="36" y="7"/>
                      <a:pt x="26" y="7"/>
                    </a:cubicBezTo>
                    <a:cubicBezTo>
                      <a:pt x="16" y="7"/>
                      <a:pt x="7" y="5"/>
                      <a:pt x="0" y="0"/>
                    </a:cubicBezTo>
                    <a:cubicBezTo>
                      <a:pt x="9" y="89"/>
                      <a:pt x="9" y="89"/>
                      <a:pt x="9" y="89"/>
                    </a:cubicBezTo>
                    <a:lnTo>
                      <a:pt x="16" y="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63" name="Freeform 210">
                <a:extLst>
                  <a:ext uri="{FF2B5EF4-FFF2-40B4-BE49-F238E27FC236}">
                    <a16:creationId xmlns:a16="http://schemas.microsoft.com/office/drawing/2014/main" id="{C92004B4-24B3-4C0B-BFFA-27506210D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8051" y="2762082"/>
                <a:ext cx="150360" cy="134938"/>
              </a:xfrm>
              <a:custGeom>
                <a:avLst/>
                <a:gdLst>
                  <a:gd name="T0" fmla="*/ 0 w 66"/>
                  <a:gd name="T1" fmla="*/ 33 h 59"/>
                  <a:gd name="T2" fmla="*/ 3 w 66"/>
                  <a:gd name="T3" fmla="*/ 45 h 59"/>
                  <a:gd name="T4" fmla="*/ 5 w 66"/>
                  <a:gd name="T5" fmla="*/ 48 h 59"/>
                  <a:gd name="T6" fmla="*/ 7 w 66"/>
                  <a:gd name="T7" fmla="*/ 50 h 59"/>
                  <a:gd name="T8" fmla="*/ 7 w 66"/>
                  <a:gd name="T9" fmla="*/ 50 h 59"/>
                  <a:gd name="T10" fmla="*/ 7 w 66"/>
                  <a:gd name="T11" fmla="*/ 51 h 59"/>
                  <a:gd name="T12" fmla="*/ 32 w 66"/>
                  <a:gd name="T13" fmla="*/ 59 h 59"/>
                  <a:gd name="T14" fmla="*/ 33 w 66"/>
                  <a:gd name="T15" fmla="*/ 59 h 59"/>
                  <a:gd name="T16" fmla="*/ 34 w 66"/>
                  <a:gd name="T17" fmla="*/ 59 h 59"/>
                  <a:gd name="T18" fmla="*/ 59 w 66"/>
                  <a:gd name="T19" fmla="*/ 51 h 59"/>
                  <a:gd name="T20" fmla="*/ 59 w 66"/>
                  <a:gd name="T21" fmla="*/ 50 h 59"/>
                  <a:gd name="T22" fmla="*/ 59 w 66"/>
                  <a:gd name="T23" fmla="*/ 50 h 59"/>
                  <a:gd name="T24" fmla="*/ 61 w 66"/>
                  <a:gd name="T25" fmla="*/ 48 h 59"/>
                  <a:gd name="T26" fmla="*/ 63 w 66"/>
                  <a:gd name="T27" fmla="*/ 45 h 59"/>
                  <a:gd name="T28" fmla="*/ 66 w 66"/>
                  <a:gd name="T29" fmla="*/ 33 h 59"/>
                  <a:gd name="T30" fmla="*/ 33 w 66"/>
                  <a:gd name="T31" fmla="*/ 0 h 59"/>
                  <a:gd name="T32" fmla="*/ 0 w 66"/>
                  <a:gd name="T33" fmla="*/ 3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59">
                    <a:moveTo>
                      <a:pt x="0" y="33"/>
                    </a:moveTo>
                    <a:cubicBezTo>
                      <a:pt x="0" y="38"/>
                      <a:pt x="1" y="42"/>
                      <a:pt x="3" y="45"/>
                    </a:cubicBezTo>
                    <a:cubicBezTo>
                      <a:pt x="4" y="46"/>
                      <a:pt x="4" y="47"/>
                      <a:pt x="5" y="48"/>
                    </a:cubicBezTo>
                    <a:cubicBezTo>
                      <a:pt x="5" y="49"/>
                      <a:pt x="6" y="50"/>
                      <a:pt x="7" y="5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7" y="50"/>
                      <a:pt x="7" y="50"/>
                      <a:pt x="7" y="51"/>
                    </a:cubicBezTo>
                    <a:cubicBezTo>
                      <a:pt x="15" y="56"/>
                      <a:pt x="23" y="58"/>
                      <a:pt x="32" y="59"/>
                    </a:cubicBezTo>
                    <a:cubicBezTo>
                      <a:pt x="33" y="59"/>
                      <a:pt x="33" y="59"/>
                      <a:pt x="33" y="59"/>
                    </a:cubicBezTo>
                    <a:cubicBezTo>
                      <a:pt x="33" y="59"/>
                      <a:pt x="33" y="59"/>
                      <a:pt x="34" y="59"/>
                    </a:cubicBezTo>
                    <a:cubicBezTo>
                      <a:pt x="43" y="58"/>
                      <a:pt x="51" y="56"/>
                      <a:pt x="59" y="51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60" y="50"/>
                      <a:pt x="60" y="49"/>
                      <a:pt x="61" y="48"/>
                    </a:cubicBezTo>
                    <a:cubicBezTo>
                      <a:pt x="62" y="47"/>
                      <a:pt x="62" y="46"/>
                      <a:pt x="63" y="45"/>
                    </a:cubicBezTo>
                    <a:cubicBezTo>
                      <a:pt x="65" y="42"/>
                      <a:pt x="66" y="38"/>
                      <a:pt x="66" y="33"/>
                    </a:cubicBezTo>
                    <a:cubicBezTo>
                      <a:pt x="66" y="15"/>
                      <a:pt x="51" y="0"/>
                      <a:pt x="33" y="0"/>
                    </a:cubicBezTo>
                    <a:cubicBezTo>
                      <a:pt x="15" y="0"/>
                      <a:pt x="0" y="15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FE5A091-0082-4BC3-BF9B-5A387888E4A6}"/>
                </a:ext>
              </a:extLst>
            </p:cNvPr>
            <p:cNvGrpSpPr/>
            <p:nvPr/>
          </p:nvGrpSpPr>
          <p:grpSpPr>
            <a:xfrm rot="20698236" flipH="1">
              <a:off x="17003587" y="6902904"/>
              <a:ext cx="733437" cy="738771"/>
              <a:chOff x="4741252" y="2711962"/>
              <a:chExt cx="412524" cy="415416"/>
            </a:xfrm>
            <a:solidFill>
              <a:schemeClr val="accent4"/>
            </a:solidFill>
          </p:grpSpPr>
          <p:sp>
            <p:nvSpPr>
              <p:cNvPr id="165" name="Oval 54">
                <a:extLst>
                  <a:ext uri="{FF2B5EF4-FFF2-40B4-BE49-F238E27FC236}">
                    <a16:creationId xmlns:a16="http://schemas.microsoft.com/office/drawing/2014/main" id="{851892B7-0B39-458C-A13B-0A8A7EA3C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9684" y="2780395"/>
                <a:ext cx="275659" cy="2766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66" name="Rectangle 55">
                <a:extLst>
                  <a:ext uri="{FF2B5EF4-FFF2-40B4-BE49-F238E27FC236}">
                    <a16:creationId xmlns:a16="http://schemas.microsoft.com/office/drawing/2014/main" id="{00A268D1-D36D-4B6B-AE13-41FB716B8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0165" y="2711962"/>
                <a:ext cx="33735" cy="5012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67" name="Rectangle 56">
                <a:extLst>
                  <a:ext uri="{FF2B5EF4-FFF2-40B4-BE49-F238E27FC236}">
                    <a16:creationId xmlns:a16="http://schemas.microsoft.com/office/drawing/2014/main" id="{6B041AC7-E204-49A3-A747-278E24541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584" y="2901839"/>
                <a:ext cx="48192" cy="3662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68" name="Rectangle 57">
                <a:extLst>
                  <a:ext uri="{FF2B5EF4-FFF2-40B4-BE49-F238E27FC236}">
                    <a16:creationId xmlns:a16="http://schemas.microsoft.com/office/drawing/2014/main" id="{E1CC800D-7138-47F0-996A-3111BCBAB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0165" y="3077258"/>
                <a:ext cx="33735" cy="5012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69" name="Rectangle 58">
                <a:extLst>
                  <a:ext uri="{FF2B5EF4-FFF2-40B4-BE49-F238E27FC236}">
                    <a16:creationId xmlns:a16="http://schemas.microsoft.com/office/drawing/2014/main" id="{0A63EF16-162A-490E-8AB3-CD34CC11A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252" y="2901839"/>
                <a:ext cx="47229" cy="3662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70" name="Freeform 59">
                <a:extLst>
                  <a:ext uri="{FF2B5EF4-FFF2-40B4-BE49-F238E27FC236}">
                    <a16:creationId xmlns:a16="http://schemas.microsoft.com/office/drawing/2014/main" id="{8A4654D4-0E85-4154-9F7A-8798B118E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6790" y="2760154"/>
                <a:ext cx="58795" cy="59758"/>
              </a:xfrm>
              <a:custGeom>
                <a:avLst/>
                <a:gdLst>
                  <a:gd name="T0" fmla="*/ 61 w 61"/>
                  <a:gd name="T1" fmla="*/ 26 h 62"/>
                  <a:gd name="T2" fmla="*/ 26 w 61"/>
                  <a:gd name="T3" fmla="*/ 62 h 62"/>
                  <a:gd name="T4" fmla="*/ 0 w 61"/>
                  <a:gd name="T5" fmla="*/ 38 h 62"/>
                  <a:gd name="T6" fmla="*/ 35 w 61"/>
                  <a:gd name="T7" fmla="*/ 0 h 62"/>
                  <a:gd name="T8" fmla="*/ 61 w 61"/>
                  <a:gd name="T9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2">
                    <a:moveTo>
                      <a:pt x="61" y="26"/>
                    </a:moveTo>
                    <a:lnTo>
                      <a:pt x="26" y="62"/>
                    </a:lnTo>
                    <a:lnTo>
                      <a:pt x="0" y="38"/>
                    </a:lnTo>
                    <a:lnTo>
                      <a:pt x="35" y="0"/>
                    </a:lnTo>
                    <a:lnTo>
                      <a:pt x="6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71" name="Freeform 60">
                <a:extLst>
                  <a:ext uri="{FF2B5EF4-FFF2-40B4-BE49-F238E27FC236}">
                    <a16:creationId xmlns:a16="http://schemas.microsoft.com/office/drawing/2014/main" id="{D3ABC311-2B13-469E-942F-B9956D9A1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6790" y="3018464"/>
                <a:ext cx="58795" cy="58795"/>
              </a:xfrm>
              <a:custGeom>
                <a:avLst/>
                <a:gdLst>
                  <a:gd name="T0" fmla="*/ 26 w 61"/>
                  <a:gd name="T1" fmla="*/ 0 h 61"/>
                  <a:gd name="T2" fmla="*/ 61 w 61"/>
                  <a:gd name="T3" fmla="*/ 37 h 61"/>
                  <a:gd name="T4" fmla="*/ 35 w 61"/>
                  <a:gd name="T5" fmla="*/ 61 h 61"/>
                  <a:gd name="T6" fmla="*/ 0 w 61"/>
                  <a:gd name="T7" fmla="*/ 26 h 61"/>
                  <a:gd name="T8" fmla="*/ 26 w 61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1">
                    <a:moveTo>
                      <a:pt x="26" y="0"/>
                    </a:moveTo>
                    <a:lnTo>
                      <a:pt x="61" y="37"/>
                    </a:lnTo>
                    <a:lnTo>
                      <a:pt x="35" y="61"/>
                    </a:lnTo>
                    <a:lnTo>
                      <a:pt x="0" y="26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72" name="Freeform 61">
                <a:extLst>
                  <a:ext uri="{FF2B5EF4-FFF2-40B4-BE49-F238E27FC236}">
                    <a16:creationId xmlns:a16="http://schemas.microsoft.com/office/drawing/2014/main" id="{36294FBB-113D-4F6F-B40E-7D4C51D59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8480" y="3018464"/>
                <a:ext cx="59758" cy="58795"/>
              </a:xfrm>
              <a:custGeom>
                <a:avLst/>
                <a:gdLst>
                  <a:gd name="T0" fmla="*/ 36 w 62"/>
                  <a:gd name="T1" fmla="*/ 0 h 61"/>
                  <a:gd name="T2" fmla="*/ 62 w 62"/>
                  <a:gd name="T3" fmla="*/ 26 h 61"/>
                  <a:gd name="T4" fmla="*/ 26 w 62"/>
                  <a:gd name="T5" fmla="*/ 61 h 61"/>
                  <a:gd name="T6" fmla="*/ 0 w 62"/>
                  <a:gd name="T7" fmla="*/ 37 h 61"/>
                  <a:gd name="T8" fmla="*/ 36 w 62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1">
                    <a:moveTo>
                      <a:pt x="36" y="0"/>
                    </a:moveTo>
                    <a:lnTo>
                      <a:pt x="62" y="26"/>
                    </a:lnTo>
                    <a:lnTo>
                      <a:pt x="26" y="61"/>
                    </a:lnTo>
                    <a:lnTo>
                      <a:pt x="0" y="37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73" name="Freeform 62">
                <a:extLst>
                  <a:ext uri="{FF2B5EF4-FFF2-40B4-BE49-F238E27FC236}">
                    <a16:creationId xmlns:a16="http://schemas.microsoft.com/office/drawing/2014/main" id="{8D359E7E-5CF8-408F-BDCF-96775A7B86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8480" y="2760154"/>
                <a:ext cx="59758" cy="59758"/>
              </a:xfrm>
              <a:custGeom>
                <a:avLst/>
                <a:gdLst>
                  <a:gd name="T0" fmla="*/ 62 w 62"/>
                  <a:gd name="T1" fmla="*/ 38 h 62"/>
                  <a:gd name="T2" fmla="*/ 36 w 62"/>
                  <a:gd name="T3" fmla="*/ 62 h 62"/>
                  <a:gd name="T4" fmla="*/ 0 w 62"/>
                  <a:gd name="T5" fmla="*/ 26 h 62"/>
                  <a:gd name="T6" fmla="*/ 26 w 62"/>
                  <a:gd name="T7" fmla="*/ 0 h 62"/>
                  <a:gd name="T8" fmla="*/ 62 w 62"/>
                  <a:gd name="T9" fmla="*/ 3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2">
                    <a:moveTo>
                      <a:pt x="62" y="38"/>
                    </a:moveTo>
                    <a:lnTo>
                      <a:pt x="36" y="62"/>
                    </a:lnTo>
                    <a:lnTo>
                      <a:pt x="0" y="26"/>
                    </a:lnTo>
                    <a:lnTo>
                      <a:pt x="26" y="0"/>
                    </a:lnTo>
                    <a:lnTo>
                      <a:pt x="62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74" name="Freeform 63">
                <a:extLst>
                  <a:ext uri="{FF2B5EF4-FFF2-40B4-BE49-F238E27FC236}">
                    <a16:creationId xmlns:a16="http://schemas.microsoft.com/office/drawing/2014/main" id="{2C48B6AC-144D-4E3A-B51F-D1E51DC9A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851" y="2721600"/>
                <a:ext cx="50120" cy="58795"/>
              </a:xfrm>
              <a:custGeom>
                <a:avLst/>
                <a:gdLst>
                  <a:gd name="T0" fmla="*/ 52 w 52"/>
                  <a:gd name="T1" fmla="*/ 14 h 61"/>
                  <a:gd name="T2" fmla="*/ 33 w 52"/>
                  <a:gd name="T3" fmla="*/ 61 h 61"/>
                  <a:gd name="T4" fmla="*/ 0 w 52"/>
                  <a:gd name="T5" fmla="*/ 47 h 61"/>
                  <a:gd name="T6" fmla="*/ 19 w 52"/>
                  <a:gd name="T7" fmla="*/ 0 h 61"/>
                  <a:gd name="T8" fmla="*/ 52 w 52"/>
                  <a:gd name="T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1">
                    <a:moveTo>
                      <a:pt x="52" y="14"/>
                    </a:moveTo>
                    <a:lnTo>
                      <a:pt x="33" y="61"/>
                    </a:lnTo>
                    <a:lnTo>
                      <a:pt x="0" y="47"/>
                    </a:lnTo>
                    <a:lnTo>
                      <a:pt x="19" y="0"/>
                    </a:lnTo>
                    <a:lnTo>
                      <a:pt x="52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75" name="Freeform 64">
                <a:extLst>
                  <a:ext uri="{FF2B5EF4-FFF2-40B4-BE49-F238E27FC236}">
                    <a16:creationId xmlns:a16="http://schemas.microsoft.com/office/drawing/2014/main" id="{DEAD89F3-70A2-49EA-83FF-F0DE026DC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7271" y="2963525"/>
                <a:ext cx="56867" cy="50120"/>
              </a:xfrm>
              <a:custGeom>
                <a:avLst/>
                <a:gdLst>
                  <a:gd name="T0" fmla="*/ 12 w 59"/>
                  <a:gd name="T1" fmla="*/ 0 h 52"/>
                  <a:gd name="T2" fmla="*/ 59 w 59"/>
                  <a:gd name="T3" fmla="*/ 19 h 52"/>
                  <a:gd name="T4" fmla="*/ 47 w 59"/>
                  <a:gd name="T5" fmla="*/ 52 h 52"/>
                  <a:gd name="T6" fmla="*/ 0 w 59"/>
                  <a:gd name="T7" fmla="*/ 33 h 52"/>
                  <a:gd name="T8" fmla="*/ 12 w 59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2">
                    <a:moveTo>
                      <a:pt x="12" y="0"/>
                    </a:moveTo>
                    <a:lnTo>
                      <a:pt x="59" y="19"/>
                    </a:lnTo>
                    <a:lnTo>
                      <a:pt x="47" y="52"/>
                    </a:lnTo>
                    <a:lnTo>
                      <a:pt x="0" y="3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76" name="Freeform 65">
                <a:extLst>
                  <a:ext uri="{FF2B5EF4-FFF2-40B4-BE49-F238E27FC236}">
                    <a16:creationId xmlns:a16="http://schemas.microsoft.com/office/drawing/2014/main" id="{81E0D30D-C8FC-4A1C-9E4C-99D5F1BD2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3057" y="3058946"/>
                <a:ext cx="50120" cy="59758"/>
              </a:xfrm>
              <a:custGeom>
                <a:avLst/>
                <a:gdLst>
                  <a:gd name="T0" fmla="*/ 52 w 52"/>
                  <a:gd name="T1" fmla="*/ 14 h 62"/>
                  <a:gd name="T2" fmla="*/ 33 w 52"/>
                  <a:gd name="T3" fmla="*/ 62 h 62"/>
                  <a:gd name="T4" fmla="*/ 0 w 52"/>
                  <a:gd name="T5" fmla="*/ 47 h 62"/>
                  <a:gd name="T6" fmla="*/ 18 w 52"/>
                  <a:gd name="T7" fmla="*/ 0 h 62"/>
                  <a:gd name="T8" fmla="*/ 52 w 52"/>
                  <a:gd name="T9" fmla="*/ 1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2">
                    <a:moveTo>
                      <a:pt x="52" y="14"/>
                    </a:moveTo>
                    <a:lnTo>
                      <a:pt x="33" y="62"/>
                    </a:lnTo>
                    <a:lnTo>
                      <a:pt x="0" y="47"/>
                    </a:lnTo>
                    <a:lnTo>
                      <a:pt x="18" y="0"/>
                    </a:lnTo>
                    <a:lnTo>
                      <a:pt x="52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77" name="Freeform 66">
                <a:extLst>
                  <a:ext uri="{FF2B5EF4-FFF2-40B4-BE49-F238E27FC236}">
                    <a16:creationId xmlns:a16="http://schemas.microsoft.com/office/drawing/2014/main" id="{55519601-892D-4CA3-86BE-5FC30ABC1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9926" y="2823768"/>
                <a:ext cx="59758" cy="53012"/>
              </a:xfrm>
              <a:custGeom>
                <a:avLst/>
                <a:gdLst>
                  <a:gd name="T0" fmla="*/ 47 w 62"/>
                  <a:gd name="T1" fmla="*/ 55 h 55"/>
                  <a:gd name="T2" fmla="*/ 0 w 62"/>
                  <a:gd name="T3" fmla="*/ 36 h 55"/>
                  <a:gd name="T4" fmla="*/ 14 w 62"/>
                  <a:gd name="T5" fmla="*/ 0 h 55"/>
                  <a:gd name="T6" fmla="*/ 62 w 62"/>
                  <a:gd name="T7" fmla="*/ 22 h 55"/>
                  <a:gd name="T8" fmla="*/ 47 w 62"/>
                  <a:gd name="T9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55">
                    <a:moveTo>
                      <a:pt x="47" y="55"/>
                    </a:moveTo>
                    <a:lnTo>
                      <a:pt x="0" y="36"/>
                    </a:lnTo>
                    <a:lnTo>
                      <a:pt x="14" y="0"/>
                    </a:lnTo>
                    <a:lnTo>
                      <a:pt x="62" y="22"/>
                    </a:lnTo>
                    <a:lnTo>
                      <a:pt x="47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78" name="Freeform 67">
                <a:extLst>
                  <a:ext uri="{FF2B5EF4-FFF2-40B4-BE49-F238E27FC236}">
                    <a16:creationId xmlns:a16="http://schemas.microsoft.com/office/drawing/2014/main" id="{861C3E9F-75BD-48F9-BC57-A08055FCF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5343" y="2823768"/>
                <a:ext cx="58795" cy="50120"/>
              </a:xfrm>
              <a:custGeom>
                <a:avLst/>
                <a:gdLst>
                  <a:gd name="T0" fmla="*/ 0 w 61"/>
                  <a:gd name="T1" fmla="*/ 19 h 52"/>
                  <a:gd name="T2" fmla="*/ 47 w 61"/>
                  <a:gd name="T3" fmla="*/ 0 h 52"/>
                  <a:gd name="T4" fmla="*/ 61 w 61"/>
                  <a:gd name="T5" fmla="*/ 34 h 52"/>
                  <a:gd name="T6" fmla="*/ 14 w 61"/>
                  <a:gd name="T7" fmla="*/ 52 h 52"/>
                  <a:gd name="T8" fmla="*/ 0 w 61"/>
                  <a:gd name="T9" fmla="*/ 1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52">
                    <a:moveTo>
                      <a:pt x="0" y="19"/>
                    </a:moveTo>
                    <a:lnTo>
                      <a:pt x="47" y="0"/>
                    </a:lnTo>
                    <a:lnTo>
                      <a:pt x="61" y="34"/>
                    </a:lnTo>
                    <a:lnTo>
                      <a:pt x="14" y="52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79" name="Freeform 68">
                <a:extLst>
                  <a:ext uri="{FF2B5EF4-FFF2-40B4-BE49-F238E27FC236}">
                    <a16:creationId xmlns:a16="http://schemas.microsoft.com/office/drawing/2014/main" id="{ECF14923-5EDB-4407-83D7-98217B0EB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851" y="3058946"/>
                <a:ext cx="52048" cy="56867"/>
              </a:xfrm>
              <a:custGeom>
                <a:avLst/>
                <a:gdLst>
                  <a:gd name="T0" fmla="*/ 54 w 54"/>
                  <a:gd name="T1" fmla="*/ 47 h 59"/>
                  <a:gd name="T2" fmla="*/ 21 w 54"/>
                  <a:gd name="T3" fmla="*/ 59 h 59"/>
                  <a:gd name="T4" fmla="*/ 0 w 54"/>
                  <a:gd name="T5" fmla="*/ 14 h 59"/>
                  <a:gd name="T6" fmla="*/ 33 w 54"/>
                  <a:gd name="T7" fmla="*/ 0 h 59"/>
                  <a:gd name="T8" fmla="*/ 54 w 54"/>
                  <a:gd name="T9" fmla="*/ 4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9">
                    <a:moveTo>
                      <a:pt x="54" y="47"/>
                    </a:moveTo>
                    <a:lnTo>
                      <a:pt x="21" y="59"/>
                    </a:lnTo>
                    <a:lnTo>
                      <a:pt x="0" y="14"/>
                    </a:lnTo>
                    <a:lnTo>
                      <a:pt x="33" y="0"/>
                    </a:lnTo>
                    <a:lnTo>
                      <a:pt x="54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80" name="Freeform 69">
                <a:extLst>
                  <a:ext uri="{FF2B5EF4-FFF2-40B4-BE49-F238E27FC236}">
                    <a16:creationId xmlns:a16="http://schemas.microsoft.com/office/drawing/2014/main" id="{8CB43BF7-41C2-4BDD-91EE-A30074B33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9926" y="2963525"/>
                <a:ext cx="59758" cy="52048"/>
              </a:xfrm>
              <a:custGeom>
                <a:avLst/>
                <a:gdLst>
                  <a:gd name="T0" fmla="*/ 62 w 62"/>
                  <a:gd name="T1" fmla="*/ 35 h 54"/>
                  <a:gd name="T2" fmla="*/ 14 w 62"/>
                  <a:gd name="T3" fmla="*/ 54 h 54"/>
                  <a:gd name="T4" fmla="*/ 0 w 62"/>
                  <a:gd name="T5" fmla="*/ 21 h 54"/>
                  <a:gd name="T6" fmla="*/ 47 w 62"/>
                  <a:gd name="T7" fmla="*/ 0 h 54"/>
                  <a:gd name="T8" fmla="*/ 62 w 62"/>
                  <a:gd name="T9" fmla="*/ 3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54">
                    <a:moveTo>
                      <a:pt x="62" y="35"/>
                    </a:moveTo>
                    <a:lnTo>
                      <a:pt x="14" y="54"/>
                    </a:lnTo>
                    <a:lnTo>
                      <a:pt x="0" y="21"/>
                    </a:lnTo>
                    <a:lnTo>
                      <a:pt x="47" y="0"/>
                    </a:lnTo>
                    <a:lnTo>
                      <a:pt x="62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81" name="Freeform 70">
                <a:extLst>
                  <a:ext uri="{FF2B5EF4-FFF2-40B4-BE49-F238E27FC236}">
                    <a16:creationId xmlns:a16="http://schemas.microsoft.com/office/drawing/2014/main" id="{D6A9398F-7021-4970-A050-40CB51E12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3057" y="2721600"/>
                <a:ext cx="50120" cy="58795"/>
              </a:xfrm>
              <a:custGeom>
                <a:avLst/>
                <a:gdLst>
                  <a:gd name="T0" fmla="*/ 52 w 52"/>
                  <a:gd name="T1" fmla="*/ 47 h 61"/>
                  <a:gd name="T2" fmla="*/ 18 w 52"/>
                  <a:gd name="T3" fmla="*/ 61 h 61"/>
                  <a:gd name="T4" fmla="*/ 0 w 52"/>
                  <a:gd name="T5" fmla="*/ 14 h 61"/>
                  <a:gd name="T6" fmla="*/ 33 w 52"/>
                  <a:gd name="T7" fmla="*/ 0 h 61"/>
                  <a:gd name="T8" fmla="*/ 52 w 52"/>
                  <a:gd name="T9" fmla="*/ 4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1">
                    <a:moveTo>
                      <a:pt x="52" y="47"/>
                    </a:moveTo>
                    <a:lnTo>
                      <a:pt x="18" y="61"/>
                    </a:lnTo>
                    <a:lnTo>
                      <a:pt x="0" y="14"/>
                    </a:lnTo>
                    <a:lnTo>
                      <a:pt x="33" y="0"/>
                    </a:lnTo>
                    <a:lnTo>
                      <a:pt x="52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0FCD00D-CE83-4598-9D8E-B9B0B504093D}"/>
                </a:ext>
              </a:extLst>
            </p:cNvPr>
            <p:cNvGrpSpPr/>
            <p:nvPr/>
          </p:nvGrpSpPr>
          <p:grpSpPr>
            <a:xfrm rot="20698236" flipH="1">
              <a:off x="19691609" y="5179453"/>
              <a:ext cx="551794" cy="725060"/>
              <a:chOff x="5121005" y="3587132"/>
              <a:chExt cx="310358" cy="407706"/>
            </a:xfrm>
            <a:solidFill>
              <a:schemeClr val="accent6"/>
            </a:solidFill>
          </p:grpSpPr>
          <p:sp>
            <p:nvSpPr>
              <p:cNvPr id="183" name="Freeform 302">
                <a:extLst>
                  <a:ext uri="{FF2B5EF4-FFF2-40B4-BE49-F238E27FC236}">
                    <a16:creationId xmlns:a16="http://schemas.microsoft.com/office/drawing/2014/main" id="{1D31C450-E1D4-43AD-8751-9D0DFFB63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1005" y="3587132"/>
                <a:ext cx="310358" cy="332526"/>
              </a:xfrm>
              <a:custGeom>
                <a:avLst/>
                <a:gdLst>
                  <a:gd name="T0" fmla="*/ 112 w 136"/>
                  <a:gd name="T1" fmla="*/ 100 h 146"/>
                  <a:gd name="T2" fmla="*/ 122 w 136"/>
                  <a:gd name="T3" fmla="*/ 95 h 146"/>
                  <a:gd name="T4" fmla="*/ 134 w 136"/>
                  <a:gd name="T5" fmla="*/ 90 h 146"/>
                  <a:gd name="T6" fmla="*/ 136 w 136"/>
                  <a:gd name="T7" fmla="*/ 73 h 146"/>
                  <a:gd name="T8" fmla="*/ 132 w 136"/>
                  <a:gd name="T9" fmla="*/ 43 h 146"/>
                  <a:gd name="T10" fmla="*/ 101 w 136"/>
                  <a:gd name="T11" fmla="*/ 69 h 146"/>
                  <a:gd name="T12" fmla="*/ 91 w 136"/>
                  <a:gd name="T13" fmla="*/ 79 h 146"/>
                  <a:gd name="T14" fmla="*/ 92 w 136"/>
                  <a:gd name="T15" fmla="*/ 68 h 146"/>
                  <a:gd name="T16" fmla="*/ 102 w 136"/>
                  <a:gd name="T17" fmla="*/ 48 h 146"/>
                  <a:gd name="T18" fmla="*/ 93 w 136"/>
                  <a:gd name="T19" fmla="*/ 29 h 146"/>
                  <a:gd name="T20" fmla="*/ 68 w 136"/>
                  <a:gd name="T21" fmla="*/ 0 h 146"/>
                  <a:gd name="T22" fmla="*/ 68 w 136"/>
                  <a:gd name="T23" fmla="*/ 0 h 146"/>
                  <a:gd name="T24" fmla="*/ 68 w 136"/>
                  <a:gd name="T25" fmla="*/ 0 h 146"/>
                  <a:gd name="T26" fmla="*/ 68 w 136"/>
                  <a:gd name="T27" fmla="*/ 0 h 146"/>
                  <a:gd name="T28" fmla="*/ 68 w 136"/>
                  <a:gd name="T29" fmla="*/ 0 h 146"/>
                  <a:gd name="T30" fmla="*/ 43 w 136"/>
                  <a:gd name="T31" fmla="*/ 29 h 146"/>
                  <a:gd name="T32" fmla="*/ 34 w 136"/>
                  <a:gd name="T33" fmla="*/ 48 h 146"/>
                  <a:gd name="T34" fmla="*/ 44 w 136"/>
                  <a:gd name="T35" fmla="*/ 68 h 146"/>
                  <a:gd name="T36" fmla="*/ 45 w 136"/>
                  <a:gd name="T37" fmla="*/ 79 h 146"/>
                  <a:gd name="T38" fmla="*/ 35 w 136"/>
                  <a:gd name="T39" fmla="*/ 69 h 146"/>
                  <a:gd name="T40" fmla="*/ 4 w 136"/>
                  <a:gd name="T41" fmla="*/ 43 h 146"/>
                  <a:gd name="T42" fmla="*/ 0 w 136"/>
                  <a:gd name="T43" fmla="*/ 73 h 146"/>
                  <a:gd name="T44" fmla="*/ 2 w 136"/>
                  <a:gd name="T45" fmla="*/ 90 h 146"/>
                  <a:gd name="T46" fmla="*/ 14 w 136"/>
                  <a:gd name="T47" fmla="*/ 95 h 146"/>
                  <a:gd name="T48" fmla="*/ 24 w 136"/>
                  <a:gd name="T49" fmla="*/ 100 h 146"/>
                  <a:gd name="T50" fmla="*/ 22 w 136"/>
                  <a:gd name="T51" fmla="*/ 107 h 146"/>
                  <a:gd name="T52" fmla="*/ 0 w 136"/>
                  <a:gd name="T53" fmla="*/ 100 h 146"/>
                  <a:gd name="T54" fmla="*/ 31 w 136"/>
                  <a:gd name="T55" fmla="*/ 143 h 146"/>
                  <a:gd name="T56" fmla="*/ 46 w 136"/>
                  <a:gd name="T57" fmla="*/ 140 h 146"/>
                  <a:gd name="T58" fmla="*/ 60 w 136"/>
                  <a:gd name="T59" fmla="*/ 131 h 146"/>
                  <a:gd name="T60" fmla="*/ 65 w 136"/>
                  <a:gd name="T61" fmla="*/ 129 h 146"/>
                  <a:gd name="T62" fmla="*/ 65 w 136"/>
                  <a:gd name="T63" fmla="*/ 123 h 146"/>
                  <a:gd name="T64" fmla="*/ 68 w 136"/>
                  <a:gd name="T65" fmla="*/ 65 h 146"/>
                  <a:gd name="T66" fmla="*/ 71 w 136"/>
                  <a:gd name="T67" fmla="*/ 123 h 146"/>
                  <a:gd name="T68" fmla="*/ 71 w 136"/>
                  <a:gd name="T69" fmla="*/ 129 h 146"/>
                  <a:gd name="T70" fmla="*/ 76 w 136"/>
                  <a:gd name="T71" fmla="*/ 131 h 146"/>
                  <a:gd name="T72" fmla="*/ 90 w 136"/>
                  <a:gd name="T73" fmla="*/ 140 h 146"/>
                  <a:gd name="T74" fmla="*/ 105 w 136"/>
                  <a:gd name="T75" fmla="*/ 143 h 146"/>
                  <a:gd name="T76" fmla="*/ 136 w 136"/>
                  <a:gd name="T77" fmla="*/ 100 h 146"/>
                  <a:gd name="T78" fmla="*/ 114 w 136"/>
                  <a:gd name="T79" fmla="*/ 107 h 146"/>
                  <a:gd name="T80" fmla="*/ 112 w 136"/>
                  <a:gd name="T81" fmla="*/ 10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6" h="146">
                    <a:moveTo>
                      <a:pt x="112" y="100"/>
                    </a:moveTo>
                    <a:cubicBezTo>
                      <a:pt x="115" y="97"/>
                      <a:pt x="119" y="96"/>
                      <a:pt x="122" y="95"/>
                    </a:cubicBezTo>
                    <a:cubicBezTo>
                      <a:pt x="126" y="94"/>
                      <a:pt x="130" y="93"/>
                      <a:pt x="134" y="90"/>
                    </a:cubicBezTo>
                    <a:cubicBezTo>
                      <a:pt x="135" y="85"/>
                      <a:pt x="136" y="79"/>
                      <a:pt x="136" y="73"/>
                    </a:cubicBezTo>
                    <a:cubicBezTo>
                      <a:pt x="134" y="63"/>
                      <a:pt x="132" y="53"/>
                      <a:pt x="132" y="43"/>
                    </a:cubicBezTo>
                    <a:cubicBezTo>
                      <a:pt x="120" y="50"/>
                      <a:pt x="105" y="54"/>
                      <a:pt x="101" y="69"/>
                    </a:cubicBezTo>
                    <a:cubicBezTo>
                      <a:pt x="101" y="72"/>
                      <a:pt x="96" y="82"/>
                      <a:pt x="91" y="79"/>
                    </a:cubicBezTo>
                    <a:cubicBezTo>
                      <a:pt x="87" y="76"/>
                      <a:pt x="90" y="71"/>
                      <a:pt x="92" y="68"/>
                    </a:cubicBezTo>
                    <a:cubicBezTo>
                      <a:pt x="96" y="61"/>
                      <a:pt x="102" y="56"/>
                      <a:pt x="102" y="48"/>
                    </a:cubicBezTo>
                    <a:cubicBezTo>
                      <a:pt x="102" y="41"/>
                      <a:pt x="97" y="34"/>
                      <a:pt x="93" y="29"/>
                    </a:cubicBezTo>
                    <a:cubicBezTo>
                      <a:pt x="85" y="19"/>
                      <a:pt x="75" y="11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1" y="11"/>
                      <a:pt x="51" y="19"/>
                      <a:pt x="43" y="29"/>
                    </a:cubicBezTo>
                    <a:cubicBezTo>
                      <a:pt x="39" y="34"/>
                      <a:pt x="34" y="41"/>
                      <a:pt x="34" y="48"/>
                    </a:cubicBezTo>
                    <a:cubicBezTo>
                      <a:pt x="34" y="56"/>
                      <a:pt x="40" y="61"/>
                      <a:pt x="44" y="68"/>
                    </a:cubicBezTo>
                    <a:cubicBezTo>
                      <a:pt x="46" y="71"/>
                      <a:pt x="49" y="76"/>
                      <a:pt x="45" y="79"/>
                    </a:cubicBezTo>
                    <a:cubicBezTo>
                      <a:pt x="40" y="82"/>
                      <a:pt x="35" y="72"/>
                      <a:pt x="35" y="69"/>
                    </a:cubicBezTo>
                    <a:cubicBezTo>
                      <a:pt x="31" y="54"/>
                      <a:pt x="16" y="50"/>
                      <a:pt x="4" y="43"/>
                    </a:cubicBezTo>
                    <a:cubicBezTo>
                      <a:pt x="4" y="53"/>
                      <a:pt x="2" y="63"/>
                      <a:pt x="0" y="73"/>
                    </a:cubicBezTo>
                    <a:cubicBezTo>
                      <a:pt x="0" y="79"/>
                      <a:pt x="1" y="85"/>
                      <a:pt x="2" y="90"/>
                    </a:cubicBezTo>
                    <a:cubicBezTo>
                      <a:pt x="6" y="93"/>
                      <a:pt x="10" y="94"/>
                      <a:pt x="14" y="95"/>
                    </a:cubicBezTo>
                    <a:cubicBezTo>
                      <a:pt x="17" y="96"/>
                      <a:pt x="21" y="97"/>
                      <a:pt x="24" y="100"/>
                    </a:cubicBezTo>
                    <a:cubicBezTo>
                      <a:pt x="27" y="102"/>
                      <a:pt x="27" y="108"/>
                      <a:pt x="22" y="107"/>
                    </a:cubicBezTo>
                    <a:cubicBezTo>
                      <a:pt x="14" y="106"/>
                      <a:pt x="8" y="99"/>
                      <a:pt x="0" y="100"/>
                    </a:cubicBezTo>
                    <a:cubicBezTo>
                      <a:pt x="4" y="118"/>
                      <a:pt x="13" y="135"/>
                      <a:pt x="31" y="143"/>
                    </a:cubicBezTo>
                    <a:cubicBezTo>
                      <a:pt x="38" y="146"/>
                      <a:pt x="40" y="144"/>
                      <a:pt x="46" y="140"/>
                    </a:cubicBezTo>
                    <a:cubicBezTo>
                      <a:pt x="51" y="136"/>
                      <a:pt x="54" y="133"/>
                      <a:pt x="60" y="131"/>
                    </a:cubicBezTo>
                    <a:cubicBezTo>
                      <a:pt x="62" y="131"/>
                      <a:pt x="64" y="132"/>
                      <a:pt x="65" y="129"/>
                    </a:cubicBezTo>
                    <a:cubicBezTo>
                      <a:pt x="65" y="127"/>
                      <a:pt x="65" y="125"/>
                      <a:pt x="65" y="123"/>
                    </a:cubicBezTo>
                    <a:cubicBezTo>
                      <a:pt x="66" y="100"/>
                      <a:pt x="67" y="87"/>
                      <a:pt x="68" y="65"/>
                    </a:cubicBezTo>
                    <a:cubicBezTo>
                      <a:pt x="69" y="87"/>
                      <a:pt x="70" y="100"/>
                      <a:pt x="71" y="123"/>
                    </a:cubicBezTo>
                    <a:cubicBezTo>
                      <a:pt x="71" y="125"/>
                      <a:pt x="71" y="127"/>
                      <a:pt x="71" y="129"/>
                    </a:cubicBezTo>
                    <a:cubicBezTo>
                      <a:pt x="72" y="132"/>
                      <a:pt x="74" y="131"/>
                      <a:pt x="76" y="131"/>
                    </a:cubicBezTo>
                    <a:cubicBezTo>
                      <a:pt x="82" y="133"/>
                      <a:pt x="85" y="136"/>
                      <a:pt x="90" y="140"/>
                    </a:cubicBezTo>
                    <a:cubicBezTo>
                      <a:pt x="96" y="144"/>
                      <a:pt x="98" y="146"/>
                      <a:pt x="105" y="143"/>
                    </a:cubicBezTo>
                    <a:cubicBezTo>
                      <a:pt x="123" y="135"/>
                      <a:pt x="132" y="118"/>
                      <a:pt x="136" y="100"/>
                    </a:cubicBezTo>
                    <a:cubicBezTo>
                      <a:pt x="128" y="99"/>
                      <a:pt x="122" y="106"/>
                      <a:pt x="114" y="107"/>
                    </a:cubicBezTo>
                    <a:cubicBezTo>
                      <a:pt x="109" y="108"/>
                      <a:pt x="109" y="102"/>
                      <a:pt x="112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84" name="Rectangle 303">
                <a:extLst>
                  <a:ext uri="{FF2B5EF4-FFF2-40B4-BE49-F238E27FC236}">
                    <a16:creationId xmlns:a16="http://schemas.microsoft.com/office/drawing/2014/main" id="{F10C0CC2-5BCE-4424-A075-60DD276B6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617" y="3894598"/>
                <a:ext cx="23132" cy="10024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A0E769BE-8BAA-4D8E-9F7E-41DF41EEEEE6}"/>
                </a:ext>
              </a:extLst>
            </p:cNvPr>
            <p:cNvGrpSpPr/>
            <p:nvPr/>
          </p:nvGrpSpPr>
          <p:grpSpPr>
            <a:xfrm rot="20698236" flipH="1">
              <a:off x="18098739" y="7878915"/>
              <a:ext cx="320452" cy="721632"/>
              <a:chOff x="6208220" y="4979886"/>
              <a:chExt cx="180239" cy="405778"/>
            </a:xfrm>
            <a:solidFill>
              <a:schemeClr val="accent4"/>
            </a:solidFill>
          </p:grpSpPr>
          <p:sp>
            <p:nvSpPr>
              <p:cNvPr id="186" name="Oval 281">
                <a:extLst>
                  <a:ext uri="{FF2B5EF4-FFF2-40B4-BE49-F238E27FC236}">
                    <a16:creationId xmlns:a16="http://schemas.microsoft.com/office/drawing/2014/main" id="{54606614-B753-411F-B8C7-479667439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8340" y="5308557"/>
                <a:ext cx="36626" cy="366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87" name="Oval 282">
                <a:extLst>
                  <a:ext uri="{FF2B5EF4-FFF2-40B4-BE49-F238E27FC236}">
                    <a16:creationId xmlns:a16="http://schemas.microsoft.com/office/drawing/2014/main" id="{81181EE3-3A2A-4BEB-8DE3-B858CF16C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4966" y="5271931"/>
                <a:ext cx="26988" cy="269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88" name="Oval 283">
                <a:extLst>
                  <a:ext uri="{FF2B5EF4-FFF2-40B4-BE49-F238E27FC236}">
                    <a16:creationId xmlns:a16="http://schemas.microsoft.com/office/drawing/2014/main" id="{1FB17076-9230-4FCD-9FA4-B29F25C93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979" y="5221811"/>
                <a:ext cx="18313" cy="202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89" name="Oval 284">
                <a:extLst>
                  <a:ext uri="{FF2B5EF4-FFF2-40B4-BE49-F238E27FC236}">
                    <a16:creationId xmlns:a16="http://schemas.microsoft.com/office/drawing/2014/main" id="{00E8A735-1BE3-4546-B8C0-856D3A428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8340" y="5141811"/>
                <a:ext cx="36626" cy="366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90" name="Freeform 285">
                <a:extLst>
                  <a:ext uri="{FF2B5EF4-FFF2-40B4-BE49-F238E27FC236}">
                    <a16:creationId xmlns:a16="http://schemas.microsoft.com/office/drawing/2014/main" id="{21DFAA1B-8B8A-4DB4-9D51-41CCACFBE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08220" y="4979886"/>
                <a:ext cx="180239" cy="405778"/>
              </a:xfrm>
              <a:custGeom>
                <a:avLst/>
                <a:gdLst>
                  <a:gd name="T0" fmla="*/ 43 w 79"/>
                  <a:gd name="T1" fmla="*/ 9 h 178"/>
                  <a:gd name="T2" fmla="*/ 41 w 79"/>
                  <a:gd name="T3" fmla="*/ 15 h 178"/>
                  <a:gd name="T4" fmla="*/ 41 w 79"/>
                  <a:gd name="T5" fmla="*/ 27 h 178"/>
                  <a:gd name="T6" fmla="*/ 38 w 79"/>
                  <a:gd name="T7" fmla="*/ 27 h 178"/>
                  <a:gd name="T8" fmla="*/ 38 w 79"/>
                  <a:gd name="T9" fmla="*/ 58 h 178"/>
                  <a:gd name="T10" fmla="*/ 41 w 79"/>
                  <a:gd name="T11" fmla="*/ 58 h 178"/>
                  <a:gd name="T12" fmla="*/ 41 w 79"/>
                  <a:gd name="T13" fmla="*/ 82 h 178"/>
                  <a:gd name="T14" fmla="*/ 41 w 79"/>
                  <a:gd name="T15" fmla="*/ 93 h 178"/>
                  <a:gd name="T16" fmla="*/ 48 w 79"/>
                  <a:gd name="T17" fmla="*/ 100 h 178"/>
                  <a:gd name="T18" fmla="*/ 50 w 79"/>
                  <a:gd name="T19" fmla="*/ 100 h 178"/>
                  <a:gd name="T20" fmla="*/ 55 w 79"/>
                  <a:gd name="T21" fmla="*/ 93 h 178"/>
                  <a:gd name="T22" fmla="*/ 55 w 79"/>
                  <a:gd name="T23" fmla="*/ 58 h 178"/>
                  <a:gd name="T24" fmla="*/ 60 w 79"/>
                  <a:gd name="T25" fmla="*/ 58 h 178"/>
                  <a:gd name="T26" fmla="*/ 60 w 79"/>
                  <a:gd name="T27" fmla="*/ 58 h 178"/>
                  <a:gd name="T28" fmla="*/ 60 w 79"/>
                  <a:gd name="T29" fmla="*/ 162 h 178"/>
                  <a:gd name="T30" fmla="*/ 38 w 79"/>
                  <a:gd name="T31" fmla="*/ 162 h 178"/>
                  <a:gd name="T32" fmla="*/ 38 w 79"/>
                  <a:gd name="T33" fmla="*/ 178 h 178"/>
                  <a:gd name="T34" fmla="*/ 75 w 79"/>
                  <a:gd name="T35" fmla="*/ 178 h 178"/>
                  <a:gd name="T36" fmla="*/ 75 w 79"/>
                  <a:gd name="T37" fmla="*/ 27 h 178"/>
                  <a:gd name="T38" fmla="*/ 55 w 79"/>
                  <a:gd name="T39" fmla="*/ 27 h 178"/>
                  <a:gd name="T40" fmla="*/ 55 w 79"/>
                  <a:gd name="T41" fmla="*/ 19 h 178"/>
                  <a:gd name="T42" fmla="*/ 73 w 79"/>
                  <a:gd name="T43" fmla="*/ 15 h 178"/>
                  <a:gd name="T44" fmla="*/ 79 w 79"/>
                  <a:gd name="T45" fmla="*/ 6 h 178"/>
                  <a:gd name="T46" fmla="*/ 70 w 79"/>
                  <a:gd name="T47" fmla="*/ 1 h 178"/>
                  <a:gd name="T48" fmla="*/ 48 w 79"/>
                  <a:gd name="T49" fmla="*/ 6 h 178"/>
                  <a:gd name="T50" fmla="*/ 43 w 79"/>
                  <a:gd name="T51" fmla="*/ 9 h 178"/>
                  <a:gd name="T52" fmla="*/ 38 w 79"/>
                  <a:gd name="T53" fmla="*/ 27 h 178"/>
                  <a:gd name="T54" fmla="*/ 0 w 79"/>
                  <a:gd name="T55" fmla="*/ 27 h 178"/>
                  <a:gd name="T56" fmla="*/ 0 w 79"/>
                  <a:gd name="T57" fmla="*/ 178 h 178"/>
                  <a:gd name="T58" fmla="*/ 38 w 79"/>
                  <a:gd name="T59" fmla="*/ 178 h 178"/>
                  <a:gd name="T60" fmla="*/ 38 w 79"/>
                  <a:gd name="T61" fmla="*/ 162 h 178"/>
                  <a:gd name="T62" fmla="*/ 16 w 79"/>
                  <a:gd name="T63" fmla="*/ 162 h 178"/>
                  <a:gd name="T64" fmla="*/ 16 w 79"/>
                  <a:gd name="T65" fmla="*/ 58 h 178"/>
                  <a:gd name="T66" fmla="*/ 38 w 79"/>
                  <a:gd name="T67" fmla="*/ 58 h 178"/>
                  <a:gd name="T68" fmla="*/ 38 w 79"/>
                  <a:gd name="T69" fmla="*/ 2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78">
                    <a:moveTo>
                      <a:pt x="43" y="9"/>
                    </a:moveTo>
                    <a:cubicBezTo>
                      <a:pt x="41" y="11"/>
                      <a:pt x="41" y="13"/>
                      <a:pt x="41" y="15"/>
                    </a:cubicBezTo>
                    <a:cubicBezTo>
                      <a:pt x="41" y="16"/>
                      <a:pt x="41" y="20"/>
                      <a:pt x="41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41" y="58"/>
                      <a:pt x="41" y="58"/>
                      <a:pt x="41" y="58"/>
                    </a:cubicBezTo>
                    <a:cubicBezTo>
                      <a:pt x="41" y="71"/>
                      <a:pt x="41" y="81"/>
                      <a:pt x="41" y="82"/>
                    </a:cubicBezTo>
                    <a:cubicBezTo>
                      <a:pt x="41" y="84"/>
                      <a:pt x="41" y="93"/>
                      <a:pt x="41" y="93"/>
                    </a:cubicBezTo>
                    <a:cubicBezTo>
                      <a:pt x="41" y="97"/>
                      <a:pt x="44" y="100"/>
                      <a:pt x="48" y="100"/>
                    </a:cubicBezTo>
                    <a:cubicBezTo>
                      <a:pt x="49" y="100"/>
                      <a:pt x="49" y="100"/>
                      <a:pt x="50" y="100"/>
                    </a:cubicBezTo>
                    <a:cubicBezTo>
                      <a:pt x="53" y="99"/>
                      <a:pt x="55" y="96"/>
                      <a:pt x="55" y="93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60" y="162"/>
                      <a:pt x="60" y="162"/>
                      <a:pt x="60" y="162"/>
                    </a:cubicBezTo>
                    <a:cubicBezTo>
                      <a:pt x="38" y="162"/>
                      <a:pt x="38" y="162"/>
                      <a:pt x="38" y="162"/>
                    </a:cubicBezTo>
                    <a:cubicBezTo>
                      <a:pt x="38" y="178"/>
                      <a:pt x="38" y="178"/>
                      <a:pt x="38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7" y="14"/>
                      <a:pt x="79" y="10"/>
                      <a:pt x="79" y="6"/>
                    </a:cubicBezTo>
                    <a:cubicBezTo>
                      <a:pt x="78" y="3"/>
                      <a:pt x="74" y="0"/>
                      <a:pt x="70" y="1"/>
                    </a:cubicBezTo>
                    <a:cubicBezTo>
                      <a:pt x="69" y="2"/>
                      <a:pt x="50" y="6"/>
                      <a:pt x="48" y="6"/>
                    </a:cubicBezTo>
                    <a:cubicBezTo>
                      <a:pt x="46" y="7"/>
                      <a:pt x="44" y="7"/>
                      <a:pt x="43" y="9"/>
                    </a:cubicBezTo>
                    <a:close/>
                    <a:moveTo>
                      <a:pt x="38" y="27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38" y="178"/>
                      <a:pt x="38" y="178"/>
                      <a:pt x="38" y="178"/>
                    </a:cubicBezTo>
                    <a:cubicBezTo>
                      <a:pt x="38" y="162"/>
                      <a:pt x="38" y="162"/>
                      <a:pt x="38" y="162"/>
                    </a:cubicBezTo>
                    <a:cubicBezTo>
                      <a:pt x="16" y="162"/>
                      <a:pt x="16" y="162"/>
                      <a:pt x="16" y="162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38" y="58"/>
                      <a:pt x="38" y="58"/>
                      <a:pt x="38" y="58"/>
                    </a:cubicBezTo>
                    <a:lnTo>
                      <a:pt x="38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sp>
          <p:nvSpPr>
            <p:cNvPr id="191" name="Freeform 360">
              <a:extLst>
                <a:ext uri="{FF2B5EF4-FFF2-40B4-BE49-F238E27FC236}">
                  <a16:creationId xmlns:a16="http://schemas.microsoft.com/office/drawing/2014/main" id="{7C0478FC-152C-4DD0-B786-E6CCDDC6E0E3}"/>
                </a:ext>
              </a:extLst>
            </p:cNvPr>
            <p:cNvSpPr>
              <a:spLocks/>
            </p:cNvSpPr>
            <p:nvPr/>
          </p:nvSpPr>
          <p:spPr bwMode="auto">
            <a:xfrm rot="20698236" flipH="1">
              <a:off x="17986958" y="7011759"/>
              <a:ext cx="446733" cy="458843"/>
            </a:xfrm>
            <a:custGeom>
              <a:avLst/>
              <a:gdLst>
                <a:gd name="T0" fmla="*/ 14 w 63"/>
                <a:gd name="T1" fmla="*/ 59 h 65"/>
                <a:gd name="T2" fmla="*/ 31 w 63"/>
                <a:gd name="T3" fmla="*/ 65 h 65"/>
                <a:gd name="T4" fmla="*/ 63 w 63"/>
                <a:gd name="T5" fmla="*/ 33 h 65"/>
                <a:gd name="T6" fmla="*/ 31 w 63"/>
                <a:gd name="T7" fmla="*/ 0 h 65"/>
                <a:gd name="T8" fmla="*/ 0 w 63"/>
                <a:gd name="T9" fmla="*/ 28 h 65"/>
                <a:gd name="T10" fmla="*/ 31 w 63"/>
                <a:gd name="T11" fmla="*/ 28 h 65"/>
                <a:gd name="T12" fmla="*/ 42 w 63"/>
                <a:gd name="T13" fmla="*/ 28 h 65"/>
                <a:gd name="T14" fmla="*/ 35 w 63"/>
                <a:gd name="T15" fmla="*/ 36 h 65"/>
                <a:gd name="T16" fmla="*/ 14 w 63"/>
                <a:gd name="T17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5">
                  <a:moveTo>
                    <a:pt x="14" y="59"/>
                  </a:moveTo>
                  <a:cubicBezTo>
                    <a:pt x="19" y="63"/>
                    <a:pt x="25" y="65"/>
                    <a:pt x="31" y="65"/>
                  </a:cubicBezTo>
                  <a:cubicBezTo>
                    <a:pt x="49" y="65"/>
                    <a:pt x="63" y="50"/>
                    <a:pt x="63" y="33"/>
                  </a:cubicBezTo>
                  <a:cubicBezTo>
                    <a:pt x="63" y="15"/>
                    <a:pt x="49" y="0"/>
                    <a:pt x="31" y="0"/>
                  </a:cubicBezTo>
                  <a:cubicBezTo>
                    <a:pt x="15" y="0"/>
                    <a:pt x="2" y="12"/>
                    <a:pt x="0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35" y="36"/>
                    <a:pt x="35" y="36"/>
                    <a:pt x="35" y="36"/>
                  </a:cubicBezTo>
                  <a:lnTo>
                    <a:pt x="14" y="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FFFFFF"/>
                </a:solidFill>
                <a:latin typeface="Calibri Light"/>
              </a:endParaRP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C8E8D787-CF57-4277-BDCB-CAFA9154F4BB}"/>
                </a:ext>
              </a:extLst>
            </p:cNvPr>
            <p:cNvGrpSpPr/>
            <p:nvPr/>
          </p:nvGrpSpPr>
          <p:grpSpPr>
            <a:xfrm rot="20698236" flipH="1">
              <a:off x="16814147" y="6008909"/>
              <a:ext cx="570644" cy="539940"/>
              <a:chOff x="4928237" y="4003512"/>
              <a:chExt cx="320960" cy="303612"/>
            </a:xfrm>
            <a:solidFill>
              <a:schemeClr val="accent2"/>
            </a:solidFill>
          </p:grpSpPr>
          <p:sp>
            <p:nvSpPr>
              <p:cNvPr id="193" name="Freeform 116">
                <a:extLst>
                  <a:ext uri="{FF2B5EF4-FFF2-40B4-BE49-F238E27FC236}">
                    <a16:creationId xmlns:a16="http://schemas.microsoft.com/office/drawing/2014/main" id="{3F3F0B66-215E-4377-9F5C-D83BF7C19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8237" y="4230980"/>
                <a:ext cx="320960" cy="76144"/>
              </a:xfrm>
              <a:custGeom>
                <a:avLst/>
                <a:gdLst>
                  <a:gd name="T0" fmla="*/ 302 w 333"/>
                  <a:gd name="T1" fmla="*/ 48 h 79"/>
                  <a:gd name="T2" fmla="*/ 30 w 333"/>
                  <a:gd name="T3" fmla="*/ 48 h 79"/>
                  <a:gd name="T4" fmla="*/ 30 w 333"/>
                  <a:gd name="T5" fmla="*/ 0 h 79"/>
                  <a:gd name="T6" fmla="*/ 0 w 333"/>
                  <a:gd name="T7" fmla="*/ 0 h 79"/>
                  <a:gd name="T8" fmla="*/ 0 w 333"/>
                  <a:gd name="T9" fmla="*/ 79 h 79"/>
                  <a:gd name="T10" fmla="*/ 333 w 333"/>
                  <a:gd name="T11" fmla="*/ 79 h 79"/>
                  <a:gd name="T12" fmla="*/ 333 w 333"/>
                  <a:gd name="T13" fmla="*/ 0 h 79"/>
                  <a:gd name="T14" fmla="*/ 302 w 333"/>
                  <a:gd name="T15" fmla="*/ 0 h 79"/>
                  <a:gd name="T16" fmla="*/ 302 w 333"/>
                  <a:gd name="T17" fmla="*/ 4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79">
                    <a:moveTo>
                      <a:pt x="302" y="48"/>
                    </a:moveTo>
                    <a:lnTo>
                      <a:pt x="30" y="48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79"/>
                    </a:lnTo>
                    <a:lnTo>
                      <a:pt x="333" y="79"/>
                    </a:lnTo>
                    <a:lnTo>
                      <a:pt x="333" y="0"/>
                    </a:lnTo>
                    <a:lnTo>
                      <a:pt x="302" y="0"/>
                    </a:lnTo>
                    <a:lnTo>
                      <a:pt x="30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94" name="Freeform 117">
                <a:extLst>
                  <a:ext uri="{FF2B5EF4-FFF2-40B4-BE49-F238E27FC236}">
                    <a16:creationId xmlns:a16="http://schemas.microsoft.com/office/drawing/2014/main" id="{A4A9306B-ED89-4271-A85F-6AFCF79C25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3537" y="4003512"/>
                <a:ext cx="237105" cy="252527"/>
              </a:xfrm>
              <a:custGeom>
                <a:avLst/>
                <a:gdLst>
                  <a:gd name="T0" fmla="*/ 42 w 246"/>
                  <a:gd name="T1" fmla="*/ 151 h 262"/>
                  <a:gd name="T2" fmla="*/ 42 w 246"/>
                  <a:gd name="T3" fmla="*/ 262 h 262"/>
                  <a:gd name="T4" fmla="*/ 203 w 246"/>
                  <a:gd name="T5" fmla="*/ 262 h 262"/>
                  <a:gd name="T6" fmla="*/ 203 w 246"/>
                  <a:gd name="T7" fmla="*/ 151 h 262"/>
                  <a:gd name="T8" fmla="*/ 246 w 246"/>
                  <a:gd name="T9" fmla="*/ 151 h 262"/>
                  <a:gd name="T10" fmla="*/ 123 w 246"/>
                  <a:gd name="T11" fmla="*/ 0 h 262"/>
                  <a:gd name="T12" fmla="*/ 0 w 246"/>
                  <a:gd name="T13" fmla="*/ 151 h 262"/>
                  <a:gd name="T14" fmla="*/ 42 w 246"/>
                  <a:gd name="T15" fmla="*/ 15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262">
                    <a:moveTo>
                      <a:pt x="42" y="151"/>
                    </a:moveTo>
                    <a:lnTo>
                      <a:pt x="42" y="262"/>
                    </a:lnTo>
                    <a:lnTo>
                      <a:pt x="203" y="262"/>
                    </a:lnTo>
                    <a:lnTo>
                      <a:pt x="203" y="151"/>
                    </a:lnTo>
                    <a:lnTo>
                      <a:pt x="246" y="151"/>
                    </a:lnTo>
                    <a:lnTo>
                      <a:pt x="123" y="0"/>
                    </a:lnTo>
                    <a:lnTo>
                      <a:pt x="0" y="151"/>
                    </a:lnTo>
                    <a:lnTo>
                      <a:pt x="42" y="1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5C27AEA5-F0BC-4975-ABA1-1B1597C0989C}"/>
                </a:ext>
              </a:extLst>
            </p:cNvPr>
            <p:cNvGrpSpPr/>
            <p:nvPr/>
          </p:nvGrpSpPr>
          <p:grpSpPr>
            <a:xfrm rot="20698236" flipH="1">
              <a:off x="18611822" y="6942865"/>
              <a:ext cx="656328" cy="673638"/>
              <a:chOff x="5820755" y="5323978"/>
              <a:chExt cx="369153" cy="378791"/>
            </a:xfrm>
            <a:solidFill>
              <a:schemeClr val="accent2"/>
            </a:solidFill>
          </p:grpSpPr>
          <p:sp>
            <p:nvSpPr>
              <p:cNvPr id="196" name="Freeform 294">
                <a:extLst>
                  <a:ext uri="{FF2B5EF4-FFF2-40B4-BE49-F238E27FC236}">
                    <a16:creationId xmlns:a16="http://schemas.microsoft.com/office/drawing/2014/main" id="{883DED29-35B9-4755-AB4A-CAF383AB4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0755" y="5323978"/>
                <a:ext cx="339273" cy="346984"/>
              </a:xfrm>
              <a:custGeom>
                <a:avLst/>
                <a:gdLst>
                  <a:gd name="T0" fmla="*/ 146 w 149"/>
                  <a:gd name="T1" fmla="*/ 107 h 152"/>
                  <a:gd name="T2" fmla="*/ 116 w 149"/>
                  <a:gd name="T3" fmla="*/ 77 h 152"/>
                  <a:gd name="T4" fmla="*/ 112 w 149"/>
                  <a:gd name="T5" fmla="*/ 72 h 152"/>
                  <a:gd name="T6" fmla="*/ 82 w 149"/>
                  <a:gd name="T7" fmla="*/ 38 h 152"/>
                  <a:gd name="T8" fmla="*/ 70 w 149"/>
                  <a:gd name="T9" fmla="*/ 9 h 152"/>
                  <a:gd name="T10" fmla="*/ 54 w 149"/>
                  <a:gd name="T11" fmla="*/ 8 h 152"/>
                  <a:gd name="T12" fmla="*/ 48 w 149"/>
                  <a:gd name="T13" fmla="*/ 21 h 152"/>
                  <a:gd name="T14" fmla="*/ 57 w 149"/>
                  <a:gd name="T15" fmla="*/ 43 h 152"/>
                  <a:gd name="T16" fmla="*/ 58 w 149"/>
                  <a:gd name="T17" fmla="*/ 58 h 152"/>
                  <a:gd name="T18" fmla="*/ 14 w 149"/>
                  <a:gd name="T19" fmla="*/ 58 h 152"/>
                  <a:gd name="T20" fmla="*/ 3 w 149"/>
                  <a:gd name="T21" fmla="*/ 73 h 152"/>
                  <a:gd name="T22" fmla="*/ 26 w 149"/>
                  <a:gd name="T23" fmla="*/ 136 h 152"/>
                  <a:gd name="T24" fmla="*/ 35 w 149"/>
                  <a:gd name="T25" fmla="*/ 142 h 152"/>
                  <a:gd name="T26" fmla="*/ 89 w 149"/>
                  <a:gd name="T27" fmla="*/ 142 h 152"/>
                  <a:gd name="T28" fmla="*/ 100 w 149"/>
                  <a:gd name="T29" fmla="*/ 147 h 152"/>
                  <a:gd name="T30" fmla="*/ 103 w 149"/>
                  <a:gd name="T31" fmla="*/ 150 h 152"/>
                  <a:gd name="T32" fmla="*/ 113 w 149"/>
                  <a:gd name="T33" fmla="*/ 150 h 152"/>
                  <a:gd name="T34" fmla="*/ 146 w 149"/>
                  <a:gd name="T35" fmla="*/ 116 h 152"/>
                  <a:gd name="T36" fmla="*/ 146 w 149"/>
                  <a:gd name="T37" fmla="*/ 10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9" h="152">
                    <a:moveTo>
                      <a:pt x="146" y="107"/>
                    </a:moveTo>
                    <a:cubicBezTo>
                      <a:pt x="116" y="77"/>
                      <a:pt x="116" y="77"/>
                      <a:pt x="116" y="77"/>
                    </a:cubicBezTo>
                    <a:cubicBezTo>
                      <a:pt x="114" y="75"/>
                      <a:pt x="112" y="72"/>
                      <a:pt x="112" y="72"/>
                    </a:cubicBezTo>
                    <a:cubicBezTo>
                      <a:pt x="112" y="72"/>
                      <a:pt x="100" y="50"/>
                      <a:pt x="82" y="38"/>
                    </a:cubicBezTo>
                    <a:cubicBezTo>
                      <a:pt x="65" y="27"/>
                      <a:pt x="70" y="19"/>
                      <a:pt x="70" y="9"/>
                    </a:cubicBezTo>
                    <a:cubicBezTo>
                      <a:pt x="70" y="2"/>
                      <a:pt x="60" y="0"/>
                      <a:pt x="54" y="8"/>
                    </a:cubicBezTo>
                    <a:cubicBezTo>
                      <a:pt x="51" y="11"/>
                      <a:pt x="49" y="17"/>
                      <a:pt x="48" y="21"/>
                    </a:cubicBezTo>
                    <a:cubicBezTo>
                      <a:pt x="47" y="32"/>
                      <a:pt x="55" y="39"/>
                      <a:pt x="57" y="43"/>
                    </a:cubicBezTo>
                    <a:cubicBezTo>
                      <a:pt x="59" y="46"/>
                      <a:pt x="60" y="51"/>
                      <a:pt x="58" y="58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5" y="58"/>
                      <a:pt x="0" y="65"/>
                      <a:pt x="3" y="73"/>
                    </a:cubicBezTo>
                    <a:cubicBezTo>
                      <a:pt x="26" y="136"/>
                      <a:pt x="26" y="136"/>
                      <a:pt x="26" y="136"/>
                    </a:cubicBezTo>
                    <a:cubicBezTo>
                      <a:pt x="27" y="139"/>
                      <a:pt x="31" y="142"/>
                      <a:pt x="35" y="142"/>
                    </a:cubicBezTo>
                    <a:cubicBezTo>
                      <a:pt x="89" y="142"/>
                      <a:pt x="89" y="142"/>
                      <a:pt x="89" y="142"/>
                    </a:cubicBezTo>
                    <a:cubicBezTo>
                      <a:pt x="92" y="142"/>
                      <a:pt x="98" y="144"/>
                      <a:pt x="100" y="147"/>
                    </a:cubicBezTo>
                    <a:cubicBezTo>
                      <a:pt x="103" y="150"/>
                      <a:pt x="103" y="150"/>
                      <a:pt x="103" y="150"/>
                    </a:cubicBezTo>
                    <a:cubicBezTo>
                      <a:pt x="106" y="152"/>
                      <a:pt x="110" y="152"/>
                      <a:pt x="113" y="150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49" y="114"/>
                      <a:pt x="149" y="109"/>
                      <a:pt x="146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197" name="Freeform 295">
                <a:extLst>
                  <a:ext uri="{FF2B5EF4-FFF2-40B4-BE49-F238E27FC236}">
                    <a16:creationId xmlns:a16="http://schemas.microsoft.com/office/drawing/2014/main" id="{E53F8B80-B85D-4DA5-972F-F432A1CC9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0993" y="5593854"/>
                <a:ext cx="108915" cy="108915"/>
              </a:xfrm>
              <a:custGeom>
                <a:avLst/>
                <a:gdLst>
                  <a:gd name="T0" fmla="*/ 21 w 113"/>
                  <a:gd name="T1" fmla="*/ 113 h 113"/>
                  <a:gd name="T2" fmla="*/ 0 w 113"/>
                  <a:gd name="T3" fmla="*/ 92 h 113"/>
                  <a:gd name="T4" fmla="*/ 92 w 113"/>
                  <a:gd name="T5" fmla="*/ 0 h 113"/>
                  <a:gd name="T6" fmla="*/ 113 w 113"/>
                  <a:gd name="T7" fmla="*/ 21 h 113"/>
                  <a:gd name="T8" fmla="*/ 21 w 113"/>
                  <a:gd name="T9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113">
                    <a:moveTo>
                      <a:pt x="21" y="113"/>
                    </a:moveTo>
                    <a:lnTo>
                      <a:pt x="0" y="92"/>
                    </a:lnTo>
                    <a:lnTo>
                      <a:pt x="92" y="0"/>
                    </a:lnTo>
                    <a:lnTo>
                      <a:pt x="113" y="21"/>
                    </a:lnTo>
                    <a:lnTo>
                      <a:pt x="21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DDB55B21-516F-4CF8-9A8D-673E53F40715}"/>
                </a:ext>
              </a:extLst>
            </p:cNvPr>
            <p:cNvGrpSpPr/>
            <p:nvPr/>
          </p:nvGrpSpPr>
          <p:grpSpPr>
            <a:xfrm rot="20698236" flipH="1">
              <a:off x="19698997" y="8091769"/>
              <a:ext cx="457543" cy="383958"/>
              <a:chOff x="9404326" y="3554361"/>
              <a:chExt cx="257346" cy="215902"/>
            </a:xfrm>
            <a:solidFill>
              <a:schemeClr val="accent6"/>
            </a:solidFill>
          </p:grpSpPr>
          <p:sp>
            <p:nvSpPr>
              <p:cNvPr id="199" name="Freeform 229">
                <a:extLst>
                  <a:ext uri="{FF2B5EF4-FFF2-40B4-BE49-F238E27FC236}">
                    <a16:creationId xmlns:a16="http://schemas.microsoft.com/office/drawing/2014/main" id="{B6552108-E9F7-44B8-B1B9-2F96D1B520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04326" y="3649782"/>
                <a:ext cx="257346" cy="120481"/>
              </a:xfrm>
              <a:custGeom>
                <a:avLst/>
                <a:gdLst>
                  <a:gd name="T0" fmla="*/ 238 w 267"/>
                  <a:gd name="T1" fmla="*/ 0 h 125"/>
                  <a:gd name="T2" fmla="*/ 238 w 267"/>
                  <a:gd name="T3" fmla="*/ 40 h 125"/>
                  <a:gd name="T4" fmla="*/ 238 w 267"/>
                  <a:gd name="T5" fmla="*/ 40 h 125"/>
                  <a:gd name="T6" fmla="*/ 238 w 267"/>
                  <a:gd name="T7" fmla="*/ 17 h 125"/>
                  <a:gd name="T8" fmla="*/ 231 w 267"/>
                  <a:gd name="T9" fmla="*/ 52 h 125"/>
                  <a:gd name="T10" fmla="*/ 219 w 267"/>
                  <a:gd name="T11" fmla="*/ 90 h 125"/>
                  <a:gd name="T12" fmla="*/ 219 w 267"/>
                  <a:gd name="T13" fmla="*/ 114 h 125"/>
                  <a:gd name="T14" fmla="*/ 219 w 267"/>
                  <a:gd name="T15" fmla="*/ 114 h 125"/>
                  <a:gd name="T16" fmla="*/ 219 w 267"/>
                  <a:gd name="T17" fmla="*/ 0 h 125"/>
                  <a:gd name="T18" fmla="*/ 215 w 267"/>
                  <a:gd name="T19" fmla="*/ 40 h 125"/>
                  <a:gd name="T20" fmla="*/ 219 w 267"/>
                  <a:gd name="T21" fmla="*/ 76 h 125"/>
                  <a:gd name="T22" fmla="*/ 219 w 267"/>
                  <a:gd name="T23" fmla="*/ 0 h 125"/>
                  <a:gd name="T24" fmla="*/ 184 w 267"/>
                  <a:gd name="T25" fmla="*/ 114 h 125"/>
                  <a:gd name="T26" fmla="*/ 184 w 267"/>
                  <a:gd name="T27" fmla="*/ 0 h 125"/>
                  <a:gd name="T28" fmla="*/ 184 w 267"/>
                  <a:gd name="T29" fmla="*/ 76 h 125"/>
                  <a:gd name="T30" fmla="*/ 191 w 267"/>
                  <a:gd name="T31" fmla="*/ 40 h 125"/>
                  <a:gd name="T32" fmla="*/ 203 w 267"/>
                  <a:gd name="T33" fmla="*/ 0 h 125"/>
                  <a:gd name="T34" fmla="*/ 167 w 267"/>
                  <a:gd name="T35" fmla="*/ 114 h 125"/>
                  <a:gd name="T36" fmla="*/ 167 w 267"/>
                  <a:gd name="T37" fmla="*/ 0 h 125"/>
                  <a:gd name="T38" fmla="*/ 167 w 267"/>
                  <a:gd name="T39" fmla="*/ 40 h 125"/>
                  <a:gd name="T40" fmla="*/ 172 w 267"/>
                  <a:gd name="T41" fmla="*/ 76 h 125"/>
                  <a:gd name="T42" fmla="*/ 184 w 267"/>
                  <a:gd name="T43" fmla="*/ 0 h 125"/>
                  <a:gd name="T44" fmla="*/ 149 w 267"/>
                  <a:gd name="T45" fmla="*/ 114 h 125"/>
                  <a:gd name="T46" fmla="*/ 149 w 267"/>
                  <a:gd name="T47" fmla="*/ 0 h 125"/>
                  <a:gd name="T48" fmla="*/ 149 w 267"/>
                  <a:gd name="T49" fmla="*/ 76 h 125"/>
                  <a:gd name="T50" fmla="*/ 156 w 267"/>
                  <a:gd name="T51" fmla="*/ 40 h 125"/>
                  <a:gd name="T52" fmla="*/ 167 w 267"/>
                  <a:gd name="T53" fmla="*/ 0 h 125"/>
                  <a:gd name="T54" fmla="*/ 132 w 267"/>
                  <a:gd name="T55" fmla="*/ 114 h 125"/>
                  <a:gd name="T56" fmla="*/ 132 w 267"/>
                  <a:gd name="T57" fmla="*/ 0 h 125"/>
                  <a:gd name="T58" fmla="*/ 132 w 267"/>
                  <a:gd name="T59" fmla="*/ 40 h 125"/>
                  <a:gd name="T60" fmla="*/ 139 w 267"/>
                  <a:gd name="T61" fmla="*/ 76 h 125"/>
                  <a:gd name="T62" fmla="*/ 149 w 267"/>
                  <a:gd name="T63" fmla="*/ 0 h 125"/>
                  <a:gd name="T64" fmla="*/ 115 w 267"/>
                  <a:gd name="T65" fmla="*/ 114 h 125"/>
                  <a:gd name="T66" fmla="*/ 115 w 267"/>
                  <a:gd name="T67" fmla="*/ 0 h 125"/>
                  <a:gd name="T68" fmla="*/ 115 w 267"/>
                  <a:gd name="T69" fmla="*/ 76 h 125"/>
                  <a:gd name="T70" fmla="*/ 120 w 267"/>
                  <a:gd name="T71" fmla="*/ 40 h 125"/>
                  <a:gd name="T72" fmla="*/ 132 w 267"/>
                  <a:gd name="T73" fmla="*/ 0 h 125"/>
                  <a:gd name="T74" fmla="*/ 97 w 267"/>
                  <a:gd name="T75" fmla="*/ 114 h 125"/>
                  <a:gd name="T76" fmla="*/ 97 w 267"/>
                  <a:gd name="T77" fmla="*/ 0 h 125"/>
                  <a:gd name="T78" fmla="*/ 97 w 267"/>
                  <a:gd name="T79" fmla="*/ 40 h 125"/>
                  <a:gd name="T80" fmla="*/ 104 w 267"/>
                  <a:gd name="T81" fmla="*/ 76 h 125"/>
                  <a:gd name="T82" fmla="*/ 115 w 267"/>
                  <a:gd name="T83" fmla="*/ 0 h 125"/>
                  <a:gd name="T84" fmla="*/ 80 w 267"/>
                  <a:gd name="T85" fmla="*/ 114 h 125"/>
                  <a:gd name="T86" fmla="*/ 80 w 267"/>
                  <a:gd name="T87" fmla="*/ 0 h 125"/>
                  <a:gd name="T88" fmla="*/ 80 w 267"/>
                  <a:gd name="T89" fmla="*/ 76 h 125"/>
                  <a:gd name="T90" fmla="*/ 85 w 267"/>
                  <a:gd name="T91" fmla="*/ 40 h 125"/>
                  <a:gd name="T92" fmla="*/ 97 w 267"/>
                  <a:gd name="T93" fmla="*/ 0 h 125"/>
                  <a:gd name="T94" fmla="*/ 61 w 267"/>
                  <a:gd name="T95" fmla="*/ 114 h 125"/>
                  <a:gd name="T96" fmla="*/ 61 w 267"/>
                  <a:gd name="T97" fmla="*/ 0 h 125"/>
                  <a:gd name="T98" fmla="*/ 61 w 267"/>
                  <a:gd name="T99" fmla="*/ 40 h 125"/>
                  <a:gd name="T100" fmla="*/ 68 w 267"/>
                  <a:gd name="T101" fmla="*/ 76 h 125"/>
                  <a:gd name="T102" fmla="*/ 80 w 267"/>
                  <a:gd name="T103" fmla="*/ 0 h 125"/>
                  <a:gd name="T104" fmla="*/ 45 w 267"/>
                  <a:gd name="T105" fmla="*/ 114 h 125"/>
                  <a:gd name="T106" fmla="*/ 45 w 267"/>
                  <a:gd name="T107" fmla="*/ 0 h 125"/>
                  <a:gd name="T108" fmla="*/ 45 w 267"/>
                  <a:gd name="T109" fmla="*/ 76 h 125"/>
                  <a:gd name="T110" fmla="*/ 49 w 267"/>
                  <a:gd name="T111" fmla="*/ 40 h 125"/>
                  <a:gd name="T112" fmla="*/ 61 w 267"/>
                  <a:gd name="T113" fmla="*/ 0 h 125"/>
                  <a:gd name="T114" fmla="*/ 45 w 267"/>
                  <a:gd name="T115" fmla="*/ 90 h 125"/>
                  <a:gd name="T116" fmla="*/ 33 w 267"/>
                  <a:gd name="T117" fmla="*/ 52 h 125"/>
                  <a:gd name="T118" fmla="*/ 26 w 267"/>
                  <a:gd name="T119" fmla="*/ 17 h 125"/>
                  <a:gd name="T120" fmla="*/ 26 w 267"/>
                  <a:gd name="T121" fmla="*/ 125 h 125"/>
                  <a:gd name="T122" fmla="*/ 14 w 267"/>
                  <a:gd name="T123" fmla="*/ 40 h 125"/>
                  <a:gd name="T124" fmla="*/ 26 w 267"/>
                  <a:gd name="T125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7" h="125">
                    <a:moveTo>
                      <a:pt x="238" y="125"/>
                    </a:moveTo>
                    <a:lnTo>
                      <a:pt x="267" y="125"/>
                    </a:lnTo>
                    <a:lnTo>
                      <a:pt x="267" y="0"/>
                    </a:lnTo>
                    <a:lnTo>
                      <a:pt x="238" y="0"/>
                    </a:lnTo>
                    <a:lnTo>
                      <a:pt x="238" y="17"/>
                    </a:lnTo>
                    <a:lnTo>
                      <a:pt x="250" y="17"/>
                    </a:lnTo>
                    <a:lnTo>
                      <a:pt x="250" y="40"/>
                    </a:lnTo>
                    <a:lnTo>
                      <a:pt x="238" y="40"/>
                    </a:lnTo>
                    <a:lnTo>
                      <a:pt x="238" y="125"/>
                    </a:lnTo>
                    <a:close/>
                    <a:moveTo>
                      <a:pt x="219" y="125"/>
                    </a:moveTo>
                    <a:lnTo>
                      <a:pt x="238" y="125"/>
                    </a:lnTo>
                    <a:lnTo>
                      <a:pt x="238" y="40"/>
                    </a:lnTo>
                    <a:lnTo>
                      <a:pt x="227" y="40"/>
                    </a:lnTo>
                    <a:lnTo>
                      <a:pt x="227" y="17"/>
                    </a:lnTo>
                    <a:lnTo>
                      <a:pt x="227" y="17"/>
                    </a:lnTo>
                    <a:lnTo>
                      <a:pt x="238" y="17"/>
                    </a:lnTo>
                    <a:lnTo>
                      <a:pt x="238" y="0"/>
                    </a:lnTo>
                    <a:lnTo>
                      <a:pt x="219" y="0"/>
                    </a:lnTo>
                    <a:lnTo>
                      <a:pt x="219" y="52"/>
                    </a:lnTo>
                    <a:lnTo>
                      <a:pt x="231" y="52"/>
                    </a:lnTo>
                    <a:lnTo>
                      <a:pt x="231" y="76"/>
                    </a:lnTo>
                    <a:lnTo>
                      <a:pt x="231" y="76"/>
                    </a:lnTo>
                    <a:lnTo>
                      <a:pt x="219" y="76"/>
                    </a:lnTo>
                    <a:lnTo>
                      <a:pt x="219" y="90"/>
                    </a:lnTo>
                    <a:lnTo>
                      <a:pt x="219" y="90"/>
                    </a:lnTo>
                    <a:lnTo>
                      <a:pt x="219" y="114"/>
                    </a:lnTo>
                    <a:lnTo>
                      <a:pt x="219" y="114"/>
                    </a:lnTo>
                    <a:lnTo>
                      <a:pt x="219" y="114"/>
                    </a:lnTo>
                    <a:lnTo>
                      <a:pt x="219" y="125"/>
                    </a:lnTo>
                    <a:close/>
                    <a:moveTo>
                      <a:pt x="203" y="125"/>
                    </a:moveTo>
                    <a:lnTo>
                      <a:pt x="219" y="125"/>
                    </a:lnTo>
                    <a:lnTo>
                      <a:pt x="219" y="114"/>
                    </a:lnTo>
                    <a:lnTo>
                      <a:pt x="203" y="114"/>
                    </a:lnTo>
                    <a:lnTo>
                      <a:pt x="203" y="125"/>
                    </a:lnTo>
                    <a:lnTo>
                      <a:pt x="203" y="125"/>
                    </a:lnTo>
                    <a:close/>
                    <a:moveTo>
                      <a:pt x="219" y="0"/>
                    </a:moveTo>
                    <a:lnTo>
                      <a:pt x="203" y="0"/>
                    </a:lnTo>
                    <a:lnTo>
                      <a:pt x="203" y="17"/>
                    </a:lnTo>
                    <a:lnTo>
                      <a:pt x="215" y="17"/>
                    </a:lnTo>
                    <a:lnTo>
                      <a:pt x="215" y="40"/>
                    </a:lnTo>
                    <a:lnTo>
                      <a:pt x="203" y="40"/>
                    </a:lnTo>
                    <a:lnTo>
                      <a:pt x="203" y="90"/>
                    </a:lnTo>
                    <a:lnTo>
                      <a:pt x="219" y="90"/>
                    </a:lnTo>
                    <a:lnTo>
                      <a:pt x="219" y="76"/>
                    </a:lnTo>
                    <a:lnTo>
                      <a:pt x="208" y="76"/>
                    </a:lnTo>
                    <a:lnTo>
                      <a:pt x="208" y="52"/>
                    </a:lnTo>
                    <a:lnTo>
                      <a:pt x="219" y="52"/>
                    </a:lnTo>
                    <a:lnTo>
                      <a:pt x="219" y="0"/>
                    </a:lnTo>
                    <a:close/>
                    <a:moveTo>
                      <a:pt x="184" y="125"/>
                    </a:moveTo>
                    <a:lnTo>
                      <a:pt x="203" y="125"/>
                    </a:lnTo>
                    <a:lnTo>
                      <a:pt x="203" y="114"/>
                    </a:lnTo>
                    <a:lnTo>
                      <a:pt x="184" y="114"/>
                    </a:lnTo>
                    <a:lnTo>
                      <a:pt x="184" y="125"/>
                    </a:lnTo>
                    <a:lnTo>
                      <a:pt x="184" y="125"/>
                    </a:lnTo>
                    <a:close/>
                    <a:moveTo>
                      <a:pt x="203" y="0"/>
                    </a:moveTo>
                    <a:lnTo>
                      <a:pt x="184" y="0"/>
                    </a:lnTo>
                    <a:lnTo>
                      <a:pt x="184" y="52"/>
                    </a:lnTo>
                    <a:lnTo>
                      <a:pt x="196" y="52"/>
                    </a:lnTo>
                    <a:lnTo>
                      <a:pt x="196" y="76"/>
                    </a:lnTo>
                    <a:lnTo>
                      <a:pt x="184" y="76"/>
                    </a:lnTo>
                    <a:lnTo>
                      <a:pt x="184" y="90"/>
                    </a:lnTo>
                    <a:lnTo>
                      <a:pt x="203" y="90"/>
                    </a:lnTo>
                    <a:lnTo>
                      <a:pt x="203" y="40"/>
                    </a:lnTo>
                    <a:lnTo>
                      <a:pt x="191" y="40"/>
                    </a:lnTo>
                    <a:lnTo>
                      <a:pt x="191" y="17"/>
                    </a:lnTo>
                    <a:lnTo>
                      <a:pt x="191" y="17"/>
                    </a:lnTo>
                    <a:lnTo>
                      <a:pt x="203" y="17"/>
                    </a:lnTo>
                    <a:lnTo>
                      <a:pt x="203" y="0"/>
                    </a:lnTo>
                    <a:close/>
                    <a:moveTo>
                      <a:pt x="167" y="125"/>
                    </a:moveTo>
                    <a:lnTo>
                      <a:pt x="184" y="125"/>
                    </a:lnTo>
                    <a:lnTo>
                      <a:pt x="184" y="114"/>
                    </a:lnTo>
                    <a:lnTo>
                      <a:pt x="167" y="114"/>
                    </a:lnTo>
                    <a:lnTo>
                      <a:pt x="167" y="125"/>
                    </a:lnTo>
                    <a:lnTo>
                      <a:pt x="167" y="125"/>
                    </a:lnTo>
                    <a:close/>
                    <a:moveTo>
                      <a:pt x="184" y="0"/>
                    </a:moveTo>
                    <a:lnTo>
                      <a:pt x="167" y="0"/>
                    </a:lnTo>
                    <a:lnTo>
                      <a:pt x="167" y="17"/>
                    </a:lnTo>
                    <a:lnTo>
                      <a:pt x="179" y="17"/>
                    </a:lnTo>
                    <a:lnTo>
                      <a:pt x="179" y="40"/>
                    </a:lnTo>
                    <a:lnTo>
                      <a:pt x="167" y="40"/>
                    </a:lnTo>
                    <a:lnTo>
                      <a:pt x="167" y="90"/>
                    </a:lnTo>
                    <a:lnTo>
                      <a:pt x="184" y="90"/>
                    </a:lnTo>
                    <a:lnTo>
                      <a:pt x="184" y="76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2" y="52"/>
                    </a:lnTo>
                    <a:lnTo>
                      <a:pt x="184" y="52"/>
                    </a:lnTo>
                    <a:lnTo>
                      <a:pt x="184" y="0"/>
                    </a:lnTo>
                    <a:close/>
                    <a:moveTo>
                      <a:pt x="149" y="125"/>
                    </a:moveTo>
                    <a:lnTo>
                      <a:pt x="167" y="125"/>
                    </a:lnTo>
                    <a:lnTo>
                      <a:pt x="167" y="114"/>
                    </a:lnTo>
                    <a:lnTo>
                      <a:pt x="149" y="114"/>
                    </a:lnTo>
                    <a:lnTo>
                      <a:pt x="149" y="125"/>
                    </a:lnTo>
                    <a:lnTo>
                      <a:pt x="149" y="125"/>
                    </a:lnTo>
                    <a:close/>
                    <a:moveTo>
                      <a:pt x="167" y="0"/>
                    </a:moveTo>
                    <a:lnTo>
                      <a:pt x="149" y="0"/>
                    </a:lnTo>
                    <a:lnTo>
                      <a:pt x="149" y="52"/>
                    </a:lnTo>
                    <a:lnTo>
                      <a:pt x="160" y="52"/>
                    </a:lnTo>
                    <a:lnTo>
                      <a:pt x="160" y="76"/>
                    </a:lnTo>
                    <a:lnTo>
                      <a:pt x="149" y="76"/>
                    </a:lnTo>
                    <a:lnTo>
                      <a:pt x="149" y="90"/>
                    </a:lnTo>
                    <a:lnTo>
                      <a:pt x="167" y="90"/>
                    </a:lnTo>
                    <a:lnTo>
                      <a:pt x="167" y="40"/>
                    </a:lnTo>
                    <a:lnTo>
                      <a:pt x="156" y="40"/>
                    </a:lnTo>
                    <a:lnTo>
                      <a:pt x="156" y="17"/>
                    </a:lnTo>
                    <a:lnTo>
                      <a:pt x="156" y="17"/>
                    </a:lnTo>
                    <a:lnTo>
                      <a:pt x="167" y="17"/>
                    </a:lnTo>
                    <a:lnTo>
                      <a:pt x="167" y="0"/>
                    </a:lnTo>
                    <a:close/>
                    <a:moveTo>
                      <a:pt x="132" y="125"/>
                    </a:moveTo>
                    <a:lnTo>
                      <a:pt x="149" y="125"/>
                    </a:lnTo>
                    <a:lnTo>
                      <a:pt x="149" y="114"/>
                    </a:lnTo>
                    <a:lnTo>
                      <a:pt x="132" y="114"/>
                    </a:lnTo>
                    <a:lnTo>
                      <a:pt x="132" y="125"/>
                    </a:lnTo>
                    <a:lnTo>
                      <a:pt x="132" y="125"/>
                    </a:lnTo>
                    <a:close/>
                    <a:moveTo>
                      <a:pt x="149" y="0"/>
                    </a:moveTo>
                    <a:lnTo>
                      <a:pt x="132" y="0"/>
                    </a:lnTo>
                    <a:lnTo>
                      <a:pt x="132" y="17"/>
                    </a:lnTo>
                    <a:lnTo>
                      <a:pt x="144" y="17"/>
                    </a:lnTo>
                    <a:lnTo>
                      <a:pt x="144" y="40"/>
                    </a:lnTo>
                    <a:lnTo>
                      <a:pt x="132" y="40"/>
                    </a:lnTo>
                    <a:lnTo>
                      <a:pt x="132" y="90"/>
                    </a:lnTo>
                    <a:lnTo>
                      <a:pt x="149" y="90"/>
                    </a:lnTo>
                    <a:lnTo>
                      <a:pt x="149" y="76"/>
                    </a:lnTo>
                    <a:lnTo>
                      <a:pt x="139" y="76"/>
                    </a:lnTo>
                    <a:lnTo>
                      <a:pt x="139" y="76"/>
                    </a:lnTo>
                    <a:lnTo>
                      <a:pt x="139" y="52"/>
                    </a:lnTo>
                    <a:lnTo>
                      <a:pt x="149" y="52"/>
                    </a:lnTo>
                    <a:lnTo>
                      <a:pt x="149" y="0"/>
                    </a:lnTo>
                    <a:close/>
                    <a:moveTo>
                      <a:pt x="115" y="125"/>
                    </a:moveTo>
                    <a:lnTo>
                      <a:pt x="132" y="125"/>
                    </a:lnTo>
                    <a:lnTo>
                      <a:pt x="132" y="114"/>
                    </a:lnTo>
                    <a:lnTo>
                      <a:pt x="115" y="114"/>
                    </a:lnTo>
                    <a:lnTo>
                      <a:pt x="115" y="125"/>
                    </a:lnTo>
                    <a:lnTo>
                      <a:pt x="115" y="125"/>
                    </a:lnTo>
                    <a:close/>
                    <a:moveTo>
                      <a:pt x="132" y="0"/>
                    </a:moveTo>
                    <a:lnTo>
                      <a:pt x="115" y="0"/>
                    </a:lnTo>
                    <a:lnTo>
                      <a:pt x="115" y="52"/>
                    </a:lnTo>
                    <a:lnTo>
                      <a:pt x="127" y="52"/>
                    </a:lnTo>
                    <a:lnTo>
                      <a:pt x="127" y="76"/>
                    </a:lnTo>
                    <a:lnTo>
                      <a:pt x="115" y="76"/>
                    </a:lnTo>
                    <a:lnTo>
                      <a:pt x="115" y="90"/>
                    </a:lnTo>
                    <a:lnTo>
                      <a:pt x="132" y="90"/>
                    </a:lnTo>
                    <a:lnTo>
                      <a:pt x="132" y="40"/>
                    </a:lnTo>
                    <a:lnTo>
                      <a:pt x="120" y="40"/>
                    </a:lnTo>
                    <a:lnTo>
                      <a:pt x="120" y="17"/>
                    </a:lnTo>
                    <a:lnTo>
                      <a:pt x="120" y="17"/>
                    </a:lnTo>
                    <a:lnTo>
                      <a:pt x="132" y="17"/>
                    </a:lnTo>
                    <a:lnTo>
                      <a:pt x="132" y="0"/>
                    </a:lnTo>
                    <a:close/>
                    <a:moveTo>
                      <a:pt x="97" y="125"/>
                    </a:moveTo>
                    <a:lnTo>
                      <a:pt x="115" y="125"/>
                    </a:lnTo>
                    <a:lnTo>
                      <a:pt x="115" y="114"/>
                    </a:lnTo>
                    <a:lnTo>
                      <a:pt x="97" y="114"/>
                    </a:lnTo>
                    <a:lnTo>
                      <a:pt x="97" y="125"/>
                    </a:lnTo>
                    <a:lnTo>
                      <a:pt x="97" y="125"/>
                    </a:lnTo>
                    <a:close/>
                    <a:moveTo>
                      <a:pt x="115" y="0"/>
                    </a:moveTo>
                    <a:lnTo>
                      <a:pt x="97" y="0"/>
                    </a:lnTo>
                    <a:lnTo>
                      <a:pt x="97" y="17"/>
                    </a:lnTo>
                    <a:lnTo>
                      <a:pt x="108" y="17"/>
                    </a:lnTo>
                    <a:lnTo>
                      <a:pt x="108" y="40"/>
                    </a:lnTo>
                    <a:lnTo>
                      <a:pt x="97" y="40"/>
                    </a:lnTo>
                    <a:lnTo>
                      <a:pt x="97" y="90"/>
                    </a:lnTo>
                    <a:lnTo>
                      <a:pt x="115" y="90"/>
                    </a:lnTo>
                    <a:lnTo>
                      <a:pt x="115" y="76"/>
                    </a:lnTo>
                    <a:lnTo>
                      <a:pt x="104" y="76"/>
                    </a:lnTo>
                    <a:lnTo>
                      <a:pt x="104" y="76"/>
                    </a:lnTo>
                    <a:lnTo>
                      <a:pt x="104" y="52"/>
                    </a:lnTo>
                    <a:lnTo>
                      <a:pt x="115" y="52"/>
                    </a:lnTo>
                    <a:lnTo>
                      <a:pt x="115" y="0"/>
                    </a:lnTo>
                    <a:close/>
                    <a:moveTo>
                      <a:pt x="80" y="125"/>
                    </a:moveTo>
                    <a:lnTo>
                      <a:pt x="97" y="125"/>
                    </a:lnTo>
                    <a:lnTo>
                      <a:pt x="97" y="114"/>
                    </a:lnTo>
                    <a:lnTo>
                      <a:pt x="80" y="114"/>
                    </a:lnTo>
                    <a:lnTo>
                      <a:pt x="80" y="125"/>
                    </a:lnTo>
                    <a:lnTo>
                      <a:pt x="80" y="125"/>
                    </a:lnTo>
                    <a:close/>
                    <a:moveTo>
                      <a:pt x="97" y="0"/>
                    </a:moveTo>
                    <a:lnTo>
                      <a:pt x="80" y="0"/>
                    </a:lnTo>
                    <a:lnTo>
                      <a:pt x="80" y="52"/>
                    </a:lnTo>
                    <a:lnTo>
                      <a:pt x="92" y="52"/>
                    </a:lnTo>
                    <a:lnTo>
                      <a:pt x="92" y="76"/>
                    </a:lnTo>
                    <a:lnTo>
                      <a:pt x="80" y="76"/>
                    </a:lnTo>
                    <a:lnTo>
                      <a:pt x="80" y="90"/>
                    </a:lnTo>
                    <a:lnTo>
                      <a:pt x="97" y="90"/>
                    </a:lnTo>
                    <a:lnTo>
                      <a:pt x="97" y="40"/>
                    </a:lnTo>
                    <a:lnTo>
                      <a:pt x="85" y="40"/>
                    </a:lnTo>
                    <a:lnTo>
                      <a:pt x="85" y="17"/>
                    </a:lnTo>
                    <a:lnTo>
                      <a:pt x="85" y="17"/>
                    </a:lnTo>
                    <a:lnTo>
                      <a:pt x="97" y="17"/>
                    </a:lnTo>
                    <a:lnTo>
                      <a:pt x="97" y="0"/>
                    </a:lnTo>
                    <a:close/>
                    <a:moveTo>
                      <a:pt x="61" y="125"/>
                    </a:moveTo>
                    <a:lnTo>
                      <a:pt x="80" y="125"/>
                    </a:lnTo>
                    <a:lnTo>
                      <a:pt x="80" y="114"/>
                    </a:lnTo>
                    <a:lnTo>
                      <a:pt x="61" y="114"/>
                    </a:lnTo>
                    <a:lnTo>
                      <a:pt x="61" y="125"/>
                    </a:lnTo>
                    <a:lnTo>
                      <a:pt x="61" y="125"/>
                    </a:lnTo>
                    <a:close/>
                    <a:moveTo>
                      <a:pt x="80" y="0"/>
                    </a:moveTo>
                    <a:lnTo>
                      <a:pt x="61" y="0"/>
                    </a:lnTo>
                    <a:lnTo>
                      <a:pt x="61" y="17"/>
                    </a:lnTo>
                    <a:lnTo>
                      <a:pt x="73" y="17"/>
                    </a:lnTo>
                    <a:lnTo>
                      <a:pt x="73" y="40"/>
                    </a:lnTo>
                    <a:lnTo>
                      <a:pt x="61" y="40"/>
                    </a:lnTo>
                    <a:lnTo>
                      <a:pt x="61" y="90"/>
                    </a:lnTo>
                    <a:lnTo>
                      <a:pt x="80" y="90"/>
                    </a:lnTo>
                    <a:lnTo>
                      <a:pt x="80" y="76"/>
                    </a:lnTo>
                    <a:lnTo>
                      <a:pt x="68" y="76"/>
                    </a:lnTo>
                    <a:lnTo>
                      <a:pt x="68" y="76"/>
                    </a:lnTo>
                    <a:lnTo>
                      <a:pt x="68" y="52"/>
                    </a:lnTo>
                    <a:lnTo>
                      <a:pt x="80" y="52"/>
                    </a:lnTo>
                    <a:lnTo>
                      <a:pt x="80" y="0"/>
                    </a:lnTo>
                    <a:close/>
                    <a:moveTo>
                      <a:pt x="45" y="125"/>
                    </a:moveTo>
                    <a:lnTo>
                      <a:pt x="61" y="125"/>
                    </a:lnTo>
                    <a:lnTo>
                      <a:pt x="61" y="114"/>
                    </a:lnTo>
                    <a:lnTo>
                      <a:pt x="45" y="114"/>
                    </a:lnTo>
                    <a:lnTo>
                      <a:pt x="45" y="125"/>
                    </a:lnTo>
                    <a:lnTo>
                      <a:pt x="45" y="125"/>
                    </a:lnTo>
                    <a:close/>
                    <a:moveTo>
                      <a:pt x="61" y="0"/>
                    </a:moveTo>
                    <a:lnTo>
                      <a:pt x="45" y="0"/>
                    </a:lnTo>
                    <a:lnTo>
                      <a:pt x="45" y="52"/>
                    </a:lnTo>
                    <a:lnTo>
                      <a:pt x="56" y="52"/>
                    </a:lnTo>
                    <a:lnTo>
                      <a:pt x="56" y="76"/>
                    </a:lnTo>
                    <a:lnTo>
                      <a:pt x="45" y="76"/>
                    </a:lnTo>
                    <a:lnTo>
                      <a:pt x="45" y="90"/>
                    </a:lnTo>
                    <a:lnTo>
                      <a:pt x="61" y="90"/>
                    </a:lnTo>
                    <a:lnTo>
                      <a:pt x="61" y="40"/>
                    </a:lnTo>
                    <a:lnTo>
                      <a:pt x="49" y="40"/>
                    </a:lnTo>
                    <a:lnTo>
                      <a:pt x="49" y="17"/>
                    </a:lnTo>
                    <a:lnTo>
                      <a:pt x="49" y="17"/>
                    </a:lnTo>
                    <a:lnTo>
                      <a:pt x="61" y="17"/>
                    </a:lnTo>
                    <a:lnTo>
                      <a:pt x="61" y="0"/>
                    </a:lnTo>
                    <a:close/>
                    <a:moveTo>
                      <a:pt x="26" y="125"/>
                    </a:moveTo>
                    <a:lnTo>
                      <a:pt x="45" y="125"/>
                    </a:lnTo>
                    <a:lnTo>
                      <a:pt x="45" y="114"/>
                    </a:lnTo>
                    <a:lnTo>
                      <a:pt x="45" y="90"/>
                    </a:lnTo>
                    <a:lnTo>
                      <a:pt x="45" y="76"/>
                    </a:lnTo>
                    <a:lnTo>
                      <a:pt x="33" y="76"/>
                    </a:lnTo>
                    <a:lnTo>
                      <a:pt x="33" y="76"/>
                    </a:lnTo>
                    <a:lnTo>
                      <a:pt x="33" y="52"/>
                    </a:lnTo>
                    <a:lnTo>
                      <a:pt x="45" y="52"/>
                    </a:lnTo>
                    <a:lnTo>
                      <a:pt x="45" y="0"/>
                    </a:lnTo>
                    <a:lnTo>
                      <a:pt x="26" y="0"/>
                    </a:lnTo>
                    <a:lnTo>
                      <a:pt x="26" y="17"/>
                    </a:lnTo>
                    <a:lnTo>
                      <a:pt x="37" y="17"/>
                    </a:lnTo>
                    <a:lnTo>
                      <a:pt x="37" y="40"/>
                    </a:lnTo>
                    <a:lnTo>
                      <a:pt x="26" y="40"/>
                    </a:lnTo>
                    <a:lnTo>
                      <a:pt x="26" y="125"/>
                    </a:lnTo>
                    <a:close/>
                    <a:moveTo>
                      <a:pt x="0" y="125"/>
                    </a:moveTo>
                    <a:lnTo>
                      <a:pt x="26" y="125"/>
                    </a:lnTo>
                    <a:lnTo>
                      <a:pt x="26" y="40"/>
                    </a:lnTo>
                    <a:lnTo>
                      <a:pt x="14" y="40"/>
                    </a:lnTo>
                    <a:lnTo>
                      <a:pt x="14" y="17"/>
                    </a:lnTo>
                    <a:lnTo>
                      <a:pt x="14" y="17"/>
                    </a:lnTo>
                    <a:lnTo>
                      <a:pt x="26" y="17"/>
                    </a:lnTo>
                    <a:lnTo>
                      <a:pt x="26" y="0"/>
                    </a:lnTo>
                    <a:lnTo>
                      <a:pt x="0" y="0"/>
                    </a:lnTo>
                    <a:lnTo>
                      <a:pt x="0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00" name="Freeform 230">
                <a:extLst>
                  <a:ext uri="{FF2B5EF4-FFF2-40B4-BE49-F238E27FC236}">
                    <a16:creationId xmlns:a16="http://schemas.microsoft.com/office/drawing/2014/main" id="{B3BAF777-EAF4-4E2D-BF16-50FD989DB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1554" y="3594843"/>
                <a:ext cx="148432" cy="36626"/>
              </a:xfrm>
              <a:custGeom>
                <a:avLst/>
                <a:gdLst>
                  <a:gd name="T0" fmla="*/ 0 w 65"/>
                  <a:gd name="T1" fmla="*/ 8 h 16"/>
                  <a:gd name="T2" fmla="*/ 4 w 65"/>
                  <a:gd name="T3" fmla="*/ 16 h 16"/>
                  <a:gd name="T4" fmla="*/ 33 w 65"/>
                  <a:gd name="T5" fmla="*/ 9 h 16"/>
                  <a:gd name="T6" fmla="*/ 61 w 65"/>
                  <a:gd name="T7" fmla="*/ 16 h 16"/>
                  <a:gd name="T8" fmla="*/ 65 w 65"/>
                  <a:gd name="T9" fmla="*/ 8 h 16"/>
                  <a:gd name="T10" fmla="*/ 33 w 65"/>
                  <a:gd name="T11" fmla="*/ 0 h 16"/>
                  <a:gd name="T12" fmla="*/ 0 w 65"/>
                  <a:gd name="T1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16">
                    <a:moveTo>
                      <a:pt x="0" y="8"/>
                    </a:moveTo>
                    <a:cubicBezTo>
                      <a:pt x="4" y="16"/>
                      <a:pt x="4" y="16"/>
                      <a:pt x="4" y="16"/>
                    </a:cubicBezTo>
                    <a:cubicBezTo>
                      <a:pt x="12" y="11"/>
                      <a:pt x="22" y="9"/>
                      <a:pt x="33" y="9"/>
                    </a:cubicBezTo>
                    <a:cubicBezTo>
                      <a:pt x="43" y="9"/>
                      <a:pt x="53" y="11"/>
                      <a:pt x="61" y="16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56" y="3"/>
                      <a:pt x="44" y="0"/>
                      <a:pt x="33" y="0"/>
                    </a:cubicBezTo>
                    <a:cubicBezTo>
                      <a:pt x="21" y="0"/>
                      <a:pt x="9" y="3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01" name="Freeform 231">
                <a:extLst>
                  <a:ext uri="{FF2B5EF4-FFF2-40B4-BE49-F238E27FC236}">
                    <a16:creationId xmlns:a16="http://schemas.microsoft.com/office/drawing/2014/main" id="{A28ECDAB-6E90-4A2C-AEF0-C3E6B9BE8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6494" y="3554361"/>
                <a:ext cx="198552" cy="43373"/>
              </a:xfrm>
              <a:custGeom>
                <a:avLst/>
                <a:gdLst>
                  <a:gd name="T0" fmla="*/ 87 w 87"/>
                  <a:gd name="T1" fmla="*/ 11 h 19"/>
                  <a:gd name="T2" fmla="*/ 44 w 87"/>
                  <a:gd name="T3" fmla="*/ 0 h 19"/>
                  <a:gd name="T4" fmla="*/ 0 w 87"/>
                  <a:gd name="T5" fmla="*/ 11 h 19"/>
                  <a:gd name="T6" fmla="*/ 4 w 87"/>
                  <a:gd name="T7" fmla="*/ 19 h 19"/>
                  <a:gd name="T8" fmla="*/ 44 w 87"/>
                  <a:gd name="T9" fmla="*/ 9 h 19"/>
                  <a:gd name="T10" fmla="*/ 83 w 87"/>
                  <a:gd name="T11" fmla="*/ 19 h 19"/>
                  <a:gd name="T12" fmla="*/ 87 w 87"/>
                  <a:gd name="T13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9">
                    <a:moveTo>
                      <a:pt x="87" y="11"/>
                    </a:moveTo>
                    <a:cubicBezTo>
                      <a:pt x="75" y="4"/>
                      <a:pt x="59" y="0"/>
                      <a:pt x="44" y="0"/>
                    </a:cubicBezTo>
                    <a:cubicBezTo>
                      <a:pt x="28" y="0"/>
                      <a:pt x="12" y="4"/>
                      <a:pt x="0" y="11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15" y="13"/>
                      <a:pt x="29" y="9"/>
                      <a:pt x="44" y="9"/>
                    </a:cubicBezTo>
                    <a:cubicBezTo>
                      <a:pt x="58" y="9"/>
                      <a:pt x="72" y="13"/>
                      <a:pt x="83" y="19"/>
                    </a:cubicBezTo>
                    <a:lnTo>
                      <a:pt x="8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2D8729FB-A746-462F-BACD-6A2DB8E0E1E5}"/>
                </a:ext>
              </a:extLst>
            </p:cNvPr>
            <p:cNvGrpSpPr/>
            <p:nvPr/>
          </p:nvGrpSpPr>
          <p:grpSpPr>
            <a:xfrm rot="20698236" flipH="1">
              <a:off x="18779367" y="8392524"/>
              <a:ext cx="676888" cy="632500"/>
              <a:chOff x="9759020" y="3499422"/>
              <a:chExt cx="380718" cy="355659"/>
            </a:xfrm>
            <a:solidFill>
              <a:schemeClr val="accent5"/>
            </a:solidFill>
          </p:grpSpPr>
          <p:sp>
            <p:nvSpPr>
              <p:cNvPr id="203" name="Freeform 113">
                <a:extLst>
                  <a:ext uri="{FF2B5EF4-FFF2-40B4-BE49-F238E27FC236}">
                    <a16:creationId xmlns:a16="http://schemas.microsoft.com/office/drawing/2014/main" id="{51939832-4723-4AE6-99A0-096B1985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32751" y="3499422"/>
                <a:ext cx="38554" cy="36626"/>
              </a:xfrm>
              <a:custGeom>
                <a:avLst/>
                <a:gdLst>
                  <a:gd name="T0" fmla="*/ 0 w 17"/>
                  <a:gd name="T1" fmla="*/ 9 h 16"/>
                  <a:gd name="T2" fmla="*/ 3 w 17"/>
                  <a:gd name="T3" fmla="*/ 11 h 16"/>
                  <a:gd name="T4" fmla="*/ 12 w 17"/>
                  <a:gd name="T5" fmla="*/ 16 h 16"/>
                  <a:gd name="T6" fmla="*/ 17 w 17"/>
                  <a:gd name="T7" fmla="*/ 7 h 16"/>
                  <a:gd name="T8" fmla="*/ 5 w 17"/>
                  <a:gd name="T9" fmla="*/ 0 h 16"/>
                  <a:gd name="T10" fmla="*/ 0 w 17"/>
                  <a:gd name="T11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6">
                    <a:moveTo>
                      <a:pt x="0" y="9"/>
                    </a:moveTo>
                    <a:cubicBezTo>
                      <a:pt x="1" y="10"/>
                      <a:pt x="2" y="10"/>
                      <a:pt x="3" y="11"/>
                    </a:cubicBezTo>
                    <a:cubicBezTo>
                      <a:pt x="6" y="12"/>
                      <a:pt x="9" y="14"/>
                      <a:pt x="12" y="1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04" name="Freeform 114">
                <a:extLst>
                  <a:ext uri="{FF2B5EF4-FFF2-40B4-BE49-F238E27FC236}">
                    <a16:creationId xmlns:a16="http://schemas.microsoft.com/office/drawing/2014/main" id="{1F480F96-4126-45E4-8F4B-AE29DB5BC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9020" y="3711468"/>
                <a:ext cx="196624" cy="143613"/>
              </a:xfrm>
              <a:custGeom>
                <a:avLst/>
                <a:gdLst>
                  <a:gd name="T0" fmla="*/ 22 w 86"/>
                  <a:gd name="T1" fmla="*/ 60 h 63"/>
                  <a:gd name="T2" fmla="*/ 38 w 86"/>
                  <a:gd name="T3" fmla="*/ 63 h 63"/>
                  <a:gd name="T4" fmla="*/ 48 w 86"/>
                  <a:gd name="T5" fmla="*/ 62 h 63"/>
                  <a:gd name="T6" fmla="*/ 67 w 86"/>
                  <a:gd name="T7" fmla="*/ 46 h 63"/>
                  <a:gd name="T8" fmla="*/ 86 w 86"/>
                  <a:gd name="T9" fmla="*/ 9 h 63"/>
                  <a:gd name="T10" fmla="*/ 79 w 86"/>
                  <a:gd name="T11" fmla="*/ 1 h 63"/>
                  <a:gd name="T12" fmla="*/ 76 w 86"/>
                  <a:gd name="T13" fmla="*/ 0 h 63"/>
                  <a:gd name="T14" fmla="*/ 55 w 86"/>
                  <a:gd name="T15" fmla="*/ 39 h 63"/>
                  <a:gd name="T16" fmla="*/ 29 w 86"/>
                  <a:gd name="T17" fmla="*/ 47 h 63"/>
                  <a:gd name="T18" fmla="*/ 21 w 86"/>
                  <a:gd name="T19" fmla="*/ 22 h 63"/>
                  <a:gd name="T20" fmla="*/ 9 w 86"/>
                  <a:gd name="T21" fmla="*/ 15 h 63"/>
                  <a:gd name="T22" fmla="*/ 22 w 86"/>
                  <a:gd name="T23" fmla="*/ 6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6" h="63">
                    <a:moveTo>
                      <a:pt x="22" y="60"/>
                    </a:moveTo>
                    <a:cubicBezTo>
                      <a:pt x="27" y="62"/>
                      <a:pt x="33" y="63"/>
                      <a:pt x="38" y="63"/>
                    </a:cubicBezTo>
                    <a:cubicBezTo>
                      <a:pt x="41" y="63"/>
                      <a:pt x="44" y="63"/>
                      <a:pt x="48" y="62"/>
                    </a:cubicBezTo>
                    <a:cubicBezTo>
                      <a:pt x="56" y="59"/>
                      <a:pt x="63" y="54"/>
                      <a:pt x="67" y="46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5" y="6"/>
                      <a:pt x="82" y="3"/>
                      <a:pt x="79" y="1"/>
                    </a:cubicBezTo>
                    <a:cubicBezTo>
                      <a:pt x="78" y="1"/>
                      <a:pt x="77" y="0"/>
                      <a:pt x="76" y="0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0" y="49"/>
                      <a:pt x="38" y="52"/>
                      <a:pt x="29" y="47"/>
                    </a:cubicBezTo>
                    <a:cubicBezTo>
                      <a:pt x="20" y="42"/>
                      <a:pt x="16" y="31"/>
                      <a:pt x="21" y="22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0" y="31"/>
                      <a:pt x="6" y="51"/>
                      <a:pt x="22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05" name="Freeform 115">
                <a:extLst>
                  <a:ext uri="{FF2B5EF4-FFF2-40B4-BE49-F238E27FC236}">
                    <a16:creationId xmlns:a16="http://schemas.microsoft.com/office/drawing/2014/main" id="{B614AC17-FF8B-4B43-B5A5-37F50DF25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8537" y="3514843"/>
                <a:ext cx="341201" cy="288190"/>
              </a:xfrm>
              <a:custGeom>
                <a:avLst/>
                <a:gdLst>
                  <a:gd name="T0" fmla="*/ 113 w 150"/>
                  <a:gd name="T1" fmla="*/ 13 h 126"/>
                  <a:gd name="T2" fmla="*/ 104 w 150"/>
                  <a:gd name="T3" fmla="*/ 8 h 126"/>
                  <a:gd name="T4" fmla="*/ 101 w 150"/>
                  <a:gd name="T5" fmla="*/ 6 h 126"/>
                  <a:gd name="T6" fmla="*/ 71 w 150"/>
                  <a:gd name="T7" fmla="*/ 0 h 126"/>
                  <a:gd name="T8" fmla="*/ 9 w 150"/>
                  <a:gd name="T9" fmla="*/ 37 h 126"/>
                  <a:gd name="T10" fmla="*/ 1 w 150"/>
                  <a:gd name="T11" fmla="*/ 63 h 126"/>
                  <a:gd name="T12" fmla="*/ 0 w 150"/>
                  <a:gd name="T13" fmla="*/ 68 h 126"/>
                  <a:gd name="T14" fmla="*/ 1 w 150"/>
                  <a:gd name="T15" fmla="*/ 70 h 126"/>
                  <a:gd name="T16" fmla="*/ 3 w 150"/>
                  <a:gd name="T17" fmla="*/ 69 h 126"/>
                  <a:gd name="T18" fmla="*/ 7 w 150"/>
                  <a:gd name="T19" fmla="*/ 66 h 126"/>
                  <a:gd name="T20" fmla="*/ 19 w 150"/>
                  <a:gd name="T21" fmla="*/ 62 h 126"/>
                  <a:gd name="T22" fmla="*/ 28 w 150"/>
                  <a:gd name="T23" fmla="*/ 64 h 126"/>
                  <a:gd name="T24" fmla="*/ 39 w 150"/>
                  <a:gd name="T25" fmla="*/ 83 h 126"/>
                  <a:gd name="T26" fmla="*/ 39 w 150"/>
                  <a:gd name="T27" fmla="*/ 87 h 126"/>
                  <a:gd name="T28" fmla="*/ 42 w 150"/>
                  <a:gd name="T29" fmla="*/ 85 h 126"/>
                  <a:gd name="T30" fmla="*/ 54 w 150"/>
                  <a:gd name="T31" fmla="*/ 81 h 126"/>
                  <a:gd name="T32" fmla="*/ 61 w 150"/>
                  <a:gd name="T33" fmla="*/ 82 h 126"/>
                  <a:gd name="T34" fmla="*/ 64 w 150"/>
                  <a:gd name="T35" fmla="*/ 83 h 126"/>
                  <a:gd name="T36" fmla="*/ 72 w 150"/>
                  <a:gd name="T37" fmla="*/ 90 h 126"/>
                  <a:gd name="T38" fmla="*/ 75 w 150"/>
                  <a:gd name="T39" fmla="*/ 102 h 126"/>
                  <a:gd name="T40" fmla="*/ 75 w 150"/>
                  <a:gd name="T41" fmla="*/ 106 h 126"/>
                  <a:gd name="T42" fmla="*/ 79 w 150"/>
                  <a:gd name="T43" fmla="*/ 104 h 126"/>
                  <a:gd name="T44" fmla="*/ 91 w 150"/>
                  <a:gd name="T45" fmla="*/ 100 h 126"/>
                  <a:gd name="T46" fmla="*/ 100 w 150"/>
                  <a:gd name="T47" fmla="*/ 102 h 126"/>
                  <a:gd name="T48" fmla="*/ 111 w 150"/>
                  <a:gd name="T49" fmla="*/ 121 h 126"/>
                  <a:gd name="T50" fmla="*/ 113 w 150"/>
                  <a:gd name="T51" fmla="*/ 126 h 126"/>
                  <a:gd name="T52" fmla="*/ 116 w 150"/>
                  <a:gd name="T53" fmla="*/ 124 h 126"/>
                  <a:gd name="T54" fmla="*/ 133 w 150"/>
                  <a:gd name="T55" fmla="*/ 103 h 126"/>
                  <a:gd name="T56" fmla="*/ 113 w 150"/>
                  <a:gd name="T57" fmla="*/ 1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0" h="126">
                    <a:moveTo>
                      <a:pt x="113" y="13"/>
                    </a:moveTo>
                    <a:cubicBezTo>
                      <a:pt x="110" y="11"/>
                      <a:pt x="107" y="9"/>
                      <a:pt x="104" y="8"/>
                    </a:cubicBezTo>
                    <a:cubicBezTo>
                      <a:pt x="103" y="7"/>
                      <a:pt x="102" y="7"/>
                      <a:pt x="101" y="6"/>
                    </a:cubicBezTo>
                    <a:cubicBezTo>
                      <a:pt x="91" y="2"/>
                      <a:pt x="81" y="0"/>
                      <a:pt x="71" y="0"/>
                    </a:cubicBezTo>
                    <a:cubicBezTo>
                      <a:pt x="46" y="0"/>
                      <a:pt x="21" y="13"/>
                      <a:pt x="9" y="37"/>
                    </a:cubicBezTo>
                    <a:cubicBezTo>
                      <a:pt x="4" y="46"/>
                      <a:pt x="2" y="54"/>
                      <a:pt x="1" y="63"/>
                    </a:cubicBezTo>
                    <a:cubicBezTo>
                      <a:pt x="1" y="65"/>
                      <a:pt x="1" y="67"/>
                      <a:pt x="0" y="68"/>
                    </a:cubicBezTo>
                    <a:cubicBezTo>
                      <a:pt x="0" y="69"/>
                      <a:pt x="1" y="70"/>
                      <a:pt x="1" y="70"/>
                    </a:cubicBezTo>
                    <a:cubicBezTo>
                      <a:pt x="2" y="70"/>
                      <a:pt x="2" y="70"/>
                      <a:pt x="3" y="69"/>
                    </a:cubicBezTo>
                    <a:cubicBezTo>
                      <a:pt x="4" y="68"/>
                      <a:pt x="5" y="67"/>
                      <a:pt x="7" y="66"/>
                    </a:cubicBezTo>
                    <a:cubicBezTo>
                      <a:pt x="10" y="63"/>
                      <a:pt x="14" y="62"/>
                      <a:pt x="19" y="62"/>
                    </a:cubicBezTo>
                    <a:cubicBezTo>
                      <a:pt x="22" y="62"/>
                      <a:pt x="25" y="62"/>
                      <a:pt x="28" y="64"/>
                    </a:cubicBezTo>
                    <a:cubicBezTo>
                      <a:pt x="35" y="68"/>
                      <a:pt x="39" y="75"/>
                      <a:pt x="39" y="83"/>
                    </a:cubicBezTo>
                    <a:cubicBezTo>
                      <a:pt x="38" y="85"/>
                      <a:pt x="38" y="87"/>
                      <a:pt x="39" y="87"/>
                    </a:cubicBezTo>
                    <a:cubicBezTo>
                      <a:pt x="39" y="87"/>
                      <a:pt x="40" y="86"/>
                      <a:pt x="42" y="85"/>
                    </a:cubicBezTo>
                    <a:cubicBezTo>
                      <a:pt x="46" y="82"/>
                      <a:pt x="50" y="81"/>
                      <a:pt x="54" y="81"/>
                    </a:cubicBezTo>
                    <a:cubicBezTo>
                      <a:pt x="56" y="81"/>
                      <a:pt x="59" y="81"/>
                      <a:pt x="61" y="82"/>
                    </a:cubicBezTo>
                    <a:cubicBezTo>
                      <a:pt x="62" y="82"/>
                      <a:pt x="63" y="83"/>
                      <a:pt x="64" y="83"/>
                    </a:cubicBezTo>
                    <a:cubicBezTo>
                      <a:pt x="67" y="85"/>
                      <a:pt x="70" y="87"/>
                      <a:pt x="72" y="90"/>
                    </a:cubicBezTo>
                    <a:cubicBezTo>
                      <a:pt x="74" y="94"/>
                      <a:pt x="75" y="98"/>
                      <a:pt x="75" y="102"/>
                    </a:cubicBezTo>
                    <a:cubicBezTo>
                      <a:pt x="75" y="105"/>
                      <a:pt x="75" y="106"/>
                      <a:pt x="75" y="106"/>
                    </a:cubicBezTo>
                    <a:cubicBezTo>
                      <a:pt x="76" y="106"/>
                      <a:pt x="77" y="105"/>
                      <a:pt x="79" y="104"/>
                    </a:cubicBezTo>
                    <a:cubicBezTo>
                      <a:pt x="82" y="101"/>
                      <a:pt x="86" y="100"/>
                      <a:pt x="91" y="100"/>
                    </a:cubicBezTo>
                    <a:cubicBezTo>
                      <a:pt x="94" y="100"/>
                      <a:pt x="97" y="101"/>
                      <a:pt x="100" y="102"/>
                    </a:cubicBezTo>
                    <a:cubicBezTo>
                      <a:pt x="107" y="106"/>
                      <a:pt x="111" y="113"/>
                      <a:pt x="111" y="121"/>
                    </a:cubicBezTo>
                    <a:cubicBezTo>
                      <a:pt x="111" y="124"/>
                      <a:pt x="111" y="126"/>
                      <a:pt x="113" y="126"/>
                    </a:cubicBezTo>
                    <a:cubicBezTo>
                      <a:pt x="114" y="126"/>
                      <a:pt x="115" y="126"/>
                      <a:pt x="116" y="124"/>
                    </a:cubicBezTo>
                    <a:cubicBezTo>
                      <a:pt x="123" y="119"/>
                      <a:pt x="129" y="112"/>
                      <a:pt x="133" y="103"/>
                    </a:cubicBezTo>
                    <a:cubicBezTo>
                      <a:pt x="150" y="72"/>
                      <a:pt x="140" y="34"/>
                      <a:pt x="11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sp>
          <p:nvSpPr>
            <p:cNvPr id="206" name="Freeform 323">
              <a:extLst>
                <a:ext uri="{FF2B5EF4-FFF2-40B4-BE49-F238E27FC236}">
                  <a16:creationId xmlns:a16="http://schemas.microsoft.com/office/drawing/2014/main" id="{AECDDCCC-9792-43A9-910C-14275891987C}"/>
                </a:ext>
              </a:extLst>
            </p:cNvPr>
            <p:cNvSpPr>
              <a:spLocks noEditPoints="1"/>
            </p:cNvSpPr>
            <p:nvPr/>
          </p:nvSpPr>
          <p:spPr bwMode="auto">
            <a:xfrm rot="20698236" flipH="1">
              <a:off x="19412375" y="7027262"/>
              <a:ext cx="656325" cy="807338"/>
            </a:xfrm>
            <a:custGeom>
              <a:avLst/>
              <a:gdLst>
                <a:gd name="T0" fmla="*/ 113 w 162"/>
                <a:gd name="T1" fmla="*/ 183 h 199"/>
                <a:gd name="T2" fmla="*/ 162 w 162"/>
                <a:gd name="T3" fmla="*/ 199 h 199"/>
                <a:gd name="T4" fmla="*/ 113 w 162"/>
                <a:gd name="T5" fmla="*/ 114 h 199"/>
                <a:gd name="T6" fmla="*/ 102 w 162"/>
                <a:gd name="T7" fmla="*/ 97 h 199"/>
                <a:gd name="T8" fmla="*/ 93 w 162"/>
                <a:gd name="T9" fmla="*/ 138 h 199"/>
                <a:gd name="T10" fmla="*/ 97 w 162"/>
                <a:gd name="T11" fmla="*/ 151 h 199"/>
                <a:gd name="T12" fmla="*/ 93 w 162"/>
                <a:gd name="T13" fmla="*/ 147 h 199"/>
                <a:gd name="T14" fmla="*/ 100 w 162"/>
                <a:gd name="T15" fmla="*/ 169 h 199"/>
                <a:gd name="T16" fmla="*/ 93 w 162"/>
                <a:gd name="T17" fmla="*/ 183 h 199"/>
                <a:gd name="T18" fmla="*/ 93 w 162"/>
                <a:gd name="T19" fmla="*/ 183 h 199"/>
                <a:gd name="T20" fmla="*/ 81 w 162"/>
                <a:gd name="T21" fmla="*/ 169 h 199"/>
                <a:gd name="T22" fmla="*/ 93 w 162"/>
                <a:gd name="T23" fmla="*/ 53 h 199"/>
                <a:gd name="T24" fmla="*/ 86 w 162"/>
                <a:gd name="T25" fmla="*/ 30 h 199"/>
                <a:gd name="T26" fmla="*/ 81 w 162"/>
                <a:gd name="T27" fmla="*/ 59 h 199"/>
                <a:gd name="T28" fmla="*/ 81 w 162"/>
                <a:gd name="T29" fmla="*/ 97 h 199"/>
                <a:gd name="T30" fmla="*/ 88 w 162"/>
                <a:gd name="T31" fmla="*/ 114 h 199"/>
                <a:gd name="T32" fmla="*/ 81 w 162"/>
                <a:gd name="T33" fmla="*/ 135 h 199"/>
                <a:gd name="T34" fmla="*/ 93 w 162"/>
                <a:gd name="T35" fmla="*/ 161 h 199"/>
                <a:gd name="T36" fmla="*/ 88 w 162"/>
                <a:gd name="T37" fmla="*/ 142 h 199"/>
                <a:gd name="T38" fmla="*/ 93 w 162"/>
                <a:gd name="T39" fmla="*/ 53 h 199"/>
                <a:gd name="T40" fmla="*/ 81 w 162"/>
                <a:gd name="T41" fmla="*/ 183 h 199"/>
                <a:gd name="T42" fmla="*/ 81 w 162"/>
                <a:gd name="T43" fmla="*/ 169 h 199"/>
                <a:gd name="T44" fmla="*/ 81 w 162"/>
                <a:gd name="T45" fmla="*/ 169 h 199"/>
                <a:gd name="T46" fmla="*/ 69 w 162"/>
                <a:gd name="T47" fmla="*/ 183 h 199"/>
                <a:gd name="T48" fmla="*/ 81 w 162"/>
                <a:gd name="T49" fmla="*/ 0 h 199"/>
                <a:gd name="T50" fmla="*/ 73 w 162"/>
                <a:gd name="T51" fmla="*/ 30 h 199"/>
                <a:gd name="T52" fmla="*/ 69 w 162"/>
                <a:gd name="T53" fmla="*/ 138 h 199"/>
                <a:gd name="T54" fmla="*/ 69 w 162"/>
                <a:gd name="T55" fmla="*/ 147 h 199"/>
                <a:gd name="T56" fmla="*/ 81 w 162"/>
                <a:gd name="T57" fmla="*/ 150 h 199"/>
                <a:gd name="T58" fmla="*/ 81 w 162"/>
                <a:gd name="T59" fmla="*/ 135 h 199"/>
                <a:gd name="T60" fmla="*/ 71 w 162"/>
                <a:gd name="T61" fmla="*/ 125 h 199"/>
                <a:gd name="T62" fmla="*/ 81 w 162"/>
                <a:gd name="T63" fmla="*/ 114 h 199"/>
                <a:gd name="T64" fmla="*/ 81 w 162"/>
                <a:gd name="T65" fmla="*/ 114 h 199"/>
                <a:gd name="T66" fmla="*/ 81 w 162"/>
                <a:gd name="T67" fmla="*/ 97 h 199"/>
                <a:gd name="T68" fmla="*/ 81 w 162"/>
                <a:gd name="T69" fmla="*/ 59 h 199"/>
                <a:gd name="T70" fmla="*/ 81 w 162"/>
                <a:gd name="T71" fmla="*/ 59 h 199"/>
                <a:gd name="T72" fmla="*/ 0 w 162"/>
                <a:gd name="T73" fmla="*/ 199 h 199"/>
                <a:gd name="T74" fmla="*/ 49 w 162"/>
                <a:gd name="T75" fmla="*/ 183 h 199"/>
                <a:gd name="T76" fmla="*/ 69 w 162"/>
                <a:gd name="T77" fmla="*/ 169 h 199"/>
                <a:gd name="T78" fmla="*/ 69 w 162"/>
                <a:gd name="T79" fmla="*/ 161 h 199"/>
                <a:gd name="T80" fmla="*/ 65 w 162"/>
                <a:gd name="T81" fmla="*/ 151 h 199"/>
                <a:gd name="T82" fmla="*/ 69 w 162"/>
                <a:gd name="T83" fmla="*/ 137 h 199"/>
                <a:gd name="T84" fmla="*/ 69 w 162"/>
                <a:gd name="T85" fmla="*/ 53 h 199"/>
                <a:gd name="T86" fmla="*/ 49 w 162"/>
                <a:gd name="T87" fmla="*/ 97 h 199"/>
                <a:gd name="T88" fmla="*/ 55 w 162"/>
                <a:gd name="T89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2" h="199">
                  <a:moveTo>
                    <a:pt x="93" y="183"/>
                  </a:moveTo>
                  <a:cubicBezTo>
                    <a:pt x="113" y="183"/>
                    <a:pt x="113" y="183"/>
                    <a:pt x="113" y="183"/>
                  </a:cubicBezTo>
                  <a:cubicBezTo>
                    <a:pt x="129" y="199"/>
                    <a:pt x="129" y="199"/>
                    <a:pt x="129" y="199"/>
                  </a:cubicBezTo>
                  <a:cubicBezTo>
                    <a:pt x="162" y="199"/>
                    <a:pt x="162" y="199"/>
                    <a:pt x="162" y="199"/>
                  </a:cubicBezTo>
                  <a:cubicBezTo>
                    <a:pt x="136" y="185"/>
                    <a:pt x="119" y="149"/>
                    <a:pt x="107" y="114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98" y="80"/>
                    <a:pt x="95" y="65"/>
                    <a:pt x="93" y="53"/>
                  </a:cubicBezTo>
                  <a:cubicBezTo>
                    <a:pt x="93" y="138"/>
                    <a:pt x="93" y="138"/>
                    <a:pt x="93" y="138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4" y="142"/>
                    <a:pt x="96" y="146"/>
                    <a:pt x="97" y="151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61"/>
                    <a:pt x="93" y="161"/>
                    <a:pt x="93" y="161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93" y="169"/>
                    <a:pt x="93" y="169"/>
                    <a:pt x="93" y="169"/>
                  </a:cubicBezTo>
                  <a:lnTo>
                    <a:pt x="93" y="183"/>
                  </a:lnTo>
                  <a:close/>
                  <a:moveTo>
                    <a:pt x="81" y="183"/>
                  </a:moveTo>
                  <a:cubicBezTo>
                    <a:pt x="93" y="183"/>
                    <a:pt x="93" y="183"/>
                    <a:pt x="93" y="183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81" y="169"/>
                    <a:pt x="81" y="169"/>
                    <a:pt x="81" y="169"/>
                  </a:cubicBezTo>
                  <a:cubicBezTo>
                    <a:pt x="81" y="183"/>
                    <a:pt x="81" y="183"/>
                    <a:pt x="81" y="183"/>
                  </a:cubicBezTo>
                  <a:close/>
                  <a:moveTo>
                    <a:pt x="93" y="53"/>
                  </a:moveTo>
                  <a:cubicBezTo>
                    <a:pt x="90" y="39"/>
                    <a:pt x="89" y="30"/>
                    <a:pt x="89" y="3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1" y="61"/>
                    <a:pt x="83" y="88"/>
                    <a:pt x="84" y="97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4"/>
                    <a:pt x="89" y="118"/>
                    <a:pt x="91" y="125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93" y="161"/>
                    <a:pt x="93" y="161"/>
                    <a:pt x="93" y="161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93" y="138"/>
                    <a:pt x="93" y="138"/>
                    <a:pt x="93" y="138"/>
                  </a:cubicBezTo>
                  <a:lnTo>
                    <a:pt x="93" y="53"/>
                  </a:lnTo>
                  <a:close/>
                  <a:moveTo>
                    <a:pt x="69" y="183"/>
                  </a:moveTo>
                  <a:cubicBezTo>
                    <a:pt x="81" y="183"/>
                    <a:pt x="81" y="183"/>
                    <a:pt x="81" y="183"/>
                  </a:cubicBezTo>
                  <a:cubicBezTo>
                    <a:pt x="81" y="183"/>
                    <a:pt x="81" y="183"/>
                    <a:pt x="81" y="183"/>
                  </a:cubicBezTo>
                  <a:cubicBezTo>
                    <a:pt x="81" y="169"/>
                    <a:pt x="81" y="169"/>
                    <a:pt x="81" y="169"/>
                  </a:cubicBezTo>
                  <a:cubicBezTo>
                    <a:pt x="81" y="169"/>
                    <a:pt x="81" y="169"/>
                    <a:pt x="81" y="169"/>
                  </a:cubicBezTo>
                  <a:cubicBezTo>
                    <a:pt x="81" y="169"/>
                    <a:pt x="81" y="169"/>
                    <a:pt x="81" y="169"/>
                  </a:cubicBezTo>
                  <a:cubicBezTo>
                    <a:pt x="69" y="169"/>
                    <a:pt x="69" y="169"/>
                    <a:pt x="69" y="169"/>
                  </a:cubicBezTo>
                  <a:cubicBezTo>
                    <a:pt x="69" y="183"/>
                    <a:pt x="69" y="183"/>
                    <a:pt x="69" y="183"/>
                  </a:cubicBezTo>
                  <a:close/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2" y="39"/>
                    <a:pt x="69" y="53"/>
                  </a:cubicBezTo>
                  <a:cubicBezTo>
                    <a:pt x="69" y="138"/>
                    <a:pt x="69" y="138"/>
                    <a:pt x="69" y="138"/>
                  </a:cubicBezTo>
                  <a:cubicBezTo>
                    <a:pt x="74" y="142"/>
                    <a:pt x="74" y="142"/>
                    <a:pt x="74" y="142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9" y="161"/>
                    <a:pt x="69" y="161"/>
                    <a:pt x="69" y="161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3" y="118"/>
                    <a:pt x="73" y="114"/>
                    <a:pt x="73" y="114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9" y="88"/>
                    <a:pt x="81" y="59"/>
                    <a:pt x="81" y="59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1" y="59"/>
                    <a:pt x="81" y="59"/>
                    <a:pt x="81" y="59"/>
                  </a:cubicBezTo>
                  <a:lnTo>
                    <a:pt x="81" y="0"/>
                  </a:lnTo>
                  <a:close/>
                  <a:moveTo>
                    <a:pt x="0" y="199"/>
                  </a:moveTo>
                  <a:cubicBezTo>
                    <a:pt x="32" y="199"/>
                    <a:pt x="32" y="199"/>
                    <a:pt x="32" y="199"/>
                  </a:cubicBezTo>
                  <a:cubicBezTo>
                    <a:pt x="49" y="183"/>
                    <a:pt x="49" y="183"/>
                    <a:pt x="49" y="183"/>
                  </a:cubicBezTo>
                  <a:cubicBezTo>
                    <a:pt x="69" y="183"/>
                    <a:pt x="69" y="183"/>
                    <a:pt x="69" y="183"/>
                  </a:cubicBezTo>
                  <a:cubicBezTo>
                    <a:pt x="69" y="169"/>
                    <a:pt x="69" y="169"/>
                    <a:pt x="69" y="169"/>
                  </a:cubicBezTo>
                  <a:cubicBezTo>
                    <a:pt x="62" y="169"/>
                    <a:pt x="62" y="169"/>
                    <a:pt x="62" y="169"/>
                  </a:cubicBezTo>
                  <a:cubicBezTo>
                    <a:pt x="69" y="161"/>
                    <a:pt x="69" y="161"/>
                    <a:pt x="69" y="161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6" y="146"/>
                    <a:pt x="67" y="142"/>
                    <a:pt x="69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8"/>
                    <a:pt x="69" y="138"/>
                    <a:pt x="69" y="13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7" y="65"/>
                    <a:pt x="64" y="80"/>
                    <a:pt x="5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43" y="149"/>
                    <a:pt x="26" y="185"/>
                    <a:pt x="0" y="1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22" tIns="45711" rIns="91422" bIns="45711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id-ID" dirty="0">
                <a:solidFill>
                  <a:srgbClr val="FFFFFF"/>
                </a:solidFill>
                <a:latin typeface="Calibri Light"/>
              </a:endParaRPr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72C872DF-4135-4EC8-B079-3B4BD8A028ED}"/>
                </a:ext>
              </a:extLst>
            </p:cNvPr>
            <p:cNvGrpSpPr/>
            <p:nvPr/>
          </p:nvGrpSpPr>
          <p:grpSpPr>
            <a:xfrm rot="18037799" flipH="1">
              <a:off x="17870952" y="2774380"/>
              <a:ext cx="550134" cy="700133"/>
              <a:chOff x="10158051" y="2762082"/>
              <a:chExt cx="335417" cy="426983"/>
            </a:xfrm>
            <a:solidFill>
              <a:schemeClr val="accent5"/>
            </a:solidFill>
          </p:grpSpPr>
          <p:sp>
            <p:nvSpPr>
              <p:cNvPr id="208" name="Freeform 208">
                <a:extLst>
                  <a:ext uri="{FF2B5EF4-FFF2-40B4-BE49-F238E27FC236}">
                    <a16:creationId xmlns:a16="http://schemas.microsoft.com/office/drawing/2014/main" id="{C1D2093E-4B86-4335-B77B-DF66A2541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1062" y="2796780"/>
                <a:ext cx="282406" cy="392285"/>
              </a:xfrm>
              <a:custGeom>
                <a:avLst/>
                <a:gdLst>
                  <a:gd name="T0" fmla="*/ 67 w 124"/>
                  <a:gd name="T1" fmla="*/ 33 h 172"/>
                  <a:gd name="T2" fmla="*/ 67 w 124"/>
                  <a:gd name="T3" fmla="*/ 33 h 172"/>
                  <a:gd name="T4" fmla="*/ 67 w 124"/>
                  <a:gd name="T5" fmla="*/ 137 h 172"/>
                  <a:gd name="T6" fmla="*/ 45 w 124"/>
                  <a:gd name="T7" fmla="*/ 160 h 172"/>
                  <a:gd name="T8" fmla="*/ 15 w 124"/>
                  <a:gd name="T9" fmla="*/ 144 h 172"/>
                  <a:gd name="T10" fmla="*/ 20 w 124"/>
                  <a:gd name="T11" fmla="*/ 144 h 172"/>
                  <a:gd name="T12" fmla="*/ 20 w 124"/>
                  <a:gd name="T13" fmla="*/ 135 h 172"/>
                  <a:gd name="T14" fmla="*/ 0 w 124"/>
                  <a:gd name="T15" fmla="*/ 135 h 172"/>
                  <a:gd name="T16" fmla="*/ 0 w 124"/>
                  <a:gd name="T17" fmla="*/ 144 h 172"/>
                  <a:gd name="T18" fmla="*/ 6 w 124"/>
                  <a:gd name="T19" fmla="*/ 144 h 172"/>
                  <a:gd name="T20" fmla="*/ 42 w 124"/>
                  <a:gd name="T21" fmla="*/ 170 h 172"/>
                  <a:gd name="T22" fmla="*/ 77 w 124"/>
                  <a:gd name="T23" fmla="*/ 135 h 172"/>
                  <a:gd name="T24" fmla="*/ 76 w 124"/>
                  <a:gd name="T25" fmla="*/ 33 h 172"/>
                  <a:gd name="T26" fmla="*/ 95 w 124"/>
                  <a:gd name="T27" fmla="*/ 11 h 172"/>
                  <a:gd name="T28" fmla="*/ 114 w 124"/>
                  <a:gd name="T29" fmla="*/ 34 h 172"/>
                  <a:gd name="T30" fmla="*/ 114 w 124"/>
                  <a:gd name="T31" fmla="*/ 149 h 172"/>
                  <a:gd name="T32" fmla="*/ 124 w 124"/>
                  <a:gd name="T33" fmla="*/ 149 h 172"/>
                  <a:gd name="T34" fmla="*/ 124 w 124"/>
                  <a:gd name="T35" fmla="*/ 32 h 172"/>
                  <a:gd name="T36" fmla="*/ 97 w 124"/>
                  <a:gd name="T37" fmla="*/ 1 h 172"/>
                  <a:gd name="T38" fmla="*/ 67 w 124"/>
                  <a:gd name="T39" fmla="*/ 33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4" h="172">
                    <a:moveTo>
                      <a:pt x="67" y="33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7" y="33"/>
                      <a:pt x="67" y="136"/>
                      <a:pt x="67" y="137"/>
                    </a:cubicBezTo>
                    <a:cubicBezTo>
                      <a:pt x="67" y="149"/>
                      <a:pt x="57" y="157"/>
                      <a:pt x="45" y="160"/>
                    </a:cubicBezTo>
                    <a:cubicBezTo>
                      <a:pt x="35" y="163"/>
                      <a:pt x="13" y="158"/>
                      <a:pt x="15" y="144"/>
                    </a:cubicBezTo>
                    <a:cubicBezTo>
                      <a:pt x="20" y="144"/>
                      <a:pt x="20" y="144"/>
                      <a:pt x="20" y="144"/>
                    </a:cubicBezTo>
                    <a:cubicBezTo>
                      <a:pt x="20" y="135"/>
                      <a:pt x="20" y="135"/>
                      <a:pt x="20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6" y="144"/>
                      <a:pt x="6" y="144"/>
                      <a:pt x="6" y="144"/>
                    </a:cubicBezTo>
                    <a:cubicBezTo>
                      <a:pt x="5" y="162"/>
                      <a:pt x="25" y="172"/>
                      <a:pt x="42" y="170"/>
                    </a:cubicBezTo>
                    <a:cubicBezTo>
                      <a:pt x="61" y="169"/>
                      <a:pt x="77" y="153"/>
                      <a:pt x="77" y="135"/>
                    </a:cubicBezTo>
                    <a:cubicBezTo>
                      <a:pt x="77" y="133"/>
                      <a:pt x="76" y="33"/>
                      <a:pt x="76" y="33"/>
                    </a:cubicBezTo>
                    <a:cubicBezTo>
                      <a:pt x="76" y="22"/>
                      <a:pt x="83" y="11"/>
                      <a:pt x="95" y="11"/>
                    </a:cubicBezTo>
                    <a:cubicBezTo>
                      <a:pt x="108" y="11"/>
                      <a:pt x="114" y="22"/>
                      <a:pt x="114" y="34"/>
                    </a:cubicBezTo>
                    <a:cubicBezTo>
                      <a:pt x="114" y="35"/>
                      <a:pt x="114" y="149"/>
                      <a:pt x="114" y="149"/>
                    </a:cubicBezTo>
                    <a:cubicBezTo>
                      <a:pt x="114" y="155"/>
                      <a:pt x="124" y="155"/>
                      <a:pt x="124" y="149"/>
                    </a:cubicBezTo>
                    <a:cubicBezTo>
                      <a:pt x="124" y="149"/>
                      <a:pt x="124" y="33"/>
                      <a:pt x="124" y="32"/>
                    </a:cubicBezTo>
                    <a:cubicBezTo>
                      <a:pt x="124" y="16"/>
                      <a:pt x="113" y="3"/>
                      <a:pt x="97" y="1"/>
                    </a:cubicBezTo>
                    <a:cubicBezTo>
                      <a:pt x="79" y="0"/>
                      <a:pt x="67" y="17"/>
                      <a:pt x="67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09" name="Freeform 209">
                <a:extLst>
                  <a:ext uri="{FF2B5EF4-FFF2-40B4-BE49-F238E27FC236}">
                    <a16:creationId xmlns:a16="http://schemas.microsoft.com/office/drawing/2014/main" id="{D832801A-426C-4BA8-AA7B-CCE680814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4436" y="2890273"/>
                <a:ext cx="118553" cy="203371"/>
              </a:xfrm>
              <a:custGeom>
                <a:avLst/>
                <a:gdLst>
                  <a:gd name="T0" fmla="*/ 16 w 52"/>
                  <a:gd name="T1" fmla="*/ 89 h 89"/>
                  <a:gd name="T2" fmla="*/ 36 w 52"/>
                  <a:gd name="T3" fmla="*/ 89 h 89"/>
                  <a:gd name="T4" fmla="*/ 43 w 52"/>
                  <a:gd name="T5" fmla="*/ 89 h 89"/>
                  <a:gd name="T6" fmla="*/ 52 w 52"/>
                  <a:gd name="T7" fmla="*/ 0 h 89"/>
                  <a:gd name="T8" fmla="*/ 26 w 52"/>
                  <a:gd name="T9" fmla="*/ 7 h 89"/>
                  <a:gd name="T10" fmla="*/ 0 w 52"/>
                  <a:gd name="T11" fmla="*/ 0 h 89"/>
                  <a:gd name="T12" fmla="*/ 9 w 52"/>
                  <a:gd name="T13" fmla="*/ 89 h 89"/>
                  <a:gd name="T14" fmla="*/ 16 w 52"/>
                  <a:gd name="T15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89">
                    <a:moveTo>
                      <a:pt x="16" y="89"/>
                    </a:moveTo>
                    <a:cubicBezTo>
                      <a:pt x="36" y="89"/>
                      <a:pt x="36" y="89"/>
                      <a:pt x="36" y="89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5" y="5"/>
                      <a:pt x="36" y="7"/>
                      <a:pt x="26" y="7"/>
                    </a:cubicBezTo>
                    <a:cubicBezTo>
                      <a:pt x="16" y="7"/>
                      <a:pt x="7" y="5"/>
                      <a:pt x="0" y="0"/>
                    </a:cubicBezTo>
                    <a:cubicBezTo>
                      <a:pt x="9" y="89"/>
                      <a:pt x="9" y="89"/>
                      <a:pt x="9" y="89"/>
                    </a:cubicBezTo>
                    <a:lnTo>
                      <a:pt x="16" y="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10" name="Freeform 210">
                <a:extLst>
                  <a:ext uri="{FF2B5EF4-FFF2-40B4-BE49-F238E27FC236}">
                    <a16:creationId xmlns:a16="http://schemas.microsoft.com/office/drawing/2014/main" id="{5A14F7AE-240A-4C20-AB2B-B7BC58C5A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8051" y="2762082"/>
                <a:ext cx="150360" cy="134938"/>
              </a:xfrm>
              <a:custGeom>
                <a:avLst/>
                <a:gdLst>
                  <a:gd name="T0" fmla="*/ 0 w 66"/>
                  <a:gd name="T1" fmla="*/ 33 h 59"/>
                  <a:gd name="T2" fmla="*/ 3 w 66"/>
                  <a:gd name="T3" fmla="*/ 45 h 59"/>
                  <a:gd name="T4" fmla="*/ 5 w 66"/>
                  <a:gd name="T5" fmla="*/ 48 h 59"/>
                  <a:gd name="T6" fmla="*/ 7 w 66"/>
                  <a:gd name="T7" fmla="*/ 50 h 59"/>
                  <a:gd name="T8" fmla="*/ 7 w 66"/>
                  <a:gd name="T9" fmla="*/ 50 h 59"/>
                  <a:gd name="T10" fmla="*/ 7 w 66"/>
                  <a:gd name="T11" fmla="*/ 51 h 59"/>
                  <a:gd name="T12" fmla="*/ 32 w 66"/>
                  <a:gd name="T13" fmla="*/ 59 h 59"/>
                  <a:gd name="T14" fmla="*/ 33 w 66"/>
                  <a:gd name="T15" fmla="*/ 59 h 59"/>
                  <a:gd name="T16" fmla="*/ 34 w 66"/>
                  <a:gd name="T17" fmla="*/ 59 h 59"/>
                  <a:gd name="T18" fmla="*/ 59 w 66"/>
                  <a:gd name="T19" fmla="*/ 51 h 59"/>
                  <a:gd name="T20" fmla="*/ 59 w 66"/>
                  <a:gd name="T21" fmla="*/ 50 h 59"/>
                  <a:gd name="T22" fmla="*/ 59 w 66"/>
                  <a:gd name="T23" fmla="*/ 50 h 59"/>
                  <a:gd name="T24" fmla="*/ 61 w 66"/>
                  <a:gd name="T25" fmla="*/ 48 h 59"/>
                  <a:gd name="T26" fmla="*/ 63 w 66"/>
                  <a:gd name="T27" fmla="*/ 45 h 59"/>
                  <a:gd name="T28" fmla="*/ 66 w 66"/>
                  <a:gd name="T29" fmla="*/ 33 h 59"/>
                  <a:gd name="T30" fmla="*/ 33 w 66"/>
                  <a:gd name="T31" fmla="*/ 0 h 59"/>
                  <a:gd name="T32" fmla="*/ 0 w 66"/>
                  <a:gd name="T33" fmla="*/ 3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59">
                    <a:moveTo>
                      <a:pt x="0" y="33"/>
                    </a:moveTo>
                    <a:cubicBezTo>
                      <a:pt x="0" y="38"/>
                      <a:pt x="1" y="42"/>
                      <a:pt x="3" y="45"/>
                    </a:cubicBezTo>
                    <a:cubicBezTo>
                      <a:pt x="4" y="46"/>
                      <a:pt x="4" y="47"/>
                      <a:pt x="5" y="48"/>
                    </a:cubicBezTo>
                    <a:cubicBezTo>
                      <a:pt x="5" y="49"/>
                      <a:pt x="6" y="50"/>
                      <a:pt x="7" y="5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7" y="50"/>
                      <a:pt x="7" y="50"/>
                      <a:pt x="7" y="51"/>
                    </a:cubicBezTo>
                    <a:cubicBezTo>
                      <a:pt x="15" y="56"/>
                      <a:pt x="23" y="58"/>
                      <a:pt x="32" y="59"/>
                    </a:cubicBezTo>
                    <a:cubicBezTo>
                      <a:pt x="33" y="59"/>
                      <a:pt x="33" y="59"/>
                      <a:pt x="33" y="59"/>
                    </a:cubicBezTo>
                    <a:cubicBezTo>
                      <a:pt x="33" y="59"/>
                      <a:pt x="33" y="59"/>
                      <a:pt x="34" y="59"/>
                    </a:cubicBezTo>
                    <a:cubicBezTo>
                      <a:pt x="43" y="58"/>
                      <a:pt x="51" y="56"/>
                      <a:pt x="59" y="51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60" y="50"/>
                      <a:pt x="60" y="49"/>
                      <a:pt x="61" y="48"/>
                    </a:cubicBezTo>
                    <a:cubicBezTo>
                      <a:pt x="62" y="47"/>
                      <a:pt x="62" y="46"/>
                      <a:pt x="63" y="45"/>
                    </a:cubicBezTo>
                    <a:cubicBezTo>
                      <a:pt x="65" y="42"/>
                      <a:pt x="66" y="38"/>
                      <a:pt x="66" y="33"/>
                    </a:cubicBezTo>
                    <a:cubicBezTo>
                      <a:pt x="66" y="15"/>
                      <a:pt x="51" y="0"/>
                      <a:pt x="33" y="0"/>
                    </a:cubicBezTo>
                    <a:cubicBezTo>
                      <a:pt x="15" y="0"/>
                      <a:pt x="0" y="15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B241223D-186B-4F9D-A571-8B1580EDF871}"/>
                </a:ext>
              </a:extLst>
            </p:cNvPr>
            <p:cNvGrpSpPr/>
            <p:nvPr/>
          </p:nvGrpSpPr>
          <p:grpSpPr>
            <a:xfrm rot="18037799" flipH="1">
              <a:off x="19519566" y="2538634"/>
              <a:ext cx="422085" cy="354019"/>
              <a:chOff x="9404326" y="3554361"/>
              <a:chExt cx="257346" cy="215902"/>
            </a:xfrm>
            <a:solidFill>
              <a:schemeClr val="accent5"/>
            </a:solidFill>
          </p:grpSpPr>
          <p:sp>
            <p:nvSpPr>
              <p:cNvPr id="212" name="Freeform 229">
                <a:extLst>
                  <a:ext uri="{FF2B5EF4-FFF2-40B4-BE49-F238E27FC236}">
                    <a16:creationId xmlns:a16="http://schemas.microsoft.com/office/drawing/2014/main" id="{EF2639BD-855C-4931-948D-C483FA2156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04326" y="3649782"/>
                <a:ext cx="257346" cy="120481"/>
              </a:xfrm>
              <a:custGeom>
                <a:avLst/>
                <a:gdLst>
                  <a:gd name="T0" fmla="*/ 238 w 267"/>
                  <a:gd name="T1" fmla="*/ 0 h 125"/>
                  <a:gd name="T2" fmla="*/ 238 w 267"/>
                  <a:gd name="T3" fmla="*/ 40 h 125"/>
                  <a:gd name="T4" fmla="*/ 238 w 267"/>
                  <a:gd name="T5" fmla="*/ 40 h 125"/>
                  <a:gd name="T6" fmla="*/ 238 w 267"/>
                  <a:gd name="T7" fmla="*/ 17 h 125"/>
                  <a:gd name="T8" fmla="*/ 231 w 267"/>
                  <a:gd name="T9" fmla="*/ 52 h 125"/>
                  <a:gd name="T10" fmla="*/ 219 w 267"/>
                  <a:gd name="T11" fmla="*/ 90 h 125"/>
                  <a:gd name="T12" fmla="*/ 219 w 267"/>
                  <a:gd name="T13" fmla="*/ 114 h 125"/>
                  <a:gd name="T14" fmla="*/ 219 w 267"/>
                  <a:gd name="T15" fmla="*/ 114 h 125"/>
                  <a:gd name="T16" fmla="*/ 219 w 267"/>
                  <a:gd name="T17" fmla="*/ 0 h 125"/>
                  <a:gd name="T18" fmla="*/ 215 w 267"/>
                  <a:gd name="T19" fmla="*/ 40 h 125"/>
                  <a:gd name="T20" fmla="*/ 219 w 267"/>
                  <a:gd name="T21" fmla="*/ 76 h 125"/>
                  <a:gd name="T22" fmla="*/ 219 w 267"/>
                  <a:gd name="T23" fmla="*/ 0 h 125"/>
                  <a:gd name="T24" fmla="*/ 184 w 267"/>
                  <a:gd name="T25" fmla="*/ 114 h 125"/>
                  <a:gd name="T26" fmla="*/ 184 w 267"/>
                  <a:gd name="T27" fmla="*/ 0 h 125"/>
                  <a:gd name="T28" fmla="*/ 184 w 267"/>
                  <a:gd name="T29" fmla="*/ 76 h 125"/>
                  <a:gd name="T30" fmla="*/ 191 w 267"/>
                  <a:gd name="T31" fmla="*/ 40 h 125"/>
                  <a:gd name="T32" fmla="*/ 203 w 267"/>
                  <a:gd name="T33" fmla="*/ 0 h 125"/>
                  <a:gd name="T34" fmla="*/ 167 w 267"/>
                  <a:gd name="T35" fmla="*/ 114 h 125"/>
                  <a:gd name="T36" fmla="*/ 167 w 267"/>
                  <a:gd name="T37" fmla="*/ 0 h 125"/>
                  <a:gd name="T38" fmla="*/ 167 w 267"/>
                  <a:gd name="T39" fmla="*/ 40 h 125"/>
                  <a:gd name="T40" fmla="*/ 172 w 267"/>
                  <a:gd name="T41" fmla="*/ 76 h 125"/>
                  <a:gd name="T42" fmla="*/ 184 w 267"/>
                  <a:gd name="T43" fmla="*/ 0 h 125"/>
                  <a:gd name="T44" fmla="*/ 149 w 267"/>
                  <a:gd name="T45" fmla="*/ 114 h 125"/>
                  <a:gd name="T46" fmla="*/ 149 w 267"/>
                  <a:gd name="T47" fmla="*/ 0 h 125"/>
                  <a:gd name="T48" fmla="*/ 149 w 267"/>
                  <a:gd name="T49" fmla="*/ 76 h 125"/>
                  <a:gd name="T50" fmla="*/ 156 w 267"/>
                  <a:gd name="T51" fmla="*/ 40 h 125"/>
                  <a:gd name="T52" fmla="*/ 167 w 267"/>
                  <a:gd name="T53" fmla="*/ 0 h 125"/>
                  <a:gd name="T54" fmla="*/ 132 w 267"/>
                  <a:gd name="T55" fmla="*/ 114 h 125"/>
                  <a:gd name="T56" fmla="*/ 132 w 267"/>
                  <a:gd name="T57" fmla="*/ 0 h 125"/>
                  <a:gd name="T58" fmla="*/ 132 w 267"/>
                  <a:gd name="T59" fmla="*/ 40 h 125"/>
                  <a:gd name="T60" fmla="*/ 139 w 267"/>
                  <a:gd name="T61" fmla="*/ 76 h 125"/>
                  <a:gd name="T62" fmla="*/ 149 w 267"/>
                  <a:gd name="T63" fmla="*/ 0 h 125"/>
                  <a:gd name="T64" fmla="*/ 115 w 267"/>
                  <a:gd name="T65" fmla="*/ 114 h 125"/>
                  <a:gd name="T66" fmla="*/ 115 w 267"/>
                  <a:gd name="T67" fmla="*/ 0 h 125"/>
                  <a:gd name="T68" fmla="*/ 115 w 267"/>
                  <a:gd name="T69" fmla="*/ 76 h 125"/>
                  <a:gd name="T70" fmla="*/ 120 w 267"/>
                  <a:gd name="T71" fmla="*/ 40 h 125"/>
                  <a:gd name="T72" fmla="*/ 132 w 267"/>
                  <a:gd name="T73" fmla="*/ 0 h 125"/>
                  <a:gd name="T74" fmla="*/ 97 w 267"/>
                  <a:gd name="T75" fmla="*/ 114 h 125"/>
                  <a:gd name="T76" fmla="*/ 97 w 267"/>
                  <a:gd name="T77" fmla="*/ 0 h 125"/>
                  <a:gd name="T78" fmla="*/ 97 w 267"/>
                  <a:gd name="T79" fmla="*/ 40 h 125"/>
                  <a:gd name="T80" fmla="*/ 104 w 267"/>
                  <a:gd name="T81" fmla="*/ 76 h 125"/>
                  <a:gd name="T82" fmla="*/ 115 w 267"/>
                  <a:gd name="T83" fmla="*/ 0 h 125"/>
                  <a:gd name="T84" fmla="*/ 80 w 267"/>
                  <a:gd name="T85" fmla="*/ 114 h 125"/>
                  <a:gd name="T86" fmla="*/ 80 w 267"/>
                  <a:gd name="T87" fmla="*/ 0 h 125"/>
                  <a:gd name="T88" fmla="*/ 80 w 267"/>
                  <a:gd name="T89" fmla="*/ 76 h 125"/>
                  <a:gd name="T90" fmla="*/ 85 w 267"/>
                  <a:gd name="T91" fmla="*/ 40 h 125"/>
                  <a:gd name="T92" fmla="*/ 97 w 267"/>
                  <a:gd name="T93" fmla="*/ 0 h 125"/>
                  <a:gd name="T94" fmla="*/ 61 w 267"/>
                  <a:gd name="T95" fmla="*/ 114 h 125"/>
                  <a:gd name="T96" fmla="*/ 61 w 267"/>
                  <a:gd name="T97" fmla="*/ 0 h 125"/>
                  <a:gd name="T98" fmla="*/ 61 w 267"/>
                  <a:gd name="T99" fmla="*/ 40 h 125"/>
                  <a:gd name="T100" fmla="*/ 68 w 267"/>
                  <a:gd name="T101" fmla="*/ 76 h 125"/>
                  <a:gd name="T102" fmla="*/ 80 w 267"/>
                  <a:gd name="T103" fmla="*/ 0 h 125"/>
                  <a:gd name="T104" fmla="*/ 45 w 267"/>
                  <a:gd name="T105" fmla="*/ 114 h 125"/>
                  <a:gd name="T106" fmla="*/ 45 w 267"/>
                  <a:gd name="T107" fmla="*/ 0 h 125"/>
                  <a:gd name="T108" fmla="*/ 45 w 267"/>
                  <a:gd name="T109" fmla="*/ 76 h 125"/>
                  <a:gd name="T110" fmla="*/ 49 w 267"/>
                  <a:gd name="T111" fmla="*/ 40 h 125"/>
                  <a:gd name="T112" fmla="*/ 61 w 267"/>
                  <a:gd name="T113" fmla="*/ 0 h 125"/>
                  <a:gd name="T114" fmla="*/ 45 w 267"/>
                  <a:gd name="T115" fmla="*/ 90 h 125"/>
                  <a:gd name="T116" fmla="*/ 33 w 267"/>
                  <a:gd name="T117" fmla="*/ 52 h 125"/>
                  <a:gd name="T118" fmla="*/ 26 w 267"/>
                  <a:gd name="T119" fmla="*/ 17 h 125"/>
                  <a:gd name="T120" fmla="*/ 26 w 267"/>
                  <a:gd name="T121" fmla="*/ 125 h 125"/>
                  <a:gd name="T122" fmla="*/ 14 w 267"/>
                  <a:gd name="T123" fmla="*/ 40 h 125"/>
                  <a:gd name="T124" fmla="*/ 26 w 267"/>
                  <a:gd name="T125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7" h="125">
                    <a:moveTo>
                      <a:pt x="238" y="125"/>
                    </a:moveTo>
                    <a:lnTo>
                      <a:pt x="267" y="125"/>
                    </a:lnTo>
                    <a:lnTo>
                      <a:pt x="267" y="0"/>
                    </a:lnTo>
                    <a:lnTo>
                      <a:pt x="238" y="0"/>
                    </a:lnTo>
                    <a:lnTo>
                      <a:pt x="238" y="17"/>
                    </a:lnTo>
                    <a:lnTo>
                      <a:pt x="250" y="17"/>
                    </a:lnTo>
                    <a:lnTo>
                      <a:pt x="250" y="40"/>
                    </a:lnTo>
                    <a:lnTo>
                      <a:pt x="238" y="40"/>
                    </a:lnTo>
                    <a:lnTo>
                      <a:pt x="238" y="125"/>
                    </a:lnTo>
                    <a:close/>
                    <a:moveTo>
                      <a:pt x="219" y="125"/>
                    </a:moveTo>
                    <a:lnTo>
                      <a:pt x="238" y="125"/>
                    </a:lnTo>
                    <a:lnTo>
                      <a:pt x="238" y="40"/>
                    </a:lnTo>
                    <a:lnTo>
                      <a:pt x="227" y="40"/>
                    </a:lnTo>
                    <a:lnTo>
                      <a:pt x="227" y="17"/>
                    </a:lnTo>
                    <a:lnTo>
                      <a:pt x="227" y="17"/>
                    </a:lnTo>
                    <a:lnTo>
                      <a:pt x="238" y="17"/>
                    </a:lnTo>
                    <a:lnTo>
                      <a:pt x="238" y="0"/>
                    </a:lnTo>
                    <a:lnTo>
                      <a:pt x="219" y="0"/>
                    </a:lnTo>
                    <a:lnTo>
                      <a:pt x="219" y="52"/>
                    </a:lnTo>
                    <a:lnTo>
                      <a:pt x="231" y="52"/>
                    </a:lnTo>
                    <a:lnTo>
                      <a:pt x="231" y="76"/>
                    </a:lnTo>
                    <a:lnTo>
                      <a:pt x="231" y="76"/>
                    </a:lnTo>
                    <a:lnTo>
                      <a:pt x="219" y="76"/>
                    </a:lnTo>
                    <a:lnTo>
                      <a:pt x="219" y="90"/>
                    </a:lnTo>
                    <a:lnTo>
                      <a:pt x="219" y="90"/>
                    </a:lnTo>
                    <a:lnTo>
                      <a:pt x="219" y="114"/>
                    </a:lnTo>
                    <a:lnTo>
                      <a:pt x="219" y="114"/>
                    </a:lnTo>
                    <a:lnTo>
                      <a:pt x="219" y="114"/>
                    </a:lnTo>
                    <a:lnTo>
                      <a:pt x="219" y="125"/>
                    </a:lnTo>
                    <a:close/>
                    <a:moveTo>
                      <a:pt x="203" y="125"/>
                    </a:moveTo>
                    <a:lnTo>
                      <a:pt x="219" y="125"/>
                    </a:lnTo>
                    <a:lnTo>
                      <a:pt x="219" y="114"/>
                    </a:lnTo>
                    <a:lnTo>
                      <a:pt x="203" y="114"/>
                    </a:lnTo>
                    <a:lnTo>
                      <a:pt x="203" y="125"/>
                    </a:lnTo>
                    <a:lnTo>
                      <a:pt x="203" y="125"/>
                    </a:lnTo>
                    <a:close/>
                    <a:moveTo>
                      <a:pt x="219" y="0"/>
                    </a:moveTo>
                    <a:lnTo>
                      <a:pt x="203" y="0"/>
                    </a:lnTo>
                    <a:lnTo>
                      <a:pt x="203" y="17"/>
                    </a:lnTo>
                    <a:lnTo>
                      <a:pt x="215" y="17"/>
                    </a:lnTo>
                    <a:lnTo>
                      <a:pt x="215" y="40"/>
                    </a:lnTo>
                    <a:lnTo>
                      <a:pt x="203" y="40"/>
                    </a:lnTo>
                    <a:lnTo>
                      <a:pt x="203" y="90"/>
                    </a:lnTo>
                    <a:lnTo>
                      <a:pt x="219" y="90"/>
                    </a:lnTo>
                    <a:lnTo>
                      <a:pt x="219" y="76"/>
                    </a:lnTo>
                    <a:lnTo>
                      <a:pt x="208" y="76"/>
                    </a:lnTo>
                    <a:lnTo>
                      <a:pt x="208" y="52"/>
                    </a:lnTo>
                    <a:lnTo>
                      <a:pt x="219" y="52"/>
                    </a:lnTo>
                    <a:lnTo>
                      <a:pt x="219" y="0"/>
                    </a:lnTo>
                    <a:close/>
                    <a:moveTo>
                      <a:pt x="184" y="125"/>
                    </a:moveTo>
                    <a:lnTo>
                      <a:pt x="203" y="125"/>
                    </a:lnTo>
                    <a:lnTo>
                      <a:pt x="203" y="114"/>
                    </a:lnTo>
                    <a:lnTo>
                      <a:pt x="184" y="114"/>
                    </a:lnTo>
                    <a:lnTo>
                      <a:pt x="184" y="125"/>
                    </a:lnTo>
                    <a:lnTo>
                      <a:pt x="184" y="125"/>
                    </a:lnTo>
                    <a:close/>
                    <a:moveTo>
                      <a:pt x="203" y="0"/>
                    </a:moveTo>
                    <a:lnTo>
                      <a:pt x="184" y="0"/>
                    </a:lnTo>
                    <a:lnTo>
                      <a:pt x="184" y="52"/>
                    </a:lnTo>
                    <a:lnTo>
                      <a:pt x="196" y="52"/>
                    </a:lnTo>
                    <a:lnTo>
                      <a:pt x="196" y="76"/>
                    </a:lnTo>
                    <a:lnTo>
                      <a:pt x="184" y="76"/>
                    </a:lnTo>
                    <a:lnTo>
                      <a:pt x="184" y="90"/>
                    </a:lnTo>
                    <a:lnTo>
                      <a:pt x="203" y="90"/>
                    </a:lnTo>
                    <a:lnTo>
                      <a:pt x="203" y="40"/>
                    </a:lnTo>
                    <a:lnTo>
                      <a:pt x="191" y="40"/>
                    </a:lnTo>
                    <a:lnTo>
                      <a:pt x="191" y="17"/>
                    </a:lnTo>
                    <a:lnTo>
                      <a:pt x="191" y="17"/>
                    </a:lnTo>
                    <a:lnTo>
                      <a:pt x="203" y="17"/>
                    </a:lnTo>
                    <a:lnTo>
                      <a:pt x="203" y="0"/>
                    </a:lnTo>
                    <a:close/>
                    <a:moveTo>
                      <a:pt x="167" y="125"/>
                    </a:moveTo>
                    <a:lnTo>
                      <a:pt x="184" y="125"/>
                    </a:lnTo>
                    <a:lnTo>
                      <a:pt x="184" y="114"/>
                    </a:lnTo>
                    <a:lnTo>
                      <a:pt x="167" y="114"/>
                    </a:lnTo>
                    <a:lnTo>
                      <a:pt x="167" y="125"/>
                    </a:lnTo>
                    <a:lnTo>
                      <a:pt x="167" y="125"/>
                    </a:lnTo>
                    <a:close/>
                    <a:moveTo>
                      <a:pt x="184" y="0"/>
                    </a:moveTo>
                    <a:lnTo>
                      <a:pt x="167" y="0"/>
                    </a:lnTo>
                    <a:lnTo>
                      <a:pt x="167" y="17"/>
                    </a:lnTo>
                    <a:lnTo>
                      <a:pt x="179" y="17"/>
                    </a:lnTo>
                    <a:lnTo>
                      <a:pt x="179" y="40"/>
                    </a:lnTo>
                    <a:lnTo>
                      <a:pt x="167" y="40"/>
                    </a:lnTo>
                    <a:lnTo>
                      <a:pt x="167" y="90"/>
                    </a:lnTo>
                    <a:lnTo>
                      <a:pt x="184" y="90"/>
                    </a:lnTo>
                    <a:lnTo>
                      <a:pt x="184" y="76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2" y="52"/>
                    </a:lnTo>
                    <a:lnTo>
                      <a:pt x="184" y="52"/>
                    </a:lnTo>
                    <a:lnTo>
                      <a:pt x="184" y="0"/>
                    </a:lnTo>
                    <a:close/>
                    <a:moveTo>
                      <a:pt x="149" y="125"/>
                    </a:moveTo>
                    <a:lnTo>
                      <a:pt x="167" y="125"/>
                    </a:lnTo>
                    <a:lnTo>
                      <a:pt x="167" y="114"/>
                    </a:lnTo>
                    <a:lnTo>
                      <a:pt x="149" y="114"/>
                    </a:lnTo>
                    <a:lnTo>
                      <a:pt x="149" y="125"/>
                    </a:lnTo>
                    <a:lnTo>
                      <a:pt x="149" y="125"/>
                    </a:lnTo>
                    <a:close/>
                    <a:moveTo>
                      <a:pt x="167" y="0"/>
                    </a:moveTo>
                    <a:lnTo>
                      <a:pt x="149" y="0"/>
                    </a:lnTo>
                    <a:lnTo>
                      <a:pt x="149" y="52"/>
                    </a:lnTo>
                    <a:lnTo>
                      <a:pt x="160" y="52"/>
                    </a:lnTo>
                    <a:lnTo>
                      <a:pt x="160" y="76"/>
                    </a:lnTo>
                    <a:lnTo>
                      <a:pt x="149" y="76"/>
                    </a:lnTo>
                    <a:lnTo>
                      <a:pt x="149" y="90"/>
                    </a:lnTo>
                    <a:lnTo>
                      <a:pt x="167" y="90"/>
                    </a:lnTo>
                    <a:lnTo>
                      <a:pt x="167" y="40"/>
                    </a:lnTo>
                    <a:lnTo>
                      <a:pt x="156" y="40"/>
                    </a:lnTo>
                    <a:lnTo>
                      <a:pt x="156" y="17"/>
                    </a:lnTo>
                    <a:lnTo>
                      <a:pt x="156" y="17"/>
                    </a:lnTo>
                    <a:lnTo>
                      <a:pt x="167" y="17"/>
                    </a:lnTo>
                    <a:lnTo>
                      <a:pt x="167" y="0"/>
                    </a:lnTo>
                    <a:close/>
                    <a:moveTo>
                      <a:pt x="132" y="125"/>
                    </a:moveTo>
                    <a:lnTo>
                      <a:pt x="149" y="125"/>
                    </a:lnTo>
                    <a:lnTo>
                      <a:pt x="149" y="114"/>
                    </a:lnTo>
                    <a:lnTo>
                      <a:pt x="132" y="114"/>
                    </a:lnTo>
                    <a:lnTo>
                      <a:pt x="132" y="125"/>
                    </a:lnTo>
                    <a:lnTo>
                      <a:pt x="132" y="125"/>
                    </a:lnTo>
                    <a:close/>
                    <a:moveTo>
                      <a:pt x="149" y="0"/>
                    </a:moveTo>
                    <a:lnTo>
                      <a:pt x="132" y="0"/>
                    </a:lnTo>
                    <a:lnTo>
                      <a:pt x="132" y="17"/>
                    </a:lnTo>
                    <a:lnTo>
                      <a:pt x="144" y="17"/>
                    </a:lnTo>
                    <a:lnTo>
                      <a:pt x="144" y="40"/>
                    </a:lnTo>
                    <a:lnTo>
                      <a:pt x="132" y="40"/>
                    </a:lnTo>
                    <a:lnTo>
                      <a:pt x="132" y="90"/>
                    </a:lnTo>
                    <a:lnTo>
                      <a:pt x="149" y="90"/>
                    </a:lnTo>
                    <a:lnTo>
                      <a:pt x="149" y="76"/>
                    </a:lnTo>
                    <a:lnTo>
                      <a:pt x="139" y="76"/>
                    </a:lnTo>
                    <a:lnTo>
                      <a:pt x="139" y="76"/>
                    </a:lnTo>
                    <a:lnTo>
                      <a:pt x="139" y="52"/>
                    </a:lnTo>
                    <a:lnTo>
                      <a:pt x="149" y="52"/>
                    </a:lnTo>
                    <a:lnTo>
                      <a:pt x="149" y="0"/>
                    </a:lnTo>
                    <a:close/>
                    <a:moveTo>
                      <a:pt x="115" y="125"/>
                    </a:moveTo>
                    <a:lnTo>
                      <a:pt x="132" y="125"/>
                    </a:lnTo>
                    <a:lnTo>
                      <a:pt x="132" y="114"/>
                    </a:lnTo>
                    <a:lnTo>
                      <a:pt x="115" y="114"/>
                    </a:lnTo>
                    <a:lnTo>
                      <a:pt x="115" y="125"/>
                    </a:lnTo>
                    <a:lnTo>
                      <a:pt x="115" y="125"/>
                    </a:lnTo>
                    <a:close/>
                    <a:moveTo>
                      <a:pt x="132" y="0"/>
                    </a:moveTo>
                    <a:lnTo>
                      <a:pt x="115" y="0"/>
                    </a:lnTo>
                    <a:lnTo>
                      <a:pt x="115" y="52"/>
                    </a:lnTo>
                    <a:lnTo>
                      <a:pt x="127" y="52"/>
                    </a:lnTo>
                    <a:lnTo>
                      <a:pt x="127" y="76"/>
                    </a:lnTo>
                    <a:lnTo>
                      <a:pt x="115" y="76"/>
                    </a:lnTo>
                    <a:lnTo>
                      <a:pt x="115" y="90"/>
                    </a:lnTo>
                    <a:lnTo>
                      <a:pt x="132" y="90"/>
                    </a:lnTo>
                    <a:lnTo>
                      <a:pt x="132" y="40"/>
                    </a:lnTo>
                    <a:lnTo>
                      <a:pt x="120" y="40"/>
                    </a:lnTo>
                    <a:lnTo>
                      <a:pt x="120" y="17"/>
                    </a:lnTo>
                    <a:lnTo>
                      <a:pt x="120" y="17"/>
                    </a:lnTo>
                    <a:lnTo>
                      <a:pt x="132" y="17"/>
                    </a:lnTo>
                    <a:lnTo>
                      <a:pt x="132" y="0"/>
                    </a:lnTo>
                    <a:close/>
                    <a:moveTo>
                      <a:pt x="97" y="125"/>
                    </a:moveTo>
                    <a:lnTo>
                      <a:pt x="115" y="125"/>
                    </a:lnTo>
                    <a:lnTo>
                      <a:pt x="115" y="114"/>
                    </a:lnTo>
                    <a:lnTo>
                      <a:pt x="97" y="114"/>
                    </a:lnTo>
                    <a:lnTo>
                      <a:pt x="97" y="125"/>
                    </a:lnTo>
                    <a:lnTo>
                      <a:pt x="97" y="125"/>
                    </a:lnTo>
                    <a:close/>
                    <a:moveTo>
                      <a:pt x="115" y="0"/>
                    </a:moveTo>
                    <a:lnTo>
                      <a:pt x="97" y="0"/>
                    </a:lnTo>
                    <a:lnTo>
                      <a:pt x="97" y="17"/>
                    </a:lnTo>
                    <a:lnTo>
                      <a:pt x="108" y="17"/>
                    </a:lnTo>
                    <a:lnTo>
                      <a:pt x="108" y="40"/>
                    </a:lnTo>
                    <a:lnTo>
                      <a:pt x="97" y="40"/>
                    </a:lnTo>
                    <a:lnTo>
                      <a:pt x="97" y="90"/>
                    </a:lnTo>
                    <a:lnTo>
                      <a:pt x="115" y="90"/>
                    </a:lnTo>
                    <a:lnTo>
                      <a:pt x="115" y="76"/>
                    </a:lnTo>
                    <a:lnTo>
                      <a:pt x="104" y="76"/>
                    </a:lnTo>
                    <a:lnTo>
                      <a:pt x="104" y="76"/>
                    </a:lnTo>
                    <a:lnTo>
                      <a:pt x="104" y="52"/>
                    </a:lnTo>
                    <a:lnTo>
                      <a:pt x="115" y="52"/>
                    </a:lnTo>
                    <a:lnTo>
                      <a:pt x="115" y="0"/>
                    </a:lnTo>
                    <a:close/>
                    <a:moveTo>
                      <a:pt x="80" y="125"/>
                    </a:moveTo>
                    <a:lnTo>
                      <a:pt x="97" y="125"/>
                    </a:lnTo>
                    <a:lnTo>
                      <a:pt x="97" y="114"/>
                    </a:lnTo>
                    <a:lnTo>
                      <a:pt x="80" y="114"/>
                    </a:lnTo>
                    <a:lnTo>
                      <a:pt x="80" y="125"/>
                    </a:lnTo>
                    <a:lnTo>
                      <a:pt x="80" y="125"/>
                    </a:lnTo>
                    <a:close/>
                    <a:moveTo>
                      <a:pt x="97" y="0"/>
                    </a:moveTo>
                    <a:lnTo>
                      <a:pt x="80" y="0"/>
                    </a:lnTo>
                    <a:lnTo>
                      <a:pt x="80" y="52"/>
                    </a:lnTo>
                    <a:lnTo>
                      <a:pt x="92" y="52"/>
                    </a:lnTo>
                    <a:lnTo>
                      <a:pt x="92" y="76"/>
                    </a:lnTo>
                    <a:lnTo>
                      <a:pt x="80" y="76"/>
                    </a:lnTo>
                    <a:lnTo>
                      <a:pt x="80" y="90"/>
                    </a:lnTo>
                    <a:lnTo>
                      <a:pt x="97" y="90"/>
                    </a:lnTo>
                    <a:lnTo>
                      <a:pt x="97" y="40"/>
                    </a:lnTo>
                    <a:lnTo>
                      <a:pt x="85" y="40"/>
                    </a:lnTo>
                    <a:lnTo>
                      <a:pt x="85" y="17"/>
                    </a:lnTo>
                    <a:lnTo>
                      <a:pt x="85" y="17"/>
                    </a:lnTo>
                    <a:lnTo>
                      <a:pt x="97" y="17"/>
                    </a:lnTo>
                    <a:lnTo>
                      <a:pt x="97" y="0"/>
                    </a:lnTo>
                    <a:close/>
                    <a:moveTo>
                      <a:pt x="61" y="125"/>
                    </a:moveTo>
                    <a:lnTo>
                      <a:pt x="80" y="125"/>
                    </a:lnTo>
                    <a:lnTo>
                      <a:pt x="80" y="114"/>
                    </a:lnTo>
                    <a:lnTo>
                      <a:pt x="61" y="114"/>
                    </a:lnTo>
                    <a:lnTo>
                      <a:pt x="61" y="125"/>
                    </a:lnTo>
                    <a:lnTo>
                      <a:pt x="61" y="125"/>
                    </a:lnTo>
                    <a:close/>
                    <a:moveTo>
                      <a:pt x="80" y="0"/>
                    </a:moveTo>
                    <a:lnTo>
                      <a:pt x="61" y="0"/>
                    </a:lnTo>
                    <a:lnTo>
                      <a:pt x="61" y="17"/>
                    </a:lnTo>
                    <a:lnTo>
                      <a:pt x="73" y="17"/>
                    </a:lnTo>
                    <a:lnTo>
                      <a:pt x="73" y="40"/>
                    </a:lnTo>
                    <a:lnTo>
                      <a:pt x="61" y="40"/>
                    </a:lnTo>
                    <a:lnTo>
                      <a:pt x="61" y="90"/>
                    </a:lnTo>
                    <a:lnTo>
                      <a:pt x="80" y="90"/>
                    </a:lnTo>
                    <a:lnTo>
                      <a:pt x="80" y="76"/>
                    </a:lnTo>
                    <a:lnTo>
                      <a:pt x="68" y="76"/>
                    </a:lnTo>
                    <a:lnTo>
                      <a:pt x="68" y="76"/>
                    </a:lnTo>
                    <a:lnTo>
                      <a:pt x="68" y="52"/>
                    </a:lnTo>
                    <a:lnTo>
                      <a:pt x="80" y="52"/>
                    </a:lnTo>
                    <a:lnTo>
                      <a:pt x="80" y="0"/>
                    </a:lnTo>
                    <a:close/>
                    <a:moveTo>
                      <a:pt x="45" y="125"/>
                    </a:moveTo>
                    <a:lnTo>
                      <a:pt x="61" y="125"/>
                    </a:lnTo>
                    <a:lnTo>
                      <a:pt x="61" y="114"/>
                    </a:lnTo>
                    <a:lnTo>
                      <a:pt x="45" y="114"/>
                    </a:lnTo>
                    <a:lnTo>
                      <a:pt x="45" y="125"/>
                    </a:lnTo>
                    <a:lnTo>
                      <a:pt x="45" y="125"/>
                    </a:lnTo>
                    <a:close/>
                    <a:moveTo>
                      <a:pt x="61" y="0"/>
                    </a:moveTo>
                    <a:lnTo>
                      <a:pt x="45" y="0"/>
                    </a:lnTo>
                    <a:lnTo>
                      <a:pt x="45" y="52"/>
                    </a:lnTo>
                    <a:lnTo>
                      <a:pt x="56" y="52"/>
                    </a:lnTo>
                    <a:lnTo>
                      <a:pt x="56" y="76"/>
                    </a:lnTo>
                    <a:lnTo>
                      <a:pt x="45" y="76"/>
                    </a:lnTo>
                    <a:lnTo>
                      <a:pt x="45" y="90"/>
                    </a:lnTo>
                    <a:lnTo>
                      <a:pt x="61" y="90"/>
                    </a:lnTo>
                    <a:lnTo>
                      <a:pt x="61" y="40"/>
                    </a:lnTo>
                    <a:lnTo>
                      <a:pt x="49" y="40"/>
                    </a:lnTo>
                    <a:lnTo>
                      <a:pt x="49" y="17"/>
                    </a:lnTo>
                    <a:lnTo>
                      <a:pt x="49" y="17"/>
                    </a:lnTo>
                    <a:lnTo>
                      <a:pt x="61" y="17"/>
                    </a:lnTo>
                    <a:lnTo>
                      <a:pt x="61" y="0"/>
                    </a:lnTo>
                    <a:close/>
                    <a:moveTo>
                      <a:pt x="26" y="125"/>
                    </a:moveTo>
                    <a:lnTo>
                      <a:pt x="45" y="125"/>
                    </a:lnTo>
                    <a:lnTo>
                      <a:pt x="45" y="114"/>
                    </a:lnTo>
                    <a:lnTo>
                      <a:pt x="45" y="90"/>
                    </a:lnTo>
                    <a:lnTo>
                      <a:pt x="45" y="76"/>
                    </a:lnTo>
                    <a:lnTo>
                      <a:pt x="33" y="76"/>
                    </a:lnTo>
                    <a:lnTo>
                      <a:pt x="33" y="76"/>
                    </a:lnTo>
                    <a:lnTo>
                      <a:pt x="33" y="52"/>
                    </a:lnTo>
                    <a:lnTo>
                      <a:pt x="45" y="52"/>
                    </a:lnTo>
                    <a:lnTo>
                      <a:pt x="45" y="0"/>
                    </a:lnTo>
                    <a:lnTo>
                      <a:pt x="26" y="0"/>
                    </a:lnTo>
                    <a:lnTo>
                      <a:pt x="26" y="17"/>
                    </a:lnTo>
                    <a:lnTo>
                      <a:pt x="37" y="17"/>
                    </a:lnTo>
                    <a:lnTo>
                      <a:pt x="37" y="40"/>
                    </a:lnTo>
                    <a:lnTo>
                      <a:pt x="26" y="40"/>
                    </a:lnTo>
                    <a:lnTo>
                      <a:pt x="26" y="125"/>
                    </a:lnTo>
                    <a:close/>
                    <a:moveTo>
                      <a:pt x="0" y="125"/>
                    </a:moveTo>
                    <a:lnTo>
                      <a:pt x="26" y="125"/>
                    </a:lnTo>
                    <a:lnTo>
                      <a:pt x="26" y="40"/>
                    </a:lnTo>
                    <a:lnTo>
                      <a:pt x="14" y="40"/>
                    </a:lnTo>
                    <a:lnTo>
                      <a:pt x="14" y="17"/>
                    </a:lnTo>
                    <a:lnTo>
                      <a:pt x="14" y="17"/>
                    </a:lnTo>
                    <a:lnTo>
                      <a:pt x="26" y="17"/>
                    </a:lnTo>
                    <a:lnTo>
                      <a:pt x="26" y="0"/>
                    </a:lnTo>
                    <a:lnTo>
                      <a:pt x="0" y="0"/>
                    </a:lnTo>
                    <a:lnTo>
                      <a:pt x="0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13" name="Freeform 230">
                <a:extLst>
                  <a:ext uri="{FF2B5EF4-FFF2-40B4-BE49-F238E27FC236}">
                    <a16:creationId xmlns:a16="http://schemas.microsoft.com/office/drawing/2014/main" id="{FC73CB96-8ACF-4334-A4BC-94D9CF775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1554" y="3594843"/>
                <a:ext cx="148432" cy="36626"/>
              </a:xfrm>
              <a:custGeom>
                <a:avLst/>
                <a:gdLst>
                  <a:gd name="T0" fmla="*/ 0 w 65"/>
                  <a:gd name="T1" fmla="*/ 8 h 16"/>
                  <a:gd name="T2" fmla="*/ 4 w 65"/>
                  <a:gd name="T3" fmla="*/ 16 h 16"/>
                  <a:gd name="T4" fmla="*/ 33 w 65"/>
                  <a:gd name="T5" fmla="*/ 9 h 16"/>
                  <a:gd name="T6" fmla="*/ 61 w 65"/>
                  <a:gd name="T7" fmla="*/ 16 h 16"/>
                  <a:gd name="T8" fmla="*/ 65 w 65"/>
                  <a:gd name="T9" fmla="*/ 8 h 16"/>
                  <a:gd name="T10" fmla="*/ 33 w 65"/>
                  <a:gd name="T11" fmla="*/ 0 h 16"/>
                  <a:gd name="T12" fmla="*/ 0 w 65"/>
                  <a:gd name="T1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16">
                    <a:moveTo>
                      <a:pt x="0" y="8"/>
                    </a:moveTo>
                    <a:cubicBezTo>
                      <a:pt x="4" y="16"/>
                      <a:pt x="4" y="16"/>
                      <a:pt x="4" y="16"/>
                    </a:cubicBezTo>
                    <a:cubicBezTo>
                      <a:pt x="12" y="11"/>
                      <a:pt x="22" y="9"/>
                      <a:pt x="33" y="9"/>
                    </a:cubicBezTo>
                    <a:cubicBezTo>
                      <a:pt x="43" y="9"/>
                      <a:pt x="53" y="11"/>
                      <a:pt x="61" y="16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56" y="3"/>
                      <a:pt x="44" y="0"/>
                      <a:pt x="33" y="0"/>
                    </a:cubicBezTo>
                    <a:cubicBezTo>
                      <a:pt x="21" y="0"/>
                      <a:pt x="9" y="3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14" name="Freeform 231">
                <a:extLst>
                  <a:ext uri="{FF2B5EF4-FFF2-40B4-BE49-F238E27FC236}">
                    <a16:creationId xmlns:a16="http://schemas.microsoft.com/office/drawing/2014/main" id="{88701299-B833-4ED3-9F57-A0685B3A2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6494" y="3554361"/>
                <a:ext cx="198552" cy="43373"/>
              </a:xfrm>
              <a:custGeom>
                <a:avLst/>
                <a:gdLst>
                  <a:gd name="T0" fmla="*/ 87 w 87"/>
                  <a:gd name="T1" fmla="*/ 11 h 19"/>
                  <a:gd name="T2" fmla="*/ 44 w 87"/>
                  <a:gd name="T3" fmla="*/ 0 h 19"/>
                  <a:gd name="T4" fmla="*/ 0 w 87"/>
                  <a:gd name="T5" fmla="*/ 11 h 19"/>
                  <a:gd name="T6" fmla="*/ 4 w 87"/>
                  <a:gd name="T7" fmla="*/ 19 h 19"/>
                  <a:gd name="T8" fmla="*/ 44 w 87"/>
                  <a:gd name="T9" fmla="*/ 9 h 19"/>
                  <a:gd name="T10" fmla="*/ 83 w 87"/>
                  <a:gd name="T11" fmla="*/ 19 h 19"/>
                  <a:gd name="T12" fmla="*/ 87 w 87"/>
                  <a:gd name="T13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9">
                    <a:moveTo>
                      <a:pt x="87" y="11"/>
                    </a:moveTo>
                    <a:cubicBezTo>
                      <a:pt x="75" y="4"/>
                      <a:pt x="59" y="0"/>
                      <a:pt x="44" y="0"/>
                    </a:cubicBezTo>
                    <a:cubicBezTo>
                      <a:pt x="28" y="0"/>
                      <a:pt x="12" y="4"/>
                      <a:pt x="0" y="11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15" y="13"/>
                      <a:pt x="29" y="9"/>
                      <a:pt x="44" y="9"/>
                    </a:cubicBezTo>
                    <a:cubicBezTo>
                      <a:pt x="58" y="9"/>
                      <a:pt x="72" y="13"/>
                      <a:pt x="83" y="19"/>
                    </a:cubicBezTo>
                    <a:lnTo>
                      <a:pt x="8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681E3685-FF82-475D-9349-26680D6D6F4E}"/>
                </a:ext>
              </a:extLst>
            </p:cNvPr>
            <p:cNvGrpSpPr/>
            <p:nvPr/>
          </p:nvGrpSpPr>
          <p:grpSpPr>
            <a:xfrm rot="18037799" flipH="1">
              <a:off x="16532552" y="3607024"/>
              <a:ext cx="613367" cy="537346"/>
              <a:chOff x="9733960" y="3089789"/>
              <a:chExt cx="373971" cy="327706"/>
            </a:xfrm>
            <a:solidFill>
              <a:schemeClr val="accent5"/>
            </a:solidFill>
          </p:grpSpPr>
          <p:sp>
            <p:nvSpPr>
              <p:cNvPr id="216" name="Freeform 297">
                <a:extLst>
                  <a:ext uri="{FF2B5EF4-FFF2-40B4-BE49-F238E27FC236}">
                    <a16:creationId xmlns:a16="http://schemas.microsoft.com/office/drawing/2014/main" id="{9B9E9F8C-E122-40BB-BE45-7A00768A2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3960" y="3105210"/>
                <a:ext cx="373971" cy="312285"/>
              </a:xfrm>
              <a:custGeom>
                <a:avLst/>
                <a:gdLst>
                  <a:gd name="T0" fmla="*/ 109 w 164"/>
                  <a:gd name="T1" fmla="*/ 0 h 137"/>
                  <a:gd name="T2" fmla="*/ 58 w 164"/>
                  <a:gd name="T3" fmla="*/ 0 h 137"/>
                  <a:gd name="T4" fmla="*/ 0 w 164"/>
                  <a:gd name="T5" fmla="*/ 48 h 137"/>
                  <a:gd name="T6" fmla="*/ 16 w 164"/>
                  <a:gd name="T7" fmla="*/ 71 h 137"/>
                  <a:gd name="T8" fmla="*/ 37 w 164"/>
                  <a:gd name="T9" fmla="*/ 50 h 137"/>
                  <a:gd name="T10" fmla="*/ 36 w 164"/>
                  <a:gd name="T11" fmla="*/ 137 h 137"/>
                  <a:gd name="T12" fmla="*/ 82 w 164"/>
                  <a:gd name="T13" fmla="*/ 137 h 137"/>
                  <a:gd name="T14" fmla="*/ 127 w 164"/>
                  <a:gd name="T15" fmla="*/ 137 h 137"/>
                  <a:gd name="T16" fmla="*/ 127 w 164"/>
                  <a:gd name="T17" fmla="*/ 50 h 137"/>
                  <a:gd name="T18" fmla="*/ 148 w 164"/>
                  <a:gd name="T19" fmla="*/ 71 h 137"/>
                  <a:gd name="T20" fmla="*/ 164 w 164"/>
                  <a:gd name="T21" fmla="*/ 48 h 137"/>
                  <a:gd name="T22" fmla="*/ 109 w 164"/>
                  <a:gd name="T2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" h="137">
                    <a:moveTo>
                      <a:pt x="109" y="0"/>
                    </a:moveTo>
                    <a:cubicBezTo>
                      <a:pt x="101" y="14"/>
                      <a:pt x="67" y="14"/>
                      <a:pt x="58" y="0"/>
                    </a:cubicBezTo>
                    <a:cubicBezTo>
                      <a:pt x="58" y="0"/>
                      <a:pt x="8" y="28"/>
                      <a:pt x="0" y="48"/>
                    </a:cubicBezTo>
                    <a:cubicBezTo>
                      <a:pt x="16" y="71"/>
                      <a:pt x="16" y="71"/>
                      <a:pt x="16" y="71"/>
                    </a:cubicBezTo>
                    <a:cubicBezTo>
                      <a:pt x="16" y="71"/>
                      <a:pt x="30" y="56"/>
                      <a:pt x="37" y="50"/>
                    </a:cubicBezTo>
                    <a:cubicBezTo>
                      <a:pt x="36" y="137"/>
                      <a:pt x="36" y="137"/>
                      <a:pt x="36" y="137"/>
                    </a:cubicBezTo>
                    <a:cubicBezTo>
                      <a:pt x="82" y="137"/>
                      <a:pt x="82" y="137"/>
                      <a:pt x="82" y="137"/>
                    </a:cubicBezTo>
                    <a:cubicBezTo>
                      <a:pt x="127" y="137"/>
                      <a:pt x="127" y="137"/>
                      <a:pt x="127" y="137"/>
                    </a:cubicBezTo>
                    <a:cubicBezTo>
                      <a:pt x="127" y="50"/>
                      <a:pt x="127" y="50"/>
                      <a:pt x="127" y="50"/>
                    </a:cubicBezTo>
                    <a:cubicBezTo>
                      <a:pt x="134" y="56"/>
                      <a:pt x="148" y="71"/>
                      <a:pt x="148" y="71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55" y="28"/>
                      <a:pt x="109" y="0"/>
                      <a:pt x="10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17" name="Freeform 298">
                <a:extLst>
                  <a:ext uri="{FF2B5EF4-FFF2-40B4-BE49-F238E27FC236}">
                    <a16:creationId xmlns:a16="http://schemas.microsoft.com/office/drawing/2014/main" id="{C52206D6-8A8A-479B-94ED-7835CE89C8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3717" y="3089789"/>
                <a:ext cx="104095" cy="29879"/>
              </a:xfrm>
              <a:custGeom>
                <a:avLst/>
                <a:gdLst>
                  <a:gd name="T0" fmla="*/ 23 w 46"/>
                  <a:gd name="T1" fmla="*/ 13 h 13"/>
                  <a:gd name="T2" fmla="*/ 45 w 46"/>
                  <a:gd name="T3" fmla="*/ 4 h 13"/>
                  <a:gd name="T4" fmla="*/ 44 w 46"/>
                  <a:gd name="T5" fmla="*/ 1 h 13"/>
                  <a:gd name="T6" fmla="*/ 41 w 46"/>
                  <a:gd name="T7" fmla="*/ 2 h 13"/>
                  <a:gd name="T8" fmla="*/ 23 w 46"/>
                  <a:gd name="T9" fmla="*/ 9 h 13"/>
                  <a:gd name="T10" fmla="*/ 4 w 46"/>
                  <a:gd name="T11" fmla="*/ 2 h 13"/>
                  <a:gd name="T12" fmla="*/ 1 w 46"/>
                  <a:gd name="T13" fmla="*/ 1 h 13"/>
                  <a:gd name="T14" fmla="*/ 0 w 46"/>
                  <a:gd name="T15" fmla="*/ 4 h 13"/>
                  <a:gd name="T16" fmla="*/ 23 w 46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13">
                    <a:moveTo>
                      <a:pt x="23" y="13"/>
                    </a:moveTo>
                    <a:cubicBezTo>
                      <a:pt x="33" y="13"/>
                      <a:pt x="42" y="10"/>
                      <a:pt x="45" y="4"/>
                    </a:cubicBezTo>
                    <a:cubicBezTo>
                      <a:pt x="46" y="3"/>
                      <a:pt x="45" y="1"/>
                      <a:pt x="44" y="1"/>
                    </a:cubicBezTo>
                    <a:cubicBezTo>
                      <a:pt x="43" y="0"/>
                      <a:pt x="41" y="1"/>
                      <a:pt x="41" y="2"/>
                    </a:cubicBezTo>
                    <a:cubicBezTo>
                      <a:pt x="39" y="5"/>
                      <a:pt x="32" y="9"/>
                      <a:pt x="23" y="9"/>
                    </a:cubicBezTo>
                    <a:cubicBezTo>
                      <a:pt x="13" y="9"/>
                      <a:pt x="6" y="5"/>
                      <a:pt x="4" y="2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3" y="10"/>
                      <a:pt x="12" y="13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E453A791-8EFC-4D19-83B9-6509F725202D}"/>
                </a:ext>
              </a:extLst>
            </p:cNvPr>
            <p:cNvGrpSpPr/>
            <p:nvPr/>
          </p:nvGrpSpPr>
          <p:grpSpPr>
            <a:xfrm rot="18037799" flipH="1">
              <a:off x="17336023" y="4069510"/>
              <a:ext cx="548554" cy="553151"/>
              <a:chOff x="8961921" y="3628577"/>
              <a:chExt cx="334454" cy="337345"/>
            </a:xfrm>
            <a:solidFill>
              <a:schemeClr val="accent2"/>
            </a:solidFill>
          </p:grpSpPr>
          <p:sp>
            <p:nvSpPr>
              <p:cNvPr id="219" name="Freeform 326">
                <a:extLst>
                  <a:ext uri="{FF2B5EF4-FFF2-40B4-BE49-F238E27FC236}">
                    <a16:creationId xmlns:a16="http://schemas.microsoft.com/office/drawing/2014/main" id="{86079BD3-035D-4A3D-9ABF-135C6B704A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61921" y="3628577"/>
                <a:ext cx="161926" cy="337345"/>
              </a:xfrm>
              <a:custGeom>
                <a:avLst/>
                <a:gdLst>
                  <a:gd name="T0" fmla="*/ 36 w 71"/>
                  <a:gd name="T1" fmla="*/ 127 h 148"/>
                  <a:gd name="T2" fmla="*/ 71 w 71"/>
                  <a:gd name="T3" fmla="*/ 143 h 148"/>
                  <a:gd name="T4" fmla="*/ 69 w 71"/>
                  <a:gd name="T5" fmla="*/ 15 h 148"/>
                  <a:gd name="T6" fmla="*/ 36 w 71"/>
                  <a:gd name="T7" fmla="*/ 0 h 148"/>
                  <a:gd name="T8" fmla="*/ 36 w 71"/>
                  <a:gd name="T9" fmla="*/ 20 h 148"/>
                  <a:gd name="T10" fmla="*/ 61 w 71"/>
                  <a:gd name="T11" fmla="*/ 27 h 148"/>
                  <a:gd name="T12" fmla="*/ 58 w 71"/>
                  <a:gd name="T13" fmla="*/ 28 h 148"/>
                  <a:gd name="T14" fmla="*/ 36 w 71"/>
                  <a:gd name="T15" fmla="*/ 24 h 148"/>
                  <a:gd name="T16" fmla="*/ 36 w 71"/>
                  <a:gd name="T17" fmla="*/ 40 h 148"/>
                  <a:gd name="T18" fmla="*/ 60 w 71"/>
                  <a:gd name="T19" fmla="*/ 44 h 148"/>
                  <a:gd name="T20" fmla="*/ 59 w 71"/>
                  <a:gd name="T21" fmla="*/ 48 h 148"/>
                  <a:gd name="T22" fmla="*/ 53 w 71"/>
                  <a:gd name="T23" fmla="*/ 46 h 148"/>
                  <a:gd name="T24" fmla="*/ 36 w 71"/>
                  <a:gd name="T25" fmla="*/ 44 h 148"/>
                  <a:gd name="T26" fmla="*/ 36 w 71"/>
                  <a:gd name="T27" fmla="*/ 60 h 148"/>
                  <a:gd name="T28" fmla="*/ 61 w 71"/>
                  <a:gd name="T29" fmla="*/ 67 h 148"/>
                  <a:gd name="T30" fmla="*/ 58 w 71"/>
                  <a:gd name="T31" fmla="*/ 68 h 148"/>
                  <a:gd name="T32" fmla="*/ 36 w 71"/>
                  <a:gd name="T33" fmla="*/ 64 h 148"/>
                  <a:gd name="T34" fmla="*/ 36 w 71"/>
                  <a:gd name="T35" fmla="*/ 127 h 148"/>
                  <a:gd name="T36" fmla="*/ 36 w 71"/>
                  <a:gd name="T37" fmla="*/ 127 h 148"/>
                  <a:gd name="T38" fmla="*/ 18 w 71"/>
                  <a:gd name="T39" fmla="*/ 66 h 148"/>
                  <a:gd name="T40" fmla="*/ 11 w 71"/>
                  <a:gd name="T41" fmla="*/ 67 h 148"/>
                  <a:gd name="T42" fmla="*/ 12 w 71"/>
                  <a:gd name="T43" fmla="*/ 64 h 148"/>
                  <a:gd name="T44" fmla="*/ 36 w 71"/>
                  <a:gd name="T45" fmla="*/ 44 h 148"/>
                  <a:gd name="T46" fmla="*/ 13 w 71"/>
                  <a:gd name="T47" fmla="*/ 48 h 148"/>
                  <a:gd name="T48" fmla="*/ 12 w 71"/>
                  <a:gd name="T49" fmla="*/ 44 h 148"/>
                  <a:gd name="T50" fmla="*/ 36 w 71"/>
                  <a:gd name="T51" fmla="*/ 40 h 148"/>
                  <a:gd name="T52" fmla="*/ 18 w 71"/>
                  <a:gd name="T53" fmla="*/ 26 h 148"/>
                  <a:gd name="T54" fmla="*/ 11 w 71"/>
                  <a:gd name="T55" fmla="*/ 27 h 148"/>
                  <a:gd name="T56" fmla="*/ 12 w 71"/>
                  <a:gd name="T57" fmla="*/ 24 h 148"/>
                  <a:gd name="T58" fmla="*/ 36 w 71"/>
                  <a:gd name="T59" fmla="*/ 0 h 148"/>
                  <a:gd name="T60" fmla="*/ 1 w 71"/>
                  <a:gd name="T61" fmla="*/ 32 h 148"/>
                  <a:gd name="T62" fmla="*/ 2 w 71"/>
                  <a:gd name="T63" fmla="*/ 14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1" h="148">
                    <a:moveTo>
                      <a:pt x="36" y="127"/>
                    </a:moveTo>
                    <a:cubicBezTo>
                      <a:pt x="36" y="127"/>
                      <a:pt x="36" y="127"/>
                      <a:pt x="36" y="127"/>
                    </a:cubicBezTo>
                    <a:cubicBezTo>
                      <a:pt x="52" y="127"/>
                      <a:pt x="66" y="131"/>
                      <a:pt x="70" y="143"/>
                    </a:cubicBezTo>
                    <a:cubicBezTo>
                      <a:pt x="71" y="148"/>
                      <a:pt x="71" y="148"/>
                      <a:pt x="71" y="143"/>
                    </a:cubicBezTo>
                    <a:cubicBezTo>
                      <a:pt x="71" y="120"/>
                      <a:pt x="71" y="55"/>
                      <a:pt x="71" y="32"/>
                    </a:cubicBezTo>
                    <a:cubicBezTo>
                      <a:pt x="71" y="27"/>
                      <a:pt x="71" y="20"/>
                      <a:pt x="69" y="15"/>
                    </a:cubicBezTo>
                    <a:cubicBezTo>
                      <a:pt x="65" y="3"/>
                      <a:pt x="52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46" y="20"/>
                      <a:pt x="54" y="21"/>
                      <a:pt x="60" y="24"/>
                    </a:cubicBezTo>
                    <a:cubicBezTo>
                      <a:pt x="61" y="25"/>
                      <a:pt x="61" y="26"/>
                      <a:pt x="61" y="27"/>
                    </a:cubicBezTo>
                    <a:cubicBezTo>
                      <a:pt x="60" y="28"/>
                      <a:pt x="60" y="28"/>
                      <a:pt x="59" y="28"/>
                    </a:cubicBezTo>
                    <a:cubicBezTo>
                      <a:pt x="59" y="28"/>
                      <a:pt x="58" y="28"/>
                      <a:pt x="58" y="28"/>
                    </a:cubicBezTo>
                    <a:cubicBezTo>
                      <a:pt x="57" y="27"/>
                      <a:pt x="55" y="26"/>
                      <a:pt x="53" y="26"/>
                    </a:cubicBezTo>
                    <a:cubicBezTo>
                      <a:pt x="49" y="25"/>
                      <a:pt x="43" y="24"/>
                      <a:pt x="36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46" y="40"/>
                      <a:pt x="54" y="41"/>
                      <a:pt x="60" y="44"/>
                    </a:cubicBezTo>
                    <a:cubicBezTo>
                      <a:pt x="61" y="45"/>
                      <a:pt x="61" y="46"/>
                      <a:pt x="61" y="47"/>
                    </a:cubicBezTo>
                    <a:cubicBezTo>
                      <a:pt x="60" y="47"/>
                      <a:pt x="60" y="48"/>
                      <a:pt x="59" y="48"/>
                    </a:cubicBezTo>
                    <a:cubicBezTo>
                      <a:pt x="59" y="48"/>
                      <a:pt x="58" y="48"/>
                      <a:pt x="58" y="48"/>
                    </a:cubicBezTo>
                    <a:cubicBezTo>
                      <a:pt x="57" y="47"/>
                      <a:pt x="55" y="46"/>
                      <a:pt x="53" y="46"/>
                    </a:cubicBezTo>
                    <a:cubicBezTo>
                      <a:pt x="49" y="44"/>
                      <a:pt x="43" y="44"/>
                      <a:pt x="36" y="44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46" y="60"/>
                      <a:pt x="54" y="61"/>
                      <a:pt x="60" y="64"/>
                    </a:cubicBezTo>
                    <a:cubicBezTo>
                      <a:pt x="61" y="64"/>
                      <a:pt x="61" y="66"/>
                      <a:pt x="61" y="67"/>
                    </a:cubicBezTo>
                    <a:cubicBezTo>
                      <a:pt x="60" y="67"/>
                      <a:pt x="60" y="68"/>
                      <a:pt x="59" y="68"/>
                    </a:cubicBezTo>
                    <a:cubicBezTo>
                      <a:pt x="59" y="68"/>
                      <a:pt x="58" y="68"/>
                      <a:pt x="58" y="68"/>
                    </a:cubicBezTo>
                    <a:cubicBezTo>
                      <a:pt x="57" y="67"/>
                      <a:pt x="55" y="66"/>
                      <a:pt x="53" y="66"/>
                    </a:cubicBezTo>
                    <a:cubicBezTo>
                      <a:pt x="49" y="64"/>
                      <a:pt x="43" y="64"/>
                      <a:pt x="36" y="64"/>
                    </a:cubicBezTo>
                    <a:cubicBezTo>
                      <a:pt x="36" y="64"/>
                      <a:pt x="36" y="64"/>
                      <a:pt x="36" y="64"/>
                    </a:cubicBezTo>
                    <a:lnTo>
                      <a:pt x="36" y="127"/>
                    </a:lnTo>
                    <a:close/>
                    <a:moveTo>
                      <a:pt x="2" y="143"/>
                    </a:moveTo>
                    <a:cubicBezTo>
                      <a:pt x="6" y="131"/>
                      <a:pt x="19" y="127"/>
                      <a:pt x="36" y="127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29" y="64"/>
                      <a:pt x="23" y="64"/>
                      <a:pt x="18" y="66"/>
                    </a:cubicBezTo>
                    <a:cubicBezTo>
                      <a:pt x="16" y="66"/>
                      <a:pt x="15" y="67"/>
                      <a:pt x="13" y="68"/>
                    </a:cubicBezTo>
                    <a:cubicBezTo>
                      <a:pt x="12" y="68"/>
                      <a:pt x="11" y="68"/>
                      <a:pt x="11" y="67"/>
                    </a:cubicBezTo>
                    <a:cubicBezTo>
                      <a:pt x="10" y="66"/>
                      <a:pt x="11" y="64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8" y="61"/>
                      <a:pt x="25" y="60"/>
                      <a:pt x="36" y="60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29" y="44"/>
                      <a:pt x="23" y="44"/>
                      <a:pt x="18" y="46"/>
                    </a:cubicBezTo>
                    <a:cubicBezTo>
                      <a:pt x="16" y="46"/>
                      <a:pt x="15" y="47"/>
                      <a:pt x="13" y="48"/>
                    </a:cubicBezTo>
                    <a:cubicBezTo>
                      <a:pt x="12" y="48"/>
                      <a:pt x="11" y="48"/>
                      <a:pt x="11" y="47"/>
                    </a:cubicBezTo>
                    <a:cubicBezTo>
                      <a:pt x="10" y="46"/>
                      <a:pt x="11" y="45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8" y="41"/>
                      <a:pt x="25" y="40"/>
                      <a:pt x="36" y="40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29" y="24"/>
                      <a:pt x="23" y="25"/>
                      <a:pt x="18" y="26"/>
                    </a:cubicBezTo>
                    <a:cubicBezTo>
                      <a:pt x="16" y="26"/>
                      <a:pt x="15" y="27"/>
                      <a:pt x="13" y="28"/>
                    </a:cubicBezTo>
                    <a:cubicBezTo>
                      <a:pt x="12" y="28"/>
                      <a:pt x="11" y="28"/>
                      <a:pt x="11" y="27"/>
                    </a:cubicBezTo>
                    <a:cubicBezTo>
                      <a:pt x="10" y="26"/>
                      <a:pt x="11" y="25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8" y="21"/>
                      <a:pt x="25" y="20"/>
                      <a:pt x="36" y="2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0" y="0"/>
                      <a:pt x="6" y="3"/>
                      <a:pt x="2" y="15"/>
                    </a:cubicBezTo>
                    <a:cubicBezTo>
                      <a:pt x="1" y="20"/>
                      <a:pt x="1" y="27"/>
                      <a:pt x="1" y="32"/>
                    </a:cubicBezTo>
                    <a:cubicBezTo>
                      <a:pt x="1" y="55"/>
                      <a:pt x="1" y="120"/>
                      <a:pt x="1" y="143"/>
                    </a:cubicBezTo>
                    <a:cubicBezTo>
                      <a:pt x="1" y="148"/>
                      <a:pt x="0" y="148"/>
                      <a:pt x="2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20" name="Freeform 327">
                <a:extLst>
                  <a:ext uri="{FF2B5EF4-FFF2-40B4-BE49-F238E27FC236}">
                    <a16:creationId xmlns:a16="http://schemas.microsoft.com/office/drawing/2014/main" id="{E582C017-ABBE-42DE-A147-52AC0C906D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37341" y="3628577"/>
                <a:ext cx="159034" cy="337345"/>
              </a:xfrm>
              <a:custGeom>
                <a:avLst/>
                <a:gdLst>
                  <a:gd name="T0" fmla="*/ 70 w 70"/>
                  <a:gd name="T1" fmla="*/ 143 h 148"/>
                  <a:gd name="T2" fmla="*/ 69 w 70"/>
                  <a:gd name="T3" fmla="*/ 15 h 148"/>
                  <a:gd name="T4" fmla="*/ 35 w 70"/>
                  <a:gd name="T5" fmla="*/ 20 h 148"/>
                  <a:gd name="T6" fmla="*/ 60 w 70"/>
                  <a:gd name="T7" fmla="*/ 27 h 148"/>
                  <a:gd name="T8" fmla="*/ 58 w 70"/>
                  <a:gd name="T9" fmla="*/ 28 h 148"/>
                  <a:gd name="T10" fmla="*/ 53 w 70"/>
                  <a:gd name="T11" fmla="*/ 26 h 148"/>
                  <a:gd name="T12" fmla="*/ 35 w 70"/>
                  <a:gd name="T13" fmla="*/ 40 h 148"/>
                  <a:gd name="T14" fmla="*/ 60 w 70"/>
                  <a:gd name="T15" fmla="*/ 47 h 148"/>
                  <a:gd name="T16" fmla="*/ 58 w 70"/>
                  <a:gd name="T17" fmla="*/ 48 h 148"/>
                  <a:gd name="T18" fmla="*/ 53 w 70"/>
                  <a:gd name="T19" fmla="*/ 46 h 148"/>
                  <a:gd name="T20" fmla="*/ 35 w 70"/>
                  <a:gd name="T21" fmla="*/ 60 h 148"/>
                  <a:gd name="T22" fmla="*/ 60 w 70"/>
                  <a:gd name="T23" fmla="*/ 67 h 148"/>
                  <a:gd name="T24" fmla="*/ 58 w 70"/>
                  <a:gd name="T25" fmla="*/ 68 h 148"/>
                  <a:gd name="T26" fmla="*/ 53 w 70"/>
                  <a:gd name="T27" fmla="*/ 66 h 148"/>
                  <a:gd name="T28" fmla="*/ 35 w 70"/>
                  <a:gd name="T29" fmla="*/ 127 h 148"/>
                  <a:gd name="T30" fmla="*/ 69 w 70"/>
                  <a:gd name="T31" fmla="*/ 143 h 148"/>
                  <a:gd name="T32" fmla="*/ 35 w 70"/>
                  <a:gd name="T33" fmla="*/ 0 h 148"/>
                  <a:gd name="T34" fmla="*/ 0 w 70"/>
                  <a:gd name="T35" fmla="*/ 32 h 148"/>
                  <a:gd name="T36" fmla="*/ 1 w 70"/>
                  <a:gd name="T37" fmla="*/ 143 h 148"/>
                  <a:gd name="T38" fmla="*/ 35 w 70"/>
                  <a:gd name="T39" fmla="*/ 64 h 148"/>
                  <a:gd name="T40" fmla="*/ 18 w 70"/>
                  <a:gd name="T41" fmla="*/ 66 h 148"/>
                  <a:gd name="T42" fmla="*/ 10 w 70"/>
                  <a:gd name="T43" fmla="*/ 67 h 148"/>
                  <a:gd name="T44" fmla="*/ 35 w 70"/>
                  <a:gd name="T45" fmla="*/ 60 h 148"/>
                  <a:gd name="T46" fmla="*/ 35 w 70"/>
                  <a:gd name="T47" fmla="*/ 44 h 148"/>
                  <a:gd name="T48" fmla="*/ 18 w 70"/>
                  <a:gd name="T49" fmla="*/ 46 h 148"/>
                  <a:gd name="T50" fmla="*/ 10 w 70"/>
                  <a:gd name="T51" fmla="*/ 47 h 148"/>
                  <a:gd name="T52" fmla="*/ 35 w 70"/>
                  <a:gd name="T53" fmla="*/ 40 h 148"/>
                  <a:gd name="T54" fmla="*/ 35 w 70"/>
                  <a:gd name="T55" fmla="*/ 24 h 148"/>
                  <a:gd name="T56" fmla="*/ 18 w 70"/>
                  <a:gd name="T57" fmla="*/ 26 h 148"/>
                  <a:gd name="T58" fmla="*/ 10 w 70"/>
                  <a:gd name="T59" fmla="*/ 27 h 148"/>
                  <a:gd name="T60" fmla="*/ 35 w 70"/>
                  <a:gd name="T61" fmla="*/ 20 h 148"/>
                  <a:gd name="T62" fmla="*/ 35 w 70"/>
                  <a:gd name="T63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" h="148">
                    <a:moveTo>
                      <a:pt x="69" y="143"/>
                    </a:moveTo>
                    <a:cubicBezTo>
                      <a:pt x="70" y="148"/>
                      <a:pt x="70" y="148"/>
                      <a:pt x="70" y="143"/>
                    </a:cubicBezTo>
                    <a:cubicBezTo>
                      <a:pt x="70" y="120"/>
                      <a:pt x="70" y="55"/>
                      <a:pt x="70" y="32"/>
                    </a:cubicBezTo>
                    <a:cubicBezTo>
                      <a:pt x="70" y="27"/>
                      <a:pt x="70" y="20"/>
                      <a:pt x="69" y="15"/>
                    </a:cubicBezTo>
                    <a:cubicBezTo>
                      <a:pt x="65" y="3"/>
                      <a:pt x="51" y="0"/>
                      <a:pt x="35" y="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46" y="20"/>
                      <a:pt x="53" y="21"/>
                      <a:pt x="59" y="24"/>
                    </a:cubicBezTo>
                    <a:cubicBezTo>
                      <a:pt x="60" y="25"/>
                      <a:pt x="61" y="26"/>
                      <a:pt x="60" y="27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0" y="28"/>
                      <a:pt x="59" y="28"/>
                      <a:pt x="58" y="28"/>
                    </a:cubicBezTo>
                    <a:cubicBezTo>
                      <a:pt x="58" y="28"/>
                      <a:pt x="58" y="28"/>
                      <a:pt x="57" y="28"/>
                    </a:cubicBezTo>
                    <a:cubicBezTo>
                      <a:pt x="56" y="27"/>
                      <a:pt x="54" y="26"/>
                      <a:pt x="53" y="26"/>
                    </a:cubicBezTo>
                    <a:cubicBezTo>
                      <a:pt x="48" y="25"/>
                      <a:pt x="42" y="24"/>
                      <a:pt x="35" y="24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46" y="40"/>
                      <a:pt x="53" y="41"/>
                      <a:pt x="59" y="44"/>
                    </a:cubicBezTo>
                    <a:cubicBezTo>
                      <a:pt x="60" y="45"/>
                      <a:pt x="61" y="46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59" y="48"/>
                      <a:pt x="58" y="48"/>
                    </a:cubicBezTo>
                    <a:cubicBezTo>
                      <a:pt x="58" y="48"/>
                      <a:pt x="58" y="48"/>
                      <a:pt x="57" y="48"/>
                    </a:cubicBezTo>
                    <a:cubicBezTo>
                      <a:pt x="56" y="47"/>
                      <a:pt x="54" y="46"/>
                      <a:pt x="53" y="46"/>
                    </a:cubicBezTo>
                    <a:cubicBezTo>
                      <a:pt x="48" y="44"/>
                      <a:pt x="42" y="44"/>
                      <a:pt x="35" y="44"/>
                    </a:cubicBezTo>
                    <a:cubicBezTo>
                      <a:pt x="35" y="60"/>
                      <a:pt x="35" y="60"/>
                      <a:pt x="35" y="60"/>
                    </a:cubicBezTo>
                    <a:cubicBezTo>
                      <a:pt x="46" y="60"/>
                      <a:pt x="53" y="61"/>
                      <a:pt x="59" y="64"/>
                    </a:cubicBezTo>
                    <a:cubicBezTo>
                      <a:pt x="60" y="64"/>
                      <a:pt x="61" y="66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0" y="67"/>
                      <a:pt x="59" y="68"/>
                      <a:pt x="58" y="68"/>
                    </a:cubicBezTo>
                    <a:cubicBezTo>
                      <a:pt x="58" y="68"/>
                      <a:pt x="58" y="68"/>
                      <a:pt x="57" y="68"/>
                    </a:cubicBezTo>
                    <a:cubicBezTo>
                      <a:pt x="56" y="67"/>
                      <a:pt x="54" y="66"/>
                      <a:pt x="53" y="66"/>
                    </a:cubicBezTo>
                    <a:cubicBezTo>
                      <a:pt x="48" y="64"/>
                      <a:pt x="42" y="64"/>
                      <a:pt x="35" y="64"/>
                    </a:cubicBezTo>
                    <a:cubicBezTo>
                      <a:pt x="35" y="127"/>
                      <a:pt x="35" y="127"/>
                      <a:pt x="35" y="127"/>
                    </a:cubicBezTo>
                    <a:cubicBezTo>
                      <a:pt x="35" y="127"/>
                      <a:pt x="35" y="127"/>
                      <a:pt x="35" y="127"/>
                    </a:cubicBezTo>
                    <a:cubicBezTo>
                      <a:pt x="52" y="127"/>
                      <a:pt x="65" y="131"/>
                      <a:pt x="69" y="143"/>
                    </a:cubicBezTo>
                    <a:close/>
                    <a:moveTo>
                      <a:pt x="35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9" y="0"/>
                      <a:pt x="6" y="3"/>
                      <a:pt x="2" y="15"/>
                    </a:cubicBezTo>
                    <a:cubicBezTo>
                      <a:pt x="0" y="20"/>
                      <a:pt x="0" y="27"/>
                      <a:pt x="0" y="32"/>
                    </a:cubicBezTo>
                    <a:cubicBezTo>
                      <a:pt x="0" y="55"/>
                      <a:pt x="0" y="120"/>
                      <a:pt x="0" y="143"/>
                    </a:cubicBezTo>
                    <a:cubicBezTo>
                      <a:pt x="0" y="148"/>
                      <a:pt x="0" y="148"/>
                      <a:pt x="1" y="143"/>
                    </a:cubicBezTo>
                    <a:cubicBezTo>
                      <a:pt x="5" y="131"/>
                      <a:pt x="19" y="127"/>
                      <a:pt x="35" y="127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28" y="64"/>
                      <a:pt x="22" y="64"/>
                      <a:pt x="18" y="66"/>
                    </a:cubicBezTo>
                    <a:cubicBezTo>
                      <a:pt x="16" y="66"/>
                      <a:pt x="14" y="67"/>
                      <a:pt x="13" y="68"/>
                    </a:cubicBezTo>
                    <a:cubicBezTo>
                      <a:pt x="12" y="68"/>
                      <a:pt x="11" y="68"/>
                      <a:pt x="10" y="67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7" y="61"/>
                      <a:pt x="25" y="60"/>
                      <a:pt x="35" y="60"/>
                    </a:cubicBezTo>
                    <a:cubicBezTo>
                      <a:pt x="35" y="60"/>
                      <a:pt x="35" y="60"/>
                      <a:pt x="35" y="60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28" y="44"/>
                      <a:pt x="22" y="44"/>
                      <a:pt x="18" y="46"/>
                    </a:cubicBezTo>
                    <a:cubicBezTo>
                      <a:pt x="16" y="46"/>
                      <a:pt x="14" y="47"/>
                      <a:pt x="13" y="48"/>
                    </a:cubicBezTo>
                    <a:cubicBezTo>
                      <a:pt x="12" y="48"/>
                      <a:pt x="11" y="48"/>
                      <a:pt x="10" y="47"/>
                    </a:cubicBezTo>
                    <a:cubicBezTo>
                      <a:pt x="10" y="46"/>
                      <a:pt x="10" y="45"/>
                      <a:pt x="11" y="44"/>
                    </a:cubicBezTo>
                    <a:cubicBezTo>
                      <a:pt x="17" y="41"/>
                      <a:pt x="25" y="40"/>
                      <a:pt x="35" y="40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28" y="24"/>
                      <a:pt x="22" y="25"/>
                      <a:pt x="18" y="26"/>
                    </a:cubicBezTo>
                    <a:cubicBezTo>
                      <a:pt x="16" y="26"/>
                      <a:pt x="14" y="27"/>
                      <a:pt x="13" y="28"/>
                    </a:cubicBezTo>
                    <a:cubicBezTo>
                      <a:pt x="12" y="28"/>
                      <a:pt x="11" y="28"/>
                      <a:pt x="10" y="27"/>
                    </a:cubicBezTo>
                    <a:cubicBezTo>
                      <a:pt x="10" y="26"/>
                      <a:pt x="10" y="25"/>
                      <a:pt x="11" y="24"/>
                    </a:cubicBezTo>
                    <a:cubicBezTo>
                      <a:pt x="17" y="21"/>
                      <a:pt x="2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lnTo>
                      <a:pt x="3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496570F2-DDB9-4651-B323-2983E893DCCA}"/>
                </a:ext>
              </a:extLst>
            </p:cNvPr>
            <p:cNvGrpSpPr/>
            <p:nvPr/>
          </p:nvGrpSpPr>
          <p:grpSpPr>
            <a:xfrm rot="18037799" flipH="1">
              <a:off x="18535582" y="5135847"/>
              <a:ext cx="586493" cy="698552"/>
              <a:chOff x="8053017" y="4018934"/>
              <a:chExt cx="357586" cy="426019"/>
            </a:xfrm>
            <a:solidFill>
              <a:schemeClr val="accent1"/>
            </a:solidFill>
          </p:grpSpPr>
          <p:sp>
            <p:nvSpPr>
              <p:cNvPr id="222" name="Freeform 377">
                <a:extLst>
                  <a:ext uri="{FF2B5EF4-FFF2-40B4-BE49-F238E27FC236}">
                    <a16:creationId xmlns:a16="http://schemas.microsoft.com/office/drawing/2014/main" id="{690A3868-9193-4A66-96CD-D4EFD81D9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8196" y="4251220"/>
                <a:ext cx="129155" cy="193733"/>
              </a:xfrm>
              <a:custGeom>
                <a:avLst/>
                <a:gdLst>
                  <a:gd name="T0" fmla="*/ 134 w 134"/>
                  <a:gd name="T1" fmla="*/ 38 h 201"/>
                  <a:gd name="T2" fmla="*/ 101 w 134"/>
                  <a:gd name="T3" fmla="*/ 38 h 201"/>
                  <a:gd name="T4" fmla="*/ 120 w 134"/>
                  <a:gd name="T5" fmla="*/ 0 h 201"/>
                  <a:gd name="T6" fmla="*/ 75 w 134"/>
                  <a:gd name="T7" fmla="*/ 0 h 201"/>
                  <a:gd name="T8" fmla="*/ 71 w 134"/>
                  <a:gd name="T9" fmla="*/ 0 h 201"/>
                  <a:gd name="T10" fmla="*/ 52 w 134"/>
                  <a:gd name="T11" fmla="*/ 0 h 201"/>
                  <a:gd name="T12" fmla="*/ 9 w 134"/>
                  <a:gd name="T13" fmla="*/ 85 h 201"/>
                  <a:gd name="T14" fmla="*/ 47 w 134"/>
                  <a:gd name="T15" fmla="*/ 85 h 201"/>
                  <a:gd name="T16" fmla="*/ 0 w 134"/>
                  <a:gd name="T17" fmla="*/ 201 h 201"/>
                  <a:gd name="T18" fmla="*/ 134 w 134"/>
                  <a:gd name="T19" fmla="*/ 3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4" h="201">
                    <a:moveTo>
                      <a:pt x="134" y="38"/>
                    </a:moveTo>
                    <a:lnTo>
                      <a:pt x="101" y="38"/>
                    </a:lnTo>
                    <a:lnTo>
                      <a:pt x="120" y="0"/>
                    </a:lnTo>
                    <a:lnTo>
                      <a:pt x="75" y="0"/>
                    </a:lnTo>
                    <a:lnTo>
                      <a:pt x="71" y="0"/>
                    </a:lnTo>
                    <a:lnTo>
                      <a:pt x="52" y="0"/>
                    </a:lnTo>
                    <a:lnTo>
                      <a:pt x="9" y="85"/>
                    </a:lnTo>
                    <a:lnTo>
                      <a:pt x="47" y="85"/>
                    </a:lnTo>
                    <a:lnTo>
                      <a:pt x="0" y="201"/>
                    </a:lnTo>
                    <a:lnTo>
                      <a:pt x="134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23" name="Freeform 378">
                <a:extLst>
                  <a:ext uri="{FF2B5EF4-FFF2-40B4-BE49-F238E27FC236}">
                    <a16:creationId xmlns:a16="http://schemas.microsoft.com/office/drawing/2014/main" id="{05413942-BA8C-4416-B54B-9BDEC164E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53017" y="4018934"/>
                <a:ext cx="357586" cy="220720"/>
              </a:xfrm>
              <a:custGeom>
                <a:avLst/>
                <a:gdLst>
                  <a:gd name="T0" fmla="*/ 0 w 157"/>
                  <a:gd name="T1" fmla="*/ 80 h 97"/>
                  <a:gd name="T2" fmla="*/ 17 w 157"/>
                  <a:gd name="T3" fmla="*/ 97 h 97"/>
                  <a:gd name="T4" fmla="*/ 57 w 157"/>
                  <a:gd name="T5" fmla="*/ 97 h 97"/>
                  <a:gd name="T6" fmla="*/ 63 w 157"/>
                  <a:gd name="T7" fmla="*/ 97 h 97"/>
                  <a:gd name="T8" fmla="*/ 65 w 157"/>
                  <a:gd name="T9" fmla="*/ 97 h 97"/>
                  <a:gd name="T10" fmla="*/ 86 w 157"/>
                  <a:gd name="T11" fmla="*/ 97 h 97"/>
                  <a:gd name="T12" fmla="*/ 129 w 157"/>
                  <a:gd name="T13" fmla="*/ 97 h 97"/>
                  <a:gd name="T14" fmla="*/ 157 w 157"/>
                  <a:gd name="T15" fmla="*/ 69 h 97"/>
                  <a:gd name="T16" fmla="*/ 129 w 157"/>
                  <a:gd name="T17" fmla="*/ 41 h 97"/>
                  <a:gd name="T18" fmla="*/ 111 w 157"/>
                  <a:gd name="T19" fmla="*/ 48 h 97"/>
                  <a:gd name="T20" fmla="*/ 63 w 157"/>
                  <a:gd name="T21" fmla="*/ 0 h 97"/>
                  <a:gd name="T22" fmla="*/ 15 w 157"/>
                  <a:gd name="T23" fmla="*/ 49 h 97"/>
                  <a:gd name="T24" fmla="*/ 17 w 157"/>
                  <a:gd name="T25" fmla="*/ 63 h 97"/>
                  <a:gd name="T26" fmla="*/ 0 w 157"/>
                  <a:gd name="T27" fmla="*/ 8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7" h="97">
                    <a:moveTo>
                      <a:pt x="0" y="80"/>
                    </a:moveTo>
                    <a:cubicBezTo>
                      <a:pt x="0" y="89"/>
                      <a:pt x="8" y="97"/>
                      <a:pt x="17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63" y="97"/>
                      <a:pt x="63" y="97"/>
                      <a:pt x="63" y="97"/>
                    </a:cubicBezTo>
                    <a:cubicBezTo>
                      <a:pt x="65" y="97"/>
                      <a:pt x="65" y="97"/>
                      <a:pt x="65" y="97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129" y="97"/>
                      <a:pt x="129" y="97"/>
                      <a:pt x="129" y="97"/>
                    </a:cubicBezTo>
                    <a:cubicBezTo>
                      <a:pt x="145" y="97"/>
                      <a:pt x="157" y="84"/>
                      <a:pt x="157" y="69"/>
                    </a:cubicBezTo>
                    <a:cubicBezTo>
                      <a:pt x="157" y="54"/>
                      <a:pt x="145" y="41"/>
                      <a:pt x="129" y="41"/>
                    </a:cubicBezTo>
                    <a:cubicBezTo>
                      <a:pt x="122" y="41"/>
                      <a:pt x="116" y="44"/>
                      <a:pt x="111" y="48"/>
                    </a:cubicBezTo>
                    <a:cubicBezTo>
                      <a:pt x="111" y="21"/>
                      <a:pt x="89" y="0"/>
                      <a:pt x="63" y="0"/>
                    </a:cubicBezTo>
                    <a:cubicBezTo>
                      <a:pt x="36" y="0"/>
                      <a:pt x="15" y="22"/>
                      <a:pt x="15" y="49"/>
                    </a:cubicBezTo>
                    <a:cubicBezTo>
                      <a:pt x="15" y="54"/>
                      <a:pt x="15" y="58"/>
                      <a:pt x="17" y="63"/>
                    </a:cubicBezTo>
                    <a:cubicBezTo>
                      <a:pt x="8" y="63"/>
                      <a:pt x="0" y="70"/>
                      <a:pt x="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A7EC508D-C89C-4776-8B92-690803BE0E8D}"/>
                </a:ext>
              </a:extLst>
            </p:cNvPr>
            <p:cNvGrpSpPr/>
            <p:nvPr/>
          </p:nvGrpSpPr>
          <p:grpSpPr>
            <a:xfrm rot="18037799" flipH="1">
              <a:off x="17881791" y="5972122"/>
              <a:ext cx="572265" cy="763349"/>
              <a:chOff x="8474216" y="3760624"/>
              <a:chExt cx="348911" cy="465536"/>
            </a:xfrm>
            <a:solidFill>
              <a:schemeClr val="accent6"/>
            </a:solidFill>
          </p:grpSpPr>
          <p:sp>
            <p:nvSpPr>
              <p:cNvPr id="225" name="Freeform 379">
                <a:extLst>
                  <a:ext uri="{FF2B5EF4-FFF2-40B4-BE49-F238E27FC236}">
                    <a16:creationId xmlns:a16="http://schemas.microsoft.com/office/drawing/2014/main" id="{A71A7B90-0E48-4431-8D90-800EA7091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29395" y="4034356"/>
                <a:ext cx="38554" cy="121444"/>
              </a:xfrm>
              <a:custGeom>
                <a:avLst/>
                <a:gdLst>
                  <a:gd name="T0" fmla="*/ 17 w 17"/>
                  <a:gd name="T1" fmla="*/ 53 h 53"/>
                  <a:gd name="T2" fmla="*/ 17 w 17"/>
                  <a:gd name="T3" fmla="*/ 0 h 53"/>
                  <a:gd name="T4" fmla="*/ 9 w 17"/>
                  <a:gd name="T5" fmla="*/ 0 h 53"/>
                  <a:gd name="T6" fmla="*/ 0 w 17"/>
                  <a:gd name="T7" fmla="*/ 0 h 53"/>
                  <a:gd name="T8" fmla="*/ 0 w 17"/>
                  <a:gd name="T9" fmla="*/ 53 h 53"/>
                  <a:gd name="T10" fmla="*/ 9 w 17"/>
                  <a:gd name="T11" fmla="*/ 52 h 53"/>
                  <a:gd name="T12" fmla="*/ 17 w 17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53">
                    <a:moveTo>
                      <a:pt x="17" y="53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4" y="0"/>
                      <a:pt x="11" y="0"/>
                      <a:pt x="9" y="0"/>
                    </a:cubicBezTo>
                    <a:cubicBezTo>
                      <a:pt x="6" y="0"/>
                      <a:pt x="3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3" y="52"/>
                      <a:pt x="6" y="52"/>
                      <a:pt x="9" y="52"/>
                    </a:cubicBezTo>
                    <a:cubicBezTo>
                      <a:pt x="11" y="52"/>
                      <a:pt x="14" y="52"/>
                      <a:pt x="1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26" name="Freeform 380">
                <a:extLst>
                  <a:ext uri="{FF2B5EF4-FFF2-40B4-BE49-F238E27FC236}">
                    <a16:creationId xmlns:a16="http://schemas.microsoft.com/office/drawing/2014/main" id="{C07FF3FC-3C2B-4FC9-8B27-7952FCC3D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74216" y="3760624"/>
                <a:ext cx="348911" cy="262165"/>
              </a:xfrm>
              <a:custGeom>
                <a:avLst/>
                <a:gdLst>
                  <a:gd name="T0" fmla="*/ 153 w 153"/>
                  <a:gd name="T1" fmla="*/ 38 h 115"/>
                  <a:gd name="T2" fmla="*/ 143 w 153"/>
                  <a:gd name="T3" fmla="*/ 0 h 115"/>
                  <a:gd name="T4" fmla="*/ 110 w 153"/>
                  <a:gd name="T5" fmla="*/ 18 h 115"/>
                  <a:gd name="T6" fmla="*/ 77 w 153"/>
                  <a:gd name="T7" fmla="*/ 0 h 115"/>
                  <a:gd name="T8" fmla="*/ 43 w 153"/>
                  <a:gd name="T9" fmla="*/ 18 h 115"/>
                  <a:gd name="T10" fmla="*/ 10 w 153"/>
                  <a:gd name="T11" fmla="*/ 0 h 115"/>
                  <a:gd name="T12" fmla="*/ 0 w 153"/>
                  <a:gd name="T13" fmla="*/ 38 h 115"/>
                  <a:gd name="T14" fmla="*/ 68 w 153"/>
                  <a:gd name="T15" fmla="*/ 114 h 115"/>
                  <a:gd name="T16" fmla="*/ 77 w 153"/>
                  <a:gd name="T17" fmla="*/ 115 h 115"/>
                  <a:gd name="T18" fmla="*/ 85 w 153"/>
                  <a:gd name="T19" fmla="*/ 114 h 115"/>
                  <a:gd name="T20" fmla="*/ 153 w 153"/>
                  <a:gd name="T21" fmla="*/ 38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" h="115">
                    <a:moveTo>
                      <a:pt x="153" y="38"/>
                    </a:moveTo>
                    <a:cubicBezTo>
                      <a:pt x="153" y="24"/>
                      <a:pt x="150" y="11"/>
                      <a:pt x="143" y="0"/>
                    </a:cubicBezTo>
                    <a:cubicBezTo>
                      <a:pt x="110" y="18"/>
                      <a:pt x="110" y="18"/>
                      <a:pt x="110" y="1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" y="11"/>
                      <a:pt x="0" y="24"/>
                      <a:pt x="0" y="38"/>
                    </a:cubicBezTo>
                    <a:cubicBezTo>
                      <a:pt x="0" y="77"/>
                      <a:pt x="30" y="110"/>
                      <a:pt x="68" y="114"/>
                    </a:cubicBezTo>
                    <a:cubicBezTo>
                      <a:pt x="71" y="114"/>
                      <a:pt x="74" y="115"/>
                      <a:pt x="77" y="115"/>
                    </a:cubicBezTo>
                    <a:cubicBezTo>
                      <a:pt x="79" y="115"/>
                      <a:pt x="82" y="114"/>
                      <a:pt x="85" y="114"/>
                    </a:cubicBezTo>
                    <a:cubicBezTo>
                      <a:pt x="123" y="110"/>
                      <a:pt x="153" y="77"/>
                      <a:pt x="15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27" name="Freeform 381">
                <a:extLst>
                  <a:ext uri="{FF2B5EF4-FFF2-40B4-BE49-F238E27FC236}">
                    <a16:creationId xmlns:a16="http://schemas.microsoft.com/office/drawing/2014/main" id="{47EB04AB-3CF7-4C14-8A8D-51AC3ED7FE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7469" y="4037247"/>
                <a:ext cx="72289" cy="72289"/>
              </a:xfrm>
              <a:custGeom>
                <a:avLst/>
                <a:gdLst>
                  <a:gd name="T0" fmla="*/ 31 w 32"/>
                  <a:gd name="T1" fmla="*/ 31 h 32"/>
                  <a:gd name="T2" fmla="*/ 24 w 32"/>
                  <a:gd name="T3" fmla="*/ 9 h 32"/>
                  <a:gd name="T4" fmla="*/ 1 w 32"/>
                  <a:gd name="T5" fmla="*/ 2 h 32"/>
                  <a:gd name="T6" fmla="*/ 8 w 32"/>
                  <a:gd name="T7" fmla="*/ 24 h 32"/>
                  <a:gd name="T8" fmla="*/ 31 w 32"/>
                  <a:gd name="T9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31" y="31"/>
                    </a:moveTo>
                    <a:cubicBezTo>
                      <a:pt x="32" y="23"/>
                      <a:pt x="30" y="15"/>
                      <a:pt x="24" y="9"/>
                    </a:cubicBezTo>
                    <a:cubicBezTo>
                      <a:pt x="18" y="3"/>
                      <a:pt x="9" y="0"/>
                      <a:pt x="1" y="2"/>
                    </a:cubicBezTo>
                    <a:cubicBezTo>
                      <a:pt x="0" y="10"/>
                      <a:pt x="2" y="18"/>
                      <a:pt x="8" y="24"/>
                    </a:cubicBezTo>
                    <a:cubicBezTo>
                      <a:pt x="14" y="30"/>
                      <a:pt x="23" y="32"/>
                      <a:pt x="31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28" name="Freeform 382">
                <a:extLst>
                  <a:ext uri="{FF2B5EF4-FFF2-40B4-BE49-F238E27FC236}">
                    <a16:creationId xmlns:a16="http://schemas.microsoft.com/office/drawing/2014/main" id="{91ADCC19-FB31-4050-A781-1AF5539B3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6624" y="4037247"/>
                <a:ext cx="73252" cy="72289"/>
              </a:xfrm>
              <a:custGeom>
                <a:avLst/>
                <a:gdLst>
                  <a:gd name="T0" fmla="*/ 24 w 32"/>
                  <a:gd name="T1" fmla="*/ 24 h 32"/>
                  <a:gd name="T2" fmla="*/ 31 w 32"/>
                  <a:gd name="T3" fmla="*/ 2 h 32"/>
                  <a:gd name="T4" fmla="*/ 8 w 32"/>
                  <a:gd name="T5" fmla="*/ 9 h 32"/>
                  <a:gd name="T6" fmla="*/ 2 w 32"/>
                  <a:gd name="T7" fmla="*/ 31 h 32"/>
                  <a:gd name="T8" fmla="*/ 24 w 32"/>
                  <a:gd name="T9" fmla="*/ 2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24" y="24"/>
                    </a:moveTo>
                    <a:cubicBezTo>
                      <a:pt x="30" y="18"/>
                      <a:pt x="32" y="10"/>
                      <a:pt x="31" y="2"/>
                    </a:cubicBezTo>
                    <a:cubicBezTo>
                      <a:pt x="23" y="0"/>
                      <a:pt x="14" y="3"/>
                      <a:pt x="8" y="9"/>
                    </a:cubicBezTo>
                    <a:cubicBezTo>
                      <a:pt x="2" y="15"/>
                      <a:pt x="0" y="23"/>
                      <a:pt x="2" y="31"/>
                    </a:cubicBezTo>
                    <a:cubicBezTo>
                      <a:pt x="9" y="32"/>
                      <a:pt x="18" y="30"/>
                      <a:pt x="2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29" name="Freeform 383">
                <a:extLst>
                  <a:ext uri="{FF2B5EF4-FFF2-40B4-BE49-F238E27FC236}">
                    <a16:creationId xmlns:a16="http://schemas.microsoft.com/office/drawing/2014/main" id="{F59557D9-35D0-441A-A0EE-7D098D1DC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7469" y="4166402"/>
                <a:ext cx="204335" cy="59758"/>
              </a:xfrm>
              <a:custGeom>
                <a:avLst/>
                <a:gdLst>
                  <a:gd name="T0" fmla="*/ 53 w 90"/>
                  <a:gd name="T1" fmla="*/ 0 h 26"/>
                  <a:gd name="T2" fmla="*/ 45 w 90"/>
                  <a:gd name="T3" fmla="*/ 0 h 26"/>
                  <a:gd name="T4" fmla="*/ 36 w 90"/>
                  <a:gd name="T5" fmla="*/ 0 h 26"/>
                  <a:gd name="T6" fmla="*/ 0 w 90"/>
                  <a:gd name="T7" fmla="*/ 26 h 26"/>
                  <a:gd name="T8" fmla="*/ 90 w 90"/>
                  <a:gd name="T9" fmla="*/ 26 h 26"/>
                  <a:gd name="T10" fmla="*/ 53 w 90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26">
                    <a:moveTo>
                      <a:pt x="53" y="0"/>
                    </a:moveTo>
                    <a:cubicBezTo>
                      <a:pt x="50" y="0"/>
                      <a:pt x="47" y="0"/>
                      <a:pt x="45" y="0"/>
                    </a:cubicBezTo>
                    <a:cubicBezTo>
                      <a:pt x="42" y="0"/>
                      <a:pt x="39" y="0"/>
                      <a:pt x="36" y="0"/>
                    </a:cubicBezTo>
                    <a:cubicBezTo>
                      <a:pt x="15" y="2"/>
                      <a:pt x="0" y="13"/>
                      <a:pt x="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13"/>
                      <a:pt x="74" y="2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defTabSz="914217"/>
                <a:endParaRPr lang="id-ID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1C9A25BE-7F9F-428F-8B78-DBF5BE9538EA}"/>
                </a:ext>
              </a:extLst>
            </p:cNvPr>
            <p:cNvGrpSpPr/>
            <p:nvPr/>
          </p:nvGrpSpPr>
          <p:grpSpPr>
            <a:xfrm rot="21306954">
              <a:off x="18771533" y="3093990"/>
              <a:ext cx="555525" cy="533589"/>
              <a:chOff x="10551138" y="8421732"/>
              <a:chExt cx="631263" cy="606337"/>
            </a:xfrm>
            <a:solidFill>
              <a:schemeClr val="accent3"/>
            </a:solidFill>
          </p:grpSpPr>
          <p:sp>
            <p:nvSpPr>
              <p:cNvPr id="231" name="Freeform 299">
                <a:extLst>
                  <a:ext uri="{FF2B5EF4-FFF2-40B4-BE49-F238E27FC236}">
                    <a16:creationId xmlns:a16="http://schemas.microsoft.com/office/drawing/2014/main" id="{71582D6D-B94B-4462-A58B-1A522243B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35084" y="8509543"/>
                <a:ext cx="271735" cy="271808"/>
              </a:xfrm>
              <a:custGeom>
                <a:avLst/>
                <a:gdLst>
                  <a:gd name="T0" fmla="*/ 136 w 286"/>
                  <a:gd name="T1" fmla="*/ 285 h 286"/>
                  <a:gd name="T2" fmla="*/ 136 w 286"/>
                  <a:gd name="T3" fmla="*/ 285 h 286"/>
                  <a:gd name="T4" fmla="*/ 285 w 286"/>
                  <a:gd name="T5" fmla="*/ 149 h 286"/>
                  <a:gd name="T6" fmla="*/ 136 w 286"/>
                  <a:gd name="T7" fmla="*/ 0 h 286"/>
                  <a:gd name="T8" fmla="*/ 0 w 286"/>
                  <a:gd name="T9" fmla="*/ 149 h 286"/>
                  <a:gd name="T10" fmla="*/ 136 w 286"/>
                  <a:gd name="T11" fmla="*/ 285 h 286"/>
                  <a:gd name="T12" fmla="*/ 136 w 286"/>
                  <a:gd name="T13" fmla="*/ 68 h 286"/>
                  <a:gd name="T14" fmla="*/ 136 w 286"/>
                  <a:gd name="T15" fmla="*/ 68 h 286"/>
                  <a:gd name="T16" fmla="*/ 217 w 286"/>
                  <a:gd name="T17" fmla="*/ 149 h 286"/>
                  <a:gd name="T18" fmla="*/ 136 w 286"/>
                  <a:gd name="T19" fmla="*/ 217 h 286"/>
                  <a:gd name="T20" fmla="*/ 68 w 286"/>
                  <a:gd name="T21" fmla="*/ 149 h 286"/>
                  <a:gd name="T22" fmla="*/ 136 w 286"/>
                  <a:gd name="T23" fmla="*/ 6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6" h="286">
                    <a:moveTo>
                      <a:pt x="136" y="285"/>
                    </a:moveTo>
                    <a:lnTo>
                      <a:pt x="136" y="285"/>
                    </a:lnTo>
                    <a:cubicBezTo>
                      <a:pt x="217" y="285"/>
                      <a:pt x="285" y="217"/>
                      <a:pt x="285" y="149"/>
                    </a:cubicBezTo>
                    <a:cubicBezTo>
                      <a:pt x="285" y="68"/>
                      <a:pt x="217" y="0"/>
                      <a:pt x="136" y="0"/>
                    </a:cubicBezTo>
                    <a:cubicBezTo>
                      <a:pt x="68" y="0"/>
                      <a:pt x="0" y="68"/>
                      <a:pt x="0" y="149"/>
                    </a:cubicBezTo>
                    <a:cubicBezTo>
                      <a:pt x="0" y="217"/>
                      <a:pt x="68" y="285"/>
                      <a:pt x="136" y="285"/>
                    </a:cubicBezTo>
                    <a:close/>
                    <a:moveTo>
                      <a:pt x="136" y="68"/>
                    </a:moveTo>
                    <a:lnTo>
                      <a:pt x="136" y="68"/>
                    </a:lnTo>
                    <a:cubicBezTo>
                      <a:pt x="176" y="68"/>
                      <a:pt x="217" y="108"/>
                      <a:pt x="217" y="149"/>
                    </a:cubicBezTo>
                    <a:cubicBezTo>
                      <a:pt x="217" y="189"/>
                      <a:pt x="176" y="217"/>
                      <a:pt x="136" y="217"/>
                    </a:cubicBezTo>
                    <a:cubicBezTo>
                      <a:pt x="96" y="217"/>
                      <a:pt x="68" y="189"/>
                      <a:pt x="68" y="149"/>
                    </a:cubicBezTo>
                    <a:cubicBezTo>
                      <a:pt x="68" y="108"/>
                      <a:pt x="96" y="68"/>
                      <a:pt x="13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32" name="Freeform 300">
                <a:extLst>
                  <a:ext uri="{FF2B5EF4-FFF2-40B4-BE49-F238E27FC236}">
                    <a16:creationId xmlns:a16="http://schemas.microsoft.com/office/drawing/2014/main" id="{4E0B24D1-CC40-46ED-8100-BA565EF7B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22875" y="8601540"/>
                <a:ext cx="91972" cy="91996"/>
              </a:xfrm>
              <a:custGeom>
                <a:avLst/>
                <a:gdLst>
                  <a:gd name="T0" fmla="*/ 40 w 95"/>
                  <a:gd name="T1" fmla="*/ 94 h 95"/>
                  <a:gd name="T2" fmla="*/ 40 w 95"/>
                  <a:gd name="T3" fmla="*/ 94 h 95"/>
                  <a:gd name="T4" fmla="*/ 94 w 95"/>
                  <a:gd name="T5" fmla="*/ 54 h 95"/>
                  <a:gd name="T6" fmla="*/ 40 w 95"/>
                  <a:gd name="T7" fmla="*/ 0 h 95"/>
                  <a:gd name="T8" fmla="*/ 0 w 95"/>
                  <a:gd name="T9" fmla="*/ 54 h 95"/>
                  <a:gd name="T10" fmla="*/ 40 w 95"/>
                  <a:gd name="T11" fmla="*/ 9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" h="95">
                    <a:moveTo>
                      <a:pt x="40" y="94"/>
                    </a:moveTo>
                    <a:lnTo>
                      <a:pt x="40" y="94"/>
                    </a:lnTo>
                    <a:cubicBezTo>
                      <a:pt x="67" y="94"/>
                      <a:pt x="94" y="81"/>
                      <a:pt x="94" y="54"/>
                    </a:cubicBezTo>
                    <a:cubicBezTo>
                      <a:pt x="94" y="27"/>
                      <a:pt x="67" y="0"/>
                      <a:pt x="40" y="0"/>
                    </a:cubicBezTo>
                    <a:cubicBezTo>
                      <a:pt x="12" y="0"/>
                      <a:pt x="0" y="27"/>
                      <a:pt x="0" y="54"/>
                    </a:cubicBezTo>
                    <a:cubicBezTo>
                      <a:pt x="0" y="81"/>
                      <a:pt x="12" y="94"/>
                      <a:pt x="40" y="9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33" name="Freeform 301">
                <a:extLst>
                  <a:ext uri="{FF2B5EF4-FFF2-40B4-BE49-F238E27FC236}">
                    <a16:creationId xmlns:a16="http://schemas.microsoft.com/office/drawing/2014/main" id="{2A2CFD36-96F4-4C08-AE31-334DD1B3C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1138" y="8421732"/>
                <a:ext cx="631263" cy="606337"/>
              </a:xfrm>
              <a:custGeom>
                <a:avLst/>
                <a:gdLst>
                  <a:gd name="T0" fmla="*/ 653 w 668"/>
                  <a:gd name="T1" fmla="*/ 612 h 641"/>
                  <a:gd name="T2" fmla="*/ 653 w 668"/>
                  <a:gd name="T3" fmla="*/ 612 h 641"/>
                  <a:gd name="T4" fmla="*/ 518 w 668"/>
                  <a:gd name="T5" fmla="*/ 409 h 641"/>
                  <a:gd name="T6" fmla="*/ 518 w 668"/>
                  <a:gd name="T7" fmla="*/ 409 h 641"/>
                  <a:gd name="T8" fmla="*/ 585 w 668"/>
                  <a:gd name="T9" fmla="*/ 245 h 641"/>
                  <a:gd name="T10" fmla="*/ 327 w 668"/>
                  <a:gd name="T11" fmla="*/ 0 h 641"/>
                  <a:gd name="T12" fmla="*/ 82 w 668"/>
                  <a:gd name="T13" fmla="*/ 245 h 641"/>
                  <a:gd name="T14" fmla="*/ 150 w 668"/>
                  <a:gd name="T15" fmla="*/ 409 h 641"/>
                  <a:gd name="T16" fmla="*/ 150 w 668"/>
                  <a:gd name="T17" fmla="*/ 409 h 641"/>
                  <a:gd name="T18" fmla="*/ 14 w 668"/>
                  <a:gd name="T19" fmla="*/ 612 h 641"/>
                  <a:gd name="T20" fmla="*/ 14 w 668"/>
                  <a:gd name="T21" fmla="*/ 640 h 641"/>
                  <a:gd name="T22" fmla="*/ 28 w 668"/>
                  <a:gd name="T23" fmla="*/ 640 h 641"/>
                  <a:gd name="T24" fmla="*/ 40 w 668"/>
                  <a:gd name="T25" fmla="*/ 626 h 641"/>
                  <a:gd name="T26" fmla="*/ 82 w 668"/>
                  <a:gd name="T27" fmla="*/ 572 h 641"/>
                  <a:gd name="T28" fmla="*/ 585 w 668"/>
                  <a:gd name="T29" fmla="*/ 572 h 641"/>
                  <a:gd name="T30" fmla="*/ 627 w 668"/>
                  <a:gd name="T31" fmla="*/ 626 h 641"/>
                  <a:gd name="T32" fmla="*/ 639 w 668"/>
                  <a:gd name="T33" fmla="*/ 640 h 641"/>
                  <a:gd name="T34" fmla="*/ 653 w 668"/>
                  <a:gd name="T35" fmla="*/ 640 h 641"/>
                  <a:gd name="T36" fmla="*/ 653 w 668"/>
                  <a:gd name="T37" fmla="*/ 612 h 641"/>
                  <a:gd name="T38" fmla="*/ 327 w 668"/>
                  <a:gd name="T39" fmla="*/ 68 h 641"/>
                  <a:gd name="T40" fmla="*/ 327 w 668"/>
                  <a:gd name="T41" fmla="*/ 68 h 641"/>
                  <a:gd name="T42" fmla="*/ 504 w 668"/>
                  <a:gd name="T43" fmla="*/ 245 h 641"/>
                  <a:gd name="T44" fmla="*/ 327 w 668"/>
                  <a:gd name="T45" fmla="*/ 409 h 641"/>
                  <a:gd name="T46" fmla="*/ 163 w 668"/>
                  <a:gd name="T47" fmla="*/ 245 h 641"/>
                  <a:gd name="T48" fmla="*/ 327 w 668"/>
                  <a:gd name="T49" fmla="*/ 68 h 641"/>
                  <a:gd name="T50" fmla="*/ 108 w 668"/>
                  <a:gd name="T51" fmla="*/ 530 h 641"/>
                  <a:gd name="T52" fmla="*/ 108 w 668"/>
                  <a:gd name="T53" fmla="*/ 530 h 641"/>
                  <a:gd name="T54" fmla="*/ 177 w 668"/>
                  <a:gd name="T55" fmla="*/ 435 h 641"/>
                  <a:gd name="T56" fmla="*/ 177 w 668"/>
                  <a:gd name="T57" fmla="*/ 422 h 641"/>
                  <a:gd name="T58" fmla="*/ 327 w 668"/>
                  <a:gd name="T59" fmla="*/ 476 h 641"/>
                  <a:gd name="T60" fmla="*/ 490 w 668"/>
                  <a:gd name="T61" fmla="*/ 422 h 641"/>
                  <a:gd name="T62" fmla="*/ 490 w 668"/>
                  <a:gd name="T63" fmla="*/ 435 h 641"/>
                  <a:gd name="T64" fmla="*/ 558 w 668"/>
                  <a:gd name="T65" fmla="*/ 530 h 641"/>
                  <a:gd name="T66" fmla="*/ 108 w 668"/>
                  <a:gd name="T67" fmla="*/ 530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8" h="641">
                    <a:moveTo>
                      <a:pt x="653" y="612"/>
                    </a:moveTo>
                    <a:lnTo>
                      <a:pt x="653" y="612"/>
                    </a:lnTo>
                    <a:cubicBezTo>
                      <a:pt x="518" y="409"/>
                      <a:pt x="518" y="409"/>
                      <a:pt x="518" y="409"/>
                    </a:cubicBezTo>
                    <a:lnTo>
                      <a:pt x="518" y="409"/>
                    </a:lnTo>
                    <a:cubicBezTo>
                      <a:pt x="558" y="353"/>
                      <a:pt x="585" y="299"/>
                      <a:pt x="585" y="245"/>
                    </a:cubicBezTo>
                    <a:cubicBezTo>
                      <a:pt x="585" y="108"/>
                      <a:pt x="462" y="0"/>
                      <a:pt x="327" y="0"/>
                    </a:cubicBezTo>
                    <a:cubicBezTo>
                      <a:pt x="191" y="0"/>
                      <a:pt x="82" y="108"/>
                      <a:pt x="82" y="245"/>
                    </a:cubicBezTo>
                    <a:cubicBezTo>
                      <a:pt x="82" y="299"/>
                      <a:pt x="108" y="353"/>
                      <a:pt x="150" y="409"/>
                    </a:cubicBezTo>
                    <a:lnTo>
                      <a:pt x="150" y="409"/>
                    </a:lnTo>
                    <a:cubicBezTo>
                      <a:pt x="14" y="612"/>
                      <a:pt x="14" y="612"/>
                      <a:pt x="14" y="612"/>
                    </a:cubicBezTo>
                    <a:cubicBezTo>
                      <a:pt x="0" y="612"/>
                      <a:pt x="0" y="626"/>
                      <a:pt x="14" y="640"/>
                    </a:cubicBezTo>
                    <a:lnTo>
                      <a:pt x="28" y="640"/>
                    </a:lnTo>
                    <a:cubicBezTo>
                      <a:pt x="28" y="640"/>
                      <a:pt x="40" y="640"/>
                      <a:pt x="40" y="626"/>
                    </a:cubicBezTo>
                    <a:cubicBezTo>
                      <a:pt x="82" y="572"/>
                      <a:pt x="82" y="572"/>
                      <a:pt x="82" y="572"/>
                    </a:cubicBezTo>
                    <a:cubicBezTo>
                      <a:pt x="585" y="572"/>
                      <a:pt x="585" y="572"/>
                      <a:pt x="585" y="572"/>
                    </a:cubicBezTo>
                    <a:cubicBezTo>
                      <a:pt x="627" y="626"/>
                      <a:pt x="627" y="626"/>
                      <a:pt x="627" y="626"/>
                    </a:cubicBezTo>
                    <a:cubicBezTo>
                      <a:pt x="627" y="640"/>
                      <a:pt x="639" y="640"/>
                      <a:pt x="639" y="640"/>
                    </a:cubicBezTo>
                    <a:lnTo>
                      <a:pt x="653" y="640"/>
                    </a:lnTo>
                    <a:cubicBezTo>
                      <a:pt x="653" y="626"/>
                      <a:pt x="667" y="612"/>
                      <a:pt x="653" y="612"/>
                    </a:cubicBezTo>
                    <a:close/>
                    <a:moveTo>
                      <a:pt x="327" y="68"/>
                    </a:moveTo>
                    <a:lnTo>
                      <a:pt x="327" y="68"/>
                    </a:lnTo>
                    <a:cubicBezTo>
                      <a:pt x="422" y="68"/>
                      <a:pt x="504" y="150"/>
                      <a:pt x="504" y="245"/>
                    </a:cubicBezTo>
                    <a:cubicBezTo>
                      <a:pt x="504" y="327"/>
                      <a:pt x="422" y="409"/>
                      <a:pt x="327" y="409"/>
                    </a:cubicBezTo>
                    <a:cubicBezTo>
                      <a:pt x="231" y="409"/>
                      <a:pt x="163" y="327"/>
                      <a:pt x="163" y="245"/>
                    </a:cubicBezTo>
                    <a:cubicBezTo>
                      <a:pt x="163" y="150"/>
                      <a:pt x="231" y="68"/>
                      <a:pt x="327" y="68"/>
                    </a:cubicBezTo>
                    <a:close/>
                    <a:moveTo>
                      <a:pt x="108" y="530"/>
                    </a:moveTo>
                    <a:lnTo>
                      <a:pt x="108" y="530"/>
                    </a:lnTo>
                    <a:cubicBezTo>
                      <a:pt x="177" y="435"/>
                      <a:pt x="177" y="435"/>
                      <a:pt x="177" y="435"/>
                    </a:cubicBezTo>
                    <a:cubicBezTo>
                      <a:pt x="177" y="422"/>
                      <a:pt x="177" y="422"/>
                      <a:pt x="177" y="422"/>
                    </a:cubicBezTo>
                    <a:cubicBezTo>
                      <a:pt x="217" y="463"/>
                      <a:pt x="273" y="476"/>
                      <a:pt x="327" y="476"/>
                    </a:cubicBezTo>
                    <a:cubicBezTo>
                      <a:pt x="395" y="476"/>
                      <a:pt x="450" y="463"/>
                      <a:pt x="490" y="422"/>
                    </a:cubicBezTo>
                    <a:cubicBezTo>
                      <a:pt x="490" y="422"/>
                      <a:pt x="490" y="422"/>
                      <a:pt x="490" y="435"/>
                    </a:cubicBezTo>
                    <a:cubicBezTo>
                      <a:pt x="558" y="530"/>
                      <a:pt x="558" y="530"/>
                      <a:pt x="558" y="530"/>
                    </a:cubicBezTo>
                    <a:lnTo>
                      <a:pt x="108" y="53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8AE0B5D3-D6D2-4FA2-ACEE-D6464929B3E7}"/>
                </a:ext>
              </a:extLst>
            </p:cNvPr>
            <p:cNvGrpSpPr/>
            <p:nvPr/>
          </p:nvGrpSpPr>
          <p:grpSpPr>
            <a:xfrm rot="21306954">
              <a:off x="15032209" y="4722129"/>
              <a:ext cx="537132" cy="544632"/>
              <a:chOff x="5208382" y="3554291"/>
              <a:chExt cx="610363" cy="618885"/>
            </a:xfrm>
            <a:solidFill>
              <a:schemeClr val="accent1"/>
            </a:solidFill>
          </p:grpSpPr>
          <p:sp>
            <p:nvSpPr>
              <p:cNvPr id="235" name="Freeform 798">
                <a:extLst>
                  <a:ext uri="{FF2B5EF4-FFF2-40B4-BE49-F238E27FC236}">
                    <a16:creationId xmlns:a16="http://schemas.microsoft.com/office/drawing/2014/main" id="{6982BB8A-5CEB-40EA-8100-2A71091B7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4801" y="3554291"/>
                <a:ext cx="91972" cy="91996"/>
              </a:xfrm>
              <a:custGeom>
                <a:avLst/>
                <a:gdLst>
                  <a:gd name="T0" fmla="*/ 14 w 97"/>
                  <a:gd name="T1" fmla="*/ 96 h 97"/>
                  <a:gd name="T2" fmla="*/ 14 w 97"/>
                  <a:gd name="T3" fmla="*/ 96 h 97"/>
                  <a:gd name="T4" fmla="*/ 28 w 97"/>
                  <a:gd name="T5" fmla="*/ 96 h 97"/>
                  <a:gd name="T6" fmla="*/ 96 w 97"/>
                  <a:gd name="T7" fmla="*/ 28 h 97"/>
                  <a:gd name="T8" fmla="*/ 96 w 97"/>
                  <a:gd name="T9" fmla="*/ 14 h 97"/>
                  <a:gd name="T10" fmla="*/ 68 w 97"/>
                  <a:gd name="T11" fmla="*/ 14 h 97"/>
                  <a:gd name="T12" fmla="*/ 0 w 97"/>
                  <a:gd name="T13" fmla="*/ 82 h 97"/>
                  <a:gd name="T14" fmla="*/ 0 w 97"/>
                  <a:gd name="T15" fmla="*/ 96 h 97"/>
                  <a:gd name="T16" fmla="*/ 14 w 97"/>
                  <a:gd name="T17" fmla="*/ 9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" h="97">
                    <a:moveTo>
                      <a:pt x="14" y="96"/>
                    </a:moveTo>
                    <a:lnTo>
                      <a:pt x="14" y="96"/>
                    </a:lnTo>
                    <a:lnTo>
                      <a:pt x="28" y="96"/>
                    </a:lnTo>
                    <a:cubicBezTo>
                      <a:pt x="96" y="28"/>
                      <a:pt x="96" y="28"/>
                      <a:pt x="96" y="28"/>
                    </a:cubicBezTo>
                    <a:lnTo>
                      <a:pt x="96" y="14"/>
                    </a:lnTo>
                    <a:cubicBezTo>
                      <a:pt x="82" y="0"/>
                      <a:pt x="82" y="0"/>
                      <a:pt x="68" y="14"/>
                    </a:cubicBezTo>
                    <a:cubicBezTo>
                      <a:pt x="0" y="82"/>
                      <a:pt x="0" y="82"/>
                      <a:pt x="0" y="82"/>
                    </a:cubicBezTo>
                    <a:lnTo>
                      <a:pt x="0" y="96"/>
                    </a:lnTo>
                    <a:cubicBezTo>
                      <a:pt x="14" y="96"/>
                      <a:pt x="14" y="96"/>
                      <a:pt x="14" y="9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36" name="Freeform 799">
                <a:extLst>
                  <a:ext uri="{FF2B5EF4-FFF2-40B4-BE49-F238E27FC236}">
                    <a16:creationId xmlns:a16="http://schemas.microsoft.com/office/drawing/2014/main" id="{B715DAB8-7657-4260-856C-77C9F277E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6773" y="3642102"/>
                <a:ext cx="91972" cy="104543"/>
              </a:xfrm>
              <a:custGeom>
                <a:avLst/>
                <a:gdLst>
                  <a:gd name="T0" fmla="*/ 95 w 96"/>
                  <a:gd name="T1" fmla="*/ 14 h 110"/>
                  <a:gd name="T2" fmla="*/ 95 w 96"/>
                  <a:gd name="T3" fmla="*/ 14 h 110"/>
                  <a:gd name="T4" fmla="*/ 82 w 96"/>
                  <a:gd name="T5" fmla="*/ 14 h 110"/>
                  <a:gd name="T6" fmla="*/ 14 w 96"/>
                  <a:gd name="T7" fmla="*/ 81 h 110"/>
                  <a:gd name="T8" fmla="*/ 14 w 96"/>
                  <a:gd name="T9" fmla="*/ 95 h 110"/>
                  <a:gd name="T10" fmla="*/ 14 w 96"/>
                  <a:gd name="T11" fmla="*/ 109 h 110"/>
                  <a:gd name="T12" fmla="*/ 28 w 96"/>
                  <a:gd name="T13" fmla="*/ 95 h 110"/>
                  <a:gd name="T14" fmla="*/ 95 w 96"/>
                  <a:gd name="T15" fmla="*/ 27 h 110"/>
                  <a:gd name="T16" fmla="*/ 95 w 96"/>
                  <a:gd name="T17" fmla="*/ 1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110">
                    <a:moveTo>
                      <a:pt x="95" y="14"/>
                    </a:moveTo>
                    <a:lnTo>
                      <a:pt x="95" y="14"/>
                    </a:lnTo>
                    <a:cubicBezTo>
                      <a:pt x="95" y="0"/>
                      <a:pt x="82" y="0"/>
                      <a:pt x="82" y="14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0" y="81"/>
                      <a:pt x="0" y="95"/>
                      <a:pt x="14" y="95"/>
                    </a:cubicBezTo>
                    <a:lnTo>
                      <a:pt x="14" y="109"/>
                    </a:lnTo>
                    <a:cubicBezTo>
                      <a:pt x="28" y="109"/>
                      <a:pt x="28" y="95"/>
                      <a:pt x="28" y="95"/>
                    </a:cubicBezTo>
                    <a:cubicBezTo>
                      <a:pt x="95" y="27"/>
                      <a:pt x="95" y="27"/>
                      <a:pt x="95" y="27"/>
                    </a:cubicBezTo>
                    <a:lnTo>
                      <a:pt x="95" y="14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37" name="Freeform 800">
                <a:extLst>
                  <a:ext uri="{FF2B5EF4-FFF2-40B4-BE49-F238E27FC236}">
                    <a16:creationId xmlns:a16="http://schemas.microsoft.com/office/drawing/2014/main" id="{25892CDD-0027-474B-BCCC-7A820C95F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382" y="3591925"/>
                <a:ext cx="581097" cy="581251"/>
              </a:xfrm>
              <a:custGeom>
                <a:avLst/>
                <a:gdLst>
                  <a:gd name="T0" fmla="*/ 572 w 613"/>
                  <a:gd name="T1" fmla="*/ 257 h 612"/>
                  <a:gd name="T2" fmla="*/ 504 w 613"/>
                  <a:gd name="T3" fmla="*/ 135 h 612"/>
                  <a:gd name="T4" fmla="*/ 558 w 613"/>
                  <a:gd name="T5" fmla="*/ 40 h 612"/>
                  <a:gd name="T6" fmla="*/ 462 w 613"/>
                  <a:gd name="T7" fmla="*/ 108 h 612"/>
                  <a:gd name="T8" fmla="*/ 476 w 613"/>
                  <a:gd name="T9" fmla="*/ 122 h 612"/>
                  <a:gd name="T10" fmla="*/ 476 w 613"/>
                  <a:gd name="T11" fmla="*/ 122 h 612"/>
                  <a:gd name="T12" fmla="*/ 490 w 613"/>
                  <a:gd name="T13" fmla="*/ 122 h 612"/>
                  <a:gd name="T14" fmla="*/ 490 w 613"/>
                  <a:gd name="T15" fmla="*/ 135 h 612"/>
                  <a:gd name="T16" fmla="*/ 504 w 613"/>
                  <a:gd name="T17" fmla="*/ 135 h 612"/>
                  <a:gd name="T18" fmla="*/ 435 w 613"/>
                  <a:gd name="T19" fmla="*/ 203 h 612"/>
                  <a:gd name="T20" fmla="*/ 422 w 613"/>
                  <a:gd name="T21" fmla="*/ 203 h 612"/>
                  <a:gd name="T22" fmla="*/ 435 w 613"/>
                  <a:gd name="T23" fmla="*/ 313 h 612"/>
                  <a:gd name="T24" fmla="*/ 176 w 613"/>
                  <a:gd name="T25" fmla="*/ 313 h 612"/>
                  <a:gd name="T26" fmla="*/ 381 w 613"/>
                  <a:gd name="T27" fmla="*/ 203 h 612"/>
                  <a:gd name="T28" fmla="*/ 408 w 613"/>
                  <a:gd name="T29" fmla="*/ 189 h 612"/>
                  <a:gd name="T30" fmla="*/ 462 w 613"/>
                  <a:gd name="T31" fmla="*/ 108 h 612"/>
                  <a:gd name="T32" fmla="*/ 353 w 613"/>
                  <a:gd name="T33" fmla="*/ 40 h 612"/>
                  <a:gd name="T34" fmla="*/ 285 w 613"/>
                  <a:gd name="T35" fmla="*/ 0 h 612"/>
                  <a:gd name="T36" fmla="*/ 244 w 613"/>
                  <a:gd name="T37" fmla="*/ 54 h 612"/>
                  <a:gd name="T38" fmla="*/ 150 w 613"/>
                  <a:gd name="T39" fmla="*/ 81 h 612"/>
                  <a:gd name="T40" fmla="*/ 68 w 613"/>
                  <a:gd name="T41" fmla="*/ 108 h 612"/>
                  <a:gd name="T42" fmla="*/ 68 w 613"/>
                  <a:gd name="T43" fmla="*/ 149 h 612"/>
                  <a:gd name="T44" fmla="*/ 54 w 613"/>
                  <a:gd name="T45" fmla="*/ 257 h 612"/>
                  <a:gd name="T46" fmla="*/ 0 w 613"/>
                  <a:gd name="T47" fmla="*/ 285 h 612"/>
                  <a:gd name="T48" fmla="*/ 27 w 613"/>
                  <a:gd name="T49" fmla="*/ 367 h 612"/>
                  <a:gd name="T50" fmla="*/ 81 w 613"/>
                  <a:gd name="T51" fmla="*/ 448 h 612"/>
                  <a:gd name="T52" fmla="*/ 68 w 613"/>
                  <a:gd name="T53" fmla="*/ 490 h 612"/>
                  <a:gd name="T54" fmla="*/ 108 w 613"/>
                  <a:gd name="T55" fmla="*/ 544 h 612"/>
                  <a:gd name="T56" fmla="*/ 150 w 613"/>
                  <a:gd name="T57" fmla="*/ 544 h 612"/>
                  <a:gd name="T58" fmla="*/ 244 w 613"/>
                  <a:gd name="T59" fmla="*/ 571 h 612"/>
                  <a:gd name="T60" fmla="*/ 285 w 613"/>
                  <a:gd name="T61" fmla="*/ 611 h 612"/>
                  <a:gd name="T62" fmla="*/ 353 w 613"/>
                  <a:gd name="T63" fmla="*/ 585 h 612"/>
                  <a:gd name="T64" fmla="*/ 448 w 613"/>
                  <a:gd name="T65" fmla="*/ 530 h 612"/>
                  <a:gd name="T66" fmla="*/ 504 w 613"/>
                  <a:gd name="T67" fmla="*/ 544 h 612"/>
                  <a:gd name="T68" fmla="*/ 544 w 613"/>
                  <a:gd name="T69" fmla="*/ 490 h 612"/>
                  <a:gd name="T70" fmla="*/ 530 w 613"/>
                  <a:gd name="T71" fmla="*/ 448 h 612"/>
                  <a:gd name="T72" fmla="*/ 572 w 613"/>
                  <a:gd name="T73" fmla="*/ 367 h 612"/>
                  <a:gd name="T74" fmla="*/ 612 w 613"/>
                  <a:gd name="T75" fmla="*/ 285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3" h="612">
                    <a:moveTo>
                      <a:pt x="572" y="257"/>
                    </a:moveTo>
                    <a:lnTo>
                      <a:pt x="572" y="257"/>
                    </a:lnTo>
                    <a:cubicBezTo>
                      <a:pt x="558" y="257"/>
                      <a:pt x="558" y="257"/>
                      <a:pt x="558" y="257"/>
                    </a:cubicBezTo>
                    <a:cubicBezTo>
                      <a:pt x="558" y="217"/>
                      <a:pt x="530" y="177"/>
                      <a:pt x="504" y="135"/>
                    </a:cubicBezTo>
                    <a:cubicBezTo>
                      <a:pt x="558" y="81"/>
                      <a:pt x="558" y="81"/>
                      <a:pt x="558" y="81"/>
                    </a:cubicBezTo>
                    <a:cubicBezTo>
                      <a:pt x="572" y="81"/>
                      <a:pt x="572" y="54"/>
                      <a:pt x="558" y="40"/>
                    </a:cubicBezTo>
                    <a:cubicBezTo>
                      <a:pt x="544" y="40"/>
                      <a:pt x="530" y="40"/>
                      <a:pt x="516" y="40"/>
                    </a:cubicBezTo>
                    <a:cubicBezTo>
                      <a:pt x="462" y="108"/>
                      <a:pt x="462" y="108"/>
                      <a:pt x="462" y="108"/>
                    </a:cubicBezTo>
                    <a:lnTo>
                      <a:pt x="476" y="108"/>
                    </a:lnTo>
                    <a:cubicBezTo>
                      <a:pt x="476" y="108"/>
                      <a:pt x="476" y="108"/>
                      <a:pt x="476" y="122"/>
                    </a:cubicBezTo>
                    <a:lnTo>
                      <a:pt x="476" y="122"/>
                    </a:lnTo>
                    <a:lnTo>
                      <a:pt x="476" y="122"/>
                    </a:lnTo>
                    <a:lnTo>
                      <a:pt x="490" y="122"/>
                    </a:lnTo>
                    <a:lnTo>
                      <a:pt x="490" y="122"/>
                    </a:lnTo>
                    <a:cubicBezTo>
                      <a:pt x="490" y="122"/>
                      <a:pt x="490" y="122"/>
                      <a:pt x="490" y="135"/>
                    </a:cubicBezTo>
                    <a:lnTo>
                      <a:pt x="490" y="135"/>
                    </a:lnTo>
                    <a:lnTo>
                      <a:pt x="504" y="135"/>
                    </a:lnTo>
                    <a:lnTo>
                      <a:pt x="504" y="135"/>
                    </a:lnTo>
                    <a:cubicBezTo>
                      <a:pt x="448" y="189"/>
                      <a:pt x="448" y="189"/>
                      <a:pt x="448" y="189"/>
                    </a:cubicBezTo>
                    <a:cubicBezTo>
                      <a:pt x="448" y="203"/>
                      <a:pt x="435" y="203"/>
                      <a:pt x="435" y="203"/>
                    </a:cubicBezTo>
                    <a:cubicBezTo>
                      <a:pt x="422" y="203"/>
                      <a:pt x="422" y="203"/>
                      <a:pt x="422" y="203"/>
                    </a:cubicBezTo>
                    <a:lnTo>
                      <a:pt x="422" y="203"/>
                    </a:lnTo>
                    <a:cubicBezTo>
                      <a:pt x="394" y="231"/>
                      <a:pt x="394" y="231"/>
                      <a:pt x="394" y="231"/>
                    </a:cubicBezTo>
                    <a:cubicBezTo>
                      <a:pt x="422" y="245"/>
                      <a:pt x="435" y="272"/>
                      <a:pt x="435" y="313"/>
                    </a:cubicBezTo>
                    <a:cubicBezTo>
                      <a:pt x="435" y="380"/>
                      <a:pt x="367" y="436"/>
                      <a:pt x="299" y="436"/>
                    </a:cubicBezTo>
                    <a:cubicBezTo>
                      <a:pt x="231" y="436"/>
                      <a:pt x="176" y="380"/>
                      <a:pt x="176" y="313"/>
                    </a:cubicBezTo>
                    <a:cubicBezTo>
                      <a:pt x="176" y="245"/>
                      <a:pt x="231" y="189"/>
                      <a:pt x="299" y="189"/>
                    </a:cubicBezTo>
                    <a:cubicBezTo>
                      <a:pt x="327" y="189"/>
                      <a:pt x="353" y="189"/>
                      <a:pt x="381" y="203"/>
                    </a:cubicBezTo>
                    <a:cubicBezTo>
                      <a:pt x="394" y="189"/>
                      <a:pt x="394" y="189"/>
                      <a:pt x="394" y="189"/>
                    </a:cubicBezTo>
                    <a:cubicBezTo>
                      <a:pt x="408" y="189"/>
                      <a:pt x="408" y="189"/>
                      <a:pt x="408" y="189"/>
                    </a:cubicBezTo>
                    <a:cubicBezTo>
                      <a:pt x="394" y="177"/>
                      <a:pt x="408" y="163"/>
                      <a:pt x="408" y="163"/>
                    </a:cubicBezTo>
                    <a:cubicBezTo>
                      <a:pt x="462" y="108"/>
                      <a:pt x="462" y="108"/>
                      <a:pt x="462" y="108"/>
                    </a:cubicBezTo>
                    <a:cubicBezTo>
                      <a:pt x="435" y="81"/>
                      <a:pt x="394" y="68"/>
                      <a:pt x="353" y="54"/>
                    </a:cubicBezTo>
                    <a:cubicBezTo>
                      <a:pt x="353" y="40"/>
                      <a:pt x="353" y="40"/>
                      <a:pt x="353" y="40"/>
                    </a:cubicBezTo>
                    <a:cubicBezTo>
                      <a:pt x="353" y="12"/>
                      <a:pt x="339" y="0"/>
                      <a:pt x="327" y="0"/>
                    </a:cubicBezTo>
                    <a:cubicBezTo>
                      <a:pt x="285" y="0"/>
                      <a:pt x="285" y="0"/>
                      <a:pt x="285" y="0"/>
                    </a:cubicBezTo>
                    <a:cubicBezTo>
                      <a:pt x="259" y="0"/>
                      <a:pt x="244" y="12"/>
                      <a:pt x="244" y="40"/>
                    </a:cubicBezTo>
                    <a:cubicBezTo>
                      <a:pt x="244" y="54"/>
                      <a:pt x="244" y="54"/>
                      <a:pt x="244" y="54"/>
                    </a:cubicBezTo>
                    <a:cubicBezTo>
                      <a:pt x="217" y="54"/>
                      <a:pt x="190" y="68"/>
                      <a:pt x="163" y="94"/>
                    </a:cubicBezTo>
                    <a:cubicBezTo>
                      <a:pt x="150" y="81"/>
                      <a:pt x="150" y="81"/>
                      <a:pt x="150" y="81"/>
                    </a:cubicBezTo>
                    <a:cubicBezTo>
                      <a:pt x="136" y="68"/>
                      <a:pt x="122" y="68"/>
                      <a:pt x="108" y="81"/>
                    </a:cubicBezTo>
                    <a:cubicBezTo>
                      <a:pt x="68" y="108"/>
                      <a:pt x="68" y="108"/>
                      <a:pt x="68" y="108"/>
                    </a:cubicBezTo>
                    <a:cubicBezTo>
                      <a:pt x="68" y="108"/>
                      <a:pt x="68" y="122"/>
                      <a:pt x="68" y="135"/>
                    </a:cubicBezTo>
                    <a:lnTo>
                      <a:pt x="68" y="149"/>
                    </a:lnTo>
                    <a:cubicBezTo>
                      <a:pt x="81" y="163"/>
                      <a:pt x="81" y="163"/>
                      <a:pt x="81" y="163"/>
                    </a:cubicBezTo>
                    <a:cubicBezTo>
                      <a:pt x="68" y="189"/>
                      <a:pt x="54" y="217"/>
                      <a:pt x="54" y="257"/>
                    </a:cubicBezTo>
                    <a:cubicBezTo>
                      <a:pt x="27" y="257"/>
                      <a:pt x="27" y="257"/>
                      <a:pt x="27" y="257"/>
                    </a:cubicBezTo>
                    <a:cubicBezTo>
                      <a:pt x="13" y="257"/>
                      <a:pt x="0" y="272"/>
                      <a:pt x="0" y="285"/>
                    </a:cubicBezTo>
                    <a:cubicBezTo>
                      <a:pt x="0" y="326"/>
                      <a:pt x="0" y="326"/>
                      <a:pt x="0" y="326"/>
                    </a:cubicBezTo>
                    <a:cubicBezTo>
                      <a:pt x="0" y="353"/>
                      <a:pt x="13" y="367"/>
                      <a:pt x="27" y="367"/>
                    </a:cubicBezTo>
                    <a:cubicBezTo>
                      <a:pt x="54" y="367"/>
                      <a:pt x="54" y="367"/>
                      <a:pt x="54" y="367"/>
                    </a:cubicBezTo>
                    <a:cubicBezTo>
                      <a:pt x="54" y="394"/>
                      <a:pt x="68" y="421"/>
                      <a:pt x="81" y="448"/>
                    </a:cubicBezTo>
                    <a:cubicBezTo>
                      <a:pt x="68" y="462"/>
                      <a:pt x="68" y="462"/>
                      <a:pt x="68" y="462"/>
                    </a:cubicBezTo>
                    <a:cubicBezTo>
                      <a:pt x="68" y="462"/>
                      <a:pt x="68" y="476"/>
                      <a:pt x="68" y="490"/>
                    </a:cubicBezTo>
                    <a:lnTo>
                      <a:pt x="68" y="503"/>
                    </a:lnTo>
                    <a:cubicBezTo>
                      <a:pt x="108" y="544"/>
                      <a:pt x="108" y="544"/>
                      <a:pt x="108" y="544"/>
                    </a:cubicBezTo>
                    <a:lnTo>
                      <a:pt x="122" y="544"/>
                    </a:lnTo>
                    <a:cubicBezTo>
                      <a:pt x="136" y="544"/>
                      <a:pt x="150" y="544"/>
                      <a:pt x="150" y="544"/>
                    </a:cubicBezTo>
                    <a:cubicBezTo>
                      <a:pt x="163" y="530"/>
                      <a:pt x="163" y="530"/>
                      <a:pt x="163" y="530"/>
                    </a:cubicBezTo>
                    <a:cubicBezTo>
                      <a:pt x="190" y="544"/>
                      <a:pt x="217" y="557"/>
                      <a:pt x="244" y="571"/>
                    </a:cubicBezTo>
                    <a:cubicBezTo>
                      <a:pt x="244" y="585"/>
                      <a:pt x="244" y="585"/>
                      <a:pt x="244" y="585"/>
                    </a:cubicBezTo>
                    <a:cubicBezTo>
                      <a:pt x="244" y="599"/>
                      <a:pt x="259" y="611"/>
                      <a:pt x="285" y="611"/>
                    </a:cubicBezTo>
                    <a:cubicBezTo>
                      <a:pt x="327" y="611"/>
                      <a:pt x="327" y="611"/>
                      <a:pt x="327" y="611"/>
                    </a:cubicBezTo>
                    <a:cubicBezTo>
                      <a:pt x="339" y="611"/>
                      <a:pt x="353" y="599"/>
                      <a:pt x="353" y="585"/>
                    </a:cubicBezTo>
                    <a:cubicBezTo>
                      <a:pt x="353" y="571"/>
                      <a:pt x="353" y="571"/>
                      <a:pt x="353" y="571"/>
                    </a:cubicBezTo>
                    <a:cubicBezTo>
                      <a:pt x="394" y="557"/>
                      <a:pt x="422" y="544"/>
                      <a:pt x="448" y="530"/>
                    </a:cubicBezTo>
                    <a:cubicBezTo>
                      <a:pt x="462" y="544"/>
                      <a:pt x="462" y="544"/>
                      <a:pt x="462" y="544"/>
                    </a:cubicBezTo>
                    <a:cubicBezTo>
                      <a:pt x="476" y="557"/>
                      <a:pt x="490" y="557"/>
                      <a:pt x="504" y="544"/>
                    </a:cubicBezTo>
                    <a:cubicBezTo>
                      <a:pt x="530" y="503"/>
                      <a:pt x="530" y="503"/>
                      <a:pt x="530" y="503"/>
                    </a:cubicBezTo>
                    <a:cubicBezTo>
                      <a:pt x="544" y="503"/>
                      <a:pt x="544" y="490"/>
                      <a:pt x="544" y="490"/>
                    </a:cubicBezTo>
                    <a:cubicBezTo>
                      <a:pt x="544" y="476"/>
                      <a:pt x="544" y="462"/>
                      <a:pt x="530" y="462"/>
                    </a:cubicBezTo>
                    <a:cubicBezTo>
                      <a:pt x="530" y="448"/>
                      <a:pt x="530" y="448"/>
                      <a:pt x="530" y="448"/>
                    </a:cubicBezTo>
                    <a:cubicBezTo>
                      <a:pt x="544" y="421"/>
                      <a:pt x="558" y="394"/>
                      <a:pt x="558" y="367"/>
                    </a:cubicBezTo>
                    <a:cubicBezTo>
                      <a:pt x="572" y="367"/>
                      <a:pt x="572" y="367"/>
                      <a:pt x="572" y="367"/>
                    </a:cubicBezTo>
                    <a:cubicBezTo>
                      <a:pt x="598" y="367"/>
                      <a:pt x="612" y="353"/>
                      <a:pt x="612" y="326"/>
                    </a:cubicBezTo>
                    <a:cubicBezTo>
                      <a:pt x="612" y="285"/>
                      <a:pt x="612" y="285"/>
                      <a:pt x="612" y="285"/>
                    </a:cubicBezTo>
                    <a:cubicBezTo>
                      <a:pt x="612" y="272"/>
                      <a:pt x="598" y="257"/>
                      <a:pt x="572" y="25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38" name="Freeform 801">
                <a:extLst>
                  <a:ext uri="{FF2B5EF4-FFF2-40B4-BE49-F238E27FC236}">
                    <a16:creationId xmlns:a16="http://schemas.microsoft.com/office/drawing/2014/main" id="{BDAD22FA-A27D-48BC-95EA-3C1611C39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868" y="3796826"/>
                <a:ext cx="192306" cy="183993"/>
              </a:xfrm>
              <a:custGeom>
                <a:avLst/>
                <a:gdLst>
                  <a:gd name="T0" fmla="*/ 149 w 205"/>
                  <a:gd name="T1" fmla="*/ 14 h 192"/>
                  <a:gd name="T2" fmla="*/ 149 w 205"/>
                  <a:gd name="T3" fmla="*/ 14 h 192"/>
                  <a:gd name="T4" fmla="*/ 95 w 205"/>
                  <a:gd name="T5" fmla="*/ 0 h 192"/>
                  <a:gd name="T6" fmla="*/ 0 w 205"/>
                  <a:gd name="T7" fmla="*/ 96 h 192"/>
                  <a:gd name="T8" fmla="*/ 95 w 205"/>
                  <a:gd name="T9" fmla="*/ 191 h 192"/>
                  <a:gd name="T10" fmla="*/ 204 w 205"/>
                  <a:gd name="T11" fmla="*/ 96 h 192"/>
                  <a:gd name="T12" fmla="*/ 177 w 205"/>
                  <a:gd name="T13" fmla="*/ 28 h 192"/>
                  <a:gd name="T14" fmla="*/ 109 w 205"/>
                  <a:gd name="T15" fmla="*/ 96 h 192"/>
                  <a:gd name="T16" fmla="*/ 95 w 205"/>
                  <a:gd name="T17" fmla="*/ 109 h 192"/>
                  <a:gd name="T18" fmla="*/ 81 w 205"/>
                  <a:gd name="T19" fmla="*/ 96 h 192"/>
                  <a:gd name="T20" fmla="*/ 81 w 205"/>
                  <a:gd name="T21" fmla="*/ 82 h 192"/>
                  <a:gd name="T22" fmla="*/ 149 w 205"/>
                  <a:gd name="T23" fmla="*/ 1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5" h="192">
                    <a:moveTo>
                      <a:pt x="149" y="14"/>
                    </a:moveTo>
                    <a:lnTo>
                      <a:pt x="149" y="14"/>
                    </a:lnTo>
                    <a:cubicBezTo>
                      <a:pt x="135" y="0"/>
                      <a:pt x="123" y="0"/>
                      <a:pt x="95" y="0"/>
                    </a:cubicBezTo>
                    <a:cubicBezTo>
                      <a:pt x="40" y="0"/>
                      <a:pt x="0" y="40"/>
                      <a:pt x="0" y="96"/>
                    </a:cubicBezTo>
                    <a:cubicBezTo>
                      <a:pt x="0" y="150"/>
                      <a:pt x="40" y="191"/>
                      <a:pt x="95" y="191"/>
                    </a:cubicBezTo>
                    <a:cubicBezTo>
                      <a:pt x="149" y="191"/>
                      <a:pt x="204" y="150"/>
                      <a:pt x="204" y="96"/>
                    </a:cubicBezTo>
                    <a:cubicBezTo>
                      <a:pt x="204" y="68"/>
                      <a:pt x="190" y="40"/>
                      <a:pt x="177" y="28"/>
                    </a:cubicBezTo>
                    <a:cubicBezTo>
                      <a:pt x="109" y="96"/>
                      <a:pt x="109" y="96"/>
                      <a:pt x="109" y="96"/>
                    </a:cubicBezTo>
                    <a:cubicBezTo>
                      <a:pt x="109" y="109"/>
                      <a:pt x="95" y="109"/>
                      <a:pt x="95" y="109"/>
                    </a:cubicBezTo>
                    <a:cubicBezTo>
                      <a:pt x="95" y="109"/>
                      <a:pt x="81" y="109"/>
                      <a:pt x="81" y="96"/>
                    </a:cubicBezTo>
                    <a:lnTo>
                      <a:pt x="81" y="82"/>
                    </a:lnTo>
                    <a:lnTo>
                      <a:pt x="149" y="14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9AC3E1EF-DF9E-47F2-AB3D-6C805D0FCCEB}"/>
                </a:ext>
              </a:extLst>
            </p:cNvPr>
            <p:cNvGrpSpPr/>
            <p:nvPr/>
          </p:nvGrpSpPr>
          <p:grpSpPr>
            <a:xfrm rot="21306954">
              <a:off x="15790794" y="7683227"/>
              <a:ext cx="548167" cy="364316"/>
              <a:chOff x="2524464" y="8434273"/>
              <a:chExt cx="622902" cy="413986"/>
            </a:xfrm>
            <a:solidFill>
              <a:schemeClr val="accent1"/>
            </a:solidFill>
          </p:grpSpPr>
          <p:sp>
            <p:nvSpPr>
              <p:cNvPr id="240" name="Freeform 967">
                <a:extLst>
                  <a:ext uri="{FF2B5EF4-FFF2-40B4-BE49-F238E27FC236}">
                    <a16:creationId xmlns:a16="http://schemas.microsoft.com/office/drawing/2014/main" id="{BC594DD6-083E-4848-9AFE-F39A172B5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8576" y="8534633"/>
                <a:ext cx="142140" cy="91996"/>
              </a:xfrm>
              <a:custGeom>
                <a:avLst/>
                <a:gdLst>
                  <a:gd name="T0" fmla="*/ 137 w 151"/>
                  <a:gd name="T1" fmla="*/ 42 h 97"/>
                  <a:gd name="T2" fmla="*/ 137 w 151"/>
                  <a:gd name="T3" fmla="*/ 42 h 97"/>
                  <a:gd name="T4" fmla="*/ 68 w 151"/>
                  <a:gd name="T5" fmla="*/ 42 h 97"/>
                  <a:gd name="T6" fmla="*/ 28 w 151"/>
                  <a:gd name="T7" fmla="*/ 28 h 97"/>
                  <a:gd name="T8" fmla="*/ 42 w 151"/>
                  <a:gd name="T9" fmla="*/ 14 h 97"/>
                  <a:gd name="T10" fmla="*/ 68 w 151"/>
                  <a:gd name="T11" fmla="*/ 14 h 97"/>
                  <a:gd name="T12" fmla="*/ 54 w 151"/>
                  <a:gd name="T13" fmla="*/ 0 h 97"/>
                  <a:gd name="T14" fmla="*/ 28 w 151"/>
                  <a:gd name="T15" fmla="*/ 14 h 97"/>
                  <a:gd name="T16" fmla="*/ 14 w 151"/>
                  <a:gd name="T17" fmla="*/ 0 h 97"/>
                  <a:gd name="T18" fmla="*/ 0 w 151"/>
                  <a:gd name="T19" fmla="*/ 0 h 97"/>
                  <a:gd name="T20" fmla="*/ 14 w 151"/>
                  <a:gd name="T21" fmla="*/ 14 h 97"/>
                  <a:gd name="T22" fmla="*/ 14 w 151"/>
                  <a:gd name="T23" fmla="*/ 42 h 97"/>
                  <a:gd name="T24" fmla="*/ 82 w 151"/>
                  <a:gd name="T25" fmla="*/ 42 h 97"/>
                  <a:gd name="T26" fmla="*/ 123 w 151"/>
                  <a:gd name="T27" fmla="*/ 54 h 97"/>
                  <a:gd name="T28" fmla="*/ 109 w 151"/>
                  <a:gd name="T29" fmla="*/ 69 h 97"/>
                  <a:gd name="T30" fmla="*/ 82 w 151"/>
                  <a:gd name="T31" fmla="*/ 82 h 97"/>
                  <a:gd name="T32" fmla="*/ 82 w 151"/>
                  <a:gd name="T33" fmla="*/ 82 h 97"/>
                  <a:gd name="T34" fmla="*/ 123 w 151"/>
                  <a:gd name="T35" fmla="*/ 82 h 97"/>
                  <a:gd name="T36" fmla="*/ 137 w 151"/>
                  <a:gd name="T37" fmla="*/ 96 h 97"/>
                  <a:gd name="T38" fmla="*/ 150 w 151"/>
                  <a:gd name="T39" fmla="*/ 82 h 97"/>
                  <a:gd name="T40" fmla="*/ 137 w 151"/>
                  <a:gd name="T41" fmla="*/ 69 h 97"/>
                  <a:gd name="T42" fmla="*/ 137 w 151"/>
                  <a:gd name="T43" fmla="*/ 4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1" h="97">
                    <a:moveTo>
                      <a:pt x="137" y="42"/>
                    </a:moveTo>
                    <a:lnTo>
                      <a:pt x="137" y="42"/>
                    </a:lnTo>
                    <a:cubicBezTo>
                      <a:pt x="123" y="28"/>
                      <a:pt x="96" y="28"/>
                      <a:pt x="68" y="42"/>
                    </a:cubicBezTo>
                    <a:cubicBezTo>
                      <a:pt x="54" y="42"/>
                      <a:pt x="42" y="42"/>
                      <a:pt x="28" y="28"/>
                    </a:cubicBezTo>
                    <a:cubicBezTo>
                      <a:pt x="28" y="28"/>
                      <a:pt x="28" y="28"/>
                      <a:pt x="42" y="14"/>
                    </a:cubicBezTo>
                    <a:cubicBezTo>
                      <a:pt x="54" y="14"/>
                      <a:pt x="54" y="14"/>
                      <a:pt x="68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42" y="0"/>
                      <a:pt x="28" y="1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0" y="28"/>
                      <a:pt x="0" y="28"/>
                      <a:pt x="14" y="42"/>
                    </a:cubicBezTo>
                    <a:cubicBezTo>
                      <a:pt x="28" y="54"/>
                      <a:pt x="54" y="54"/>
                      <a:pt x="82" y="42"/>
                    </a:cubicBezTo>
                    <a:cubicBezTo>
                      <a:pt x="96" y="42"/>
                      <a:pt x="109" y="42"/>
                      <a:pt x="123" y="54"/>
                    </a:cubicBezTo>
                    <a:cubicBezTo>
                      <a:pt x="123" y="54"/>
                      <a:pt x="123" y="69"/>
                      <a:pt x="109" y="69"/>
                    </a:cubicBezTo>
                    <a:cubicBezTo>
                      <a:pt x="109" y="69"/>
                      <a:pt x="96" y="82"/>
                      <a:pt x="82" y="82"/>
                    </a:cubicBezTo>
                    <a:lnTo>
                      <a:pt x="82" y="82"/>
                    </a:lnTo>
                    <a:cubicBezTo>
                      <a:pt x="96" y="82"/>
                      <a:pt x="109" y="82"/>
                      <a:pt x="123" y="82"/>
                    </a:cubicBezTo>
                    <a:cubicBezTo>
                      <a:pt x="137" y="96"/>
                      <a:pt x="137" y="96"/>
                      <a:pt x="137" y="96"/>
                    </a:cubicBezTo>
                    <a:cubicBezTo>
                      <a:pt x="150" y="82"/>
                      <a:pt x="150" y="82"/>
                      <a:pt x="150" y="82"/>
                    </a:cubicBezTo>
                    <a:cubicBezTo>
                      <a:pt x="137" y="69"/>
                      <a:pt x="137" y="69"/>
                      <a:pt x="137" y="69"/>
                    </a:cubicBezTo>
                    <a:cubicBezTo>
                      <a:pt x="150" y="69"/>
                      <a:pt x="150" y="54"/>
                      <a:pt x="137" y="4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41" name="Freeform 968">
                <a:extLst>
                  <a:ext uri="{FF2B5EF4-FFF2-40B4-BE49-F238E27FC236}">
                    <a16:creationId xmlns:a16="http://schemas.microsoft.com/office/drawing/2014/main" id="{D0E2BEC3-82B6-445A-A2D4-D858545E8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464" y="8563907"/>
                <a:ext cx="326083" cy="192356"/>
              </a:xfrm>
              <a:custGeom>
                <a:avLst/>
                <a:gdLst>
                  <a:gd name="T0" fmla="*/ 0 w 342"/>
                  <a:gd name="T1" fmla="*/ 54 h 204"/>
                  <a:gd name="T2" fmla="*/ 0 w 342"/>
                  <a:gd name="T3" fmla="*/ 54 h 204"/>
                  <a:gd name="T4" fmla="*/ 0 w 342"/>
                  <a:gd name="T5" fmla="*/ 54 h 204"/>
                  <a:gd name="T6" fmla="*/ 0 w 342"/>
                  <a:gd name="T7" fmla="*/ 68 h 204"/>
                  <a:gd name="T8" fmla="*/ 191 w 342"/>
                  <a:gd name="T9" fmla="*/ 189 h 204"/>
                  <a:gd name="T10" fmla="*/ 205 w 342"/>
                  <a:gd name="T11" fmla="*/ 203 h 204"/>
                  <a:gd name="T12" fmla="*/ 205 w 342"/>
                  <a:gd name="T13" fmla="*/ 189 h 204"/>
                  <a:gd name="T14" fmla="*/ 341 w 342"/>
                  <a:gd name="T15" fmla="*/ 135 h 204"/>
                  <a:gd name="T16" fmla="*/ 341 w 342"/>
                  <a:gd name="T17" fmla="*/ 122 h 204"/>
                  <a:gd name="T18" fmla="*/ 136 w 342"/>
                  <a:gd name="T19" fmla="*/ 0 h 204"/>
                  <a:gd name="T20" fmla="*/ 0 w 342"/>
                  <a:gd name="T21" fmla="*/ 54 h 204"/>
                  <a:gd name="T22" fmla="*/ 150 w 342"/>
                  <a:gd name="T23" fmla="*/ 81 h 204"/>
                  <a:gd name="T24" fmla="*/ 150 w 342"/>
                  <a:gd name="T25" fmla="*/ 81 h 204"/>
                  <a:gd name="T26" fmla="*/ 177 w 342"/>
                  <a:gd name="T27" fmla="*/ 81 h 204"/>
                  <a:gd name="T28" fmla="*/ 177 w 342"/>
                  <a:gd name="T29" fmla="*/ 95 h 204"/>
                  <a:gd name="T30" fmla="*/ 136 w 342"/>
                  <a:gd name="T31" fmla="*/ 95 h 204"/>
                  <a:gd name="T32" fmla="*/ 150 w 342"/>
                  <a:gd name="T33" fmla="*/ 8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2" h="204">
                    <a:moveTo>
                      <a:pt x="0" y="54"/>
                    </a:moveTo>
                    <a:lnTo>
                      <a:pt x="0" y="54"/>
                    </a:lnTo>
                    <a:lnTo>
                      <a:pt x="0" y="54"/>
                    </a:lnTo>
                    <a:cubicBezTo>
                      <a:pt x="0" y="68"/>
                      <a:pt x="0" y="68"/>
                      <a:pt x="0" y="68"/>
                    </a:cubicBezTo>
                    <a:cubicBezTo>
                      <a:pt x="191" y="189"/>
                      <a:pt x="191" y="189"/>
                      <a:pt x="191" y="189"/>
                    </a:cubicBezTo>
                    <a:cubicBezTo>
                      <a:pt x="191" y="203"/>
                      <a:pt x="191" y="203"/>
                      <a:pt x="205" y="203"/>
                    </a:cubicBezTo>
                    <a:cubicBezTo>
                      <a:pt x="205" y="203"/>
                      <a:pt x="205" y="203"/>
                      <a:pt x="205" y="189"/>
                    </a:cubicBezTo>
                    <a:cubicBezTo>
                      <a:pt x="341" y="135"/>
                      <a:pt x="341" y="135"/>
                      <a:pt x="341" y="135"/>
                    </a:cubicBezTo>
                    <a:cubicBezTo>
                      <a:pt x="341" y="122"/>
                      <a:pt x="341" y="122"/>
                      <a:pt x="341" y="122"/>
                    </a:cubicBezTo>
                    <a:cubicBezTo>
                      <a:pt x="136" y="0"/>
                      <a:pt x="136" y="0"/>
                      <a:pt x="136" y="0"/>
                    </a:cubicBezTo>
                    <a:lnTo>
                      <a:pt x="0" y="54"/>
                    </a:lnTo>
                    <a:close/>
                    <a:moveTo>
                      <a:pt x="150" y="81"/>
                    </a:moveTo>
                    <a:lnTo>
                      <a:pt x="150" y="81"/>
                    </a:lnTo>
                    <a:cubicBezTo>
                      <a:pt x="150" y="81"/>
                      <a:pt x="163" y="81"/>
                      <a:pt x="177" y="81"/>
                    </a:cubicBezTo>
                    <a:cubicBezTo>
                      <a:pt x="177" y="95"/>
                      <a:pt x="177" y="95"/>
                      <a:pt x="177" y="95"/>
                    </a:cubicBezTo>
                    <a:cubicBezTo>
                      <a:pt x="163" y="109"/>
                      <a:pt x="150" y="109"/>
                      <a:pt x="136" y="95"/>
                    </a:cubicBezTo>
                    <a:cubicBezTo>
                      <a:pt x="136" y="95"/>
                      <a:pt x="136" y="95"/>
                      <a:pt x="15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42" name="Freeform 969">
                <a:extLst>
                  <a:ext uri="{FF2B5EF4-FFF2-40B4-BE49-F238E27FC236}">
                    <a16:creationId xmlns:a16="http://schemas.microsoft.com/office/drawing/2014/main" id="{B41F0302-DAD2-4960-AACC-79AAD568A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1281" y="8434273"/>
                <a:ext cx="321904" cy="183993"/>
              </a:xfrm>
              <a:custGeom>
                <a:avLst/>
                <a:gdLst>
                  <a:gd name="T0" fmla="*/ 340 w 341"/>
                  <a:gd name="T1" fmla="*/ 109 h 192"/>
                  <a:gd name="T2" fmla="*/ 340 w 341"/>
                  <a:gd name="T3" fmla="*/ 109 h 192"/>
                  <a:gd name="T4" fmla="*/ 328 w 341"/>
                  <a:gd name="T5" fmla="*/ 109 h 192"/>
                  <a:gd name="T6" fmla="*/ 137 w 341"/>
                  <a:gd name="T7" fmla="*/ 14 h 192"/>
                  <a:gd name="T8" fmla="*/ 123 w 341"/>
                  <a:gd name="T9" fmla="*/ 0 h 192"/>
                  <a:gd name="T10" fmla="*/ 0 w 341"/>
                  <a:gd name="T11" fmla="*/ 55 h 192"/>
                  <a:gd name="T12" fmla="*/ 205 w 341"/>
                  <a:gd name="T13" fmla="*/ 191 h 192"/>
                  <a:gd name="T14" fmla="*/ 328 w 341"/>
                  <a:gd name="T15" fmla="*/ 123 h 192"/>
                  <a:gd name="T16" fmla="*/ 340 w 341"/>
                  <a:gd name="T17" fmla="*/ 109 h 192"/>
                  <a:gd name="T18" fmla="*/ 191 w 341"/>
                  <a:gd name="T19" fmla="*/ 95 h 192"/>
                  <a:gd name="T20" fmla="*/ 191 w 341"/>
                  <a:gd name="T21" fmla="*/ 95 h 192"/>
                  <a:gd name="T22" fmla="*/ 163 w 341"/>
                  <a:gd name="T23" fmla="*/ 95 h 192"/>
                  <a:gd name="T24" fmla="*/ 163 w 341"/>
                  <a:gd name="T25" fmla="*/ 68 h 192"/>
                  <a:gd name="T26" fmla="*/ 191 w 341"/>
                  <a:gd name="T27" fmla="*/ 83 h 192"/>
                  <a:gd name="T28" fmla="*/ 191 w 341"/>
                  <a:gd name="T29" fmla="*/ 95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1" h="192">
                    <a:moveTo>
                      <a:pt x="340" y="109"/>
                    </a:moveTo>
                    <a:lnTo>
                      <a:pt x="340" y="109"/>
                    </a:lnTo>
                    <a:lnTo>
                      <a:pt x="328" y="109"/>
                    </a:lnTo>
                    <a:cubicBezTo>
                      <a:pt x="137" y="14"/>
                      <a:pt x="137" y="14"/>
                      <a:pt x="137" y="14"/>
                    </a:cubicBezTo>
                    <a:cubicBezTo>
                      <a:pt x="137" y="0"/>
                      <a:pt x="123" y="0"/>
                      <a:pt x="123" y="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205" y="191"/>
                      <a:pt x="205" y="191"/>
                      <a:pt x="205" y="191"/>
                    </a:cubicBezTo>
                    <a:cubicBezTo>
                      <a:pt x="328" y="123"/>
                      <a:pt x="328" y="123"/>
                      <a:pt x="328" y="123"/>
                    </a:cubicBezTo>
                    <a:cubicBezTo>
                      <a:pt x="328" y="123"/>
                      <a:pt x="340" y="123"/>
                      <a:pt x="340" y="109"/>
                    </a:cubicBezTo>
                    <a:close/>
                    <a:moveTo>
                      <a:pt x="191" y="95"/>
                    </a:moveTo>
                    <a:lnTo>
                      <a:pt x="191" y="95"/>
                    </a:lnTo>
                    <a:cubicBezTo>
                      <a:pt x="177" y="95"/>
                      <a:pt x="163" y="95"/>
                      <a:pt x="163" y="95"/>
                    </a:cubicBezTo>
                    <a:cubicBezTo>
                      <a:pt x="149" y="83"/>
                      <a:pt x="149" y="83"/>
                      <a:pt x="163" y="68"/>
                    </a:cubicBezTo>
                    <a:cubicBezTo>
                      <a:pt x="163" y="68"/>
                      <a:pt x="177" y="68"/>
                      <a:pt x="191" y="83"/>
                    </a:cubicBezTo>
                    <a:cubicBezTo>
                      <a:pt x="205" y="83"/>
                      <a:pt x="191" y="83"/>
                      <a:pt x="191" y="9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43" name="Freeform 970">
                <a:extLst>
                  <a:ext uri="{FF2B5EF4-FFF2-40B4-BE49-F238E27FC236}">
                    <a16:creationId xmlns:a16="http://schemas.microsoft.com/office/drawing/2014/main" id="{8B833C12-80C9-4915-A33C-F25AC5C0B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464" y="8676809"/>
                <a:ext cx="326083" cy="154724"/>
              </a:xfrm>
              <a:custGeom>
                <a:avLst/>
                <a:gdLst>
                  <a:gd name="T0" fmla="*/ 205 w 342"/>
                  <a:gd name="T1" fmla="*/ 95 h 164"/>
                  <a:gd name="T2" fmla="*/ 205 w 342"/>
                  <a:gd name="T3" fmla="*/ 95 h 164"/>
                  <a:gd name="T4" fmla="*/ 191 w 342"/>
                  <a:gd name="T5" fmla="*/ 95 h 164"/>
                  <a:gd name="T6" fmla="*/ 42 w 342"/>
                  <a:gd name="T7" fmla="*/ 0 h 164"/>
                  <a:gd name="T8" fmla="*/ 0 w 342"/>
                  <a:gd name="T9" fmla="*/ 13 h 164"/>
                  <a:gd name="T10" fmla="*/ 0 w 342"/>
                  <a:gd name="T11" fmla="*/ 27 h 164"/>
                  <a:gd name="T12" fmla="*/ 0 w 342"/>
                  <a:gd name="T13" fmla="*/ 27 h 164"/>
                  <a:gd name="T14" fmla="*/ 191 w 342"/>
                  <a:gd name="T15" fmla="*/ 163 h 164"/>
                  <a:gd name="T16" fmla="*/ 205 w 342"/>
                  <a:gd name="T17" fmla="*/ 163 h 164"/>
                  <a:gd name="T18" fmla="*/ 205 w 342"/>
                  <a:gd name="T19" fmla="*/ 163 h 164"/>
                  <a:gd name="T20" fmla="*/ 341 w 342"/>
                  <a:gd name="T21" fmla="*/ 95 h 164"/>
                  <a:gd name="T22" fmla="*/ 341 w 342"/>
                  <a:gd name="T23" fmla="*/ 27 h 164"/>
                  <a:gd name="T24" fmla="*/ 205 w 342"/>
                  <a:gd name="T25" fmla="*/ 9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2" h="164">
                    <a:moveTo>
                      <a:pt x="205" y="95"/>
                    </a:moveTo>
                    <a:lnTo>
                      <a:pt x="205" y="95"/>
                    </a:lnTo>
                    <a:cubicBezTo>
                      <a:pt x="191" y="95"/>
                      <a:pt x="191" y="95"/>
                      <a:pt x="191" y="95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27"/>
                    </a:cubicBezTo>
                    <a:lnTo>
                      <a:pt x="0" y="27"/>
                    </a:lnTo>
                    <a:cubicBezTo>
                      <a:pt x="191" y="163"/>
                      <a:pt x="191" y="163"/>
                      <a:pt x="191" y="163"/>
                    </a:cubicBezTo>
                    <a:cubicBezTo>
                      <a:pt x="191" y="163"/>
                      <a:pt x="191" y="163"/>
                      <a:pt x="205" y="163"/>
                    </a:cubicBezTo>
                    <a:lnTo>
                      <a:pt x="205" y="163"/>
                    </a:lnTo>
                    <a:cubicBezTo>
                      <a:pt x="341" y="95"/>
                      <a:pt x="341" y="95"/>
                      <a:pt x="341" y="95"/>
                    </a:cubicBezTo>
                    <a:cubicBezTo>
                      <a:pt x="341" y="27"/>
                      <a:pt x="341" y="27"/>
                      <a:pt x="341" y="27"/>
                    </a:cubicBezTo>
                    <a:cubicBezTo>
                      <a:pt x="205" y="95"/>
                      <a:pt x="205" y="95"/>
                      <a:pt x="205" y="9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44" name="Freeform 971">
                <a:extLst>
                  <a:ext uri="{FF2B5EF4-FFF2-40B4-BE49-F238E27FC236}">
                    <a16:creationId xmlns:a16="http://schemas.microsoft.com/office/drawing/2014/main" id="{8F7F7AA4-E656-4FF8-97FA-B2F98C1EF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7769" y="8588996"/>
                <a:ext cx="129597" cy="104540"/>
              </a:xfrm>
              <a:custGeom>
                <a:avLst/>
                <a:gdLst>
                  <a:gd name="T0" fmla="*/ 123 w 136"/>
                  <a:gd name="T1" fmla="*/ 28 h 110"/>
                  <a:gd name="T2" fmla="*/ 123 w 136"/>
                  <a:gd name="T3" fmla="*/ 28 h 110"/>
                  <a:gd name="T4" fmla="*/ 81 w 136"/>
                  <a:gd name="T5" fmla="*/ 0 h 110"/>
                  <a:gd name="T6" fmla="*/ 0 w 136"/>
                  <a:gd name="T7" fmla="*/ 42 h 110"/>
                  <a:gd name="T8" fmla="*/ 0 w 136"/>
                  <a:gd name="T9" fmla="*/ 109 h 110"/>
                  <a:gd name="T10" fmla="*/ 123 w 136"/>
                  <a:gd name="T11" fmla="*/ 55 h 110"/>
                  <a:gd name="T12" fmla="*/ 135 w 136"/>
                  <a:gd name="T13" fmla="*/ 42 h 110"/>
                  <a:gd name="T14" fmla="*/ 123 w 136"/>
                  <a:gd name="T15" fmla="*/ 2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6" h="110">
                    <a:moveTo>
                      <a:pt x="123" y="28"/>
                    </a:moveTo>
                    <a:lnTo>
                      <a:pt x="123" y="28"/>
                    </a:lnTo>
                    <a:cubicBezTo>
                      <a:pt x="81" y="0"/>
                      <a:pt x="81" y="0"/>
                      <a:pt x="81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123" y="55"/>
                      <a:pt x="123" y="55"/>
                      <a:pt x="123" y="55"/>
                    </a:cubicBezTo>
                    <a:cubicBezTo>
                      <a:pt x="123" y="42"/>
                      <a:pt x="135" y="42"/>
                      <a:pt x="135" y="42"/>
                    </a:cubicBezTo>
                    <a:cubicBezTo>
                      <a:pt x="135" y="28"/>
                      <a:pt x="123" y="28"/>
                      <a:pt x="123" y="2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45" name="Freeform 973">
                <a:extLst>
                  <a:ext uri="{FF2B5EF4-FFF2-40B4-BE49-F238E27FC236}">
                    <a16:creationId xmlns:a16="http://schemas.microsoft.com/office/drawing/2014/main" id="{6DF74C89-4C03-4CB3-A2E4-B30038311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7769" y="8676810"/>
                <a:ext cx="129597" cy="91996"/>
              </a:xfrm>
              <a:custGeom>
                <a:avLst/>
                <a:gdLst>
                  <a:gd name="T0" fmla="*/ 123 w 136"/>
                  <a:gd name="T1" fmla="*/ 13 h 96"/>
                  <a:gd name="T2" fmla="*/ 123 w 136"/>
                  <a:gd name="T3" fmla="*/ 13 h 96"/>
                  <a:gd name="T4" fmla="*/ 81 w 136"/>
                  <a:gd name="T5" fmla="*/ 0 h 96"/>
                  <a:gd name="T6" fmla="*/ 0 w 136"/>
                  <a:gd name="T7" fmla="*/ 27 h 96"/>
                  <a:gd name="T8" fmla="*/ 0 w 136"/>
                  <a:gd name="T9" fmla="*/ 95 h 96"/>
                  <a:gd name="T10" fmla="*/ 123 w 136"/>
                  <a:gd name="T11" fmla="*/ 41 h 96"/>
                  <a:gd name="T12" fmla="*/ 135 w 136"/>
                  <a:gd name="T13" fmla="*/ 27 h 96"/>
                  <a:gd name="T14" fmla="*/ 123 w 136"/>
                  <a:gd name="T15" fmla="*/ 1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6" h="96">
                    <a:moveTo>
                      <a:pt x="123" y="13"/>
                    </a:moveTo>
                    <a:lnTo>
                      <a:pt x="123" y="13"/>
                    </a:lnTo>
                    <a:cubicBezTo>
                      <a:pt x="81" y="0"/>
                      <a:pt x="81" y="0"/>
                      <a:pt x="81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123" y="41"/>
                      <a:pt x="123" y="41"/>
                      <a:pt x="123" y="41"/>
                    </a:cubicBezTo>
                    <a:lnTo>
                      <a:pt x="135" y="27"/>
                    </a:lnTo>
                    <a:lnTo>
                      <a:pt x="123" y="13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46" name="Freeform 975">
                <a:extLst>
                  <a:ext uri="{FF2B5EF4-FFF2-40B4-BE49-F238E27FC236}">
                    <a16:creationId xmlns:a16="http://schemas.microsoft.com/office/drawing/2014/main" id="{D6C8DC0C-E2DB-416D-B5F7-F888C9AD7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7769" y="8756263"/>
                <a:ext cx="129597" cy="91996"/>
              </a:xfrm>
              <a:custGeom>
                <a:avLst/>
                <a:gdLst>
                  <a:gd name="T0" fmla="*/ 123 w 136"/>
                  <a:gd name="T1" fmla="*/ 14 h 97"/>
                  <a:gd name="T2" fmla="*/ 123 w 136"/>
                  <a:gd name="T3" fmla="*/ 14 h 97"/>
                  <a:gd name="T4" fmla="*/ 81 w 136"/>
                  <a:gd name="T5" fmla="*/ 0 h 97"/>
                  <a:gd name="T6" fmla="*/ 0 w 136"/>
                  <a:gd name="T7" fmla="*/ 42 h 97"/>
                  <a:gd name="T8" fmla="*/ 0 w 136"/>
                  <a:gd name="T9" fmla="*/ 96 h 97"/>
                  <a:gd name="T10" fmla="*/ 123 w 136"/>
                  <a:gd name="T11" fmla="*/ 42 h 97"/>
                  <a:gd name="T12" fmla="*/ 135 w 136"/>
                  <a:gd name="T13" fmla="*/ 28 h 97"/>
                  <a:gd name="T14" fmla="*/ 123 w 136"/>
                  <a:gd name="T15" fmla="*/ 1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6" h="97">
                    <a:moveTo>
                      <a:pt x="123" y="14"/>
                    </a:moveTo>
                    <a:lnTo>
                      <a:pt x="123" y="14"/>
                    </a:lnTo>
                    <a:cubicBezTo>
                      <a:pt x="81" y="0"/>
                      <a:pt x="81" y="0"/>
                      <a:pt x="81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23" y="42"/>
                      <a:pt x="123" y="42"/>
                      <a:pt x="123" y="42"/>
                    </a:cubicBezTo>
                    <a:lnTo>
                      <a:pt x="135" y="28"/>
                    </a:lnTo>
                    <a:lnTo>
                      <a:pt x="123" y="14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8720B0D8-33CF-4F30-B66D-C2022E043FE2}"/>
                </a:ext>
              </a:extLst>
            </p:cNvPr>
            <p:cNvGrpSpPr/>
            <p:nvPr/>
          </p:nvGrpSpPr>
          <p:grpSpPr>
            <a:xfrm rot="21306954">
              <a:off x="15208169" y="6845588"/>
              <a:ext cx="494170" cy="417943"/>
              <a:chOff x="10774383" y="8982872"/>
              <a:chExt cx="561544" cy="474924"/>
            </a:xfrm>
            <a:solidFill>
              <a:schemeClr val="accent4"/>
            </a:solidFill>
          </p:grpSpPr>
          <p:sp>
            <p:nvSpPr>
              <p:cNvPr id="248" name="Freeform 120">
                <a:extLst>
                  <a:ext uri="{FF2B5EF4-FFF2-40B4-BE49-F238E27FC236}">
                    <a16:creationId xmlns:a16="http://schemas.microsoft.com/office/drawing/2014/main" id="{ECA4D03E-392C-4C17-993E-07C93DF25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98526" y="8996572"/>
                <a:ext cx="237401" cy="196363"/>
              </a:xfrm>
              <a:custGeom>
                <a:avLst/>
                <a:gdLst>
                  <a:gd name="T0" fmla="*/ 150 w 233"/>
                  <a:gd name="T1" fmla="*/ 0 h 193"/>
                  <a:gd name="T2" fmla="*/ 150 w 233"/>
                  <a:gd name="T3" fmla="*/ 0 h 193"/>
                  <a:gd name="T4" fmla="*/ 0 w 233"/>
                  <a:gd name="T5" fmla="*/ 177 h 193"/>
                  <a:gd name="T6" fmla="*/ 232 w 233"/>
                  <a:gd name="T7" fmla="*/ 192 h 193"/>
                  <a:gd name="T8" fmla="*/ 232 w 233"/>
                  <a:gd name="T9" fmla="*/ 177 h 193"/>
                  <a:gd name="T10" fmla="*/ 150 w 233"/>
                  <a:gd name="T11" fmla="*/ 0 h 193"/>
                  <a:gd name="T12" fmla="*/ 123 w 233"/>
                  <a:gd name="T13" fmla="*/ 123 h 193"/>
                  <a:gd name="T14" fmla="*/ 123 w 233"/>
                  <a:gd name="T15" fmla="*/ 123 h 193"/>
                  <a:gd name="T16" fmla="*/ 109 w 233"/>
                  <a:gd name="T17" fmla="*/ 109 h 193"/>
                  <a:gd name="T18" fmla="*/ 123 w 233"/>
                  <a:gd name="T19" fmla="*/ 95 h 193"/>
                  <a:gd name="T20" fmla="*/ 137 w 233"/>
                  <a:gd name="T21" fmla="*/ 109 h 193"/>
                  <a:gd name="T22" fmla="*/ 123 w 233"/>
                  <a:gd name="T23" fmla="*/ 123 h 193"/>
                  <a:gd name="T24" fmla="*/ 178 w 233"/>
                  <a:gd name="T25" fmla="*/ 150 h 193"/>
                  <a:gd name="T26" fmla="*/ 178 w 233"/>
                  <a:gd name="T27" fmla="*/ 150 h 193"/>
                  <a:gd name="T28" fmla="*/ 164 w 233"/>
                  <a:gd name="T29" fmla="*/ 138 h 193"/>
                  <a:gd name="T30" fmla="*/ 178 w 233"/>
                  <a:gd name="T31" fmla="*/ 138 h 193"/>
                  <a:gd name="T32" fmla="*/ 191 w 233"/>
                  <a:gd name="T33" fmla="*/ 138 h 193"/>
                  <a:gd name="T34" fmla="*/ 178 w 233"/>
                  <a:gd name="T35" fmla="*/ 15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3" h="193">
                    <a:moveTo>
                      <a:pt x="150" y="0"/>
                    </a:moveTo>
                    <a:lnTo>
                      <a:pt x="150" y="0"/>
                    </a:lnTo>
                    <a:cubicBezTo>
                      <a:pt x="0" y="177"/>
                      <a:pt x="0" y="177"/>
                      <a:pt x="0" y="177"/>
                    </a:cubicBezTo>
                    <a:cubicBezTo>
                      <a:pt x="232" y="192"/>
                      <a:pt x="232" y="192"/>
                      <a:pt x="232" y="192"/>
                    </a:cubicBezTo>
                    <a:lnTo>
                      <a:pt x="232" y="177"/>
                    </a:lnTo>
                    <a:cubicBezTo>
                      <a:pt x="232" y="109"/>
                      <a:pt x="191" y="41"/>
                      <a:pt x="150" y="0"/>
                    </a:cubicBezTo>
                    <a:close/>
                    <a:moveTo>
                      <a:pt x="123" y="123"/>
                    </a:moveTo>
                    <a:lnTo>
                      <a:pt x="123" y="123"/>
                    </a:lnTo>
                    <a:cubicBezTo>
                      <a:pt x="109" y="123"/>
                      <a:pt x="109" y="123"/>
                      <a:pt x="109" y="109"/>
                    </a:cubicBezTo>
                    <a:cubicBezTo>
                      <a:pt x="109" y="109"/>
                      <a:pt x="109" y="95"/>
                      <a:pt x="123" y="95"/>
                    </a:cubicBezTo>
                    <a:lnTo>
                      <a:pt x="137" y="109"/>
                    </a:lnTo>
                    <a:cubicBezTo>
                      <a:pt x="137" y="123"/>
                      <a:pt x="123" y="123"/>
                      <a:pt x="123" y="123"/>
                    </a:cubicBezTo>
                    <a:close/>
                    <a:moveTo>
                      <a:pt x="178" y="150"/>
                    </a:moveTo>
                    <a:lnTo>
                      <a:pt x="178" y="150"/>
                    </a:lnTo>
                    <a:cubicBezTo>
                      <a:pt x="178" y="150"/>
                      <a:pt x="164" y="150"/>
                      <a:pt x="164" y="138"/>
                    </a:cubicBezTo>
                    <a:lnTo>
                      <a:pt x="178" y="138"/>
                    </a:lnTo>
                    <a:cubicBezTo>
                      <a:pt x="191" y="138"/>
                      <a:pt x="191" y="138"/>
                      <a:pt x="191" y="138"/>
                    </a:cubicBezTo>
                    <a:cubicBezTo>
                      <a:pt x="191" y="150"/>
                      <a:pt x="191" y="150"/>
                      <a:pt x="178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49" name="Freeform 121">
                <a:extLst>
                  <a:ext uri="{FF2B5EF4-FFF2-40B4-BE49-F238E27FC236}">
                    <a16:creationId xmlns:a16="http://schemas.microsoft.com/office/drawing/2014/main" id="{0204AF01-9D6D-42FF-9D84-2CEFB1E18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4383" y="8982872"/>
                <a:ext cx="465668" cy="474924"/>
              </a:xfrm>
              <a:custGeom>
                <a:avLst/>
                <a:gdLst>
                  <a:gd name="T0" fmla="*/ 232 w 452"/>
                  <a:gd name="T1" fmla="*/ 232 h 465"/>
                  <a:gd name="T2" fmla="*/ 232 w 452"/>
                  <a:gd name="T3" fmla="*/ 232 h 465"/>
                  <a:gd name="T4" fmla="*/ 369 w 452"/>
                  <a:gd name="T5" fmla="*/ 55 h 465"/>
                  <a:gd name="T6" fmla="*/ 232 w 452"/>
                  <a:gd name="T7" fmla="*/ 0 h 465"/>
                  <a:gd name="T8" fmla="*/ 0 w 452"/>
                  <a:gd name="T9" fmla="*/ 232 h 465"/>
                  <a:gd name="T10" fmla="*/ 232 w 452"/>
                  <a:gd name="T11" fmla="*/ 464 h 465"/>
                  <a:gd name="T12" fmla="*/ 451 w 452"/>
                  <a:gd name="T13" fmla="*/ 246 h 465"/>
                  <a:gd name="T14" fmla="*/ 232 w 452"/>
                  <a:gd name="T15" fmla="*/ 232 h 465"/>
                  <a:gd name="T16" fmla="*/ 109 w 452"/>
                  <a:gd name="T17" fmla="*/ 300 h 465"/>
                  <a:gd name="T18" fmla="*/ 109 w 452"/>
                  <a:gd name="T19" fmla="*/ 300 h 465"/>
                  <a:gd name="T20" fmla="*/ 96 w 452"/>
                  <a:gd name="T21" fmla="*/ 287 h 465"/>
                  <a:gd name="T22" fmla="*/ 109 w 452"/>
                  <a:gd name="T23" fmla="*/ 274 h 465"/>
                  <a:gd name="T24" fmla="*/ 123 w 452"/>
                  <a:gd name="T25" fmla="*/ 287 h 465"/>
                  <a:gd name="T26" fmla="*/ 109 w 452"/>
                  <a:gd name="T27" fmla="*/ 300 h 465"/>
                  <a:gd name="T28" fmla="*/ 137 w 452"/>
                  <a:gd name="T29" fmla="*/ 178 h 465"/>
                  <a:gd name="T30" fmla="*/ 137 w 452"/>
                  <a:gd name="T31" fmla="*/ 178 h 465"/>
                  <a:gd name="T32" fmla="*/ 123 w 452"/>
                  <a:gd name="T33" fmla="*/ 164 h 465"/>
                  <a:gd name="T34" fmla="*/ 137 w 452"/>
                  <a:gd name="T35" fmla="*/ 152 h 465"/>
                  <a:gd name="T36" fmla="*/ 150 w 452"/>
                  <a:gd name="T37" fmla="*/ 164 h 465"/>
                  <a:gd name="T38" fmla="*/ 137 w 452"/>
                  <a:gd name="T39" fmla="*/ 178 h 465"/>
                  <a:gd name="T40" fmla="*/ 205 w 452"/>
                  <a:gd name="T41" fmla="*/ 68 h 465"/>
                  <a:gd name="T42" fmla="*/ 205 w 452"/>
                  <a:gd name="T43" fmla="*/ 68 h 465"/>
                  <a:gd name="T44" fmla="*/ 232 w 452"/>
                  <a:gd name="T45" fmla="*/ 55 h 465"/>
                  <a:gd name="T46" fmla="*/ 246 w 452"/>
                  <a:gd name="T47" fmla="*/ 68 h 465"/>
                  <a:gd name="T48" fmla="*/ 232 w 452"/>
                  <a:gd name="T49" fmla="*/ 97 h 465"/>
                  <a:gd name="T50" fmla="*/ 205 w 452"/>
                  <a:gd name="T51" fmla="*/ 68 h 465"/>
                  <a:gd name="T52" fmla="*/ 246 w 452"/>
                  <a:gd name="T53" fmla="*/ 397 h 465"/>
                  <a:gd name="T54" fmla="*/ 246 w 452"/>
                  <a:gd name="T55" fmla="*/ 397 h 465"/>
                  <a:gd name="T56" fmla="*/ 219 w 452"/>
                  <a:gd name="T57" fmla="*/ 370 h 465"/>
                  <a:gd name="T58" fmla="*/ 246 w 452"/>
                  <a:gd name="T59" fmla="*/ 329 h 465"/>
                  <a:gd name="T60" fmla="*/ 287 w 452"/>
                  <a:gd name="T61" fmla="*/ 370 h 465"/>
                  <a:gd name="T62" fmla="*/ 246 w 452"/>
                  <a:gd name="T63" fmla="*/ 397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52" h="465">
                    <a:moveTo>
                      <a:pt x="232" y="232"/>
                    </a:moveTo>
                    <a:lnTo>
                      <a:pt x="232" y="232"/>
                    </a:lnTo>
                    <a:cubicBezTo>
                      <a:pt x="369" y="55"/>
                      <a:pt x="369" y="55"/>
                      <a:pt x="369" y="55"/>
                    </a:cubicBezTo>
                    <a:cubicBezTo>
                      <a:pt x="328" y="27"/>
                      <a:pt x="273" y="0"/>
                      <a:pt x="232" y="0"/>
                    </a:cubicBezTo>
                    <a:cubicBezTo>
                      <a:pt x="96" y="0"/>
                      <a:pt x="0" y="109"/>
                      <a:pt x="0" y="232"/>
                    </a:cubicBezTo>
                    <a:cubicBezTo>
                      <a:pt x="0" y="355"/>
                      <a:pt x="96" y="464"/>
                      <a:pt x="232" y="464"/>
                    </a:cubicBezTo>
                    <a:cubicBezTo>
                      <a:pt x="341" y="464"/>
                      <a:pt x="437" y="370"/>
                      <a:pt x="451" y="246"/>
                    </a:cubicBezTo>
                    <a:lnTo>
                      <a:pt x="232" y="232"/>
                    </a:lnTo>
                    <a:close/>
                    <a:moveTo>
                      <a:pt x="109" y="300"/>
                    </a:moveTo>
                    <a:lnTo>
                      <a:pt x="109" y="300"/>
                    </a:lnTo>
                    <a:cubicBezTo>
                      <a:pt x="109" y="300"/>
                      <a:pt x="96" y="300"/>
                      <a:pt x="96" y="287"/>
                    </a:cubicBezTo>
                    <a:lnTo>
                      <a:pt x="109" y="274"/>
                    </a:lnTo>
                    <a:cubicBezTo>
                      <a:pt x="123" y="274"/>
                      <a:pt x="123" y="287"/>
                      <a:pt x="123" y="287"/>
                    </a:cubicBezTo>
                    <a:cubicBezTo>
                      <a:pt x="123" y="300"/>
                      <a:pt x="123" y="300"/>
                      <a:pt x="109" y="300"/>
                    </a:cubicBezTo>
                    <a:close/>
                    <a:moveTo>
                      <a:pt x="137" y="178"/>
                    </a:moveTo>
                    <a:lnTo>
                      <a:pt x="137" y="178"/>
                    </a:lnTo>
                    <a:cubicBezTo>
                      <a:pt x="137" y="178"/>
                      <a:pt x="123" y="178"/>
                      <a:pt x="123" y="164"/>
                    </a:cubicBezTo>
                    <a:lnTo>
                      <a:pt x="137" y="152"/>
                    </a:lnTo>
                    <a:cubicBezTo>
                      <a:pt x="150" y="152"/>
                      <a:pt x="150" y="164"/>
                      <a:pt x="150" y="164"/>
                    </a:cubicBezTo>
                    <a:cubicBezTo>
                      <a:pt x="150" y="178"/>
                      <a:pt x="150" y="178"/>
                      <a:pt x="137" y="178"/>
                    </a:cubicBezTo>
                    <a:close/>
                    <a:moveTo>
                      <a:pt x="205" y="68"/>
                    </a:moveTo>
                    <a:lnTo>
                      <a:pt x="205" y="68"/>
                    </a:lnTo>
                    <a:cubicBezTo>
                      <a:pt x="205" y="55"/>
                      <a:pt x="219" y="55"/>
                      <a:pt x="232" y="55"/>
                    </a:cubicBezTo>
                    <a:cubicBezTo>
                      <a:pt x="246" y="55"/>
                      <a:pt x="246" y="55"/>
                      <a:pt x="246" y="68"/>
                    </a:cubicBezTo>
                    <a:cubicBezTo>
                      <a:pt x="246" y="82"/>
                      <a:pt x="246" y="97"/>
                      <a:pt x="232" y="97"/>
                    </a:cubicBezTo>
                    <a:cubicBezTo>
                      <a:pt x="219" y="97"/>
                      <a:pt x="205" y="82"/>
                      <a:pt x="205" y="68"/>
                    </a:cubicBezTo>
                    <a:close/>
                    <a:moveTo>
                      <a:pt x="246" y="397"/>
                    </a:moveTo>
                    <a:lnTo>
                      <a:pt x="246" y="397"/>
                    </a:lnTo>
                    <a:cubicBezTo>
                      <a:pt x="232" y="397"/>
                      <a:pt x="219" y="384"/>
                      <a:pt x="219" y="370"/>
                    </a:cubicBezTo>
                    <a:cubicBezTo>
                      <a:pt x="219" y="341"/>
                      <a:pt x="232" y="329"/>
                      <a:pt x="246" y="329"/>
                    </a:cubicBezTo>
                    <a:cubicBezTo>
                      <a:pt x="273" y="329"/>
                      <a:pt x="287" y="341"/>
                      <a:pt x="287" y="370"/>
                    </a:cubicBezTo>
                    <a:cubicBezTo>
                      <a:pt x="287" y="384"/>
                      <a:pt x="273" y="397"/>
                      <a:pt x="246" y="39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A0AFE3E9-2DDB-49CC-B223-6A4A812C3572}"/>
                </a:ext>
              </a:extLst>
            </p:cNvPr>
            <p:cNvGrpSpPr/>
            <p:nvPr/>
          </p:nvGrpSpPr>
          <p:grpSpPr>
            <a:xfrm rot="21306954">
              <a:off x="17298039" y="5222094"/>
              <a:ext cx="494169" cy="494297"/>
              <a:chOff x="10774383" y="7695099"/>
              <a:chExt cx="561542" cy="561688"/>
            </a:xfrm>
            <a:solidFill>
              <a:schemeClr val="accent1"/>
            </a:solidFill>
          </p:grpSpPr>
          <p:sp>
            <p:nvSpPr>
              <p:cNvPr id="251" name="Freeform 145">
                <a:extLst>
                  <a:ext uri="{FF2B5EF4-FFF2-40B4-BE49-F238E27FC236}">
                    <a16:creationId xmlns:a16="http://schemas.microsoft.com/office/drawing/2014/main" id="{85389200-3B28-430C-B4ED-FA87F024D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6341" y="8133490"/>
                <a:ext cx="488494" cy="123297"/>
              </a:xfrm>
              <a:custGeom>
                <a:avLst/>
                <a:gdLst>
                  <a:gd name="T0" fmla="*/ 0 w 478"/>
                  <a:gd name="T1" fmla="*/ 0 h 124"/>
                  <a:gd name="T2" fmla="*/ 0 w 478"/>
                  <a:gd name="T3" fmla="*/ 0 h 124"/>
                  <a:gd name="T4" fmla="*/ 95 w 478"/>
                  <a:gd name="T5" fmla="*/ 123 h 124"/>
                  <a:gd name="T6" fmla="*/ 382 w 478"/>
                  <a:gd name="T7" fmla="*/ 123 h 124"/>
                  <a:gd name="T8" fmla="*/ 477 w 478"/>
                  <a:gd name="T9" fmla="*/ 0 h 124"/>
                  <a:gd name="T10" fmla="*/ 477 w 478"/>
                  <a:gd name="T11" fmla="*/ 0 h 124"/>
                  <a:gd name="T12" fmla="*/ 0 w 478"/>
                  <a:gd name="T13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8" h="124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69"/>
                      <a:pt x="54" y="123"/>
                      <a:pt x="95" y="123"/>
                    </a:cubicBezTo>
                    <a:cubicBezTo>
                      <a:pt x="382" y="123"/>
                      <a:pt x="382" y="123"/>
                      <a:pt x="382" y="123"/>
                    </a:cubicBezTo>
                    <a:cubicBezTo>
                      <a:pt x="436" y="123"/>
                      <a:pt x="477" y="69"/>
                      <a:pt x="477" y="0"/>
                    </a:cubicBezTo>
                    <a:lnTo>
                      <a:pt x="477" y="0"/>
                    </a:ln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01010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52" name="Freeform 146">
                <a:extLst>
                  <a:ext uri="{FF2B5EF4-FFF2-40B4-BE49-F238E27FC236}">
                    <a16:creationId xmlns:a16="http://schemas.microsoft.com/office/drawing/2014/main" id="{B1367B69-137F-4E09-A98B-FE9CE5E5F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4383" y="7937127"/>
                <a:ext cx="561542" cy="136997"/>
              </a:xfrm>
              <a:custGeom>
                <a:avLst/>
                <a:gdLst>
                  <a:gd name="T0" fmla="*/ 546 w 547"/>
                  <a:gd name="T1" fmla="*/ 68 h 138"/>
                  <a:gd name="T2" fmla="*/ 546 w 547"/>
                  <a:gd name="T3" fmla="*/ 68 h 138"/>
                  <a:gd name="T4" fmla="*/ 505 w 547"/>
                  <a:gd name="T5" fmla="*/ 28 h 138"/>
                  <a:gd name="T6" fmla="*/ 464 w 547"/>
                  <a:gd name="T7" fmla="*/ 41 h 138"/>
                  <a:gd name="T8" fmla="*/ 437 w 547"/>
                  <a:gd name="T9" fmla="*/ 68 h 138"/>
                  <a:gd name="T10" fmla="*/ 410 w 547"/>
                  <a:gd name="T11" fmla="*/ 41 h 138"/>
                  <a:gd name="T12" fmla="*/ 382 w 547"/>
                  <a:gd name="T13" fmla="*/ 41 h 138"/>
                  <a:gd name="T14" fmla="*/ 369 w 547"/>
                  <a:gd name="T15" fmla="*/ 41 h 138"/>
                  <a:gd name="T16" fmla="*/ 355 w 547"/>
                  <a:gd name="T17" fmla="*/ 41 h 138"/>
                  <a:gd name="T18" fmla="*/ 341 w 547"/>
                  <a:gd name="T19" fmla="*/ 55 h 138"/>
                  <a:gd name="T20" fmla="*/ 314 w 547"/>
                  <a:gd name="T21" fmla="*/ 28 h 138"/>
                  <a:gd name="T22" fmla="*/ 246 w 547"/>
                  <a:gd name="T23" fmla="*/ 41 h 138"/>
                  <a:gd name="T24" fmla="*/ 232 w 547"/>
                  <a:gd name="T25" fmla="*/ 68 h 138"/>
                  <a:gd name="T26" fmla="*/ 219 w 547"/>
                  <a:gd name="T27" fmla="*/ 55 h 138"/>
                  <a:gd name="T28" fmla="*/ 178 w 547"/>
                  <a:gd name="T29" fmla="*/ 55 h 138"/>
                  <a:gd name="T30" fmla="*/ 164 w 547"/>
                  <a:gd name="T31" fmla="*/ 14 h 138"/>
                  <a:gd name="T32" fmla="*/ 137 w 547"/>
                  <a:gd name="T33" fmla="*/ 14 h 138"/>
                  <a:gd name="T34" fmla="*/ 82 w 547"/>
                  <a:gd name="T35" fmla="*/ 28 h 138"/>
                  <a:gd name="T36" fmla="*/ 55 w 547"/>
                  <a:gd name="T37" fmla="*/ 28 h 138"/>
                  <a:gd name="T38" fmla="*/ 28 w 547"/>
                  <a:gd name="T39" fmla="*/ 28 h 138"/>
                  <a:gd name="T40" fmla="*/ 0 w 547"/>
                  <a:gd name="T41" fmla="*/ 82 h 138"/>
                  <a:gd name="T42" fmla="*/ 28 w 547"/>
                  <a:gd name="T43" fmla="*/ 123 h 138"/>
                  <a:gd name="T44" fmla="*/ 69 w 547"/>
                  <a:gd name="T45" fmla="*/ 123 h 138"/>
                  <a:gd name="T46" fmla="*/ 150 w 547"/>
                  <a:gd name="T47" fmla="*/ 123 h 138"/>
                  <a:gd name="T48" fmla="*/ 178 w 547"/>
                  <a:gd name="T49" fmla="*/ 109 h 138"/>
                  <a:gd name="T50" fmla="*/ 205 w 547"/>
                  <a:gd name="T51" fmla="*/ 109 h 138"/>
                  <a:gd name="T52" fmla="*/ 246 w 547"/>
                  <a:gd name="T53" fmla="*/ 123 h 138"/>
                  <a:gd name="T54" fmla="*/ 260 w 547"/>
                  <a:gd name="T55" fmla="*/ 109 h 138"/>
                  <a:gd name="T56" fmla="*/ 300 w 547"/>
                  <a:gd name="T57" fmla="*/ 123 h 138"/>
                  <a:gd name="T58" fmla="*/ 328 w 547"/>
                  <a:gd name="T59" fmla="*/ 123 h 138"/>
                  <a:gd name="T60" fmla="*/ 355 w 547"/>
                  <a:gd name="T61" fmla="*/ 123 h 138"/>
                  <a:gd name="T62" fmla="*/ 396 w 547"/>
                  <a:gd name="T63" fmla="*/ 123 h 138"/>
                  <a:gd name="T64" fmla="*/ 437 w 547"/>
                  <a:gd name="T65" fmla="*/ 123 h 138"/>
                  <a:gd name="T66" fmla="*/ 532 w 547"/>
                  <a:gd name="T67" fmla="*/ 109 h 138"/>
                  <a:gd name="T68" fmla="*/ 546 w 547"/>
                  <a:gd name="T69" fmla="*/ 6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47" h="138">
                    <a:moveTo>
                      <a:pt x="546" y="68"/>
                    </a:moveTo>
                    <a:lnTo>
                      <a:pt x="546" y="68"/>
                    </a:lnTo>
                    <a:cubicBezTo>
                      <a:pt x="546" y="41"/>
                      <a:pt x="532" y="41"/>
                      <a:pt x="505" y="28"/>
                    </a:cubicBezTo>
                    <a:cubicBezTo>
                      <a:pt x="492" y="28"/>
                      <a:pt x="478" y="28"/>
                      <a:pt x="464" y="41"/>
                    </a:cubicBezTo>
                    <a:cubicBezTo>
                      <a:pt x="451" y="55"/>
                      <a:pt x="451" y="68"/>
                      <a:pt x="437" y="68"/>
                    </a:cubicBezTo>
                    <a:cubicBezTo>
                      <a:pt x="423" y="68"/>
                      <a:pt x="423" y="55"/>
                      <a:pt x="410" y="41"/>
                    </a:cubicBezTo>
                    <a:cubicBezTo>
                      <a:pt x="396" y="28"/>
                      <a:pt x="396" y="28"/>
                      <a:pt x="382" y="41"/>
                    </a:cubicBezTo>
                    <a:cubicBezTo>
                      <a:pt x="382" y="41"/>
                      <a:pt x="382" y="41"/>
                      <a:pt x="369" y="41"/>
                    </a:cubicBezTo>
                    <a:cubicBezTo>
                      <a:pt x="369" y="41"/>
                      <a:pt x="369" y="41"/>
                      <a:pt x="355" y="41"/>
                    </a:cubicBezTo>
                    <a:cubicBezTo>
                      <a:pt x="355" y="55"/>
                      <a:pt x="355" y="55"/>
                      <a:pt x="341" y="55"/>
                    </a:cubicBezTo>
                    <a:cubicBezTo>
                      <a:pt x="328" y="68"/>
                      <a:pt x="328" y="41"/>
                      <a:pt x="314" y="28"/>
                    </a:cubicBezTo>
                    <a:cubicBezTo>
                      <a:pt x="287" y="14"/>
                      <a:pt x="260" y="14"/>
                      <a:pt x="246" y="41"/>
                    </a:cubicBezTo>
                    <a:cubicBezTo>
                      <a:pt x="246" y="55"/>
                      <a:pt x="246" y="68"/>
                      <a:pt x="232" y="68"/>
                    </a:cubicBezTo>
                    <a:cubicBezTo>
                      <a:pt x="232" y="82"/>
                      <a:pt x="219" y="68"/>
                      <a:pt x="219" y="55"/>
                    </a:cubicBezTo>
                    <a:cubicBezTo>
                      <a:pt x="205" y="55"/>
                      <a:pt x="191" y="55"/>
                      <a:pt x="178" y="55"/>
                    </a:cubicBezTo>
                    <a:cubicBezTo>
                      <a:pt x="164" y="41"/>
                      <a:pt x="164" y="28"/>
                      <a:pt x="164" y="14"/>
                    </a:cubicBezTo>
                    <a:cubicBezTo>
                      <a:pt x="150" y="14"/>
                      <a:pt x="137" y="14"/>
                      <a:pt x="137" y="14"/>
                    </a:cubicBezTo>
                    <a:cubicBezTo>
                      <a:pt x="109" y="0"/>
                      <a:pt x="96" y="0"/>
                      <a:pt x="82" y="28"/>
                    </a:cubicBezTo>
                    <a:cubicBezTo>
                      <a:pt x="69" y="28"/>
                      <a:pt x="69" y="41"/>
                      <a:pt x="55" y="28"/>
                    </a:cubicBezTo>
                    <a:cubicBezTo>
                      <a:pt x="41" y="28"/>
                      <a:pt x="41" y="28"/>
                      <a:pt x="28" y="28"/>
                    </a:cubicBezTo>
                    <a:cubicBezTo>
                      <a:pt x="14" y="41"/>
                      <a:pt x="14" y="68"/>
                      <a:pt x="0" y="82"/>
                    </a:cubicBezTo>
                    <a:cubicBezTo>
                      <a:pt x="0" y="96"/>
                      <a:pt x="14" y="123"/>
                      <a:pt x="28" y="123"/>
                    </a:cubicBezTo>
                    <a:cubicBezTo>
                      <a:pt x="41" y="123"/>
                      <a:pt x="55" y="123"/>
                      <a:pt x="69" y="123"/>
                    </a:cubicBezTo>
                    <a:cubicBezTo>
                      <a:pt x="96" y="109"/>
                      <a:pt x="123" y="137"/>
                      <a:pt x="150" y="123"/>
                    </a:cubicBezTo>
                    <a:cubicBezTo>
                      <a:pt x="164" y="123"/>
                      <a:pt x="164" y="109"/>
                      <a:pt x="178" y="109"/>
                    </a:cubicBezTo>
                    <a:cubicBezTo>
                      <a:pt x="178" y="109"/>
                      <a:pt x="191" y="109"/>
                      <a:pt x="205" y="109"/>
                    </a:cubicBezTo>
                    <a:cubicBezTo>
                      <a:pt x="219" y="123"/>
                      <a:pt x="232" y="123"/>
                      <a:pt x="246" y="123"/>
                    </a:cubicBezTo>
                    <a:cubicBezTo>
                      <a:pt x="260" y="123"/>
                      <a:pt x="260" y="109"/>
                      <a:pt x="260" y="109"/>
                    </a:cubicBezTo>
                    <a:cubicBezTo>
                      <a:pt x="273" y="109"/>
                      <a:pt x="287" y="109"/>
                      <a:pt x="300" y="123"/>
                    </a:cubicBezTo>
                    <a:cubicBezTo>
                      <a:pt x="300" y="123"/>
                      <a:pt x="314" y="123"/>
                      <a:pt x="328" y="123"/>
                    </a:cubicBezTo>
                    <a:cubicBezTo>
                      <a:pt x="341" y="123"/>
                      <a:pt x="341" y="123"/>
                      <a:pt x="355" y="123"/>
                    </a:cubicBezTo>
                    <a:cubicBezTo>
                      <a:pt x="369" y="109"/>
                      <a:pt x="382" y="123"/>
                      <a:pt x="396" y="123"/>
                    </a:cubicBezTo>
                    <a:cubicBezTo>
                      <a:pt x="410" y="137"/>
                      <a:pt x="423" y="123"/>
                      <a:pt x="437" y="123"/>
                    </a:cubicBezTo>
                    <a:cubicBezTo>
                      <a:pt x="464" y="109"/>
                      <a:pt x="505" y="137"/>
                      <a:pt x="532" y="109"/>
                    </a:cubicBezTo>
                    <a:cubicBezTo>
                      <a:pt x="546" y="109"/>
                      <a:pt x="546" y="82"/>
                      <a:pt x="546" y="6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01010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53" name="Freeform 147">
                <a:extLst>
                  <a:ext uri="{FF2B5EF4-FFF2-40B4-BE49-F238E27FC236}">
                    <a16:creationId xmlns:a16="http://schemas.microsoft.com/office/drawing/2014/main" id="{51D6334A-8E0E-4B94-B7DF-388C3D1B0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20037" y="7695099"/>
                <a:ext cx="474799" cy="196363"/>
              </a:xfrm>
              <a:custGeom>
                <a:avLst/>
                <a:gdLst>
                  <a:gd name="T0" fmla="*/ 287 w 465"/>
                  <a:gd name="T1" fmla="*/ 14 h 192"/>
                  <a:gd name="T2" fmla="*/ 287 w 465"/>
                  <a:gd name="T3" fmla="*/ 14 h 192"/>
                  <a:gd name="T4" fmla="*/ 287 w 465"/>
                  <a:gd name="T5" fmla="*/ 14 h 192"/>
                  <a:gd name="T6" fmla="*/ 287 w 465"/>
                  <a:gd name="T7" fmla="*/ 14 h 192"/>
                  <a:gd name="T8" fmla="*/ 232 w 465"/>
                  <a:gd name="T9" fmla="*/ 0 h 192"/>
                  <a:gd name="T10" fmla="*/ 0 w 465"/>
                  <a:gd name="T11" fmla="*/ 191 h 192"/>
                  <a:gd name="T12" fmla="*/ 464 w 465"/>
                  <a:gd name="T13" fmla="*/ 191 h 192"/>
                  <a:gd name="T14" fmla="*/ 287 w 465"/>
                  <a:gd name="T15" fmla="*/ 1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5" h="192">
                    <a:moveTo>
                      <a:pt x="287" y="14"/>
                    </a:moveTo>
                    <a:lnTo>
                      <a:pt x="287" y="14"/>
                    </a:lnTo>
                    <a:lnTo>
                      <a:pt x="287" y="14"/>
                    </a:lnTo>
                    <a:lnTo>
                      <a:pt x="287" y="14"/>
                    </a:lnTo>
                    <a:cubicBezTo>
                      <a:pt x="273" y="0"/>
                      <a:pt x="246" y="0"/>
                      <a:pt x="232" y="0"/>
                    </a:cubicBezTo>
                    <a:cubicBezTo>
                      <a:pt x="123" y="0"/>
                      <a:pt x="28" y="82"/>
                      <a:pt x="0" y="191"/>
                    </a:cubicBezTo>
                    <a:cubicBezTo>
                      <a:pt x="464" y="191"/>
                      <a:pt x="464" y="191"/>
                      <a:pt x="464" y="191"/>
                    </a:cubicBezTo>
                    <a:cubicBezTo>
                      <a:pt x="437" y="96"/>
                      <a:pt x="369" y="26"/>
                      <a:pt x="287" y="1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01010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3A91F157-FBCB-4E98-BE31-8DEC8EE3ECC6}"/>
                </a:ext>
              </a:extLst>
            </p:cNvPr>
            <p:cNvGrpSpPr/>
            <p:nvPr/>
          </p:nvGrpSpPr>
          <p:grpSpPr>
            <a:xfrm rot="21306954">
              <a:off x="16724519" y="8074534"/>
              <a:ext cx="764798" cy="727678"/>
              <a:chOff x="10774383" y="10183880"/>
              <a:chExt cx="561542" cy="534287"/>
            </a:xfrm>
            <a:solidFill>
              <a:schemeClr val="accent6"/>
            </a:solidFill>
          </p:grpSpPr>
          <p:sp>
            <p:nvSpPr>
              <p:cNvPr id="255" name="Freeform 175">
                <a:extLst>
                  <a:ext uri="{FF2B5EF4-FFF2-40B4-BE49-F238E27FC236}">
                    <a16:creationId xmlns:a16="http://schemas.microsoft.com/office/drawing/2014/main" id="{FA470B43-5EB1-4437-B63E-C6DF73D4D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4383" y="10339142"/>
                <a:ext cx="561542" cy="379025"/>
              </a:xfrm>
              <a:custGeom>
                <a:avLst/>
                <a:gdLst>
                  <a:gd name="T0" fmla="*/ 0 w 547"/>
                  <a:gd name="T1" fmla="*/ 0 h 369"/>
                  <a:gd name="T2" fmla="*/ 0 w 547"/>
                  <a:gd name="T3" fmla="*/ 0 h 369"/>
                  <a:gd name="T4" fmla="*/ 0 w 547"/>
                  <a:gd name="T5" fmla="*/ 300 h 369"/>
                  <a:gd name="T6" fmla="*/ 28 w 547"/>
                  <a:gd name="T7" fmla="*/ 341 h 369"/>
                  <a:gd name="T8" fmla="*/ 69 w 547"/>
                  <a:gd name="T9" fmla="*/ 341 h 369"/>
                  <a:gd name="T10" fmla="*/ 69 w 547"/>
                  <a:gd name="T11" fmla="*/ 354 h 369"/>
                  <a:gd name="T12" fmla="*/ 82 w 547"/>
                  <a:gd name="T13" fmla="*/ 368 h 369"/>
                  <a:gd name="T14" fmla="*/ 96 w 547"/>
                  <a:gd name="T15" fmla="*/ 354 h 369"/>
                  <a:gd name="T16" fmla="*/ 96 w 547"/>
                  <a:gd name="T17" fmla="*/ 341 h 369"/>
                  <a:gd name="T18" fmla="*/ 451 w 547"/>
                  <a:gd name="T19" fmla="*/ 341 h 369"/>
                  <a:gd name="T20" fmla="*/ 451 w 547"/>
                  <a:gd name="T21" fmla="*/ 354 h 369"/>
                  <a:gd name="T22" fmla="*/ 464 w 547"/>
                  <a:gd name="T23" fmla="*/ 368 h 369"/>
                  <a:gd name="T24" fmla="*/ 478 w 547"/>
                  <a:gd name="T25" fmla="*/ 354 h 369"/>
                  <a:gd name="T26" fmla="*/ 478 w 547"/>
                  <a:gd name="T27" fmla="*/ 341 h 369"/>
                  <a:gd name="T28" fmla="*/ 505 w 547"/>
                  <a:gd name="T29" fmla="*/ 341 h 369"/>
                  <a:gd name="T30" fmla="*/ 546 w 547"/>
                  <a:gd name="T31" fmla="*/ 300 h 369"/>
                  <a:gd name="T32" fmla="*/ 546 w 547"/>
                  <a:gd name="T33" fmla="*/ 0 h 369"/>
                  <a:gd name="T34" fmla="*/ 0 w 547"/>
                  <a:gd name="T35" fmla="*/ 0 h 369"/>
                  <a:gd name="T36" fmla="*/ 437 w 547"/>
                  <a:gd name="T37" fmla="*/ 204 h 369"/>
                  <a:gd name="T38" fmla="*/ 437 w 547"/>
                  <a:gd name="T39" fmla="*/ 204 h 369"/>
                  <a:gd name="T40" fmla="*/ 396 w 547"/>
                  <a:gd name="T41" fmla="*/ 259 h 369"/>
                  <a:gd name="T42" fmla="*/ 150 w 547"/>
                  <a:gd name="T43" fmla="*/ 259 h 369"/>
                  <a:gd name="T44" fmla="*/ 109 w 547"/>
                  <a:gd name="T45" fmla="*/ 204 h 369"/>
                  <a:gd name="T46" fmla="*/ 109 w 547"/>
                  <a:gd name="T47" fmla="*/ 122 h 369"/>
                  <a:gd name="T48" fmla="*/ 150 w 547"/>
                  <a:gd name="T49" fmla="*/ 82 h 369"/>
                  <a:gd name="T50" fmla="*/ 396 w 547"/>
                  <a:gd name="T51" fmla="*/ 82 h 369"/>
                  <a:gd name="T52" fmla="*/ 437 w 547"/>
                  <a:gd name="T53" fmla="*/ 122 h 369"/>
                  <a:gd name="T54" fmla="*/ 437 w 547"/>
                  <a:gd name="T55" fmla="*/ 204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47" h="369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27"/>
                      <a:pt x="14" y="341"/>
                      <a:pt x="28" y="341"/>
                    </a:cubicBezTo>
                    <a:cubicBezTo>
                      <a:pt x="69" y="341"/>
                      <a:pt x="69" y="341"/>
                      <a:pt x="69" y="341"/>
                    </a:cubicBezTo>
                    <a:cubicBezTo>
                      <a:pt x="69" y="354"/>
                      <a:pt x="69" y="354"/>
                      <a:pt x="69" y="354"/>
                    </a:cubicBezTo>
                    <a:cubicBezTo>
                      <a:pt x="69" y="368"/>
                      <a:pt x="82" y="368"/>
                      <a:pt x="82" y="368"/>
                    </a:cubicBezTo>
                    <a:cubicBezTo>
                      <a:pt x="96" y="368"/>
                      <a:pt x="96" y="368"/>
                      <a:pt x="96" y="354"/>
                    </a:cubicBezTo>
                    <a:cubicBezTo>
                      <a:pt x="96" y="341"/>
                      <a:pt x="96" y="341"/>
                      <a:pt x="96" y="341"/>
                    </a:cubicBezTo>
                    <a:cubicBezTo>
                      <a:pt x="451" y="341"/>
                      <a:pt x="451" y="341"/>
                      <a:pt x="451" y="341"/>
                    </a:cubicBezTo>
                    <a:cubicBezTo>
                      <a:pt x="451" y="354"/>
                      <a:pt x="451" y="354"/>
                      <a:pt x="451" y="354"/>
                    </a:cubicBezTo>
                    <a:cubicBezTo>
                      <a:pt x="451" y="368"/>
                      <a:pt x="451" y="368"/>
                      <a:pt x="464" y="368"/>
                    </a:cubicBezTo>
                    <a:cubicBezTo>
                      <a:pt x="464" y="368"/>
                      <a:pt x="478" y="368"/>
                      <a:pt x="478" y="354"/>
                    </a:cubicBezTo>
                    <a:cubicBezTo>
                      <a:pt x="478" y="341"/>
                      <a:pt x="478" y="341"/>
                      <a:pt x="478" y="341"/>
                    </a:cubicBezTo>
                    <a:cubicBezTo>
                      <a:pt x="505" y="341"/>
                      <a:pt x="505" y="341"/>
                      <a:pt x="505" y="341"/>
                    </a:cubicBezTo>
                    <a:cubicBezTo>
                      <a:pt x="532" y="341"/>
                      <a:pt x="546" y="327"/>
                      <a:pt x="546" y="300"/>
                    </a:cubicBezTo>
                    <a:cubicBezTo>
                      <a:pt x="546" y="0"/>
                      <a:pt x="546" y="0"/>
                      <a:pt x="546" y="0"/>
                    </a:cubicBezTo>
                    <a:lnTo>
                      <a:pt x="0" y="0"/>
                    </a:lnTo>
                    <a:close/>
                    <a:moveTo>
                      <a:pt x="437" y="204"/>
                    </a:moveTo>
                    <a:lnTo>
                      <a:pt x="437" y="204"/>
                    </a:lnTo>
                    <a:cubicBezTo>
                      <a:pt x="437" y="232"/>
                      <a:pt x="423" y="259"/>
                      <a:pt x="396" y="259"/>
                    </a:cubicBezTo>
                    <a:cubicBezTo>
                      <a:pt x="150" y="259"/>
                      <a:pt x="150" y="259"/>
                      <a:pt x="150" y="259"/>
                    </a:cubicBezTo>
                    <a:cubicBezTo>
                      <a:pt x="123" y="259"/>
                      <a:pt x="109" y="232"/>
                      <a:pt x="109" y="204"/>
                    </a:cubicBezTo>
                    <a:cubicBezTo>
                      <a:pt x="109" y="122"/>
                      <a:pt x="109" y="122"/>
                      <a:pt x="109" y="122"/>
                    </a:cubicBezTo>
                    <a:cubicBezTo>
                      <a:pt x="109" y="95"/>
                      <a:pt x="123" y="82"/>
                      <a:pt x="150" y="82"/>
                    </a:cubicBezTo>
                    <a:cubicBezTo>
                      <a:pt x="396" y="82"/>
                      <a:pt x="396" y="82"/>
                      <a:pt x="396" y="82"/>
                    </a:cubicBezTo>
                    <a:cubicBezTo>
                      <a:pt x="423" y="82"/>
                      <a:pt x="437" y="95"/>
                      <a:pt x="437" y="122"/>
                    </a:cubicBezTo>
                    <a:lnTo>
                      <a:pt x="437" y="20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01010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56" name="Freeform 176">
                <a:extLst>
                  <a:ext uri="{FF2B5EF4-FFF2-40B4-BE49-F238E27FC236}">
                    <a16:creationId xmlns:a16="http://schemas.microsoft.com/office/drawing/2014/main" id="{A951910E-D533-49C3-9E1A-318F01BED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4383" y="10183880"/>
                <a:ext cx="561542" cy="123297"/>
              </a:xfrm>
              <a:custGeom>
                <a:avLst/>
                <a:gdLst>
                  <a:gd name="T0" fmla="*/ 546 w 547"/>
                  <a:gd name="T1" fmla="*/ 123 h 124"/>
                  <a:gd name="T2" fmla="*/ 546 w 547"/>
                  <a:gd name="T3" fmla="*/ 123 h 124"/>
                  <a:gd name="T4" fmla="*/ 546 w 547"/>
                  <a:gd name="T5" fmla="*/ 41 h 124"/>
                  <a:gd name="T6" fmla="*/ 505 w 547"/>
                  <a:gd name="T7" fmla="*/ 0 h 124"/>
                  <a:gd name="T8" fmla="*/ 28 w 547"/>
                  <a:gd name="T9" fmla="*/ 0 h 124"/>
                  <a:gd name="T10" fmla="*/ 0 w 547"/>
                  <a:gd name="T11" fmla="*/ 41 h 124"/>
                  <a:gd name="T12" fmla="*/ 0 w 547"/>
                  <a:gd name="T13" fmla="*/ 123 h 124"/>
                  <a:gd name="T14" fmla="*/ 546 w 547"/>
                  <a:gd name="T15" fmla="*/ 123 h 124"/>
                  <a:gd name="T16" fmla="*/ 287 w 547"/>
                  <a:gd name="T17" fmla="*/ 55 h 124"/>
                  <a:gd name="T18" fmla="*/ 287 w 547"/>
                  <a:gd name="T19" fmla="*/ 55 h 124"/>
                  <a:gd name="T20" fmla="*/ 314 w 547"/>
                  <a:gd name="T21" fmla="*/ 55 h 124"/>
                  <a:gd name="T22" fmla="*/ 328 w 547"/>
                  <a:gd name="T23" fmla="*/ 82 h 124"/>
                  <a:gd name="T24" fmla="*/ 314 w 547"/>
                  <a:gd name="T25" fmla="*/ 96 h 124"/>
                  <a:gd name="T26" fmla="*/ 287 w 547"/>
                  <a:gd name="T27" fmla="*/ 96 h 124"/>
                  <a:gd name="T28" fmla="*/ 273 w 547"/>
                  <a:gd name="T29" fmla="*/ 82 h 124"/>
                  <a:gd name="T30" fmla="*/ 287 w 547"/>
                  <a:gd name="T31" fmla="*/ 55 h 124"/>
                  <a:gd name="T32" fmla="*/ 219 w 547"/>
                  <a:gd name="T33" fmla="*/ 55 h 124"/>
                  <a:gd name="T34" fmla="*/ 219 w 547"/>
                  <a:gd name="T35" fmla="*/ 55 h 124"/>
                  <a:gd name="T36" fmla="*/ 232 w 547"/>
                  <a:gd name="T37" fmla="*/ 55 h 124"/>
                  <a:gd name="T38" fmla="*/ 260 w 547"/>
                  <a:gd name="T39" fmla="*/ 82 h 124"/>
                  <a:gd name="T40" fmla="*/ 232 w 547"/>
                  <a:gd name="T41" fmla="*/ 96 h 124"/>
                  <a:gd name="T42" fmla="*/ 219 w 547"/>
                  <a:gd name="T43" fmla="*/ 96 h 124"/>
                  <a:gd name="T44" fmla="*/ 191 w 547"/>
                  <a:gd name="T45" fmla="*/ 82 h 124"/>
                  <a:gd name="T46" fmla="*/ 219 w 547"/>
                  <a:gd name="T47" fmla="*/ 55 h 124"/>
                  <a:gd name="T48" fmla="*/ 137 w 547"/>
                  <a:gd name="T49" fmla="*/ 55 h 124"/>
                  <a:gd name="T50" fmla="*/ 137 w 547"/>
                  <a:gd name="T51" fmla="*/ 55 h 124"/>
                  <a:gd name="T52" fmla="*/ 164 w 547"/>
                  <a:gd name="T53" fmla="*/ 55 h 124"/>
                  <a:gd name="T54" fmla="*/ 178 w 547"/>
                  <a:gd name="T55" fmla="*/ 82 h 124"/>
                  <a:gd name="T56" fmla="*/ 164 w 547"/>
                  <a:gd name="T57" fmla="*/ 96 h 124"/>
                  <a:gd name="T58" fmla="*/ 137 w 547"/>
                  <a:gd name="T59" fmla="*/ 96 h 124"/>
                  <a:gd name="T60" fmla="*/ 123 w 547"/>
                  <a:gd name="T61" fmla="*/ 82 h 124"/>
                  <a:gd name="T62" fmla="*/ 137 w 547"/>
                  <a:gd name="T63" fmla="*/ 55 h 124"/>
                  <a:gd name="T64" fmla="*/ 55 w 547"/>
                  <a:gd name="T65" fmla="*/ 55 h 124"/>
                  <a:gd name="T66" fmla="*/ 55 w 547"/>
                  <a:gd name="T67" fmla="*/ 55 h 124"/>
                  <a:gd name="T68" fmla="*/ 82 w 547"/>
                  <a:gd name="T69" fmla="*/ 55 h 124"/>
                  <a:gd name="T70" fmla="*/ 96 w 547"/>
                  <a:gd name="T71" fmla="*/ 82 h 124"/>
                  <a:gd name="T72" fmla="*/ 82 w 547"/>
                  <a:gd name="T73" fmla="*/ 96 h 124"/>
                  <a:gd name="T74" fmla="*/ 55 w 547"/>
                  <a:gd name="T75" fmla="*/ 96 h 124"/>
                  <a:gd name="T76" fmla="*/ 41 w 547"/>
                  <a:gd name="T77" fmla="*/ 82 h 124"/>
                  <a:gd name="T78" fmla="*/ 55 w 547"/>
                  <a:gd name="T79" fmla="*/ 5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47" h="124">
                    <a:moveTo>
                      <a:pt x="546" y="123"/>
                    </a:moveTo>
                    <a:lnTo>
                      <a:pt x="546" y="123"/>
                    </a:lnTo>
                    <a:cubicBezTo>
                      <a:pt x="546" y="41"/>
                      <a:pt x="546" y="41"/>
                      <a:pt x="546" y="41"/>
                    </a:cubicBezTo>
                    <a:cubicBezTo>
                      <a:pt x="546" y="14"/>
                      <a:pt x="532" y="0"/>
                      <a:pt x="505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4" y="0"/>
                      <a:pt x="0" y="14"/>
                      <a:pt x="0" y="41"/>
                    </a:cubicBezTo>
                    <a:cubicBezTo>
                      <a:pt x="0" y="123"/>
                      <a:pt x="0" y="123"/>
                      <a:pt x="0" y="123"/>
                    </a:cubicBezTo>
                    <a:lnTo>
                      <a:pt x="546" y="123"/>
                    </a:lnTo>
                    <a:close/>
                    <a:moveTo>
                      <a:pt x="287" y="55"/>
                    </a:moveTo>
                    <a:lnTo>
                      <a:pt x="287" y="55"/>
                    </a:lnTo>
                    <a:cubicBezTo>
                      <a:pt x="314" y="55"/>
                      <a:pt x="314" y="55"/>
                      <a:pt x="314" y="55"/>
                    </a:cubicBezTo>
                    <a:cubicBezTo>
                      <a:pt x="328" y="55"/>
                      <a:pt x="328" y="69"/>
                      <a:pt x="328" y="82"/>
                    </a:cubicBezTo>
                    <a:cubicBezTo>
                      <a:pt x="328" y="82"/>
                      <a:pt x="328" y="96"/>
                      <a:pt x="314" y="96"/>
                    </a:cubicBezTo>
                    <a:cubicBezTo>
                      <a:pt x="287" y="96"/>
                      <a:pt x="287" y="96"/>
                      <a:pt x="287" y="96"/>
                    </a:cubicBezTo>
                    <a:lnTo>
                      <a:pt x="273" y="82"/>
                    </a:lnTo>
                    <a:cubicBezTo>
                      <a:pt x="273" y="69"/>
                      <a:pt x="287" y="55"/>
                      <a:pt x="287" y="55"/>
                    </a:cubicBezTo>
                    <a:close/>
                    <a:moveTo>
                      <a:pt x="219" y="55"/>
                    </a:moveTo>
                    <a:lnTo>
                      <a:pt x="219" y="55"/>
                    </a:lnTo>
                    <a:cubicBezTo>
                      <a:pt x="232" y="55"/>
                      <a:pt x="232" y="55"/>
                      <a:pt x="232" y="55"/>
                    </a:cubicBezTo>
                    <a:cubicBezTo>
                      <a:pt x="246" y="55"/>
                      <a:pt x="260" y="69"/>
                      <a:pt x="260" y="82"/>
                    </a:cubicBezTo>
                    <a:cubicBezTo>
                      <a:pt x="260" y="82"/>
                      <a:pt x="246" y="96"/>
                      <a:pt x="232" y="96"/>
                    </a:cubicBezTo>
                    <a:cubicBezTo>
                      <a:pt x="219" y="96"/>
                      <a:pt x="219" y="96"/>
                      <a:pt x="219" y="96"/>
                    </a:cubicBezTo>
                    <a:cubicBezTo>
                      <a:pt x="205" y="96"/>
                      <a:pt x="191" y="82"/>
                      <a:pt x="191" y="82"/>
                    </a:cubicBezTo>
                    <a:cubicBezTo>
                      <a:pt x="191" y="69"/>
                      <a:pt x="205" y="55"/>
                      <a:pt x="219" y="55"/>
                    </a:cubicBezTo>
                    <a:close/>
                    <a:moveTo>
                      <a:pt x="137" y="55"/>
                    </a:moveTo>
                    <a:lnTo>
                      <a:pt x="137" y="55"/>
                    </a:lnTo>
                    <a:cubicBezTo>
                      <a:pt x="164" y="55"/>
                      <a:pt x="164" y="55"/>
                      <a:pt x="164" y="55"/>
                    </a:cubicBezTo>
                    <a:cubicBezTo>
                      <a:pt x="164" y="55"/>
                      <a:pt x="178" y="69"/>
                      <a:pt x="178" y="82"/>
                    </a:cubicBezTo>
                    <a:lnTo>
                      <a:pt x="164" y="96"/>
                    </a:lnTo>
                    <a:cubicBezTo>
                      <a:pt x="137" y="96"/>
                      <a:pt x="137" y="96"/>
                      <a:pt x="137" y="96"/>
                    </a:cubicBezTo>
                    <a:cubicBezTo>
                      <a:pt x="123" y="96"/>
                      <a:pt x="123" y="82"/>
                      <a:pt x="123" y="82"/>
                    </a:cubicBezTo>
                    <a:cubicBezTo>
                      <a:pt x="123" y="69"/>
                      <a:pt x="123" y="55"/>
                      <a:pt x="137" y="55"/>
                    </a:cubicBezTo>
                    <a:close/>
                    <a:moveTo>
                      <a:pt x="55" y="55"/>
                    </a:moveTo>
                    <a:lnTo>
                      <a:pt x="55" y="55"/>
                    </a:lnTo>
                    <a:cubicBezTo>
                      <a:pt x="82" y="55"/>
                      <a:pt x="82" y="55"/>
                      <a:pt x="82" y="55"/>
                    </a:cubicBezTo>
                    <a:cubicBezTo>
                      <a:pt x="96" y="55"/>
                      <a:pt x="96" y="69"/>
                      <a:pt x="96" y="82"/>
                    </a:cubicBezTo>
                    <a:cubicBezTo>
                      <a:pt x="96" y="82"/>
                      <a:pt x="96" y="96"/>
                      <a:pt x="82" y="96"/>
                    </a:cubicBezTo>
                    <a:cubicBezTo>
                      <a:pt x="55" y="96"/>
                      <a:pt x="55" y="96"/>
                      <a:pt x="55" y="96"/>
                    </a:cubicBezTo>
                    <a:lnTo>
                      <a:pt x="41" y="82"/>
                    </a:lnTo>
                    <a:cubicBezTo>
                      <a:pt x="41" y="69"/>
                      <a:pt x="55" y="55"/>
                      <a:pt x="5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01010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6B11797A-E0FE-49D2-9CBC-DB4D871155CA}"/>
                </a:ext>
              </a:extLst>
            </p:cNvPr>
            <p:cNvGrpSpPr/>
            <p:nvPr/>
          </p:nvGrpSpPr>
          <p:grpSpPr>
            <a:xfrm rot="21306954">
              <a:off x="21305569" y="5977479"/>
              <a:ext cx="498186" cy="494297"/>
              <a:chOff x="10774383" y="11430551"/>
              <a:chExt cx="566107" cy="561688"/>
            </a:xfrm>
            <a:solidFill>
              <a:schemeClr val="accent3"/>
            </a:solidFill>
          </p:grpSpPr>
          <p:sp>
            <p:nvSpPr>
              <p:cNvPr id="258" name="Freeform 173">
                <a:extLst>
                  <a:ext uri="{FF2B5EF4-FFF2-40B4-BE49-F238E27FC236}">
                    <a16:creationId xmlns:a16="http://schemas.microsoft.com/office/drawing/2014/main" id="{ED9C0947-9DFB-4357-B5D3-FA5117C42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6341" y="11430551"/>
                <a:ext cx="534149" cy="561688"/>
              </a:xfrm>
              <a:custGeom>
                <a:avLst/>
                <a:gdLst>
                  <a:gd name="T0" fmla="*/ 504 w 519"/>
                  <a:gd name="T1" fmla="*/ 0 h 547"/>
                  <a:gd name="T2" fmla="*/ 504 w 519"/>
                  <a:gd name="T3" fmla="*/ 0 h 547"/>
                  <a:gd name="T4" fmla="*/ 13 w 519"/>
                  <a:gd name="T5" fmla="*/ 0 h 547"/>
                  <a:gd name="T6" fmla="*/ 0 w 519"/>
                  <a:gd name="T7" fmla="*/ 13 h 547"/>
                  <a:gd name="T8" fmla="*/ 0 w 519"/>
                  <a:gd name="T9" fmla="*/ 205 h 547"/>
                  <a:gd name="T10" fmla="*/ 13 w 519"/>
                  <a:gd name="T11" fmla="*/ 218 h 547"/>
                  <a:gd name="T12" fmla="*/ 177 w 519"/>
                  <a:gd name="T13" fmla="*/ 218 h 547"/>
                  <a:gd name="T14" fmla="*/ 177 w 519"/>
                  <a:gd name="T15" fmla="*/ 286 h 547"/>
                  <a:gd name="T16" fmla="*/ 191 w 519"/>
                  <a:gd name="T17" fmla="*/ 300 h 547"/>
                  <a:gd name="T18" fmla="*/ 204 w 519"/>
                  <a:gd name="T19" fmla="*/ 286 h 547"/>
                  <a:gd name="T20" fmla="*/ 204 w 519"/>
                  <a:gd name="T21" fmla="*/ 218 h 547"/>
                  <a:gd name="T22" fmla="*/ 368 w 519"/>
                  <a:gd name="T23" fmla="*/ 218 h 547"/>
                  <a:gd name="T24" fmla="*/ 368 w 519"/>
                  <a:gd name="T25" fmla="*/ 450 h 547"/>
                  <a:gd name="T26" fmla="*/ 313 w 519"/>
                  <a:gd name="T27" fmla="*/ 450 h 547"/>
                  <a:gd name="T28" fmla="*/ 313 w 519"/>
                  <a:gd name="T29" fmla="*/ 450 h 547"/>
                  <a:gd name="T30" fmla="*/ 27 w 519"/>
                  <a:gd name="T31" fmla="*/ 450 h 547"/>
                  <a:gd name="T32" fmla="*/ 27 w 519"/>
                  <a:gd name="T33" fmla="*/ 450 h 547"/>
                  <a:gd name="T34" fmla="*/ 13 w 519"/>
                  <a:gd name="T35" fmla="*/ 450 h 547"/>
                  <a:gd name="T36" fmla="*/ 0 w 519"/>
                  <a:gd name="T37" fmla="*/ 464 h 547"/>
                  <a:gd name="T38" fmla="*/ 0 w 519"/>
                  <a:gd name="T39" fmla="*/ 532 h 547"/>
                  <a:gd name="T40" fmla="*/ 13 w 519"/>
                  <a:gd name="T41" fmla="*/ 546 h 547"/>
                  <a:gd name="T42" fmla="*/ 504 w 519"/>
                  <a:gd name="T43" fmla="*/ 546 h 547"/>
                  <a:gd name="T44" fmla="*/ 518 w 519"/>
                  <a:gd name="T45" fmla="*/ 532 h 547"/>
                  <a:gd name="T46" fmla="*/ 518 w 519"/>
                  <a:gd name="T47" fmla="*/ 13 h 547"/>
                  <a:gd name="T48" fmla="*/ 504 w 519"/>
                  <a:gd name="T49" fmla="*/ 0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19" h="547">
                    <a:moveTo>
                      <a:pt x="504" y="0"/>
                    </a:moveTo>
                    <a:lnTo>
                      <a:pt x="504" y="0"/>
                    </a:ln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0" y="0"/>
                      <a:pt x="0" y="13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18"/>
                      <a:pt x="13" y="218"/>
                      <a:pt x="13" y="218"/>
                    </a:cubicBezTo>
                    <a:cubicBezTo>
                      <a:pt x="177" y="218"/>
                      <a:pt x="177" y="218"/>
                      <a:pt x="177" y="218"/>
                    </a:cubicBezTo>
                    <a:cubicBezTo>
                      <a:pt x="177" y="286"/>
                      <a:pt x="177" y="286"/>
                      <a:pt x="177" y="286"/>
                    </a:cubicBezTo>
                    <a:lnTo>
                      <a:pt x="191" y="300"/>
                    </a:lnTo>
                    <a:cubicBezTo>
                      <a:pt x="204" y="300"/>
                      <a:pt x="204" y="286"/>
                      <a:pt x="204" y="286"/>
                    </a:cubicBezTo>
                    <a:cubicBezTo>
                      <a:pt x="204" y="218"/>
                      <a:pt x="204" y="218"/>
                      <a:pt x="204" y="218"/>
                    </a:cubicBezTo>
                    <a:cubicBezTo>
                      <a:pt x="368" y="218"/>
                      <a:pt x="368" y="218"/>
                      <a:pt x="368" y="218"/>
                    </a:cubicBezTo>
                    <a:cubicBezTo>
                      <a:pt x="368" y="450"/>
                      <a:pt x="368" y="450"/>
                      <a:pt x="368" y="450"/>
                    </a:cubicBezTo>
                    <a:cubicBezTo>
                      <a:pt x="313" y="450"/>
                      <a:pt x="313" y="450"/>
                      <a:pt x="313" y="450"/>
                    </a:cubicBezTo>
                    <a:lnTo>
                      <a:pt x="313" y="450"/>
                    </a:lnTo>
                    <a:cubicBezTo>
                      <a:pt x="27" y="450"/>
                      <a:pt x="27" y="450"/>
                      <a:pt x="27" y="450"/>
                    </a:cubicBezTo>
                    <a:lnTo>
                      <a:pt x="27" y="450"/>
                    </a:lnTo>
                    <a:cubicBezTo>
                      <a:pt x="13" y="450"/>
                      <a:pt x="13" y="450"/>
                      <a:pt x="13" y="450"/>
                    </a:cubicBezTo>
                    <a:lnTo>
                      <a:pt x="0" y="464"/>
                    </a:lnTo>
                    <a:cubicBezTo>
                      <a:pt x="0" y="532"/>
                      <a:pt x="0" y="532"/>
                      <a:pt x="0" y="532"/>
                    </a:cubicBezTo>
                    <a:cubicBezTo>
                      <a:pt x="0" y="546"/>
                      <a:pt x="13" y="546"/>
                      <a:pt x="13" y="546"/>
                    </a:cubicBezTo>
                    <a:cubicBezTo>
                      <a:pt x="504" y="546"/>
                      <a:pt x="504" y="546"/>
                      <a:pt x="504" y="546"/>
                    </a:cubicBezTo>
                    <a:cubicBezTo>
                      <a:pt x="518" y="546"/>
                      <a:pt x="518" y="546"/>
                      <a:pt x="518" y="532"/>
                    </a:cubicBezTo>
                    <a:cubicBezTo>
                      <a:pt x="518" y="13"/>
                      <a:pt x="518" y="13"/>
                      <a:pt x="518" y="13"/>
                    </a:cubicBezTo>
                    <a:cubicBezTo>
                      <a:pt x="518" y="0"/>
                      <a:pt x="518" y="0"/>
                      <a:pt x="50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01010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59" name="Freeform 174">
                <a:extLst>
                  <a:ext uri="{FF2B5EF4-FFF2-40B4-BE49-F238E27FC236}">
                    <a16:creationId xmlns:a16="http://schemas.microsoft.com/office/drawing/2014/main" id="{FED8F691-A3ED-4F06-A683-B7A6A55B3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4383" y="11681713"/>
                <a:ext cx="210009" cy="27400"/>
              </a:xfrm>
              <a:custGeom>
                <a:avLst/>
                <a:gdLst>
                  <a:gd name="T0" fmla="*/ 205 w 206"/>
                  <a:gd name="T1" fmla="*/ 14 h 29"/>
                  <a:gd name="T2" fmla="*/ 205 w 206"/>
                  <a:gd name="T3" fmla="*/ 14 h 29"/>
                  <a:gd name="T4" fmla="*/ 191 w 206"/>
                  <a:gd name="T5" fmla="*/ 0 h 29"/>
                  <a:gd name="T6" fmla="*/ 14 w 206"/>
                  <a:gd name="T7" fmla="*/ 0 h 29"/>
                  <a:gd name="T8" fmla="*/ 0 w 206"/>
                  <a:gd name="T9" fmla="*/ 14 h 29"/>
                  <a:gd name="T10" fmla="*/ 14 w 206"/>
                  <a:gd name="T11" fmla="*/ 28 h 29"/>
                  <a:gd name="T12" fmla="*/ 191 w 206"/>
                  <a:gd name="T13" fmla="*/ 28 h 29"/>
                  <a:gd name="T14" fmla="*/ 205 w 206"/>
                  <a:gd name="T15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6" h="29">
                    <a:moveTo>
                      <a:pt x="205" y="14"/>
                    </a:moveTo>
                    <a:lnTo>
                      <a:pt x="205" y="14"/>
                    </a:lnTo>
                    <a:lnTo>
                      <a:pt x="191" y="0"/>
                    </a:lnTo>
                    <a:cubicBezTo>
                      <a:pt x="14" y="0"/>
                      <a:pt x="14" y="0"/>
                      <a:pt x="14" y="0"/>
                    </a:cubicBezTo>
                    <a:cubicBezTo>
                      <a:pt x="0" y="0"/>
                      <a:pt x="0" y="14"/>
                      <a:pt x="0" y="14"/>
                    </a:cubicBezTo>
                    <a:cubicBezTo>
                      <a:pt x="0" y="28"/>
                      <a:pt x="0" y="28"/>
                      <a:pt x="14" y="28"/>
                    </a:cubicBezTo>
                    <a:cubicBezTo>
                      <a:pt x="191" y="28"/>
                      <a:pt x="191" y="28"/>
                      <a:pt x="191" y="28"/>
                    </a:cubicBezTo>
                    <a:cubicBezTo>
                      <a:pt x="191" y="28"/>
                      <a:pt x="205" y="28"/>
                      <a:pt x="205" y="1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01010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  <p:sp>
            <p:nvSpPr>
              <p:cNvPr id="260" name="Freeform 916">
                <a:extLst>
                  <a:ext uri="{FF2B5EF4-FFF2-40B4-BE49-F238E27FC236}">
                    <a16:creationId xmlns:a16="http://schemas.microsoft.com/office/drawing/2014/main" id="{E1F61EE3-0B60-4546-A1F1-3B5156709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61126" y="11754776"/>
                <a:ext cx="237401" cy="136997"/>
              </a:xfrm>
              <a:custGeom>
                <a:avLst/>
                <a:gdLst>
                  <a:gd name="T0" fmla="*/ 55 w 233"/>
                  <a:gd name="T1" fmla="*/ 0 h 137"/>
                  <a:gd name="T2" fmla="*/ 55 w 233"/>
                  <a:gd name="T3" fmla="*/ 0 h 137"/>
                  <a:gd name="T4" fmla="*/ 55 w 233"/>
                  <a:gd name="T5" fmla="*/ 13 h 137"/>
                  <a:gd name="T6" fmla="*/ 27 w 233"/>
                  <a:gd name="T7" fmla="*/ 0 h 137"/>
                  <a:gd name="T8" fmla="*/ 0 w 233"/>
                  <a:gd name="T9" fmla="*/ 54 h 137"/>
                  <a:gd name="T10" fmla="*/ 41 w 233"/>
                  <a:gd name="T11" fmla="*/ 109 h 137"/>
                  <a:gd name="T12" fmla="*/ 55 w 233"/>
                  <a:gd name="T13" fmla="*/ 95 h 137"/>
                  <a:gd name="T14" fmla="*/ 123 w 233"/>
                  <a:gd name="T15" fmla="*/ 136 h 137"/>
                  <a:gd name="T16" fmla="*/ 164 w 233"/>
                  <a:gd name="T17" fmla="*/ 136 h 137"/>
                  <a:gd name="T18" fmla="*/ 232 w 233"/>
                  <a:gd name="T19" fmla="*/ 68 h 137"/>
                  <a:gd name="T20" fmla="*/ 232 w 233"/>
                  <a:gd name="T21" fmla="*/ 0 h 137"/>
                  <a:gd name="T22" fmla="*/ 55 w 233"/>
                  <a:gd name="T23" fmla="*/ 0 h 137"/>
                  <a:gd name="T24" fmla="*/ 41 w 233"/>
                  <a:gd name="T25" fmla="*/ 95 h 137"/>
                  <a:gd name="T26" fmla="*/ 41 w 233"/>
                  <a:gd name="T27" fmla="*/ 95 h 137"/>
                  <a:gd name="T28" fmla="*/ 14 w 233"/>
                  <a:gd name="T29" fmla="*/ 54 h 137"/>
                  <a:gd name="T30" fmla="*/ 27 w 233"/>
                  <a:gd name="T31" fmla="*/ 13 h 137"/>
                  <a:gd name="T32" fmla="*/ 55 w 233"/>
                  <a:gd name="T33" fmla="*/ 27 h 137"/>
                  <a:gd name="T34" fmla="*/ 55 w 233"/>
                  <a:gd name="T35" fmla="*/ 68 h 137"/>
                  <a:gd name="T36" fmla="*/ 55 w 233"/>
                  <a:gd name="T37" fmla="*/ 82 h 137"/>
                  <a:gd name="T38" fmla="*/ 41 w 233"/>
                  <a:gd name="T39" fmla="*/ 9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137">
                    <a:moveTo>
                      <a:pt x="55" y="0"/>
                    </a:moveTo>
                    <a:lnTo>
                      <a:pt x="55" y="0"/>
                    </a:lnTo>
                    <a:cubicBezTo>
                      <a:pt x="55" y="13"/>
                      <a:pt x="55" y="13"/>
                      <a:pt x="55" y="13"/>
                    </a:cubicBezTo>
                    <a:cubicBezTo>
                      <a:pt x="41" y="13"/>
                      <a:pt x="41" y="0"/>
                      <a:pt x="27" y="0"/>
                    </a:cubicBezTo>
                    <a:cubicBezTo>
                      <a:pt x="14" y="13"/>
                      <a:pt x="0" y="27"/>
                      <a:pt x="0" y="54"/>
                    </a:cubicBezTo>
                    <a:cubicBezTo>
                      <a:pt x="14" y="82"/>
                      <a:pt x="27" y="109"/>
                      <a:pt x="41" y="109"/>
                    </a:cubicBezTo>
                    <a:cubicBezTo>
                      <a:pt x="55" y="109"/>
                      <a:pt x="55" y="95"/>
                      <a:pt x="55" y="95"/>
                    </a:cubicBezTo>
                    <a:cubicBezTo>
                      <a:pt x="68" y="123"/>
                      <a:pt x="96" y="136"/>
                      <a:pt x="123" y="136"/>
                    </a:cubicBezTo>
                    <a:cubicBezTo>
                      <a:pt x="164" y="136"/>
                      <a:pt x="164" y="136"/>
                      <a:pt x="164" y="136"/>
                    </a:cubicBezTo>
                    <a:cubicBezTo>
                      <a:pt x="191" y="136"/>
                      <a:pt x="232" y="109"/>
                      <a:pt x="232" y="68"/>
                    </a:cubicBezTo>
                    <a:cubicBezTo>
                      <a:pt x="232" y="0"/>
                      <a:pt x="232" y="0"/>
                      <a:pt x="232" y="0"/>
                    </a:cubicBezTo>
                    <a:lnTo>
                      <a:pt x="55" y="0"/>
                    </a:lnTo>
                    <a:close/>
                    <a:moveTo>
                      <a:pt x="41" y="95"/>
                    </a:moveTo>
                    <a:lnTo>
                      <a:pt x="41" y="95"/>
                    </a:lnTo>
                    <a:cubicBezTo>
                      <a:pt x="41" y="95"/>
                      <a:pt x="27" y="82"/>
                      <a:pt x="14" y="54"/>
                    </a:cubicBezTo>
                    <a:cubicBezTo>
                      <a:pt x="14" y="41"/>
                      <a:pt x="27" y="13"/>
                      <a:pt x="27" y="13"/>
                    </a:cubicBezTo>
                    <a:cubicBezTo>
                      <a:pt x="41" y="13"/>
                      <a:pt x="41" y="27"/>
                      <a:pt x="55" y="27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82"/>
                      <a:pt x="55" y="82"/>
                      <a:pt x="55" y="82"/>
                    </a:cubicBezTo>
                    <a:cubicBezTo>
                      <a:pt x="55" y="95"/>
                      <a:pt x="41" y="95"/>
                      <a:pt x="41" y="9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01010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217"/>
                <a:endParaRPr lang="en-US" dirty="0">
                  <a:solidFill>
                    <a:srgbClr val="FFFFFF"/>
                  </a:solidFill>
                  <a:latin typeface="Calibri Light"/>
                </a:endParaRPr>
              </a:p>
            </p:txBody>
          </p:sp>
        </p:grpSp>
        <p:sp>
          <p:nvSpPr>
            <p:cNvPr id="261" name="Freeform 556">
              <a:extLst>
                <a:ext uri="{FF2B5EF4-FFF2-40B4-BE49-F238E27FC236}">
                  <a16:creationId xmlns:a16="http://schemas.microsoft.com/office/drawing/2014/main" id="{3FB8D847-1E36-4483-B7BD-4437F715BE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306954">
              <a:off x="18342427" y="1531572"/>
              <a:ext cx="435978" cy="436092"/>
            </a:xfrm>
            <a:custGeom>
              <a:avLst/>
              <a:gdLst>
                <a:gd name="T0" fmla="*/ 506 w 548"/>
                <a:gd name="T1" fmla="*/ 81 h 546"/>
                <a:gd name="T2" fmla="*/ 506 w 548"/>
                <a:gd name="T3" fmla="*/ 81 h 546"/>
                <a:gd name="T4" fmla="*/ 437 w 548"/>
                <a:gd name="T5" fmla="*/ 81 h 546"/>
                <a:gd name="T6" fmla="*/ 437 w 548"/>
                <a:gd name="T7" fmla="*/ 13 h 546"/>
                <a:gd name="T8" fmla="*/ 437 w 548"/>
                <a:gd name="T9" fmla="*/ 0 h 546"/>
                <a:gd name="T10" fmla="*/ 205 w 548"/>
                <a:gd name="T11" fmla="*/ 0 h 546"/>
                <a:gd name="T12" fmla="*/ 205 w 548"/>
                <a:gd name="T13" fmla="*/ 122 h 546"/>
                <a:gd name="T14" fmla="*/ 259 w 548"/>
                <a:gd name="T15" fmla="*/ 163 h 546"/>
                <a:gd name="T16" fmla="*/ 259 w 548"/>
                <a:gd name="T17" fmla="*/ 177 h 546"/>
                <a:gd name="T18" fmla="*/ 259 w 548"/>
                <a:gd name="T19" fmla="*/ 341 h 546"/>
                <a:gd name="T20" fmla="*/ 259 w 548"/>
                <a:gd name="T21" fmla="*/ 354 h 546"/>
                <a:gd name="T22" fmla="*/ 124 w 548"/>
                <a:gd name="T23" fmla="*/ 354 h 546"/>
                <a:gd name="T24" fmla="*/ 109 w 548"/>
                <a:gd name="T25" fmla="*/ 341 h 546"/>
                <a:gd name="T26" fmla="*/ 109 w 548"/>
                <a:gd name="T27" fmla="*/ 177 h 546"/>
                <a:gd name="T28" fmla="*/ 109 w 548"/>
                <a:gd name="T29" fmla="*/ 163 h 546"/>
                <a:gd name="T30" fmla="*/ 179 w 548"/>
                <a:gd name="T31" fmla="*/ 122 h 546"/>
                <a:gd name="T32" fmla="*/ 179 w 548"/>
                <a:gd name="T33" fmla="*/ 0 h 546"/>
                <a:gd name="T34" fmla="*/ 14 w 548"/>
                <a:gd name="T35" fmla="*/ 0 h 546"/>
                <a:gd name="T36" fmla="*/ 0 w 548"/>
                <a:gd name="T37" fmla="*/ 13 h 546"/>
                <a:gd name="T38" fmla="*/ 109 w 548"/>
                <a:gd name="T39" fmla="*/ 545 h 546"/>
                <a:gd name="T40" fmla="*/ 124 w 548"/>
                <a:gd name="T41" fmla="*/ 545 h 546"/>
                <a:gd name="T42" fmla="*/ 328 w 548"/>
                <a:gd name="T43" fmla="*/ 545 h 546"/>
                <a:gd name="T44" fmla="*/ 343 w 548"/>
                <a:gd name="T45" fmla="*/ 545 h 546"/>
                <a:gd name="T46" fmla="*/ 382 w 548"/>
                <a:gd name="T47" fmla="*/ 450 h 546"/>
                <a:gd name="T48" fmla="*/ 547 w 548"/>
                <a:gd name="T49" fmla="*/ 191 h 546"/>
                <a:gd name="T50" fmla="*/ 506 w 548"/>
                <a:gd name="T51" fmla="*/ 81 h 546"/>
                <a:gd name="T52" fmla="*/ 397 w 548"/>
                <a:gd name="T53" fmla="*/ 409 h 546"/>
                <a:gd name="T54" fmla="*/ 397 w 548"/>
                <a:gd name="T55" fmla="*/ 409 h 546"/>
                <a:gd name="T56" fmla="*/ 437 w 548"/>
                <a:gd name="T57" fmla="*/ 109 h 546"/>
                <a:gd name="T58" fmla="*/ 506 w 548"/>
                <a:gd name="T59" fmla="*/ 109 h 546"/>
                <a:gd name="T60" fmla="*/ 534 w 548"/>
                <a:gd name="T61" fmla="*/ 191 h 546"/>
                <a:gd name="T62" fmla="*/ 397 w 548"/>
                <a:gd name="T63" fmla="*/ 409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8" h="546">
                  <a:moveTo>
                    <a:pt x="506" y="81"/>
                  </a:moveTo>
                  <a:lnTo>
                    <a:pt x="506" y="81"/>
                  </a:lnTo>
                  <a:cubicBezTo>
                    <a:pt x="491" y="68"/>
                    <a:pt x="465" y="81"/>
                    <a:pt x="437" y="81"/>
                  </a:cubicBezTo>
                  <a:cubicBezTo>
                    <a:pt x="437" y="54"/>
                    <a:pt x="437" y="41"/>
                    <a:pt x="437" y="13"/>
                  </a:cubicBezTo>
                  <a:lnTo>
                    <a:pt x="437" y="0"/>
                  </a:lnTo>
                  <a:cubicBezTo>
                    <a:pt x="205" y="0"/>
                    <a:pt x="205" y="0"/>
                    <a:pt x="205" y="0"/>
                  </a:cubicBezTo>
                  <a:cubicBezTo>
                    <a:pt x="205" y="122"/>
                    <a:pt x="205" y="122"/>
                    <a:pt x="205" y="122"/>
                  </a:cubicBezTo>
                  <a:cubicBezTo>
                    <a:pt x="259" y="163"/>
                    <a:pt x="259" y="163"/>
                    <a:pt x="259" y="163"/>
                  </a:cubicBezTo>
                  <a:cubicBezTo>
                    <a:pt x="259" y="177"/>
                    <a:pt x="259" y="177"/>
                    <a:pt x="259" y="177"/>
                  </a:cubicBezTo>
                  <a:cubicBezTo>
                    <a:pt x="259" y="341"/>
                    <a:pt x="259" y="341"/>
                    <a:pt x="259" y="341"/>
                  </a:cubicBezTo>
                  <a:cubicBezTo>
                    <a:pt x="259" y="354"/>
                    <a:pt x="259" y="354"/>
                    <a:pt x="259" y="354"/>
                  </a:cubicBezTo>
                  <a:cubicBezTo>
                    <a:pt x="124" y="354"/>
                    <a:pt x="124" y="354"/>
                    <a:pt x="124" y="354"/>
                  </a:cubicBezTo>
                  <a:cubicBezTo>
                    <a:pt x="124" y="354"/>
                    <a:pt x="109" y="354"/>
                    <a:pt x="109" y="341"/>
                  </a:cubicBezTo>
                  <a:cubicBezTo>
                    <a:pt x="109" y="177"/>
                    <a:pt x="109" y="177"/>
                    <a:pt x="109" y="177"/>
                  </a:cubicBezTo>
                  <a:cubicBezTo>
                    <a:pt x="109" y="177"/>
                    <a:pt x="109" y="177"/>
                    <a:pt x="109" y="163"/>
                  </a:cubicBezTo>
                  <a:cubicBezTo>
                    <a:pt x="179" y="122"/>
                    <a:pt x="179" y="122"/>
                    <a:pt x="179" y="122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0" y="13"/>
                  </a:lnTo>
                  <a:cubicBezTo>
                    <a:pt x="0" y="232"/>
                    <a:pt x="41" y="436"/>
                    <a:pt x="109" y="545"/>
                  </a:cubicBezTo>
                  <a:cubicBezTo>
                    <a:pt x="109" y="545"/>
                    <a:pt x="109" y="545"/>
                    <a:pt x="124" y="545"/>
                  </a:cubicBezTo>
                  <a:cubicBezTo>
                    <a:pt x="328" y="545"/>
                    <a:pt x="328" y="545"/>
                    <a:pt x="328" y="545"/>
                  </a:cubicBezTo>
                  <a:cubicBezTo>
                    <a:pt x="343" y="545"/>
                    <a:pt x="343" y="545"/>
                    <a:pt x="343" y="545"/>
                  </a:cubicBezTo>
                  <a:cubicBezTo>
                    <a:pt x="356" y="518"/>
                    <a:pt x="368" y="491"/>
                    <a:pt x="382" y="450"/>
                  </a:cubicBezTo>
                  <a:cubicBezTo>
                    <a:pt x="411" y="436"/>
                    <a:pt x="547" y="354"/>
                    <a:pt x="547" y="191"/>
                  </a:cubicBezTo>
                  <a:cubicBezTo>
                    <a:pt x="547" y="136"/>
                    <a:pt x="534" y="95"/>
                    <a:pt x="506" y="81"/>
                  </a:cubicBezTo>
                  <a:close/>
                  <a:moveTo>
                    <a:pt x="397" y="409"/>
                  </a:moveTo>
                  <a:lnTo>
                    <a:pt x="397" y="409"/>
                  </a:lnTo>
                  <a:cubicBezTo>
                    <a:pt x="424" y="327"/>
                    <a:pt x="437" y="218"/>
                    <a:pt x="437" y="109"/>
                  </a:cubicBezTo>
                  <a:cubicBezTo>
                    <a:pt x="452" y="109"/>
                    <a:pt x="479" y="95"/>
                    <a:pt x="506" y="109"/>
                  </a:cubicBezTo>
                  <a:cubicBezTo>
                    <a:pt x="520" y="109"/>
                    <a:pt x="534" y="150"/>
                    <a:pt x="534" y="191"/>
                  </a:cubicBezTo>
                  <a:cubicBezTo>
                    <a:pt x="534" y="313"/>
                    <a:pt x="437" y="382"/>
                    <a:pt x="397" y="40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FFFFFF"/>
                </a:solidFill>
                <a:latin typeface="Calibri Light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DC15111-AF57-44FF-A5A2-67F88C385E66}"/>
              </a:ext>
            </a:extLst>
          </p:cNvPr>
          <p:cNvSpPr/>
          <p:nvPr/>
        </p:nvSpPr>
        <p:spPr>
          <a:xfrm>
            <a:off x="4279128" y="916898"/>
            <a:ext cx="3891204" cy="5287730"/>
          </a:xfrm>
          <a:prstGeom prst="rect">
            <a:avLst/>
          </a:prstGeom>
          <a:solidFill>
            <a:srgbClr val="19242F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Title 20"/>
          <p:cNvSpPr txBox="1">
            <a:spLocks/>
          </p:cNvSpPr>
          <p:nvPr/>
        </p:nvSpPr>
        <p:spPr>
          <a:xfrm>
            <a:off x="578884" y="2461186"/>
            <a:ext cx="4737356" cy="515526"/>
          </a:xfrm>
          <a:prstGeom prst="rect">
            <a:avLst/>
          </a:prstGeom>
        </p:spPr>
        <p:txBody>
          <a:bodyPr vert="horz" wrap="square" lIns="45720" tIns="0" rIns="45720" bIns="2286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 defTabSz="228600"/>
            <a:r>
              <a:rPr lang="en-SG" sz="1600" b="1" dirty="0"/>
              <a:t>Kitchen Boxes, Bins and Containers -&gt; Baking and Cake Accessories(63%, 6%)</a:t>
            </a:r>
            <a:endParaRPr lang="en-US" sz="1600" b="1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sp>
        <p:nvSpPr>
          <p:cNvPr id="54" name="Title 20"/>
          <p:cNvSpPr txBox="1">
            <a:spLocks/>
          </p:cNvSpPr>
          <p:nvPr/>
        </p:nvSpPr>
        <p:spPr>
          <a:xfrm>
            <a:off x="599690" y="4678344"/>
            <a:ext cx="4892062" cy="515526"/>
          </a:xfrm>
          <a:prstGeom prst="rect">
            <a:avLst/>
          </a:prstGeom>
        </p:spPr>
        <p:txBody>
          <a:bodyPr vert="horz" wrap="square" lIns="45720" tIns="0" rIns="45720" bIns="2286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 defTabSz="228600"/>
            <a:r>
              <a:rPr lang="en-US" sz="1600" b="1" dirty="0">
                <a:cs typeface="+mn-cs"/>
              </a:rPr>
              <a:t>Photo Frames and Accessories, Decorations </a:t>
            </a:r>
          </a:p>
          <a:p>
            <a:pPr algn="l" defTabSz="228600"/>
            <a:r>
              <a:rPr lang="en-US" sz="1600" b="1" dirty="0">
                <a:cs typeface="+mn-cs"/>
              </a:rPr>
              <a:t>-&gt;Candles, </a:t>
            </a:r>
            <a:r>
              <a:rPr lang="en-US" sz="1600" b="1" dirty="0" err="1">
                <a:cs typeface="+mn-cs"/>
              </a:rPr>
              <a:t>Tlights</a:t>
            </a:r>
            <a:r>
              <a:rPr lang="en-US" sz="1600" b="1" dirty="0">
                <a:cs typeface="+mn-cs"/>
              </a:rPr>
              <a:t> and Accessories (77%, 4%)</a:t>
            </a:r>
          </a:p>
        </p:txBody>
      </p:sp>
      <p:cxnSp>
        <p:nvCxnSpPr>
          <p:cNvPr id="60" name="Straight Connector 59"/>
          <p:cNvCxnSpPr>
            <a:cxnSpLocks/>
          </p:cNvCxnSpPr>
          <p:nvPr/>
        </p:nvCxnSpPr>
        <p:spPr>
          <a:xfrm flipV="1">
            <a:off x="5909341" y="2196783"/>
            <a:ext cx="14301" cy="3050062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itle 20"/>
          <p:cNvSpPr txBox="1">
            <a:spLocks/>
          </p:cNvSpPr>
          <p:nvPr/>
        </p:nvSpPr>
        <p:spPr>
          <a:xfrm>
            <a:off x="6240456" y="4573932"/>
            <a:ext cx="5135951" cy="577081"/>
          </a:xfrm>
          <a:prstGeom prst="rect">
            <a:avLst/>
          </a:prstGeom>
        </p:spPr>
        <p:txBody>
          <a:bodyPr vert="horz" wrap="square" lIns="45720" tIns="0" rIns="45720" bIns="22860" rtlCol="0" anchor="t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 defTabSz="228600"/>
            <a:r>
              <a:rPr lang="en-SG" sz="1800" dirty="0">
                <a:solidFill>
                  <a:srgbClr val="FFFFFF"/>
                </a:solidFill>
                <a:latin typeface="Lato Light"/>
                <a:cs typeface="Lato Light"/>
              </a:rPr>
              <a:t>Stationary &amp; Decorations  -&gt; Heart Decorations (61%, 5%)</a:t>
            </a:r>
            <a:endParaRPr lang="en-US" sz="1800" dirty="0">
              <a:solidFill>
                <a:srgbClr val="FFFFFF"/>
              </a:solidFill>
              <a:latin typeface="Lato Light"/>
              <a:cs typeface="Lato Light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rot="5400000">
            <a:off x="5767650" y="298714"/>
            <a:ext cx="0" cy="656701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854943" y="-108682"/>
            <a:ext cx="404213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>
              <a:lnSpc>
                <a:spcPct val="90000"/>
              </a:lnSpc>
            </a:pPr>
            <a:endParaRPr lang="en-US" dirty="0">
              <a:solidFill>
                <a:srgbClr val="FFFFFF"/>
              </a:solidFill>
              <a:latin typeface="Lato Light"/>
              <a:cs typeface="Lato Light"/>
            </a:endParaRPr>
          </a:p>
          <a:p>
            <a:pPr algn="ctr" defTabSz="914217">
              <a:lnSpc>
                <a:spcPct val="90000"/>
              </a:lnSpc>
            </a:pPr>
            <a:r>
              <a:rPr lang="en-US" sz="3000" dirty="0">
                <a:solidFill>
                  <a:srgbClr val="0F8BDA"/>
                </a:solidFill>
                <a:latin typeface="Lato Light"/>
                <a:cs typeface="Lato Light"/>
              </a:rPr>
              <a:t>Market Basket Analysis</a:t>
            </a:r>
          </a:p>
        </p:txBody>
      </p:sp>
      <p:sp>
        <p:nvSpPr>
          <p:cNvPr id="101" name="Shape 188"/>
          <p:cNvSpPr/>
          <p:nvPr/>
        </p:nvSpPr>
        <p:spPr>
          <a:xfrm>
            <a:off x="742718" y="889466"/>
            <a:ext cx="10995475" cy="8169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defTabSz="29210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FFFFFF"/>
                </a:solidFill>
                <a:latin typeface="Lato Light"/>
                <a:ea typeface="Lato Light"/>
                <a:cs typeface="Lato Light"/>
              </a:rPr>
              <a:t>We performed Market Basket Analysis on the three identified clusters- 2, 4 &amp; 5 since they have the </a:t>
            </a:r>
            <a:r>
              <a:rPr lang="en-SG" sz="1800" dirty="0">
                <a:solidFill>
                  <a:srgbClr val="FFFFFF"/>
                </a:solidFill>
                <a:latin typeface="Lato Light"/>
                <a:ea typeface="Lato Light"/>
                <a:cs typeface="Lato Light"/>
              </a:rPr>
              <a:t>most potential, capture a large customer base (63% of total) and contribute a significant share, roughly 50%, in revenue  (top 3 in sales</a:t>
            </a:r>
            <a:r>
              <a:rPr lang="en-SG" sz="1600" dirty="0">
                <a:solidFill>
                  <a:srgbClr val="FFFFFF"/>
                </a:solidFill>
                <a:latin typeface="Lato Light"/>
                <a:ea typeface="Lato Light"/>
                <a:cs typeface="Lato Light"/>
              </a:rPr>
              <a:t>).</a:t>
            </a:r>
            <a:endParaRPr lang="en-US" sz="1600" dirty="0">
              <a:solidFill>
                <a:srgbClr val="FFFFFF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DE57A1-7482-4245-BA4F-29912673EBF4}"/>
              </a:ext>
            </a:extLst>
          </p:cNvPr>
          <p:cNvSpPr/>
          <p:nvPr/>
        </p:nvSpPr>
        <p:spPr>
          <a:xfrm>
            <a:off x="765944" y="6251713"/>
            <a:ext cx="1788413" cy="354337"/>
          </a:xfrm>
          <a:prstGeom prst="rect">
            <a:avLst/>
          </a:prstGeom>
          <a:solidFill>
            <a:srgbClr val="1924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7EDA8CCA-12A8-4A1B-B58B-AE27A0F5DA79}"/>
              </a:ext>
            </a:extLst>
          </p:cNvPr>
          <p:cNvSpPr/>
          <p:nvPr/>
        </p:nvSpPr>
        <p:spPr>
          <a:xfrm>
            <a:off x="11105016" y="291099"/>
            <a:ext cx="939060" cy="458969"/>
          </a:xfrm>
          <a:prstGeom prst="rect">
            <a:avLst/>
          </a:prstGeom>
          <a:solidFill>
            <a:srgbClr val="1924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CEC87A-9CA8-41B2-9806-D8BCBDC9B4C1}"/>
              </a:ext>
            </a:extLst>
          </p:cNvPr>
          <p:cNvSpPr/>
          <p:nvPr/>
        </p:nvSpPr>
        <p:spPr>
          <a:xfrm>
            <a:off x="552008" y="3544915"/>
            <a:ext cx="51645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chemeClr val="accent6"/>
                </a:solidFill>
                <a:latin typeface="Source Sans Pro ExtraLight"/>
                <a:ea typeface="+mj-ea"/>
              </a:rPr>
              <a:t>Doilies -&gt; Baking and Cake Accessories(88% , 4%)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108E124-D56B-4871-A716-C06AF3B1E507}"/>
              </a:ext>
            </a:extLst>
          </p:cNvPr>
          <p:cNvSpPr/>
          <p:nvPr/>
        </p:nvSpPr>
        <p:spPr>
          <a:xfrm>
            <a:off x="6187489" y="3585469"/>
            <a:ext cx="5496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Star Decorations -&gt; Heart Decorations (77%, 4%) </a:t>
            </a:r>
            <a:endParaRPr lang="en-SG" sz="1600" b="1" dirty="0">
              <a:solidFill>
                <a:schemeClr val="accent6"/>
              </a:solidFill>
              <a:latin typeface="Source Sans Pro ExtraLight"/>
              <a:ea typeface="+mj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BEF3F6-ED74-4CD5-9D96-E55F66A9E1A7}"/>
              </a:ext>
            </a:extLst>
          </p:cNvPr>
          <p:cNvSpPr/>
          <p:nvPr/>
        </p:nvSpPr>
        <p:spPr>
          <a:xfrm>
            <a:off x="6184870" y="2380693"/>
            <a:ext cx="4995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Pans, Tins and Kitchen Accessories  -&gt; Baking and Cake Accessories (60%, 6%)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03833F-6FC6-40DC-AB88-DFB70C2EF8D5}"/>
              </a:ext>
            </a:extLst>
          </p:cNvPr>
          <p:cNvSpPr/>
          <p:nvPr/>
        </p:nvSpPr>
        <p:spPr>
          <a:xfrm>
            <a:off x="467139" y="2271751"/>
            <a:ext cx="5066670" cy="88653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8D97C4BE-790A-46DA-B8D1-6D6B732BE3DE}"/>
              </a:ext>
            </a:extLst>
          </p:cNvPr>
          <p:cNvSpPr/>
          <p:nvPr/>
        </p:nvSpPr>
        <p:spPr>
          <a:xfrm>
            <a:off x="456722" y="3329366"/>
            <a:ext cx="5066670" cy="88653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655480F3-A9DD-41CA-978A-C68D0D03BF4B}"/>
              </a:ext>
            </a:extLst>
          </p:cNvPr>
          <p:cNvSpPr/>
          <p:nvPr/>
        </p:nvSpPr>
        <p:spPr>
          <a:xfrm>
            <a:off x="426077" y="4436452"/>
            <a:ext cx="5066670" cy="88653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7AEA20E3-DB17-4EE3-ABA2-E2F2553F7D05}"/>
              </a:ext>
            </a:extLst>
          </p:cNvPr>
          <p:cNvSpPr/>
          <p:nvPr/>
        </p:nvSpPr>
        <p:spPr>
          <a:xfrm>
            <a:off x="6156401" y="2273594"/>
            <a:ext cx="5066670" cy="88653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6D9545AE-E268-41CD-AEF7-991502DA2C8D}"/>
              </a:ext>
            </a:extLst>
          </p:cNvPr>
          <p:cNvSpPr/>
          <p:nvPr/>
        </p:nvSpPr>
        <p:spPr>
          <a:xfrm>
            <a:off x="6136262" y="3355829"/>
            <a:ext cx="5066670" cy="88653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8" name="Rectangle: Rounded Corners 267">
            <a:extLst>
              <a:ext uri="{FF2B5EF4-FFF2-40B4-BE49-F238E27FC236}">
                <a16:creationId xmlns:a16="http://schemas.microsoft.com/office/drawing/2014/main" id="{057C93E2-F87F-4316-A838-1C8ABF45798F}"/>
              </a:ext>
            </a:extLst>
          </p:cNvPr>
          <p:cNvSpPr/>
          <p:nvPr/>
        </p:nvSpPr>
        <p:spPr>
          <a:xfrm>
            <a:off x="6159420" y="4438679"/>
            <a:ext cx="5066670" cy="88653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4997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EC5E59-AF82-4781-A110-E204E3244AB6}"/>
              </a:ext>
            </a:extLst>
          </p:cNvPr>
          <p:cNvSpPr/>
          <p:nvPr/>
        </p:nvSpPr>
        <p:spPr>
          <a:xfrm>
            <a:off x="811530" y="6183630"/>
            <a:ext cx="1794510" cy="297180"/>
          </a:xfrm>
          <a:prstGeom prst="rect">
            <a:avLst/>
          </a:prstGeom>
          <a:solidFill>
            <a:srgbClr val="1924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EC93DC-A259-42B8-A99D-1755F55AEEE7}"/>
              </a:ext>
            </a:extLst>
          </p:cNvPr>
          <p:cNvSpPr/>
          <p:nvPr/>
        </p:nvSpPr>
        <p:spPr>
          <a:xfrm>
            <a:off x="10142220" y="228600"/>
            <a:ext cx="1756410" cy="506730"/>
          </a:xfrm>
          <a:prstGeom prst="rect">
            <a:avLst/>
          </a:prstGeom>
          <a:solidFill>
            <a:srgbClr val="1924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C8A8FD-5976-401D-A902-94B6D4C8DBE3}"/>
              </a:ext>
            </a:extLst>
          </p:cNvPr>
          <p:cNvGrpSpPr/>
          <p:nvPr/>
        </p:nvGrpSpPr>
        <p:grpSpPr>
          <a:xfrm>
            <a:off x="4053726" y="-149965"/>
            <a:ext cx="3764813" cy="758635"/>
            <a:chOff x="4053726" y="-149965"/>
            <a:chExt cx="3764813" cy="7586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F4492D-9B71-4C74-A95F-6EFB9C97D1F2}"/>
                </a:ext>
              </a:extLst>
            </p:cNvPr>
            <p:cNvSpPr txBox="1"/>
            <p:nvPr/>
          </p:nvSpPr>
          <p:spPr>
            <a:xfrm>
              <a:off x="4053726" y="-149965"/>
              <a:ext cx="3764813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217">
                <a:lnSpc>
                  <a:spcPct val="90000"/>
                </a:lnSpc>
              </a:pPr>
              <a:endParaRPr lang="en-US" dirty="0">
                <a:solidFill>
                  <a:srgbClr val="FFFFFF"/>
                </a:solidFill>
                <a:latin typeface="Lato Light"/>
                <a:cs typeface="Lato Light"/>
              </a:endParaRPr>
            </a:p>
            <a:p>
              <a:pPr algn="ctr" defTabSz="914217">
                <a:lnSpc>
                  <a:spcPct val="90000"/>
                </a:lnSpc>
              </a:pPr>
              <a:r>
                <a:rPr lang="en-US" sz="3000" dirty="0">
                  <a:solidFill>
                    <a:srgbClr val="0F8BDA"/>
                  </a:solidFill>
                  <a:latin typeface="Lato Light"/>
                  <a:cs typeface="Lato Light"/>
                </a:rPr>
                <a:t>Actionable Strategies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E8AB4D1-FEBF-4B22-86FF-2B2A5E8DBC93}"/>
                </a:ext>
              </a:extLst>
            </p:cNvPr>
            <p:cNvCxnSpPr/>
            <p:nvPr/>
          </p:nvCxnSpPr>
          <p:spPr>
            <a:xfrm rot="5400000">
              <a:off x="6095999" y="280319"/>
              <a:ext cx="0" cy="656701"/>
            </a:xfrm>
            <a:prstGeom prst="line">
              <a:avLst/>
            </a:prstGeom>
            <a:ln w="38100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5CE74F2-3D41-4DD9-9960-A3D5F40E208F}"/>
              </a:ext>
            </a:extLst>
          </p:cNvPr>
          <p:cNvSpPr txBox="1"/>
          <p:nvPr/>
        </p:nvSpPr>
        <p:spPr>
          <a:xfrm>
            <a:off x="367748" y="986343"/>
            <a:ext cx="11092069" cy="294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Mass Market Segment – Lure to buy more by incentivising purchases.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dirty="0"/>
              <a:t>“With any purchase of Baking and Cake Accessories get a Set of Doilies Free”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dirty="0"/>
              <a:t>“Get 10% off on your next purchase” or “Seasonal Offers – Buy a Christmas Tree and get decorations set at 10% discount”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dirty="0"/>
              <a:t>“Get a chance to win an Oven with any purchases in our Baking and Cake Accessories segment”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dirty="0"/>
              <a:t>“Limited period offers on Exclusive Festive Products”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61E3B-A173-4C25-8429-241400E2C27E}"/>
              </a:ext>
            </a:extLst>
          </p:cNvPr>
          <p:cNvSpPr txBox="1"/>
          <p:nvPr/>
        </p:nvSpPr>
        <p:spPr>
          <a:xfrm>
            <a:off x="367748" y="4029954"/>
            <a:ext cx="11092069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Extravagant Buyers &amp; Champion Segment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dirty="0"/>
              <a:t>“Exclusive Access to Preview Sale”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dirty="0"/>
              <a:t>Loyalty Points - “Earn more if you spend more”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dirty="0"/>
              <a:t>Product Customisation – “Customise a gift for just £2”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060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/>
          <p:cNvCxnSpPr/>
          <p:nvPr/>
        </p:nvCxnSpPr>
        <p:spPr>
          <a:xfrm>
            <a:off x="3163161" y="2980616"/>
            <a:ext cx="0" cy="1501958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71630" y="3005202"/>
            <a:ext cx="0" cy="1501958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9" idx="2"/>
          </p:cNvCxnSpPr>
          <p:nvPr/>
        </p:nvCxnSpPr>
        <p:spPr>
          <a:xfrm flipH="1">
            <a:off x="5997756" y="2477734"/>
            <a:ext cx="4360" cy="50288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cxnSpLocks/>
          </p:cNvCxnSpPr>
          <p:nvPr/>
        </p:nvCxnSpPr>
        <p:spPr>
          <a:xfrm>
            <a:off x="3163161" y="2965308"/>
            <a:ext cx="5508469" cy="4917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31893" y="3535631"/>
            <a:ext cx="4013521" cy="176480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217"/>
            <a:r>
              <a:rPr lang="en-US" sz="2400" dirty="0">
                <a:solidFill>
                  <a:srgbClr val="FFFFFF"/>
                </a:solidFill>
                <a:latin typeface="Lato Light" charset="0"/>
              </a:rPr>
              <a:t>Latent-Factorization</a:t>
            </a:r>
          </a:p>
          <a:p>
            <a:pPr algn="ctr" defTabSz="914217"/>
            <a:r>
              <a:rPr lang="en-US" sz="1600" dirty="0">
                <a:solidFill>
                  <a:srgbClr val="FFFFFF"/>
                </a:solidFill>
                <a:latin typeface="Lato Light" charset="0"/>
              </a:rPr>
              <a:t>Gives recommendations based on past user behaviors and identifying the products most likely to be preferred by the selected user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86846" y="3531568"/>
            <a:ext cx="4013477" cy="176480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217"/>
            <a:r>
              <a:rPr lang="en-US" sz="2400" dirty="0">
                <a:solidFill>
                  <a:srgbClr val="FFFFFF"/>
                </a:solidFill>
                <a:latin typeface="Lato Light" charset="0"/>
              </a:rPr>
              <a:t>Item-Item Similarity</a:t>
            </a:r>
          </a:p>
          <a:p>
            <a:pPr algn="ctr" defTabSz="914217"/>
            <a:r>
              <a:rPr lang="en-US" sz="1600" dirty="0">
                <a:solidFill>
                  <a:srgbClr val="FFFFFF"/>
                </a:solidFill>
                <a:latin typeface="Lato Light" charset="0"/>
              </a:rPr>
              <a:t>Gives recommendations based on the items most likely to be preferred by the user with respect to the selected item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424148" y="1646461"/>
            <a:ext cx="3155935" cy="831273"/>
          </a:xfrm>
          <a:prstGeom prst="rect">
            <a:avLst/>
          </a:prstGeom>
          <a:solidFill>
            <a:schemeClr val="accent1"/>
          </a:solidFill>
          <a:ln w="38100" cmpd="sng">
            <a:noFill/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002116" y="336812"/>
            <a:ext cx="18473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>
              <a:lnSpc>
                <a:spcPct val="90000"/>
              </a:lnSpc>
            </a:pPr>
            <a:endParaRPr lang="en-US" sz="2400" dirty="0">
              <a:solidFill>
                <a:srgbClr val="0F8BDA"/>
              </a:solidFill>
              <a:latin typeface="Lato Light"/>
              <a:cs typeface="Lato Light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rot="5400000">
            <a:off x="5673765" y="453528"/>
            <a:ext cx="0" cy="656701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Shape 188"/>
          <p:cNvSpPr/>
          <p:nvPr/>
        </p:nvSpPr>
        <p:spPr>
          <a:xfrm>
            <a:off x="879791" y="947973"/>
            <a:ext cx="9911170" cy="6137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just" defTabSz="29210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Lato Light"/>
                <a:ea typeface="Lato Light"/>
                <a:cs typeface="Lato Light"/>
              </a:rPr>
              <a:t>In order to enhance customer engagement on the website and to drive business revenues, the following two types of recommendation algorithms were implemented.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505372" y="1913985"/>
            <a:ext cx="2984767" cy="384703"/>
          </a:xfrm>
          <a:prstGeom prst="rect">
            <a:avLst/>
          </a:prstGeom>
          <a:ln>
            <a:noFill/>
          </a:ln>
        </p:spPr>
        <p:txBody>
          <a:bodyPr wrap="square" lIns="45720" tIns="45711" rIns="91422" bIns="45711">
            <a:spAutoFit/>
          </a:bodyPr>
          <a:lstStyle/>
          <a:p>
            <a:pPr algn="ctr" defTabSz="914217">
              <a:lnSpc>
                <a:spcPct val="95000"/>
              </a:lnSpc>
            </a:pPr>
            <a:r>
              <a:rPr lang="en-US" sz="2000" dirty="0">
                <a:solidFill>
                  <a:srgbClr val="FFFFFF"/>
                </a:solidFill>
                <a:latin typeface="Lato Light"/>
                <a:cs typeface="Lato Light"/>
              </a:rPr>
              <a:t>Collaborative Filtering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99275E-8741-4785-91DE-657695144440}"/>
              </a:ext>
            </a:extLst>
          </p:cNvPr>
          <p:cNvSpPr txBox="1"/>
          <p:nvPr/>
        </p:nvSpPr>
        <p:spPr>
          <a:xfrm>
            <a:off x="3547873" y="0"/>
            <a:ext cx="443954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>
              <a:lnSpc>
                <a:spcPct val="90000"/>
              </a:lnSpc>
            </a:pPr>
            <a:endParaRPr lang="en-US" dirty="0">
              <a:solidFill>
                <a:srgbClr val="FFFFFF"/>
              </a:solidFill>
              <a:latin typeface="Lato Light"/>
              <a:cs typeface="Lato Light"/>
            </a:endParaRPr>
          </a:p>
          <a:p>
            <a:pPr algn="ctr" defTabSz="914217">
              <a:lnSpc>
                <a:spcPct val="90000"/>
              </a:lnSpc>
            </a:pPr>
            <a:r>
              <a:rPr lang="en-US" sz="3000" dirty="0">
                <a:solidFill>
                  <a:srgbClr val="0F8BDA"/>
                </a:solidFill>
                <a:latin typeface="Lato Light"/>
                <a:cs typeface="Lato Light"/>
              </a:rPr>
              <a:t>Recommendation Engine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23015C-2F1F-4955-B6BE-D8D76C72EDA0}"/>
              </a:ext>
            </a:extLst>
          </p:cNvPr>
          <p:cNvSpPr/>
          <p:nvPr/>
        </p:nvSpPr>
        <p:spPr>
          <a:xfrm>
            <a:off x="4770782" y="5684155"/>
            <a:ext cx="8743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hlinkClick r:id="rId2"/>
              </a:rPr>
              <a:t>http://127.0.0.1:8000/rec/</a:t>
            </a:r>
            <a:endParaRPr lang="en-SG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550376-F3EE-43CD-AD49-6421D3001469}"/>
              </a:ext>
            </a:extLst>
          </p:cNvPr>
          <p:cNvSpPr/>
          <p:nvPr/>
        </p:nvSpPr>
        <p:spPr>
          <a:xfrm>
            <a:off x="11191461" y="188844"/>
            <a:ext cx="735496" cy="655982"/>
          </a:xfrm>
          <a:prstGeom prst="rect">
            <a:avLst/>
          </a:prstGeom>
          <a:solidFill>
            <a:srgbClr val="1924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4DE8F1-8329-4AB8-9FC0-E7BCEA8B977C}"/>
              </a:ext>
            </a:extLst>
          </p:cNvPr>
          <p:cNvSpPr/>
          <p:nvPr/>
        </p:nvSpPr>
        <p:spPr>
          <a:xfrm>
            <a:off x="844661" y="6216761"/>
            <a:ext cx="1794510" cy="297180"/>
          </a:xfrm>
          <a:prstGeom prst="rect">
            <a:avLst/>
          </a:prstGeom>
          <a:solidFill>
            <a:srgbClr val="1924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70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Theme">
  <a:themeElements>
    <a:clrScheme name="Investor PRO Dark">
      <a:dk1>
        <a:srgbClr val="FFFFFF"/>
      </a:dk1>
      <a:lt1>
        <a:srgbClr val="FFFFFF"/>
      </a:lt1>
      <a:dk2>
        <a:srgbClr val="E6ECED"/>
      </a:dk2>
      <a:lt2>
        <a:srgbClr val="19242F"/>
      </a:lt2>
      <a:accent1>
        <a:srgbClr val="0F8BDA"/>
      </a:accent1>
      <a:accent2>
        <a:srgbClr val="6882A1"/>
      </a:accent2>
      <a:accent3>
        <a:srgbClr val="33D1AD"/>
      </a:accent3>
      <a:accent4>
        <a:srgbClr val="F29A15"/>
      </a:accent4>
      <a:accent5>
        <a:srgbClr val="91CE55"/>
      </a:accent5>
      <a:accent6>
        <a:srgbClr val="C9D1D7"/>
      </a:accent6>
      <a:hlink>
        <a:srgbClr val="0F8BD9"/>
      </a:hlink>
      <a:folHlink>
        <a:srgbClr val="F29A15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CD12E8CFAC65469A146B658C6175DB" ma:contentTypeVersion="4" ma:contentTypeDescription="Create a new document." ma:contentTypeScope="" ma:versionID="fa6f6751b1ba036f760269aaef80caeb">
  <xsd:schema xmlns:xsd="http://www.w3.org/2001/XMLSchema" xmlns:xs="http://www.w3.org/2001/XMLSchema" xmlns:p="http://schemas.microsoft.com/office/2006/metadata/properties" xmlns:ns2="bb1271d2-491c-4fdb-9521-9602053d2e59" xmlns:ns3="07d93296-2d0d-4137-8861-51f73a885e80" targetNamespace="http://schemas.microsoft.com/office/2006/metadata/properties" ma:root="true" ma:fieldsID="42e1a5f84f113bd5b4d8ed30ca3be6f6" ns2:_="" ns3:_="">
    <xsd:import namespace="bb1271d2-491c-4fdb-9521-9602053d2e59"/>
    <xsd:import namespace="07d93296-2d0d-4137-8861-51f73a885e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271d2-491c-4fdb-9521-9602053d2e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d93296-2d0d-4137-8861-51f73a885e8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8125F1-141A-414C-A648-F33217E014B8}">
  <ds:schemaRefs>
    <ds:schemaRef ds:uri="http://schemas.microsoft.com/office/infopath/2007/PartnerControls"/>
    <ds:schemaRef ds:uri="bb1271d2-491c-4fdb-9521-9602053d2e59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5DDAD6B-E7D8-4D6F-8932-09088E62AD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8EEE69-2B93-42D5-8523-352F1EC5AE3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2612</TotalTime>
  <Words>696</Words>
  <Application>Microsoft Office PowerPoint</Application>
  <PresentationFormat>Widescreen</PresentationFormat>
  <Paragraphs>115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Gill Sans</vt:lpstr>
      <vt:lpstr>Helvetica Neue Light</vt:lpstr>
      <vt:lpstr>Kristen ITC</vt:lpstr>
      <vt:lpstr>Lato Black</vt:lpstr>
      <vt:lpstr>Lato Light</vt:lpstr>
      <vt:lpstr>Source Sans Pro ExtraLight</vt:lpstr>
      <vt:lpstr>Wingdings</vt:lpstr>
      <vt:lpstr>Office Theme</vt:lpstr>
      <vt:lpstr>1_Office Theme</vt:lpstr>
      <vt:lpstr>Default Theme</vt:lpstr>
      <vt:lpstr>ISSS603- CUSTOMER ANALYTICS &amp; APPLICATIONS Speciality Store Online Retail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ISSS603-CUSTOMER ANALYTICS &amp; APPLICATIONS  </dc:title>
  <dc:creator>Priyanka SHARMA</dc:creator>
  <cp:lastModifiedBy>Pankhuri DWIVEDI</cp:lastModifiedBy>
  <cp:revision>102</cp:revision>
  <dcterms:created xsi:type="dcterms:W3CDTF">2018-04-07T10:06:57Z</dcterms:created>
  <dcterms:modified xsi:type="dcterms:W3CDTF">2018-04-10T17:48:37Z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0x010100C2CD12E8CFAC65469A146B658C6175DB</vt:lpwstr>
  </property>
</Properties>
</file>