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05" r:id="rId3"/>
    <p:sldMasterId id="2147483688" r:id="rId4"/>
    <p:sldMasterId id="2147483697" r:id="rId5"/>
    <p:sldMasterId id="2147483761" r:id="rId6"/>
    <p:sldMasterId id="2147483808" r:id="rId7"/>
  </p:sldMasterIdLst>
  <p:notesMasterIdLst>
    <p:notesMasterId r:id="rId21"/>
  </p:notesMasterIdLst>
  <p:handoutMasterIdLst>
    <p:handoutMasterId r:id="rId22"/>
  </p:handoutMasterIdLst>
  <p:sldIdLst>
    <p:sldId id="314" r:id="rId8"/>
    <p:sldId id="266" r:id="rId9"/>
    <p:sldId id="773" r:id="rId10"/>
    <p:sldId id="768" r:id="rId11"/>
    <p:sldId id="769" r:id="rId12"/>
    <p:sldId id="409" r:id="rId13"/>
    <p:sldId id="410" r:id="rId14"/>
    <p:sldId id="411" r:id="rId15"/>
    <p:sldId id="412" r:id="rId16"/>
    <p:sldId id="413" r:id="rId17"/>
    <p:sldId id="770" r:id="rId18"/>
    <p:sldId id="771" r:id="rId19"/>
    <p:sldId id="7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  <p:cmAuthor id="5" name="Kevin Ryan" initials="KR" lastIdx="1" clrIdx="5">
    <p:extLst>
      <p:ext uri="{19B8F6BF-5375-455C-9EA6-DF929625EA0E}">
        <p15:presenceInfo xmlns:p15="http://schemas.microsoft.com/office/powerpoint/2012/main" userId="S::kryan@stevens.edu::c57c8389-7270-462f-8172-fb3323505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177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469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80155" y="1450565"/>
            <a:ext cx="4188542" cy="3996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936791" y="5586913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50565"/>
            <a:ext cx="4242014" cy="437013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431434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543262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431434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424569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599111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99564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8563027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372447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365582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77" y="1877962"/>
            <a:ext cx="2740354" cy="233713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06068" y="3940848"/>
            <a:ext cx="4195867" cy="149639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Email</a:t>
            </a:r>
            <a:br>
              <a:rPr lang="en-US" dirty="0"/>
            </a:br>
            <a:r>
              <a:rPr lang="en-US" dirty="0"/>
              <a:t>Presenter’s phone number (optional)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06068" y="1781465"/>
            <a:ext cx="4195867" cy="1571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baseline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Thank You or other sign-off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3962400" y="432619"/>
            <a:ext cx="68826" cy="54765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60606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7546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8719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8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23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CE202-EBAA-4D33-B7BA-4F98C4C7CA96}"/>
              </a:ext>
            </a:extLst>
          </p:cNvPr>
          <p:cNvSpPr txBox="1"/>
          <p:nvPr userDrawn="1"/>
        </p:nvSpPr>
        <p:spPr>
          <a:xfrm>
            <a:off x="457200" y="2236698"/>
            <a:ext cx="841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TM 617 Lecture Notes Two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Introduction to 6G Mobile Wireless Networks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Prof. Kevin Ryan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7" r:id="rId2"/>
    <p:sldLayoutId id="2147483800" r:id="rId3"/>
    <p:sldLayoutId id="2147483803" r:id="rId4"/>
    <p:sldLayoutId id="2147483804" r:id="rId5"/>
    <p:sldLayoutId id="214748381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05" r:id="rId2"/>
    <p:sldLayoutId id="2147483806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9048" y="26122"/>
            <a:ext cx="304495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679"/>
            <a:ext cx="6099048" cy="0"/>
          </a:xfrm>
          <a:prstGeom prst="line">
            <a:avLst/>
          </a:prstGeom>
          <a:ln w="50800">
            <a:solidFill>
              <a:srgbClr val="9015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40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90113" y="1668205"/>
            <a:ext cx="7563774" cy="352158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AAI/CPE/EE 551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List of Topics and Reading Assignment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Prof. Kevin Ryan</a:t>
            </a:r>
          </a:p>
        </p:txBody>
      </p:sp>
    </p:spTree>
    <p:extLst>
      <p:ext uri="{BB962C8B-B14F-4D97-AF65-F5344CB8AC3E}">
        <p14:creationId xmlns:p14="http://schemas.microsoft.com/office/powerpoint/2010/main" val="34437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561879"/>
            <a:ext cx="8907064" cy="5734242"/>
          </a:xfrm>
        </p:spPr>
        <p:txBody>
          <a:bodyPr/>
          <a:lstStyle/>
          <a:p>
            <a:r>
              <a:rPr lang="en-US" sz="3200" dirty="0"/>
              <a:t>Another example;</a:t>
            </a:r>
          </a:p>
          <a:p>
            <a:pPr marL="0" indent="0">
              <a:buNone/>
            </a:pPr>
            <a:r>
              <a:rPr lang="en-US" sz="3200" dirty="0"/>
              <a:t>&gt;&gt;&gt; # The total price is $1.50</a:t>
            </a:r>
          </a:p>
          <a:p>
            <a:pPr marL="0" indent="0">
              <a:buNone/>
            </a:pPr>
            <a:r>
              <a:rPr lang="en-US" sz="3200" dirty="0"/>
              <a:t>&gt;&gt;&gt; # Our program calculates the</a:t>
            </a:r>
          </a:p>
          <a:p>
            <a:pPr marL="0" indent="0">
              <a:buNone/>
            </a:pPr>
            <a:r>
              <a:rPr lang="en-US" sz="3200" dirty="0"/>
              <a:t>&gt;&gt;&gt; # total price as 1.5</a:t>
            </a:r>
          </a:p>
          <a:p>
            <a:pPr marL="0" indent="0">
              <a:buNone/>
            </a:pPr>
            <a:r>
              <a:rPr lang="en-US" sz="3200" dirty="0"/>
              <a:t>&gt;&gt;&gt; total = 1.5</a:t>
            </a:r>
          </a:p>
          <a:p>
            <a:pPr marL="0" indent="0">
              <a:buNone/>
            </a:pPr>
            <a:r>
              <a:rPr lang="en-US" sz="3200" dirty="0"/>
              <a:t>&gt;&gt;&gt; print("Total price is $", total)</a:t>
            </a:r>
          </a:p>
          <a:p>
            <a:pPr marL="0" indent="0">
              <a:buNone/>
            </a:pPr>
            <a:r>
              <a:rPr lang="en-US" sz="3200" dirty="0"/>
              <a:t>Total price is $ 1.5</a:t>
            </a:r>
          </a:p>
          <a:p>
            <a:pPr marL="0" indent="0">
              <a:buNone/>
            </a:pPr>
            <a:r>
              <a:rPr lang="en-US" sz="3200" dirty="0"/>
              <a:t>&gt;&gt;&gt; print("Total price is ${0:0.2f}".format(total))</a:t>
            </a:r>
          </a:p>
          <a:p>
            <a:pPr marL="0" indent="0">
              <a:buNone/>
            </a:pPr>
            <a:r>
              <a:rPr lang="en-US" sz="3200" dirty="0"/>
              <a:t>Total price is $1.50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936" y="-7818"/>
            <a:ext cx="7933761" cy="569697"/>
          </a:xfrm>
        </p:spPr>
        <p:txBody>
          <a:bodyPr/>
          <a:lstStyle/>
          <a:p>
            <a:r>
              <a:rPr lang="en-US" sz="3600" i="1" dirty="0"/>
              <a:t>format</a:t>
            </a:r>
            <a:r>
              <a:rPr lang="en-US" sz="3600" dirty="0"/>
              <a:t> Method in Python </a:t>
            </a:r>
            <a:r>
              <a:rPr lang="en-US" sz="2800" dirty="0"/>
              <a:t>(5)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813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1055257"/>
            <a:ext cx="8907064" cy="4747486"/>
          </a:xfrm>
        </p:spPr>
        <p:txBody>
          <a:bodyPr/>
          <a:lstStyle/>
          <a:p>
            <a:r>
              <a:rPr lang="en-US" sz="3200" dirty="0"/>
              <a:t>Comparisons: Normal and Chained</a:t>
            </a:r>
          </a:p>
          <a:p>
            <a:r>
              <a:rPr lang="en-US" sz="3200" dirty="0"/>
              <a:t>Bitwise Operations</a:t>
            </a:r>
          </a:p>
          <a:p>
            <a:pPr lvl="1"/>
            <a:r>
              <a:rPr lang="en-US" sz="2800" dirty="0"/>
              <a:t>Shift to the left or right</a:t>
            </a:r>
          </a:p>
          <a:p>
            <a:pPr lvl="1"/>
            <a:r>
              <a:rPr lang="en-US" sz="2800" dirty="0"/>
              <a:t>AND, OR</a:t>
            </a:r>
          </a:p>
          <a:p>
            <a:r>
              <a:rPr lang="en-US" sz="3200" dirty="0"/>
              <a:t>Other Built-in Numeric Tools</a:t>
            </a:r>
          </a:p>
          <a:p>
            <a:pPr lvl="1"/>
            <a:r>
              <a:rPr lang="en-US" sz="2800" dirty="0"/>
              <a:t>import math</a:t>
            </a:r>
          </a:p>
          <a:p>
            <a:pPr lvl="1"/>
            <a:r>
              <a:rPr lang="en-US" sz="2800" dirty="0"/>
              <a:t>import time</a:t>
            </a:r>
          </a:p>
          <a:p>
            <a:pPr lvl="1"/>
            <a:r>
              <a:rPr lang="en-US" sz="2800" dirty="0"/>
              <a:t>import random</a:t>
            </a:r>
          </a:p>
          <a:p>
            <a:pPr lvl="1"/>
            <a:endParaRPr lang="en-US" sz="28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928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Sets:</a:t>
            </a:r>
          </a:p>
          <a:p>
            <a:pPr lvl="1"/>
            <a:r>
              <a:rPr lang="en-US" sz="2800" dirty="0"/>
              <a:t>Unordered</a:t>
            </a:r>
          </a:p>
          <a:p>
            <a:pPr lvl="1"/>
            <a:r>
              <a:rPr lang="en-US" sz="2800" dirty="0"/>
              <a:t>Unique</a:t>
            </a:r>
          </a:p>
          <a:p>
            <a:pPr lvl="1"/>
            <a:r>
              <a:rPr lang="en-US" sz="2800" dirty="0"/>
              <a:t>Immutable object types</a:t>
            </a:r>
          </a:p>
          <a:p>
            <a:pPr lvl="2"/>
            <a:r>
              <a:rPr lang="en-US" sz="2400" dirty="0"/>
              <a:t>Each element is immutable, but a set is mutable</a:t>
            </a:r>
          </a:p>
          <a:p>
            <a:pPr lvl="3"/>
            <a:r>
              <a:rPr lang="en-US" sz="2000" dirty="0"/>
              <a:t>For example: we can add or remove items from a set</a:t>
            </a:r>
          </a:p>
          <a:p>
            <a:pPr lvl="1"/>
            <a:r>
              <a:rPr lang="en-US" sz="2800" dirty="0"/>
              <a:t>Operations include:</a:t>
            </a:r>
          </a:p>
          <a:p>
            <a:pPr lvl="2"/>
            <a:r>
              <a:rPr lang="en-US" sz="2400" dirty="0"/>
              <a:t>“Union” and “Intersection”</a:t>
            </a:r>
          </a:p>
          <a:p>
            <a:r>
              <a:rPr lang="en-US" sz="3200" dirty="0"/>
              <a:t>Booleans</a:t>
            </a:r>
          </a:p>
          <a:p>
            <a:pPr lvl="1"/>
            <a:r>
              <a:rPr lang="en-US" sz="2800" dirty="0"/>
              <a:t>True, False</a:t>
            </a:r>
          </a:p>
          <a:p>
            <a:pPr lvl="2"/>
            <a:endParaRPr lang="en-US" sz="2400" dirty="0"/>
          </a:p>
          <a:p>
            <a:r>
              <a:rPr lang="en-US" sz="3200" dirty="0"/>
              <a:t>List </a:t>
            </a:r>
            <a:r>
              <a:rPr lang="en-US" sz="3200" i="1" dirty="0"/>
              <a:t>comprehensions</a:t>
            </a:r>
          </a:p>
          <a:p>
            <a:pPr lvl="1"/>
            <a:r>
              <a:rPr lang="en-US" sz="2800" dirty="0"/>
              <a:t>We can think of it as a one-line </a:t>
            </a:r>
            <a:r>
              <a:rPr lang="en-US" sz="2800" i="1" dirty="0"/>
              <a:t>for</a:t>
            </a:r>
            <a:r>
              <a:rPr lang="en-US" sz="2800" dirty="0"/>
              <a:t> loop</a:t>
            </a:r>
          </a:p>
          <a:p>
            <a:pPr lvl="2"/>
            <a:r>
              <a:rPr lang="en-US" sz="2400" dirty="0"/>
              <a:t>Can also add an </a:t>
            </a:r>
            <a:r>
              <a:rPr lang="en-US" sz="2400" i="1" dirty="0"/>
              <a:t>if</a:t>
            </a:r>
            <a:r>
              <a:rPr lang="en-US" sz="2400" dirty="0"/>
              <a:t> statement</a:t>
            </a:r>
          </a:p>
          <a:p>
            <a:pPr lvl="1"/>
            <a:r>
              <a:rPr lang="en-US" sz="2800" dirty="0"/>
              <a:t>Application we examined: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7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List </a:t>
            </a:r>
            <a:r>
              <a:rPr lang="en-US" sz="3200" i="1" dirty="0"/>
              <a:t>comprehensions</a:t>
            </a:r>
          </a:p>
          <a:p>
            <a:pPr lvl="1"/>
            <a:r>
              <a:rPr lang="en-US" sz="2800" dirty="0"/>
              <a:t>We can think of it as a one-line </a:t>
            </a:r>
            <a:r>
              <a:rPr lang="en-US" sz="2800" i="1" dirty="0"/>
              <a:t>for</a:t>
            </a:r>
            <a:r>
              <a:rPr lang="en-US" sz="2800" dirty="0"/>
              <a:t> loop</a:t>
            </a:r>
          </a:p>
          <a:p>
            <a:pPr lvl="2"/>
            <a:r>
              <a:rPr lang="en-US" sz="2400" dirty="0"/>
              <a:t>Can also add an </a:t>
            </a:r>
            <a:r>
              <a:rPr lang="en-US" sz="2400" i="1" dirty="0"/>
              <a:t>if</a:t>
            </a:r>
            <a:r>
              <a:rPr lang="en-US" sz="2400" dirty="0"/>
              <a:t> statement</a:t>
            </a:r>
          </a:p>
          <a:p>
            <a:pPr lvl="1"/>
            <a:r>
              <a:rPr lang="en-US" sz="2800" dirty="0"/>
              <a:t>Format for a list comprehension:</a:t>
            </a:r>
          </a:p>
          <a:p>
            <a:pPr marL="0" indent="0" algn="ctr">
              <a:buNone/>
            </a:pPr>
            <a:r>
              <a:rPr lang="en-US" sz="3200" dirty="0"/>
              <a:t>[ f(x) for x in L]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24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589544"/>
            <a:ext cx="8907064" cy="5784623"/>
          </a:xfrm>
        </p:spPr>
        <p:txBody>
          <a:bodyPr/>
          <a:lstStyle/>
          <a:p>
            <a:r>
              <a:rPr lang="en-US" sz="3200" dirty="0"/>
              <a:t>Continuing Python Object Types (Data Structures)</a:t>
            </a:r>
          </a:p>
          <a:p>
            <a:pPr lvl="1"/>
            <a:r>
              <a:rPr lang="en-US" sz="2800" dirty="0"/>
              <a:t>Tuples </a:t>
            </a:r>
          </a:p>
          <a:p>
            <a:pPr lvl="2"/>
            <a:r>
              <a:rPr lang="en-US" sz="2400" dirty="0"/>
              <a:t>Immutable (like strings)</a:t>
            </a:r>
          </a:p>
          <a:p>
            <a:r>
              <a:rPr lang="en-US" sz="3200" dirty="0"/>
              <a:t>Numeric Types (Chapter Five)</a:t>
            </a:r>
          </a:p>
          <a:p>
            <a:pPr lvl="1"/>
            <a:r>
              <a:rPr lang="en-US" sz="2800" dirty="0"/>
              <a:t>Variables and Basic Expressions</a:t>
            </a:r>
          </a:p>
          <a:p>
            <a:pPr lvl="1"/>
            <a:r>
              <a:rPr lang="en-US" sz="2800" dirty="0"/>
              <a:t>Numeric Display Formats</a:t>
            </a:r>
          </a:p>
          <a:p>
            <a:pPr lvl="1"/>
            <a:r>
              <a:rPr lang="en-US" sz="2800" dirty="0"/>
              <a:t>Comparisons: Normal and Chained</a:t>
            </a:r>
          </a:p>
          <a:p>
            <a:pPr lvl="1"/>
            <a:r>
              <a:rPr lang="en-US" sz="2800" dirty="0"/>
              <a:t>Bitwise operations</a:t>
            </a:r>
          </a:p>
          <a:p>
            <a:pPr lvl="1"/>
            <a:r>
              <a:rPr lang="en-US" sz="2800" dirty="0"/>
              <a:t>Built-in Numeric Tools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28909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589544"/>
            <a:ext cx="8907064" cy="5784623"/>
          </a:xfrm>
        </p:spPr>
        <p:txBody>
          <a:bodyPr/>
          <a:lstStyle/>
          <a:p>
            <a:r>
              <a:rPr lang="en-US" sz="3200" dirty="0"/>
              <a:t>Numeric Types (cont.)</a:t>
            </a:r>
          </a:p>
          <a:p>
            <a:pPr lvl="1"/>
            <a:r>
              <a:rPr lang="en-US" sz="2800" dirty="0"/>
              <a:t>Sets</a:t>
            </a:r>
          </a:p>
          <a:p>
            <a:pPr lvl="2"/>
            <a:r>
              <a:rPr lang="en-US" sz="2400" dirty="0"/>
              <a:t>Unordered collection of unique and immutable objects</a:t>
            </a:r>
          </a:p>
          <a:p>
            <a:pPr lvl="2"/>
            <a:r>
              <a:rPr lang="en-US" sz="2400" dirty="0"/>
              <a:t>Operations corresponding to mathematical set theory</a:t>
            </a:r>
          </a:p>
          <a:p>
            <a:pPr lvl="1"/>
            <a:r>
              <a:rPr lang="en-US" sz="2800" dirty="0"/>
              <a:t>Booleans</a:t>
            </a:r>
          </a:p>
          <a:p>
            <a:pPr lvl="2"/>
            <a:r>
              <a:rPr lang="en-US" sz="2400" dirty="0"/>
              <a:t>Type </a:t>
            </a:r>
            <a:r>
              <a:rPr lang="en-US" sz="2400" b="1" dirty="0"/>
              <a:t>bool</a:t>
            </a:r>
          </a:p>
          <a:p>
            <a:pPr lvl="3"/>
            <a:r>
              <a:rPr lang="en-US" sz="2000" dirty="0"/>
              <a:t>Values True and False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971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1472065"/>
            <a:ext cx="8907064" cy="3913869"/>
          </a:xfrm>
        </p:spPr>
        <p:txBody>
          <a:bodyPr/>
          <a:lstStyle/>
          <a:p>
            <a:pPr marL="92075" marR="0">
              <a:spcBef>
                <a:spcPts val="45"/>
              </a:spcBef>
              <a:spcAft>
                <a:spcPts val="0"/>
              </a:spcAft>
            </a:pP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i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i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(5E) by Mark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Lutz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Four: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Python Ob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ject Types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(pages 124 – 125)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Five: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Numeric Types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(pages 137 – 178)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 most but not all topics (Hex, Octal, &amp; Binary conversions not covered)</a:t>
            </a:r>
          </a:p>
          <a:p>
            <a:pPr marL="263525" lvl="1" indent="0">
              <a:spcBef>
                <a:spcPts val="45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172" y="280534"/>
            <a:ext cx="7933761" cy="621437"/>
          </a:xfrm>
        </p:spPr>
        <p:txBody>
          <a:bodyPr/>
          <a:lstStyle/>
          <a:p>
            <a:r>
              <a:rPr lang="en-US" sz="3600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9738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Tuples</a:t>
            </a:r>
          </a:p>
          <a:p>
            <a:pPr lvl="1"/>
            <a:r>
              <a:rPr lang="en-US" sz="2800" dirty="0"/>
              <a:t>Like lists except tuples are immutable</a:t>
            </a:r>
          </a:p>
          <a:p>
            <a:pPr lvl="1"/>
            <a:r>
              <a:rPr lang="en-US" sz="2800" dirty="0"/>
              <a:t>Operations (we examined):</a:t>
            </a:r>
          </a:p>
          <a:p>
            <a:pPr lvl="2"/>
            <a:r>
              <a:rPr lang="en-US" sz="2400" dirty="0" err="1"/>
              <a:t>len</a:t>
            </a:r>
            <a:endParaRPr lang="en-US" sz="2400" dirty="0"/>
          </a:p>
          <a:p>
            <a:pPr lvl="2"/>
            <a:r>
              <a:rPr lang="en-US" sz="2400" dirty="0"/>
              <a:t>Indexing and Slicing</a:t>
            </a:r>
          </a:p>
          <a:p>
            <a:pPr lvl="2"/>
            <a:r>
              <a:rPr lang="en-US" sz="2400" dirty="0"/>
              <a:t>Concatenation</a:t>
            </a:r>
          </a:p>
          <a:p>
            <a:r>
              <a:rPr lang="en-US" sz="3200" dirty="0"/>
              <a:t>Numeric Types (Chapter Five)</a:t>
            </a:r>
          </a:p>
          <a:p>
            <a:pPr lvl="1"/>
            <a:r>
              <a:rPr lang="en-US" sz="2800" dirty="0"/>
              <a:t>Variables and basic expressions</a:t>
            </a:r>
          </a:p>
          <a:p>
            <a:pPr lvl="1"/>
            <a:r>
              <a:rPr lang="en-US" sz="2800" dirty="0"/>
              <a:t>Display formats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</a:t>
            </a:r>
          </a:p>
        </p:txBody>
      </p:sp>
    </p:spTree>
    <p:extLst>
      <p:ext uri="{BB962C8B-B14F-4D97-AF65-F5344CB8AC3E}">
        <p14:creationId xmlns:p14="http://schemas.microsoft.com/office/powerpoint/2010/main" val="12112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510364"/>
            <a:ext cx="8907064" cy="5826642"/>
          </a:xfrm>
        </p:spPr>
        <p:txBody>
          <a:bodyPr/>
          <a:lstStyle/>
          <a:p>
            <a:r>
              <a:rPr lang="en-US" sz="3200" dirty="0"/>
              <a:t>Syntax;</a:t>
            </a:r>
          </a:p>
          <a:p>
            <a:pPr marL="0" indent="0" algn="ctr">
              <a:buNone/>
            </a:pPr>
            <a:r>
              <a:rPr lang="en-US" sz="3200" dirty="0"/>
              <a:t>{ }.format(value)</a:t>
            </a:r>
          </a:p>
          <a:p>
            <a:pPr lvl="1"/>
            <a:r>
              <a:rPr lang="en-US" sz="2800" dirty="0"/>
              <a:t>Returns a formatted string with </a:t>
            </a:r>
            <a:r>
              <a:rPr lang="en-US" sz="2800" i="1" dirty="0"/>
              <a:t>value </a:t>
            </a:r>
            <a:r>
              <a:rPr lang="en-US" sz="2800" dirty="0"/>
              <a:t>placed into the “placeholder” position { }</a:t>
            </a:r>
          </a:p>
          <a:p>
            <a:r>
              <a:rPr lang="en-US" sz="3200" dirty="0"/>
              <a:t>Simple examples;</a:t>
            </a:r>
          </a:p>
          <a:p>
            <a:pPr marL="0" indent="0">
              <a:buNone/>
            </a:pPr>
            <a:r>
              <a:rPr lang="en-US" sz="2000" dirty="0"/>
              <a:t>&gt;&gt;&gt; "Hello {},".format("Prof. Ryan")</a:t>
            </a:r>
          </a:p>
          <a:p>
            <a:pPr marL="0" indent="0">
              <a:buNone/>
            </a:pPr>
            <a:r>
              <a:rPr lang="en-US" sz="2000" dirty="0"/>
              <a:t>'Hello Prof. Ryan,'</a:t>
            </a:r>
          </a:p>
          <a:p>
            <a:pPr marL="0" indent="0">
              <a:buNone/>
            </a:pPr>
            <a:r>
              <a:rPr lang="en-US" sz="2000" dirty="0"/>
              <a:t>&gt;&gt;&gt; "Hello, I am {0} from {1}.".format("Prof. Kevin Ryan", "Stevens")</a:t>
            </a:r>
          </a:p>
          <a:p>
            <a:pPr marL="0" indent="0">
              <a:buNone/>
            </a:pPr>
            <a:r>
              <a:rPr lang="en-US" sz="2000" dirty="0"/>
              <a:t>'Hello, I am Prof. Kevin Ryan from Stevens.'</a:t>
            </a:r>
          </a:p>
          <a:p>
            <a:pPr marL="0" indent="0">
              <a:buNone/>
            </a:pPr>
            <a:r>
              <a:rPr lang="en-US" sz="2000" dirty="0"/>
              <a:t>&gt;&gt;&gt; "Hello, I am {} from {}.".format("Prof. Kevin Ryan", "Stevens")</a:t>
            </a:r>
          </a:p>
          <a:p>
            <a:pPr marL="0" indent="0">
              <a:buNone/>
            </a:pPr>
            <a:r>
              <a:rPr lang="en-US" sz="2000" dirty="0"/>
              <a:t>'Hello, I am Prof. Kevin Ryan from Stevens.'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52899"/>
            <a:ext cx="7933761" cy="569697"/>
          </a:xfrm>
        </p:spPr>
        <p:txBody>
          <a:bodyPr/>
          <a:lstStyle/>
          <a:p>
            <a:r>
              <a:rPr lang="en-US" sz="3600" i="1" dirty="0"/>
              <a:t>format</a:t>
            </a:r>
            <a:r>
              <a:rPr lang="en-US" sz="3600" dirty="0"/>
              <a:t> Method in Python</a:t>
            </a:r>
          </a:p>
        </p:txBody>
      </p:sp>
    </p:spTree>
    <p:extLst>
      <p:ext uri="{BB962C8B-B14F-4D97-AF65-F5344CB8AC3E}">
        <p14:creationId xmlns:p14="http://schemas.microsoft.com/office/powerpoint/2010/main" val="39198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515679"/>
            <a:ext cx="8907064" cy="6123660"/>
          </a:xfrm>
        </p:spPr>
        <p:txBody>
          <a:bodyPr/>
          <a:lstStyle/>
          <a:p>
            <a:r>
              <a:rPr lang="en-US" sz="2800" dirty="0"/>
              <a:t>Syntax for the placeholder (or </a:t>
            </a:r>
            <a:r>
              <a:rPr lang="en-US" sz="2800" i="1" dirty="0"/>
              <a:t>slot)</a:t>
            </a:r>
            <a:r>
              <a:rPr lang="en-US" sz="2800" dirty="0"/>
              <a:t>;</a:t>
            </a:r>
          </a:p>
          <a:p>
            <a:pPr marL="0" indent="0" algn="ctr">
              <a:buNone/>
            </a:pPr>
            <a:r>
              <a:rPr lang="en-US" sz="3200" dirty="0"/>
              <a:t>{&lt;index&gt;:&lt;format-specifier&gt;}</a:t>
            </a:r>
          </a:p>
          <a:p>
            <a:r>
              <a:rPr lang="en-US" sz="2800" dirty="0"/>
              <a:t>One example of a &lt;format-specifier&gt;</a:t>
            </a:r>
          </a:p>
          <a:p>
            <a:pPr lvl="1"/>
            <a:r>
              <a:rPr lang="en-US" sz="2800" dirty="0"/>
              <a:t>&lt;width&gt;.&lt;precision&gt;&lt;type&gt;</a:t>
            </a:r>
          </a:p>
          <a:p>
            <a:pPr lvl="2"/>
            <a:r>
              <a:rPr lang="en-US" sz="2400" i="1" dirty="0"/>
              <a:t>width</a:t>
            </a:r>
            <a:r>
              <a:rPr lang="en-US" sz="2400" dirty="0"/>
              <a:t> = number of spaces for the value</a:t>
            </a:r>
          </a:p>
          <a:p>
            <a:pPr lvl="3"/>
            <a:r>
              <a:rPr lang="en-US" sz="2000" dirty="0"/>
              <a:t>A value of zero (or missing) = “use as much space as needed”</a:t>
            </a:r>
          </a:p>
          <a:p>
            <a:pPr lvl="2"/>
            <a:r>
              <a:rPr lang="en-US" sz="2400" i="1" dirty="0"/>
              <a:t>precision </a:t>
            </a:r>
            <a:r>
              <a:rPr lang="en-US" sz="2400" dirty="0"/>
              <a:t>= number of decimal places</a:t>
            </a:r>
          </a:p>
          <a:p>
            <a:pPr lvl="2"/>
            <a:r>
              <a:rPr lang="en-US" sz="2400" i="1" dirty="0"/>
              <a:t>type </a:t>
            </a:r>
            <a:r>
              <a:rPr lang="en-US" sz="2400" dirty="0"/>
              <a:t>= type of number. Examples; </a:t>
            </a:r>
          </a:p>
          <a:p>
            <a:pPr lvl="3"/>
            <a:r>
              <a:rPr lang="en-US" sz="2000" i="1" dirty="0"/>
              <a:t>d = decimal integer</a:t>
            </a:r>
          </a:p>
          <a:p>
            <a:pPr lvl="3"/>
            <a:r>
              <a:rPr lang="en-US" sz="2000" i="1" dirty="0"/>
              <a:t>f = fixed-point number (specifies number of decimal places even if value of number is zero for that decimal place)</a:t>
            </a:r>
          </a:p>
          <a:p>
            <a:pPr lvl="3"/>
            <a:r>
              <a:rPr lang="en-US" sz="2000" i="1" dirty="0"/>
              <a:t>b = binary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52899"/>
            <a:ext cx="7933761" cy="569697"/>
          </a:xfrm>
        </p:spPr>
        <p:txBody>
          <a:bodyPr/>
          <a:lstStyle/>
          <a:p>
            <a:r>
              <a:rPr lang="en-US" sz="3600" i="1" dirty="0"/>
              <a:t>format</a:t>
            </a:r>
            <a:r>
              <a:rPr lang="en-US" sz="3600" dirty="0"/>
              <a:t> Method in Python </a:t>
            </a:r>
            <a:r>
              <a:rPr lang="en-US" sz="2800" dirty="0"/>
              <a:t>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855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36936" y="483378"/>
            <a:ext cx="8907064" cy="5891243"/>
          </a:xfrm>
        </p:spPr>
        <p:txBody>
          <a:bodyPr/>
          <a:lstStyle/>
          <a:p>
            <a:r>
              <a:rPr lang="en-US" sz="3200" dirty="0"/>
              <a:t>Examples;</a:t>
            </a:r>
          </a:p>
          <a:p>
            <a:pPr marL="0" indent="0">
              <a:buNone/>
            </a:pPr>
            <a:r>
              <a:rPr lang="en-US" sz="2400" dirty="0"/>
              <a:t>&gt;&gt;&gt; "Today's temperature is {0:0.2f}".format(57.98037)</a:t>
            </a:r>
          </a:p>
          <a:p>
            <a:pPr marL="0" indent="0">
              <a:buNone/>
            </a:pPr>
            <a:r>
              <a:rPr lang="en-US" sz="2400" dirty="0"/>
              <a:t>"Today's temperature is 57.98:“</a:t>
            </a:r>
          </a:p>
          <a:p>
            <a:pPr marL="0" indent="0">
              <a:buNone/>
            </a:pPr>
            <a:r>
              <a:rPr lang="en-US" sz="2400" dirty="0"/>
              <a:t>&gt;&gt;&gt; "Today's temperature is {0:0.0f}".format(57.98037)</a:t>
            </a:r>
          </a:p>
          <a:p>
            <a:pPr marL="0" indent="0">
              <a:buNone/>
            </a:pPr>
            <a:r>
              <a:rPr lang="en-US" sz="2400" dirty="0"/>
              <a:t>"Today's temperature is 58“</a:t>
            </a:r>
          </a:p>
          <a:p>
            <a:pPr marL="0" indent="0">
              <a:buNone/>
            </a:pPr>
            <a:r>
              <a:rPr lang="en-US" sz="2400" dirty="0"/>
              <a:t>&gt;&gt;&gt; "The {0} of 149 is {1:b}".format("binary", 149)</a:t>
            </a:r>
          </a:p>
          <a:p>
            <a:pPr marL="0" indent="0">
              <a:buNone/>
            </a:pPr>
            <a:r>
              <a:rPr lang="en-US" sz="2400" dirty="0"/>
              <a:t>'The binary of 149 is 10010101’</a:t>
            </a:r>
          </a:p>
          <a:p>
            <a:pPr marL="0" indent="0">
              <a:buNone/>
            </a:pPr>
            <a:r>
              <a:rPr lang="en-US" sz="2400" dirty="0"/>
              <a:t>&gt;&gt;&gt; "The value of the number is {0:0.2}".format(10549.7)</a:t>
            </a:r>
          </a:p>
          <a:p>
            <a:pPr marL="0" indent="0">
              <a:buNone/>
            </a:pPr>
            <a:r>
              <a:rPr lang="en-US" sz="2400" dirty="0"/>
              <a:t>'The value of the number is 1.1e+04’</a:t>
            </a:r>
          </a:p>
          <a:p>
            <a:pPr lvl="1"/>
            <a:r>
              <a:rPr lang="en-US" sz="2000" dirty="0"/>
              <a:t>Note; the last example did not have the “f” for fixed-point number</a:t>
            </a:r>
          </a:p>
          <a:p>
            <a:pPr lvl="1"/>
            <a:r>
              <a:rPr lang="en-US" sz="2000" dirty="0"/>
              <a:t>In this case, the “2” indicated the number of significant digits and not the number of decimal places!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0"/>
            <a:ext cx="7933761" cy="569697"/>
          </a:xfrm>
        </p:spPr>
        <p:txBody>
          <a:bodyPr/>
          <a:lstStyle/>
          <a:p>
            <a:r>
              <a:rPr lang="en-US" sz="3600" i="1" dirty="0"/>
              <a:t>format</a:t>
            </a:r>
            <a:r>
              <a:rPr lang="en-US" sz="3600" dirty="0"/>
              <a:t> Method in Python </a:t>
            </a:r>
            <a:r>
              <a:rPr lang="en-US" sz="2800" dirty="0"/>
              <a:t>(3)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308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36936" y="428018"/>
            <a:ext cx="8907064" cy="6001963"/>
          </a:xfrm>
        </p:spPr>
        <p:txBody>
          <a:bodyPr/>
          <a:lstStyle/>
          <a:p>
            <a:r>
              <a:rPr lang="en-US" sz="3200" dirty="0"/>
              <a:t>Left or right justification and centering text</a:t>
            </a:r>
          </a:p>
          <a:p>
            <a:pPr lvl="1"/>
            <a:r>
              <a:rPr lang="en-US" sz="2800" dirty="0"/>
              <a:t>&lt; left justification</a:t>
            </a:r>
          </a:p>
          <a:p>
            <a:pPr lvl="1"/>
            <a:r>
              <a:rPr lang="en-US" sz="2800" dirty="0"/>
              <a:t>&gt; right justification</a:t>
            </a:r>
          </a:p>
          <a:p>
            <a:pPr lvl="1"/>
            <a:r>
              <a:rPr lang="en-US" sz="2800" dirty="0"/>
              <a:t>^ centering of text</a:t>
            </a:r>
          </a:p>
          <a:p>
            <a:r>
              <a:rPr lang="en-US" sz="3200" dirty="0"/>
              <a:t>Examples;</a:t>
            </a:r>
          </a:p>
          <a:p>
            <a:pPr marL="0" indent="0">
              <a:buNone/>
            </a:pPr>
            <a:r>
              <a:rPr lang="en-US" sz="2400" dirty="0"/>
              <a:t>&gt;&gt;&gt; "left justification: {0:&lt;5}".format("Hi!")</a:t>
            </a:r>
          </a:p>
          <a:p>
            <a:pPr marL="0" indent="0">
              <a:buNone/>
            </a:pPr>
            <a:r>
              <a:rPr lang="en-US" sz="2400" dirty="0"/>
              <a:t>'left justification: Hi!  '</a:t>
            </a:r>
          </a:p>
          <a:p>
            <a:pPr marL="0" indent="0">
              <a:buNone/>
            </a:pPr>
            <a:r>
              <a:rPr lang="en-US" sz="2400" dirty="0"/>
              <a:t>&gt;&gt;&gt; "right justification: {0:&gt;5}".format("Hi!")</a:t>
            </a:r>
          </a:p>
          <a:p>
            <a:pPr marL="0" indent="0">
              <a:buNone/>
            </a:pPr>
            <a:r>
              <a:rPr lang="en-US" sz="2400" dirty="0"/>
              <a:t>'right justification:   Hi!’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da-DK" sz="2400" dirty="0"/>
              <a:t>"centered: {0:^5}".format("Hi!")</a:t>
            </a:r>
          </a:p>
          <a:p>
            <a:pPr marL="0" indent="0">
              <a:buNone/>
            </a:pPr>
            <a:r>
              <a:rPr lang="da-DK" sz="2400" dirty="0"/>
              <a:t>'centered:  Hi! '</a:t>
            </a:r>
            <a:r>
              <a:rPr lang="en-US" sz="2400" dirty="0"/>
              <a:t>'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936" y="-79513"/>
            <a:ext cx="7933761" cy="569697"/>
          </a:xfrm>
        </p:spPr>
        <p:txBody>
          <a:bodyPr/>
          <a:lstStyle/>
          <a:p>
            <a:r>
              <a:rPr lang="en-US" sz="3600" i="1" dirty="0"/>
              <a:t>format</a:t>
            </a:r>
            <a:r>
              <a:rPr lang="en-US" sz="3600" dirty="0"/>
              <a:t> Method in Python </a:t>
            </a:r>
            <a:r>
              <a:rPr lang="en-US" sz="2800" dirty="0"/>
              <a:t>(4)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84752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41338</TotalTime>
  <Words>824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</vt:lpstr>
      <vt:lpstr>Cover Slides</vt:lpstr>
      <vt:lpstr>Content - No Photos</vt:lpstr>
      <vt:lpstr>Blanks</vt:lpstr>
      <vt:lpstr>Content with Photos</vt:lpstr>
      <vt:lpstr>Charts, Data and Tables</vt:lpstr>
      <vt:lpstr>Closing Slide</vt:lpstr>
      <vt:lpstr>1_Cover Slides</vt:lpstr>
      <vt:lpstr>PowerPoint Presentation</vt:lpstr>
      <vt:lpstr>List of Topics</vt:lpstr>
      <vt:lpstr>List of Topics (cont.)</vt:lpstr>
      <vt:lpstr>Reading Assignment</vt:lpstr>
      <vt:lpstr>Summary of Lecture</vt:lpstr>
      <vt:lpstr>format Method in Python</vt:lpstr>
      <vt:lpstr>format Method in Python (2)</vt:lpstr>
      <vt:lpstr>format Method in Python (3)</vt:lpstr>
      <vt:lpstr>format Method in Python (4)</vt:lpstr>
      <vt:lpstr>format Method in Python (5)</vt:lpstr>
      <vt:lpstr>Summary of Lecture (cont.)</vt:lpstr>
      <vt:lpstr>Summary of Lecture (cont.)</vt:lpstr>
      <vt:lpstr>Summary of Lecture (cont.)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551</dc:title>
  <dc:creator>Laura Bubeck</dc:creator>
  <cp:lastModifiedBy>Kevin Ryan</cp:lastModifiedBy>
  <cp:revision>1245</cp:revision>
  <cp:lastPrinted>2016-08-09T14:57:31Z</cp:lastPrinted>
  <dcterms:created xsi:type="dcterms:W3CDTF">2013-11-01T14:42:31Z</dcterms:created>
  <dcterms:modified xsi:type="dcterms:W3CDTF">2022-01-23T06:14:16Z</dcterms:modified>
</cp:coreProperties>
</file>