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</p:sldMasterIdLst>
  <p:notesMasterIdLst>
    <p:notesMasterId r:id="rId16"/>
  </p:notesMasterIdLst>
  <p:handoutMasterIdLst>
    <p:handoutMasterId r:id="rId17"/>
  </p:handoutMasterIdLst>
  <p:sldIdLst>
    <p:sldId id="314" r:id="rId8"/>
    <p:sldId id="266" r:id="rId9"/>
    <p:sldId id="775" r:id="rId10"/>
    <p:sldId id="776" r:id="rId11"/>
    <p:sldId id="768" r:id="rId12"/>
    <p:sldId id="777" r:id="rId13"/>
    <p:sldId id="778" r:id="rId14"/>
    <p:sldId id="7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  <p:cmAuthor id="5" name="Kevin Ryan" initials="KR" lastIdx="1" clrIdx="5">
    <p:extLst>
      <p:ext uri="{19B8F6BF-5375-455C-9EA6-DF929625EA0E}">
        <p15:presenceInfo xmlns:p15="http://schemas.microsoft.com/office/powerpoint/2012/main" userId="S::kryan@stevens.edu::c57c8389-7270-462f-8172-fb3323505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5214" autoAdjust="0"/>
  </p:normalViewPr>
  <p:slideViewPr>
    <p:cSldViewPr snapToGrid="0">
      <p:cViewPr varScale="1">
        <p:scale>
          <a:sx n="82" d="100"/>
          <a:sy n="82" d="100"/>
        </p:scale>
        <p:origin x="20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7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1DC2-A28F-4C81-9966-8D7B3191D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1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61DC2-A28F-4C81-9966-8D7B3191D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32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61DC2-A28F-4C81-9966-8D7B3191D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961DC2-A28F-4C81-9966-8D7B3191D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0113" y="1668205"/>
            <a:ext cx="7563774" cy="3521589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AAI/CPE/EE 551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List of Topics and Reading Assignment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536688"/>
            <a:ext cx="8907064" cy="5784623"/>
          </a:xfrm>
        </p:spPr>
        <p:txBody>
          <a:bodyPr/>
          <a:lstStyle/>
          <a:p>
            <a:r>
              <a:rPr lang="en-US" sz="3200" dirty="0"/>
              <a:t>The Dynamic Typing Interlude (Chapter Six)</a:t>
            </a:r>
          </a:p>
          <a:p>
            <a:pPr lvl="1"/>
            <a:r>
              <a:rPr lang="en-US" sz="2400" dirty="0"/>
              <a:t>Types are associated with Objects and not Variables</a:t>
            </a:r>
          </a:p>
          <a:p>
            <a:pPr lvl="1"/>
            <a:r>
              <a:rPr lang="en-US" sz="2400" dirty="0"/>
              <a:t>Objects are “garbage-collected”</a:t>
            </a:r>
          </a:p>
          <a:p>
            <a:pPr lvl="1"/>
            <a:r>
              <a:rPr lang="en-US" sz="2400" dirty="0"/>
              <a:t>Shared References</a:t>
            </a:r>
          </a:p>
          <a:p>
            <a:pPr lvl="1"/>
            <a:r>
              <a:rPr lang="en-US" sz="2400" dirty="0"/>
              <a:t>In-place changes</a:t>
            </a:r>
          </a:p>
          <a:p>
            <a:pPr lvl="1"/>
            <a:r>
              <a:rPr lang="en-US" sz="2400" dirty="0"/>
              <a:t>Shared references and equality</a:t>
            </a:r>
          </a:p>
          <a:p>
            <a:r>
              <a:rPr lang="en-US" sz="2800" dirty="0"/>
              <a:t>Introducing Python Statements (Chapter Ten)</a:t>
            </a:r>
          </a:p>
          <a:p>
            <a:pPr lvl="1"/>
            <a:r>
              <a:rPr lang="en-US" sz="2400" dirty="0"/>
              <a:t>Focus in on syntax (</a:t>
            </a:r>
            <a:r>
              <a:rPr lang="en-US" sz="2000" dirty="0"/>
              <a:t>Colon, Parenthesis, End of line, Indentation)</a:t>
            </a:r>
          </a:p>
          <a:p>
            <a:pPr lvl="1"/>
            <a:r>
              <a:rPr lang="en-US" sz="2400" dirty="0"/>
              <a:t>Interactive loop</a:t>
            </a:r>
          </a:p>
          <a:p>
            <a:pPr lvl="1"/>
            <a:r>
              <a:rPr lang="en-US" sz="2400" dirty="0"/>
              <a:t>Handling errors with try statements</a:t>
            </a:r>
          </a:p>
          <a:p>
            <a:pPr lvl="1"/>
            <a:r>
              <a:rPr lang="en-US" sz="2400" dirty="0"/>
              <a:t>Nesting code three levels deep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978857"/>
            <a:ext cx="8907064" cy="4900285"/>
          </a:xfrm>
        </p:spPr>
        <p:txBody>
          <a:bodyPr/>
          <a:lstStyle/>
          <a:p>
            <a:r>
              <a:rPr lang="en-US" sz="3200" dirty="0"/>
              <a:t>Assignments, Expressions, &amp; Prints (Chapter Eleven)</a:t>
            </a:r>
          </a:p>
          <a:p>
            <a:pPr lvl="1"/>
            <a:r>
              <a:rPr lang="en-US" sz="2400" dirty="0"/>
              <a:t>Assignment statement forms</a:t>
            </a:r>
          </a:p>
          <a:p>
            <a:pPr lvl="1"/>
            <a:r>
              <a:rPr lang="en-US" sz="2400" dirty="0"/>
              <a:t>Augmented assignments</a:t>
            </a:r>
          </a:p>
          <a:p>
            <a:pPr lvl="1"/>
            <a:r>
              <a:rPr lang="en-US" sz="2400" dirty="0"/>
              <a:t>Variable name rules</a:t>
            </a:r>
          </a:p>
          <a:p>
            <a:r>
              <a:rPr lang="en-US" sz="3200" dirty="0"/>
              <a:t>if Tests and Syntax Rules (Chapter Twelve)</a:t>
            </a:r>
          </a:p>
          <a:p>
            <a:pPr lvl="1"/>
            <a:r>
              <a:rPr lang="en-US" sz="2400" dirty="0"/>
              <a:t>if Statements</a:t>
            </a:r>
          </a:p>
          <a:p>
            <a:pPr lvl="1"/>
            <a:r>
              <a:rPr lang="en-US" sz="2400" dirty="0"/>
              <a:t>Python syntax revisited</a:t>
            </a:r>
          </a:p>
          <a:p>
            <a:pPr lvl="1"/>
            <a:r>
              <a:rPr lang="en-US" sz="2400" dirty="0"/>
              <a:t>The if/else ternary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81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2263960"/>
            <a:ext cx="8907064" cy="2330080"/>
          </a:xfrm>
        </p:spPr>
        <p:txBody>
          <a:bodyPr/>
          <a:lstStyle/>
          <a:p>
            <a:r>
              <a:rPr lang="en-US" sz="3200" dirty="0"/>
              <a:t>while and for Loops (Chapter Thirteen)</a:t>
            </a:r>
          </a:p>
          <a:p>
            <a:pPr lvl="1"/>
            <a:r>
              <a:rPr lang="en-US" sz="2400" dirty="0"/>
              <a:t>break, continue, pass, and the Loop else</a:t>
            </a:r>
          </a:p>
          <a:p>
            <a:pPr lvl="1"/>
            <a:r>
              <a:rPr lang="en-US" sz="2400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68" y="359990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4186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724689"/>
            <a:ext cx="8907064" cy="5414179"/>
          </a:xfrm>
        </p:spPr>
        <p:txBody>
          <a:bodyPr/>
          <a:lstStyle/>
          <a:p>
            <a:pPr marL="92075" marR="0">
              <a:spcBef>
                <a:spcPts val="45"/>
              </a:spcBef>
              <a:spcAft>
                <a:spcPts val="0"/>
              </a:spcAft>
            </a:pP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en-US" i="1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en-US" i="1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(5E) by Mark</a:t>
            </a:r>
            <a:r>
              <a:rPr lang="en-US" spc="-1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Lutz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Six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 Dynamic Typing Interlude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Python Statements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Eleven: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Assignments, Expressions, and Prints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Twelve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Tests and Syntax Rules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9275" lvl="1">
              <a:spcBef>
                <a:spcPts val="45"/>
              </a:spcBef>
              <a:spcAft>
                <a:spcPts val="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Chapter Thirteen: </a:t>
            </a:r>
            <a:r>
              <a:rPr lang="en-US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and for </a:t>
            </a:r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Loops</a:t>
            </a: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endParaRPr lang="en-US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193675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note: not all topics in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chapters listed above are covered in our lecture. Please read the sections of each chapter we will cover in our lecture.</a:t>
            </a:r>
            <a:r>
              <a:rPr lang="en-US" sz="2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3525" lvl="1" indent="0">
              <a:spcBef>
                <a:spcPts val="45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0" y="103252"/>
            <a:ext cx="7933761" cy="621437"/>
          </a:xfrm>
        </p:spPr>
        <p:txBody>
          <a:bodyPr/>
          <a:lstStyle/>
          <a:p>
            <a:r>
              <a:rPr lang="en-US" sz="3600" dirty="0"/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97384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536688"/>
            <a:ext cx="8907064" cy="5784623"/>
          </a:xfrm>
        </p:spPr>
        <p:txBody>
          <a:bodyPr/>
          <a:lstStyle/>
          <a:p>
            <a:r>
              <a:rPr lang="en-US" sz="3200" dirty="0"/>
              <a:t>The Dynamic Typing Interlude (Chapter Six)</a:t>
            </a:r>
          </a:p>
          <a:p>
            <a:pPr lvl="1"/>
            <a:r>
              <a:rPr lang="en-US" sz="2400" dirty="0"/>
              <a:t>Types are associated with Objects and not Variables</a:t>
            </a:r>
          </a:p>
          <a:p>
            <a:pPr lvl="1"/>
            <a:r>
              <a:rPr lang="en-US" sz="2400" dirty="0"/>
              <a:t>Shared References &amp; In-place changes</a:t>
            </a:r>
          </a:p>
          <a:p>
            <a:pPr lvl="2"/>
            <a:r>
              <a:rPr lang="en-US" sz="2000" dirty="0"/>
              <a:t>See Figure 6-2 and Figure 6-3</a:t>
            </a:r>
          </a:p>
          <a:p>
            <a:pPr lvl="2"/>
            <a:r>
              <a:rPr lang="en-US" sz="2000" dirty="0"/>
              <a:t>Shallow Copy and Deep Copy</a:t>
            </a:r>
          </a:p>
          <a:p>
            <a:pPr lvl="1"/>
            <a:r>
              <a:rPr lang="en-US" sz="2400" dirty="0"/>
              <a:t>Shared references and equality</a:t>
            </a:r>
          </a:p>
          <a:p>
            <a:r>
              <a:rPr lang="en-US" sz="2800" dirty="0"/>
              <a:t>Introducing Python Statements (Chapter Ten)</a:t>
            </a:r>
          </a:p>
          <a:p>
            <a:pPr lvl="1"/>
            <a:r>
              <a:rPr lang="en-US" sz="2400" dirty="0"/>
              <a:t>Focus in on syntax (</a:t>
            </a:r>
            <a:r>
              <a:rPr lang="en-US" sz="2000" dirty="0"/>
              <a:t>Colon, Parenthesis, End of line, Indentation)</a:t>
            </a:r>
          </a:p>
          <a:p>
            <a:pPr lvl="1"/>
            <a:r>
              <a:rPr lang="en-US" sz="2400" dirty="0"/>
              <a:t>Interactive loop</a:t>
            </a:r>
          </a:p>
          <a:p>
            <a:pPr lvl="1"/>
            <a:r>
              <a:rPr lang="en-US" sz="2400" dirty="0"/>
              <a:t>Handling errors with try statements</a:t>
            </a:r>
          </a:p>
          <a:p>
            <a:pPr lvl="2"/>
            <a:r>
              <a:rPr lang="en-US" sz="2000" dirty="0"/>
              <a:t>try, except, else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Summary of Lecture</a:t>
            </a:r>
          </a:p>
        </p:txBody>
      </p:sp>
    </p:spTree>
    <p:extLst>
      <p:ext uri="{BB962C8B-B14F-4D97-AF65-F5344CB8AC3E}">
        <p14:creationId xmlns:p14="http://schemas.microsoft.com/office/powerpoint/2010/main" val="40471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5910" y="554158"/>
            <a:ext cx="8907064" cy="5749683"/>
          </a:xfrm>
        </p:spPr>
        <p:txBody>
          <a:bodyPr/>
          <a:lstStyle/>
          <a:p>
            <a:r>
              <a:rPr lang="en-US" sz="3200" dirty="0"/>
              <a:t>Assignments, Expressions, &amp; Prints (Chapter Eleven)</a:t>
            </a:r>
          </a:p>
          <a:p>
            <a:pPr lvl="1"/>
            <a:r>
              <a:rPr lang="en-US" sz="2400" dirty="0"/>
              <a:t>Assignment statement forms</a:t>
            </a:r>
          </a:p>
          <a:p>
            <a:pPr lvl="1"/>
            <a:r>
              <a:rPr lang="en-US" sz="2400" dirty="0"/>
              <a:t>Augmented assignments</a:t>
            </a:r>
          </a:p>
          <a:p>
            <a:pPr lvl="2"/>
            <a:r>
              <a:rPr lang="en-US" sz="2000" dirty="0"/>
              <a:t>X = X + Y or we can use X += Y</a:t>
            </a:r>
          </a:p>
          <a:p>
            <a:pPr lvl="2"/>
            <a:r>
              <a:rPr lang="en-US" sz="2000" dirty="0"/>
              <a:t>See Table 11-2 for a complete list</a:t>
            </a:r>
          </a:p>
          <a:p>
            <a:pPr lvl="1"/>
            <a:r>
              <a:rPr lang="en-US" sz="2400" dirty="0"/>
              <a:t>Variable name rules</a:t>
            </a:r>
          </a:p>
          <a:p>
            <a:r>
              <a:rPr lang="en-US" sz="3200" dirty="0"/>
              <a:t>if Tests and Syntax Rules (Chapter Twelve)</a:t>
            </a:r>
          </a:p>
          <a:p>
            <a:pPr lvl="1"/>
            <a:r>
              <a:rPr lang="en-US" sz="2400" dirty="0"/>
              <a:t>if Statements</a:t>
            </a:r>
          </a:p>
          <a:p>
            <a:pPr lvl="1"/>
            <a:r>
              <a:rPr lang="en-US" sz="2400" dirty="0"/>
              <a:t>Importance of indentation</a:t>
            </a:r>
          </a:p>
          <a:p>
            <a:pPr lvl="1"/>
            <a:r>
              <a:rPr lang="en-US" sz="2400" dirty="0"/>
              <a:t>The if/</a:t>
            </a:r>
            <a:r>
              <a:rPr lang="en-US" sz="2400" dirty="0" err="1"/>
              <a:t>elif</a:t>
            </a:r>
            <a:r>
              <a:rPr lang="en-US" sz="2400" dirty="0"/>
              <a:t>/else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49522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27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2263960"/>
            <a:ext cx="8907064" cy="2330080"/>
          </a:xfrm>
        </p:spPr>
        <p:txBody>
          <a:bodyPr/>
          <a:lstStyle/>
          <a:p>
            <a:r>
              <a:rPr lang="en-US" sz="3200" dirty="0"/>
              <a:t>while and for Loops (Chapter Thirteen)</a:t>
            </a:r>
          </a:p>
          <a:p>
            <a:pPr lvl="1"/>
            <a:r>
              <a:rPr lang="en-US" sz="2400" dirty="0"/>
              <a:t>break, continue, pass, and the Loop else</a:t>
            </a:r>
          </a:p>
          <a:p>
            <a:r>
              <a:rPr lang="en-US" sz="2800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468" y="359990"/>
            <a:ext cx="7933761" cy="569697"/>
          </a:xfrm>
        </p:spPr>
        <p:txBody>
          <a:bodyPr/>
          <a:lstStyle/>
          <a:p>
            <a:r>
              <a:rPr lang="en-US" sz="3600" dirty="0"/>
              <a:t>List of Topics </a:t>
            </a:r>
            <a:r>
              <a:rPr lang="en-US" sz="28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86576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41385</TotalTime>
  <Words>407</Words>
  <Application>Microsoft Office PowerPoint</Application>
  <PresentationFormat>On-screen Show (4:3)</PresentationFormat>
  <Paragraphs>82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PowerPoint Presentation</vt:lpstr>
      <vt:lpstr>List of Topics</vt:lpstr>
      <vt:lpstr>List of Topics (cont.)</vt:lpstr>
      <vt:lpstr>List of Topics (cont.)</vt:lpstr>
      <vt:lpstr>Reading Assignment</vt:lpstr>
      <vt:lpstr>Summary of Lecture</vt:lpstr>
      <vt:lpstr>List of Topics (cont.)</vt:lpstr>
      <vt:lpstr>List of Topics (cont.)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551</dc:title>
  <dc:creator>Laura Bubeck</dc:creator>
  <cp:lastModifiedBy>Kevin Ryan</cp:lastModifiedBy>
  <cp:revision>1253</cp:revision>
  <cp:lastPrinted>2016-08-09T14:57:31Z</cp:lastPrinted>
  <dcterms:created xsi:type="dcterms:W3CDTF">2013-11-01T14:42:31Z</dcterms:created>
  <dcterms:modified xsi:type="dcterms:W3CDTF">2022-01-24T06:54:56Z</dcterms:modified>
</cp:coreProperties>
</file>