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05" r:id="rId3"/>
    <p:sldMasterId id="2147483688" r:id="rId4"/>
    <p:sldMasterId id="2147483697" r:id="rId5"/>
    <p:sldMasterId id="2147483761" r:id="rId6"/>
    <p:sldMasterId id="2147483808" r:id="rId7"/>
  </p:sldMasterIdLst>
  <p:notesMasterIdLst>
    <p:notesMasterId r:id="rId14"/>
  </p:notesMasterIdLst>
  <p:handoutMasterIdLst>
    <p:handoutMasterId r:id="rId15"/>
  </p:handoutMasterIdLst>
  <p:sldIdLst>
    <p:sldId id="314" r:id="rId8"/>
    <p:sldId id="266" r:id="rId9"/>
    <p:sldId id="775" r:id="rId10"/>
    <p:sldId id="768" r:id="rId11"/>
    <p:sldId id="777" r:id="rId12"/>
    <p:sldId id="7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  <p:cmAuthor id="5" name="Kevin Ryan" initials="KR" lastIdx="1" clrIdx="5">
    <p:extLst>
      <p:ext uri="{19B8F6BF-5375-455C-9EA6-DF929625EA0E}">
        <p15:presenceInfo xmlns:p15="http://schemas.microsoft.com/office/powerpoint/2012/main" userId="S::kryan@stevens.edu::c57c8389-7270-462f-8172-fb3323505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20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61DC2-A28F-4C81-9966-8D7B3191D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32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4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80155" y="1450565"/>
            <a:ext cx="4188542" cy="3996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936791" y="5586913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50565"/>
            <a:ext cx="4242014" cy="437013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431434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543262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431434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424569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599111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99564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8563027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372447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365582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77" y="1877962"/>
            <a:ext cx="2740354" cy="233713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06068" y="3940848"/>
            <a:ext cx="4195867" cy="149639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Email</a:t>
            </a:r>
            <a:br>
              <a:rPr lang="en-US" dirty="0"/>
            </a:br>
            <a:r>
              <a:rPr lang="en-US" dirty="0"/>
              <a:t>Presenter’s phone number (optional)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06068" y="1781465"/>
            <a:ext cx="4195867" cy="1571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baseline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Thank You or other sign-off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3962400" y="432619"/>
            <a:ext cx="68826" cy="54765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60606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7546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8719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8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23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CE202-EBAA-4D33-B7BA-4F98C4C7CA96}"/>
              </a:ext>
            </a:extLst>
          </p:cNvPr>
          <p:cNvSpPr txBox="1"/>
          <p:nvPr userDrawn="1"/>
        </p:nvSpPr>
        <p:spPr>
          <a:xfrm>
            <a:off x="457200" y="2236698"/>
            <a:ext cx="841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TM 617 Lecture Notes Two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Introduction to 6G Mobile Wireless Networks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Prof. Kevin Ryan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7" r:id="rId2"/>
    <p:sldLayoutId id="2147483800" r:id="rId3"/>
    <p:sldLayoutId id="2147483803" r:id="rId4"/>
    <p:sldLayoutId id="2147483804" r:id="rId5"/>
    <p:sldLayoutId id="214748381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05" r:id="rId2"/>
    <p:sldLayoutId id="2147483806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9048" y="26122"/>
            <a:ext cx="304495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679"/>
            <a:ext cx="6099048" cy="0"/>
          </a:xfrm>
          <a:prstGeom prst="line">
            <a:avLst/>
          </a:prstGeom>
          <a:ln w="50800">
            <a:solidFill>
              <a:srgbClr val="9015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40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90113" y="1668205"/>
            <a:ext cx="7563774" cy="352158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AAI/CPE/EE 551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List of Topics and Reading Assignment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Prof. Kevin Ryan</a:t>
            </a:r>
          </a:p>
        </p:txBody>
      </p:sp>
    </p:spTree>
    <p:extLst>
      <p:ext uri="{BB962C8B-B14F-4D97-AF65-F5344CB8AC3E}">
        <p14:creationId xmlns:p14="http://schemas.microsoft.com/office/powerpoint/2010/main" val="3443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832224"/>
            <a:ext cx="8907064" cy="5193552"/>
          </a:xfrm>
        </p:spPr>
        <p:txBody>
          <a:bodyPr/>
          <a:lstStyle/>
          <a:p>
            <a:r>
              <a:rPr lang="en-US" sz="3200" dirty="0"/>
              <a:t>for Loops (Chapter Thirteen)</a:t>
            </a:r>
          </a:p>
          <a:p>
            <a:pPr lvl="1"/>
            <a:r>
              <a:rPr lang="en-US" sz="2400" dirty="0"/>
              <a:t>Nested Loops</a:t>
            </a:r>
          </a:p>
          <a:p>
            <a:pPr lvl="1"/>
            <a:r>
              <a:rPr lang="en-US" sz="2400" i="1" dirty="0"/>
              <a:t>range</a:t>
            </a:r>
          </a:p>
          <a:p>
            <a:r>
              <a:rPr lang="en-US" sz="3200" dirty="0"/>
              <a:t>Iterations and Comprehensions (Chapter Fourteen)</a:t>
            </a:r>
          </a:p>
          <a:p>
            <a:pPr lvl="1"/>
            <a:r>
              <a:rPr lang="en-US" sz="2800" dirty="0"/>
              <a:t>The full iteration protocol</a:t>
            </a:r>
          </a:p>
          <a:p>
            <a:pPr lvl="1"/>
            <a:r>
              <a:rPr lang="en-US" sz="2800" dirty="0"/>
              <a:t>Manual iteration</a:t>
            </a:r>
          </a:p>
          <a:p>
            <a:pPr lvl="1"/>
            <a:r>
              <a:rPr lang="en-US" sz="2800" dirty="0"/>
              <a:t>enumerate</a:t>
            </a:r>
          </a:p>
          <a:p>
            <a:pPr lvl="1"/>
            <a:r>
              <a:rPr lang="en-US" sz="2800" dirty="0"/>
              <a:t>map, zip, and filter </a:t>
            </a:r>
            <a:r>
              <a:rPr lang="en-US" sz="2800" dirty="0" err="1"/>
              <a:t>iterables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28909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978857"/>
            <a:ext cx="8907064" cy="5259383"/>
          </a:xfrm>
        </p:spPr>
        <p:txBody>
          <a:bodyPr/>
          <a:lstStyle/>
          <a:p>
            <a:r>
              <a:rPr lang="en-US" sz="3200" dirty="0"/>
              <a:t>Function Basics (Chapter Sixteen)</a:t>
            </a:r>
          </a:p>
          <a:p>
            <a:pPr lvl="1"/>
            <a:r>
              <a:rPr lang="en-US" sz="2400" dirty="0"/>
              <a:t>def statements</a:t>
            </a:r>
          </a:p>
          <a:p>
            <a:pPr lvl="1"/>
            <a:r>
              <a:rPr lang="en-US" sz="2400" dirty="0"/>
              <a:t>Definition</a:t>
            </a:r>
          </a:p>
          <a:p>
            <a:pPr lvl="1"/>
            <a:r>
              <a:rPr lang="en-US" sz="2400" dirty="0"/>
              <a:t>Calls</a:t>
            </a:r>
          </a:p>
          <a:p>
            <a:r>
              <a:rPr lang="en-US" sz="3200" dirty="0"/>
              <a:t>Scopes (Chapter Seventeen)</a:t>
            </a:r>
          </a:p>
          <a:p>
            <a:pPr lvl="1"/>
            <a:r>
              <a:rPr lang="en-US" sz="2800" dirty="0"/>
              <a:t>LEGB rule</a:t>
            </a:r>
          </a:p>
          <a:p>
            <a:r>
              <a:rPr lang="en-US" sz="3200" dirty="0"/>
              <a:t>Arguments (Chapter Eighteen)</a:t>
            </a:r>
          </a:p>
          <a:p>
            <a:r>
              <a:rPr lang="en-US" sz="3200" dirty="0"/>
              <a:t>Introduction to recursive functions (Beginning of Chapter Nineteen)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18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4689"/>
            <a:ext cx="8907064" cy="5657450"/>
          </a:xfrm>
        </p:spPr>
        <p:txBody>
          <a:bodyPr/>
          <a:lstStyle/>
          <a:p>
            <a:pPr marL="92075" marR="0">
              <a:spcBef>
                <a:spcPts val="45"/>
              </a:spcBef>
              <a:spcAft>
                <a:spcPts val="0"/>
              </a:spcAft>
            </a:pP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i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i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(5E) by Mark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Lutz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Thirteen: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and for Loops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Fourteen: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Iterations and Comprehensions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Sixteen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Seventeen: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Scopes</a:t>
            </a: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Eighteen: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Nineteen: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Function Topics</a:t>
            </a:r>
            <a:endParaRPr lang="en-US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-193675">
              <a:spcBef>
                <a:spcPts val="45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-193675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note: not all topics in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chapters listed above are covered in our lecture. Please read the sections of each chapter we will cover in our lecture.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525" lvl="1" indent="0">
              <a:spcBef>
                <a:spcPts val="45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0" y="103252"/>
            <a:ext cx="7933761" cy="621437"/>
          </a:xfrm>
        </p:spPr>
        <p:txBody>
          <a:bodyPr/>
          <a:lstStyle/>
          <a:p>
            <a:r>
              <a:rPr lang="en-US" sz="3600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9738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536688"/>
            <a:ext cx="8907064" cy="5784623"/>
          </a:xfrm>
        </p:spPr>
        <p:txBody>
          <a:bodyPr/>
          <a:lstStyle/>
          <a:p>
            <a:r>
              <a:rPr lang="en-US" sz="3200" dirty="0" err="1"/>
              <a:t>Iterable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An object we can iterate over</a:t>
            </a:r>
          </a:p>
          <a:p>
            <a:pPr lvl="2"/>
            <a:r>
              <a:rPr lang="en-US" sz="2400" dirty="0"/>
              <a:t>Example: anything we can loop over with a </a:t>
            </a:r>
            <a:r>
              <a:rPr lang="en-US" sz="2400" i="1" dirty="0"/>
              <a:t>for</a:t>
            </a:r>
            <a:r>
              <a:rPr lang="en-US" sz="2400" dirty="0"/>
              <a:t> loop</a:t>
            </a:r>
          </a:p>
          <a:p>
            <a:pPr lvl="1"/>
            <a:r>
              <a:rPr lang="en-US" sz="2800" dirty="0"/>
              <a:t>Object capable of returning its members one at a time</a:t>
            </a:r>
          </a:p>
          <a:p>
            <a:pPr lvl="1"/>
            <a:r>
              <a:rPr lang="en-US" sz="2800" dirty="0"/>
              <a:t>Generates an </a:t>
            </a:r>
            <a:r>
              <a:rPr lang="en-US" sz="2800" dirty="0" err="1"/>
              <a:t>interator</a:t>
            </a:r>
            <a:r>
              <a:rPr lang="en-US" sz="2800" dirty="0"/>
              <a:t> when passed to inter() method</a:t>
            </a:r>
          </a:p>
          <a:p>
            <a:r>
              <a:rPr lang="en-US" sz="3200" dirty="0"/>
              <a:t>Iterator:</a:t>
            </a:r>
          </a:p>
          <a:p>
            <a:pPr lvl="1"/>
            <a:r>
              <a:rPr lang="en-US" sz="2800" dirty="0"/>
              <a:t>Object which is used to iterate over an </a:t>
            </a:r>
            <a:r>
              <a:rPr lang="en-US" sz="2800" dirty="0" err="1"/>
              <a:t>iterable</a:t>
            </a:r>
            <a:r>
              <a:rPr lang="en-US" sz="2800" dirty="0"/>
              <a:t> object</a:t>
            </a:r>
          </a:p>
          <a:p>
            <a:pPr lvl="2"/>
            <a:r>
              <a:rPr lang="en-US" sz="2400" dirty="0"/>
              <a:t>Using __next__() method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 err="1"/>
              <a:t>Iterables</a:t>
            </a:r>
            <a:r>
              <a:rPr lang="en-US" sz="3600" dirty="0"/>
              <a:t> and Iterators</a:t>
            </a:r>
          </a:p>
        </p:txBody>
      </p:sp>
    </p:spTree>
    <p:extLst>
      <p:ext uri="{BB962C8B-B14F-4D97-AF65-F5344CB8AC3E}">
        <p14:creationId xmlns:p14="http://schemas.microsoft.com/office/powerpoint/2010/main" val="40471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460598"/>
            <a:ext cx="8907064" cy="5193552"/>
          </a:xfrm>
        </p:spPr>
        <p:txBody>
          <a:bodyPr/>
          <a:lstStyle/>
          <a:p>
            <a:r>
              <a:rPr lang="en-US" sz="3200" dirty="0"/>
              <a:t>for Loops </a:t>
            </a:r>
          </a:p>
          <a:p>
            <a:pPr lvl="1"/>
            <a:r>
              <a:rPr lang="en-US" sz="2400" dirty="0"/>
              <a:t>Nested Loops and </a:t>
            </a:r>
            <a:r>
              <a:rPr lang="en-US" sz="2400" i="1" dirty="0"/>
              <a:t>range</a:t>
            </a:r>
          </a:p>
          <a:p>
            <a:r>
              <a:rPr lang="en-US" sz="3200" dirty="0"/>
              <a:t>Iterations and Comprehensions</a:t>
            </a:r>
          </a:p>
          <a:p>
            <a:pPr lvl="1"/>
            <a:r>
              <a:rPr lang="en-US" sz="2800" dirty="0"/>
              <a:t>The full iteration protocol (inc. manual iteration)</a:t>
            </a:r>
          </a:p>
          <a:p>
            <a:pPr lvl="1"/>
            <a:r>
              <a:rPr lang="en-US" sz="2800" dirty="0"/>
              <a:t>enumerate, map, zip, and filter </a:t>
            </a:r>
            <a:r>
              <a:rPr lang="en-US" sz="2800" dirty="0" err="1"/>
              <a:t>iterables</a:t>
            </a:r>
            <a:endParaRPr lang="en-US" sz="2800" dirty="0"/>
          </a:p>
          <a:p>
            <a:r>
              <a:rPr lang="en-US" sz="3200" dirty="0"/>
              <a:t>Function Basics</a:t>
            </a:r>
          </a:p>
          <a:p>
            <a:pPr lvl="1"/>
            <a:r>
              <a:rPr lang="en-US" sz="2400" dirty="0"/>
              <a:t>def statements, definition, calls, returns</a:t>
            </a:r>
          </a:p>
          <a:p>
            <a:r>
              <a:rPr lang="en-US" sz="3200" dirty="0"/>
              <a:t>Scope of variables (LEGB rule)</a:t>
            </a:r>
            <a:endParaRPr lang="en-US" sz="2800" dirty="0"/>
          </a:p>
          <a:p>
            <a:r>
              <a:rPr lang="en-US" sz="3200" dirty="0"/>
              <a:t>Arguments</a:t>
            </a:r>
          </a:p>
          <a:p>
            <a:r>
              <a:rPr lang="en-US" sz="3200" dirty="0"/>
              <a:t>Introduction to recursive functions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0"/>
            <a:ext cx="7933761" cy="513184"/>
          </a:xfrm>
        </p:spPr>
        <p:txBody>
          <a:bodyPr/>
          <a:lstStyle/>
          <a:p>
            <a:r>
              <a:rPr lang="en-US" sz="3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306930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41419</TotalTime>
  <Words>280</Words>
  <Application>Microsoft Office PowerPoint</Application>
  <PresentationFormat>On-screen Show (4:3)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Cover Slides</vt:lpstr>
      <vt:lpstr>Content - No Photos</vt:lpstr>
      <vt:lpstr>Blanks</vt:lpstr>
      <vt:lpstr>Content with Photos</vt:lpstr>
      <vt:lpstr>Charts, Data and Tables</vt:lpstr>
      <vt:lpstr>Closing Slide</vt:lpstr>
      <vt:lpstr>1_Cover Slides</vt:lpstr>
      <vt:lpstr>PowerPoint Presentation</vt:lpstr>
      <vt:lpstr>List of Topics</vt:lpstr>
      <vt:lpstr>List of Topics (cont.)</vt:lpstr>
      <vt:lpstr>Reading Assignment</vt:lpstr>
      <vt:lpstr>Iterables and Iterators</vt:lpstr>
      <vt:lpstr>Summary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551</dc:title>
  <dc:creator>Laura Bubeck</dc:creator>
  <cp:lastModifiedBy>Kevin Ryan</cp:lastModifiedBy>
  <cp:revision>1257</cp:revision>
  <cp:lastPrinted>2016-08-09T14:57:31Z</cp:lastPrinted>
  <dcterms:created xsi:type="dcterms:W3CDTF">2013-11-01T14:42:31Z</dcterms:created>
  <dcterms:modified xsi:type="dcterms:W3CDTF">2022-02-14T04:24:48Z</dcterms:modified>
</cp:coreProperties>
</file>