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4" r:id="rId2"/>
    <p:sldMasterId id="2147483665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73" r:id="rId8"/>
    <p:sldId id="274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e79cb16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0e79cb16c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10e79cb16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e79cb16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e79cb16c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0e79cb16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0e79cb16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0e79cb16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10e79cb16c2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e79cb16c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e79cb16c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0e79cb16c2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e79cb16c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e79cb16c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10e79cb16c2_0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79cb16c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79cb16c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10e79cb16c2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79cb16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e79cb16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0e79cb16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e79cb16c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e79cb16c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There will be weekly coding assignments. The students will return assignments via github which will be tested using continuous integration tool Travis-CI.</a:t>
            </a:r>
            <a:endParaRPr/>
          </a:p>
        </p:txBody>
      </p:sp>
      <p:sp>
        <p:nvSpPr>
          <p:cNvPr id="180" name="Google Shape;180;g10e79cb16c2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79cb16c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e79cb16c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0e79cb16c2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79cb16c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e79cb16c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0e79cb16c2_0_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e79cb16c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e79cb16c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10e79cb16c2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e79cb16c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0e79cb16c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10e79cb16c2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e79cb16c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e79cb16c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0e79cb16c2_0_2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e79cb16c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e79cb16c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10e79cb16c2_0_2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ield">
  <p:cSld name="Shield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shiel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7063" y="1170132"/>
            <a:ext cx="5216937" cy="5687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6" name="Google Shape;16;p2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Google Shape;20;p2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2" name="Google Shape;22;p2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 2 col">
  <p:cSld name="Subhead w/ Bullets 2 col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body" idx="3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">
  <p:cSld name="Subhead w/ No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No Bullets 2 col">
  <p:cSld name="Subhead w/ No Bullets 2 col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3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">
  <p:cSld name="Title with no Subhead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no Subhead 2 col">
  <p:cSld name="Title with no Subhead 2 col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8"/>
          <p:cNvGrpSpPr/>
          <p:nvPr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158" name="Google Shape;158;p18"/>
            <p:cNvCxnSpPr/>
            <p:nvPr/>
          </p:nvCxnSpPr>
          <p:spPr>
            <a:xfrm>
              <a:off x="4822622" y="5245111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-1276426" y="5245668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18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18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2" name="Google Shape;162;p18" descr="Stevens-Secondary-PMSColor-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05428" y="678404"/>
            <a:ext cx="3544298" cy="302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4263995"/>
            <a:ext cx="2438400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Seal">
  <p:cSld name="Stevens Seal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9" name="Google Shape;29;p3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3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66" y="-14942"/>
            <a:ext cx="2324100" cy="132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33" name="Google Shape;33;p3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3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Clock">
  <p:cSld name="Stevens Cloc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41" name="Google Shape;41;p4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42" name="Google Shape;42;p4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" name="Google Shape;43;p4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4" name="Google Shape;44;p4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46" name="Google Shape;46;p4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4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8" name="Google Shape;48;p4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vens Fountain">
  <p:cSld name="Stevens Fountai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55" name="Google Shape;55;p5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57;p5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" name="Google Shape;58;p5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59" name="Google Shape;59;p5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61" name="Google Shape;61;p5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rchbearer">
  <p:cSld name="Torchbear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68" name="Google Shape;68;p6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6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0" name="Google Shape;70;p6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72" name="Google Shape;72;p6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6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74" name="Google Shape;74;p6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udents with NYC skyline">
  <p:cSld name="Students with NYC skylin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81" name="Google Shape;81;p7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7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3" name="Google Shape;83;p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85" name="Google Shape;85;p7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87" name="Google Shape;87;p7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dwin A Stevens Hall">
  <p:cSld name="Edwin A Stevens Hal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>
            <a:spLocks noGrp="1"/>
          </p:cNvSpPr>
          <p:nvPr>
            <p:ph type="body" idx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2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3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4" name="Google Shape;94;p8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8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8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8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98" name="Google Shape;98;p8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8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00" name="Google Shape;100;p8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mpus Aerial">
  <p:cSld name="Campus Aerial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86187" y="0"/>
            <a:ext cx="535781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06" name="Google Shape;106;p9"/>
          <p:cNvGrpSpPr/>
          <p:nvPr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7" name="Google Shape;107;p9"/>
            <p:cNvCxnSpPr/>
            <p:nvPr/>
          </p:nvCxnSpPr>
          <p:spPr>
            <a:xfrm rot="10800000">
              <a:off x="0" y="4172975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DF702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9"/>
            <p:cNvCxnSpPr/>
            <p:nvPr/>
          </p:nvCxnSpPr>
          <p:spPr>
            <a:xfrm rot="10800000">
              <a:off x="3044952" y="4173532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0F787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9" name="Google Shape;109;p9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9"/>
          <p:cNvGrpSpPr/>
          <p:nvPr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11" name="Google Shape;111;p9"/>
            <p:cNvCxnSpPr/>
            <p:nvPr/>
          </p:nvCxnSpPr>
          <p:spPr>
            <a:xfrm rot="10800000">
              <a:off x="0" y="12207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rot="10800000">
              <a:off x="3044952" y="12764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13" name="Google Shape;113;p9" descr="top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5" y="-6350"/>
            <a:ext cx="2298700" cy="1306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head w/ Bullets">
  <p:cSld name="Subhead w/ Bulle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2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10"/>
          <p:cNvCxnSpPr/>
          <p:nvPr/>
        </p:nvCxnSpPr>
        <p:spPr>
          <a:xfrm>
            <a:off x="6099048" y="6419355"/>
            <a:ext cx="3044952" cy="0"/>
          </a:xfrm>
          <a:prstGeom prst="straightConnector1">
            <a:avLst/>
          </a:prstGeom>
          <a:noFill/>
          <a:ln w="50800" cap="flat" cmpd="sng">
            <a:solidFill>
              <a:srgbClr val="DF702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0" y="6419912"/>
            <a:ext cx="6099048" cy="0"/>
          </a:xfrm>
          <a:prstGeom prst="straightConnector1">
            <a:avLst/>
          </a:prstGeom>
          <a:noFill/>
          <a:ln w="50800" cap="flat" cmpd="sng">
            <a:solidFill>
              <a:srgbClr val="0F787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91150" y="6584950"/>
            <a:ext cx="29337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10"/>
          <p:cNvGrpSpPr/>
          <p:nvPr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21" name="Google Shape;121;p10"/>
            <p:cNvCxnSpPr/>
            <p:nvPr/>
          </p:nvCxnSpPr>
          <p:spPr>
            <a:xfrm>
              <a:off x="6099048" y="26122"/>
              <a:ext cx="3044952" cy="0"/>
            </a:xfrm>
            <a:prstGeom prst="straightConnector1">
              <a:avLst/>
            </a:prstGeom>
            <a:noFill/>
            <a:ln w="508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" name="Google Shape;122;p10"/>
            <p:cNvCxnSpPr/>
            <p:nvPr/>
          </p:nvCxnSpPr>
          <p:spPr>
            <a:xfrm>
              <a:off x="0" y="26679"/>
              <a:ext cx="6099048" cy="0"/>
            </a:xfrm>
            <a:prstGeom prst="straightConnector1">
              <a:avLst/>
            </a:prstGeom>
            <a:noFill/>
            <a:ln w="50800" cap="flat" cmpd="sng">
              <a:solidFill>
                <a:srgbClr val="90152A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23" name="Google Shape;123;p10"/>
            <p:cNvPicPr preferRelativeResize="0"/>
            <p:nvPr/>
          </p:nvPicPr>
          <p:blipFill rotWithShape="1">
            <a:blip r:embed="rId9">
              <a:alphaModFix/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google.com/spreadsheets/d/1kgJ2yuxLl7zuRYkX7llg32xhj7fXrAo0d1FMkuIQkqw/edit?usp=sharing" TargetMode="External"/><Relationship Id="rId5" Type="http://schemas.openxmlformats.org/officeDocument/2006/relationships/hyperlink" Target="https://www.lynda.com" TargetMode="External"/><Relationship Id="rId4" Type="http://schemas.openxmlformats.org/officeDocument/2006/relationships/hyperlink" Target="https://philchodrow.github.io/cos_2017/1_terminal_and_git/Introduction%20to%20terminal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anaconda/install/mac-os/" TargetMode="External"/><Relationship Id="rId2" Type="http://schemas.openxmlformats.org/officeDocument/2006/relationships/hyperlink" Target="https://docs.anaconda.com/anaconda/install/windows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docs.anaconda.com/anaconda/install/linux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tbrains.com/pycha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body" idx="2"/>
          </p:nvPr>
        </p:nvSpPr>
        <p:spPr>
          <a:xfrm>
            <a:off x="123825" y="1725700"/>
            <a:ext cx="8487300" cy="498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 b="0" dirty="0">
                <a:latin typeface="Calibri"/>
                <a:ea typeface="Calibri"/>
                <a:cs typeface="Calibri"/>
                <a:sym typeface="Calibri"/>
              </a:rPr>
              <a:t>CPE/AAI/EE 551-A Programming in Python </a:t>
            </a:r>
            <a:br>
              <a:rPr lang="en-US" sz="6000" b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6000" b="0" dirty="0">
                <a:latin typeface="Calibri"/>
                <a:ea typeface="Calibri"/>
                <a:cs typeface="Calibri"/>
                <a:sym typeface="Calibri"/>
              </a:rPr>
              <a:t>Spring 2022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US" sz="6000" b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dirty="0">
                <a:latin typeface="Calibri"/>
                <a:ea typeface="Calibri"/>
                <a:cs typeface="Calibri"/>
                <a:sym typeface="Calibri"/>
              </a:rPr>
              <a:t>Tools and Assignments</a:t>
            </a:r>
            <a:br>
              <a:rPr lang="en-US" sz="3600" b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dirty="0">
                <a:latin typeface="Calibri"/>
                <a:ea typeface="Calibri"/>
                <a:cs typeface="Calibri"/>
                <a:sym typeface="Calibri"/>
              </a:rPr>
              <a:t>01/21/2022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227018" y="1709350"/>
            <a:ext cx="3924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A3A3A"/>
                </a:solidFill>
                <a:highlight>
                  <a:srgbClr val="FFFFFF"/>
                </a:highlight>
              </a:rPr>
              <a:t>Step 9: Now, you have to select the Start Menu folder, or you can leave it as default</a:t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A3A3A"/>
                </a:solidFill>
                <a:highlight>
                  <a:srgbClr val="FFFFFF"/>
                </a:highlight>
              </a:rPr>
              <a:t>Step 10: After these steps, click on the Install button as above to start </a:t>
            </a:r>
            <a:r>
              <a:rPr lang="en-US" sz="1200"/>
              <a:t>the</a:t>
            </a:r>
            <a:r>
              <a:rPr lang="en-US" sz="1200">
                <a:solidFill>
                  <a:srgbClr val="3A3A3A"/>
                </a:solidFill>
                <a:highlight>
                  <a:srgbClr val="FFFFFF"/>
                </a:highlight>
              </a:rPr>
              <a:t> installation process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Install </a:t>
            </a:r>
            <a:r>
              <a:rPr lang="en-US" dirty="0" err="1"/>
              <a:t>Pycharm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325" y="1248100"/>
            <a:ext cx="3840050" cy="31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325" y="4595788"/>
            <a:ext cx="3840050" cy="16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226188" y="1354226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A3A3A"/>
                </a:solidFill>
                <a:highlight>
                  <a:srgbClr val="FFFFFF"/>
                </a:highlight>
              </a:rPr>
              <a:t>Step 11: When you click on the Finish button, your PyCharm installation completes</a:t>
            </a:r>
            <a:endParaRPr sz="18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Install </a:t>
            </a:r>
            <a:r>
              <a:rPr lang="en-US" dirty="0" err="1"/>
              <a:t>Pycharm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5" name="Google Shape;2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238" y="2388613"/>
            <a:ext cx="4791075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340" cy="535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Assignments: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 sz="19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 rotWithShape="1">
          <a:blip r:embed="rId3">
            <a:alphaModFix/>
          </a:blip>
          <a:srcRect r="21844" b="14871"/>
          <a:stretch/>
        </p:blipFill>
        <p:spPr>
          <a:xfrm>
            <a:off x="3212065" y="1709350"/>
            <a:ext cx="5706509" cy="4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8"/>
          <p:cNvSpPr txBox="1"/>
          <p:nvPr/>
        </p:nvSpPr>
        <p:spPr>
          <a:xfrm>
            <a:off x="3689788" y="2938863"/>
            <a:ext cx="13734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8"/>
          <p:cNvCxnSpPr>
            <a:stCxn id="256" idx="2"/>
            <a:endCxn id="254" idx="1"/>
          </p:cNvCxnSpPr>
          <p:nvPr/>
        </p:nvCxnSpPr>
        <p:spPr>
          <a:xfrm>
            <a:off x="1415925" y="2726699"/>
            <a:ext cx="2274000" cy="4122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28"/>
          <p:cNvSpPr txBox="1"/>
          <p:nvPr/>
        </p:nvSpPr>
        <p:spPr>
          <a:xfrm>
            <a:off x="227025" y="2111099"/>
            <a:ext cx="2377800" cy="615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1st step: Go to Canvas Assignments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  <p:sp>
        <p:nvSpPr>
          <p:cNvPr id="265" name="Google Shape;265;p29"/>
          <p:cNvSpPr txBox="1"/>
          <p:nvPr/>
        </p:nvSpPr>
        <p:spPr>
          <a:xfrm>
            <a:off x="227025" y="3710163"/>
            <a:ext cx="2388600" cy="4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2nd 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Click assigned HW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16715"/>
          <a:stretch/>
        </p:blipFill>
        <p:spPr>
          <a:xfrm>
            <a:off x="3501910" y="1776225"/>
            <a:ext cx="5416716" cy="4317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 txBox="1"/>
          <p:nvPr/>
        </p:nvSpPr>
        <p:spPr>
          <a:xfrm>
            <a:off x="4737759" y="4943545"/>
            <a:ext cx="327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772532" y="4910673"/>
            <a:ext cx="39312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29"/>
          <p:cNvCxnSpPr>
            <a:stCxn id="265" idx="3"/>
            <a:endCxn id="268" idx="1"/>
          </p:cNvCxnSpPr>
          <p:nvPr/>
        </p:nvCxnSpPr>
        <p:spPr>
          <a:xfrm>
            <a:off x="2615625" y="3910263"/>
            <a:ext cx="2157000" cy="12006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6" name="Google Shape;276;p30"/>
          <p:cNvSpPr txBox="1"/>
          <p:nvPr/>
        </p:nvSpPr>
        <p:spPr>
          <a:xfrm>
            <a:off x="307075" y="1928150"/>
            <a:ext cx="2310300" cy="615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3rd 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step: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Copy provided link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3">
            <a:alphaModFix/>
          </a:blip>
          <a:srcRect b="15131"/>
          <a:stretch/>
        </p:blipFill>
        <p:spPr>
          <a:xfrm>
            <a:off x="3087175" y="2285625"/>
            <a:ext cx="5831451" cy="356457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 txBox="1"/>
          <p:nvPr/>
        </p:nvSpPr>
        <p:spPr>
          <a:xfrm>
            <a:off x="4299648" y="4122418"/>
            <a:ext cx="21645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0"/>
          <p:cNvCxnSpPr>
            <a:stCxn id="276" idx="2"/>
            <a:endCxn id="278" idx="1"/>
          </p:cNvCxnSpPr>
          <p:nvPr/>
        </p:nvCxnSpPr>
        <p:spPr>
          <a:xfrm>
            <a:off x="1462225" y="2543750"/>
            <a:ext cx="2837400" cy="17787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1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2292941" y="1564400"/>
            <a:ext cx="94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307075" y="1999213"/>
            <a:ext cx="2142300" cy="615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4th 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step: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accept the assignment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 rotWithShape="1">
          <a:blip r:embed="rId3">
            <a:alphaModFix/>
          </a:blip>
          <a:srcRect b="9214"/>
          <a:stretch/>
        </p:blipFill>
        <p:spPr>
          <a:xfrm>
            <a:off x="2557777" y="2024177"/>
            <a:ext cx="6093347" cy="38540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1"/>
          <p:cNvSpPr txBox="1"/>
          <p:nvPr/>
        </p:nvSpPr>
        <p:spPr>
          <a:xfrm>
            <a:off x="6057968" y="4164275"/>
            <a:ext cx="10398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1"/>
          <p:cNvCxnSpPr>
            <a:stCxn id="291" idx="2"/>
            <a:endCxn id="293" idx="1"/>
          </p:cNvCxnSpPr>
          <p:nvPr/>
        </p:nvCxnSpPr>
        <p:spPr>
          <a:xfrm>
            <a:off x="1378225" y="2614813"/>
            <a:ext cx="4679700" cy="17496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2430657" y="1300625"/>
            <a:ext cx="100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307075" y="1758878"/>
            <a:ext cx="22908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5th </a:t>
            </a:r>
            <a:r>
              <a:rPr lang="en-US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step: 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You will receive email invitation </a:t>
            </a:r>
            <a:br>
              <a:rPr lang="en-US" b="1">
                <a:latin typeface="Calibri"/>
                <a:ea typeface="Calibri"/>
                <a:cs typeface="Calibri"/>
                <a:sym typeface="Calibri"/>
              </a:rPr>
            </a:b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View invitation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4266020" y="4040657"/>
            <a:ext cx="21462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32"/>
          <p:cNvPicPr preferRelativeResize="0"/>
          <p:nvPr/>
        </p:nvPicPr>
        <p:blipFill rotWithShape="1">
          <a:blip r:embed="rId3">
            <a:alphaModFix/>
          </a:blip>
          <a:srcRect l="23280" t="19435" r="10882" b="5495"/>
          <a:stretch/>
        </p:blipFill>
        <p:spPr>
          <a:xfrm>
            <a:off x="3618541" y="1867529"/>
            <a:ext cx="4561935" cy="3572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2"/>
          <p:cNvSpPr txBox="1"/>
          <p:nvPr/>
        </p:nvSpPr>
        <p:spPr>
          <a:xfrm>
            <a:off x="5633853" y="4638270"/>
            <a:ext cx="10074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2"/>
          <p:cNvCxnSpPr>
            <a:stCxn id="304" idx="2"/>
            <a:endCxn id="307" idx="1"/>
          </p:cNvCxnSpPr>
          <p:nvPr/>
        </p:nvCxnSpPr>
        <p:spPr>
          <a:xfrm>
            <a:off x="1452475" y="2682278"/>
            <a:ext cx="4181400" cy="21561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2383224" y="1345450"/>
            <a:ext cx="9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07075" y="1804655"/>
            <a:ext cx="2239800" cy="9543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6th </a:t>
            </a:r>
            <a:r>
              <a:rPr lang="en-US" sz="1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step:  </a:t>
            </a:r>
            <a:r>
              <a:rPr lang="en-US" sz="1000" b="1">
                <a:latin typeface="Calibri"/>
                <a:ea typeface="Calibri"/>
                <a:cs typeface="Calibri"/>
                <a:sym typeface="Calibri"/>
              </a:rPr>
              <a:t>After you click view invitation, you now have a full access to the assignment and you have two options:</a:t>
            </a: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525" y="1294262"/>
            <a:ext cx="5731425" cy="481051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3"/>
          <p:cNvSpPr txBox="1"/>
          <p:nvPr/>
        </p:nvSpPr>
        <p:spPr>
          <a:xfrm>
            <a:off x="404923" y="3220116"/>
            <a:ext cx="2142000" cy="1508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st option: download the assignment to your device and use the platform you like to solve the assignment questions provided in my_answers.py and then push your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answers back to github.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6567475" y="2603900"/>
            <a:ext cx="5979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33"/>
          <p:cNvCxnSpPr>
            <a:stCxn id="320" idx="3"/>
            <a:endCxn id="321" idx="1"/>
          </p:cNvCxnSpPr>
          <p:nvPr/>
        </p:nvCxnSpPr>
        <p:spPr>
          <a:xfrm rot="10800000" flipH="1">
            <a:off x="2546923" y="2804016"/>
            <a:ext cx="4020600" cy="11703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3" name="Google Shape;323;p33"/>
          <p:cNvSpPr txBox="1"/>
          <p:nvPr/>
        </p:nvSpPr>
        <p:spPr>
          <a:xfrm>
            <a:off x="3187200" y="3285826"/>
            <a:ext cx="39249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33"/>
          <p:cNvCxnSpPr>
            <a:stCxn id="325" idx="3"/>
            <a:endCxn id="323" idx="2"/>
          </p:cNvCxnSpPr>
          <p:nvPr/>
        </p:nvCxnSpPr>
        <p:spPr>
          <a:xfrm rot="10800000" flipH="1">
            <a:off x="2546923" y="3685901"/>
            <a:ext cx="2602800" cy="21585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5" name="Google Shape;325;p33"/>
          <p:cNvSpPr txBox="1"/>
          <p:nvPr/>
        </p:nvSpPr>
        <p:spPr>
          <a:xfrm>
            <a:off x="404923" y="5351801"/>
            <a:ext cx="2142000" cy="985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2nd option go to mypkge and answer the questions directly in my_answer.py “see next slide”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4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latin typeface="Calibri"/>
                <a:ea typeface="Calibri"/>
                <a:cs typeface="Calibri"/>
                <a:sym typeface="Calibri"/>
              </a:rPr>
              <a:t>Assignment submission steps: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331450" y="2063417"/>
            <a:ext cx="2339400" cy="431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2nd option con..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382591" y="2715983"/>
            <a:ext cx="2237100" cy="677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you choice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2nd option: open my_answer.py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382591" y="3503988"/>
            <a:ext cx="2237100" cy="4311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Press Edit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34"/>
          <p:cNvPicPr preferRelativeResize="0"/>
          <p:nvPr/>
        </p:nvPicPr>
        <p:blipFill rotWithShape="1">
          <a:blip r:embed="rId3">
            <a:alphaModFix/>
          </a:blip>
          <a:srcRect t="36568" b="24873"/>
          <a:stretch/>
        </p:blipFill>
        <p:spPr>
          <a:xfrm>
            <a:off x="3340814" y="2715983"/>
            <a:ext cx="5682236" cy="1255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 rotWithShape="1">
          <a:blip r:embed="rId4">
            <a:alphaModFix/>
          </a:blip>
          <a:srcRect t="35460" b="34137"/>
          <a:stretch/>
        </p:blipFill>
        <p:spPr>
          <a:xfrm>
            <a:off x="3528675" y="1466050"/>
            <a:ext cx="5343375" cy="125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5">
            <a:alphaModFix/>
          </a:blip>
          <a:srcRect t="64124" b="10417"/>
          <a:stretch/>
        </p:blipFill>
        <p:spPr>
          <a:xfrm>
            <a:off x="3861716" y="4476691"/>
            <a:ext cx="5010338" cy="77752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3815500" y="2078887"/>
            <a:ext cx="47697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4294781" y="4838191"/>
            <a:ext cx="681300" cy="40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4"/>
          <p:cNvCxnSpPr>
            <a:stCxn id="335" idx="3"/>
            <a:endCxn id="340" idx="1"/>
          </p:cNvCxnSpPr>
          <p:nvPr/>
        </p:nvCxnSpPr>
        <p:spPr>
          <a:xfrm rot="10800000" flipH="1">
            <a:off x="2619691" y="2279033"/>
            <a:ext cx="1195800" cy="7755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3" name="Google Shape;343;p34"/>
          <p:cNvCxnSpPr/>
          <p:nvPr/>
        </p:nvCxnSpPr>
        <p:spPr>
          <a:xfrm rot="10800000" flipH="1">
            <a:off x="2619815" y="3389191"/>
            <a:ext cx="5729100" cy="2964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4" name="Google Shape;344;p34"/>
          <p:cNvSpPr txBox="1"/>
          <p:nvPr/>
        </p:nvSpPr>
        <p:spPr>
          <a:xfrm>
            <a:off x="489590" y="4825182"/>
            <a:ext cx="22371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answers the Questions then press Commit Change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34"/>
          <p:cNvCxnSpPr>
            <a:stCxn id="344" idx="3"/>
            <a:endCxn id="341" idx="1"/>
          </p:cNvCxnSpPr>
          <p:nvPr/>
        </p:nvCxnSpPr>
        <p:spPr>
          <a:xfrm rot="10800000" flipH="1">
            <a:off x="2726690" y="5038182"/>
            <a:ext cx="1568100" cy="248700"/>
          </a:xfrm>
          <a:prstGeom prst="straightConnector1">
            <a:avLst/>
          </a:prstGeom>
          <a:noFill/>
          <a:ln w="28575" cap="flat" cmpd="sng">
            <a:solidFill>
              <a:srgbClr val="44546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"/>
          <p:cNvSpPr txBox="1">
            <a:spLocks noGrp="1"/>
          </p:cNvSpPr>
          <p:nvPr>
            <p:ph type="subTitle" idx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227025" y="1050400"/>
            <a:ext cx="8691600" cy="504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 dirty="0" err="1"/>
              <a:t>Github</a:t>
            </a:r>
            <a:r>
              <a:rPr lang="en-US" sz="2000" dirty="0"/>
              <a:t> Account </a:t>
            </a:r>
            <a:endParaRPr sz="20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 dirty="0"/>
              <a:t>Install Python</a:t>
            </a:r>
            <a:endParaRPr sz="20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 dirty="0"/>
              <a:t>IDLE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 dirty="0"/>
              <a:t>Anaconda Navigator </a:t>
            </a:r>
            <a:endParaRPr sz="2000"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2000" dirty="0"/>
              <a:t>PyCharm</a:t>
            </a:r>
            <a:endParaRPr sz="2000" dirty="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2000" dirty="0"/>
              <a:t>Assignments 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Outline: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226200" y="1115450"/>
            <a:ext cx="8691600" cy="5203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GitHub is a collaboration platform built on top of a distributed version control system called Git. One does not have to worry about losing data on his hard drive or managing a project across multiple computers - one can sync from anywhere. You can track issues, build &amp; test the things and finally deploy.</a:t>
            </a:r>
            <a:endParaRPr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Why Use of GitHub for Projects?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Version Control (Allows experiments and mistakes without messing up in final product)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Keep your Code in One Place 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Great Collaboration Platform</a:t>
            </a:r>
            <a:endParaRPr dirty="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Create Account via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n-US" dirty="0"/>
              <a:t>.</a:t>
            </a:r>
            <a:endParaRPr dirty="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Useful Links: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https://philchodrow.github.io/cos_2017/1_terminal_and_git/Introduction%20to%20terminal.pdf</a:t>
            </a:r>
            <a:endParaRPr dirty="0"/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/>
              <a:t>Git essential training course by Kevin Skoglund at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https://www.lynda.com</a:t>
            </a:r>
            <a:endParaRPr dirty="0"/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dirty="0"/>
              <a:t>Your </a:t>
            </a:r>
            <a:r>
              <a:rPr lang="en-US" dirty="0" err="1"/>
              <a:t>Github</a:t>
            </a:r>
            <a:r>
              <a:rPr lang="en-US" dirty="0"/>
              <a:t> ID: Add your </a:t>
            </a:r>
            <a:r>
              <a:rPr lang="en-US" dirty="0" err="1"/>
              <a:t>github</a:t>
            </a:r>
            <a:r>
              <a:rPr lang="en-US" dirty="0"/>
              <a:t> ID to Google doc: </a:t>
            </a:r>
            <a:r>
              <a:rPr lang="en-US" sz="1800" u="sng" dirty="0">
                <a:solidFill>
                  <a:schemeClr val="hlink"/>
                </a:solidFill>
                <a:hlinkClick r:id="rId6"/>
              </a:rPr>
              <a:t>Link</a:t>
            </a:r>
            <a:endParaRPr sz="1800" dirty="0"/>
          </a:p>
          <a:p>
            <a:pPr marL="914400" marR="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200" dirty="0"/>
              <a:t> </a:t>
            </a:r>
            <a:r>
              <a:rPr lang="en-US" dirty="0"/>
              <a:t>We will not be able to grade next assignments if you do not complete this step.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Github Account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Python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IDLE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5" y="2865500"/>
            <a:ext cx="4078574" cy="399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225" y="1326275"/>
            <a:ext cx="4473151" cy="38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 txBox="1"/>
          <p:nvPr/>
        </p:nvSpPr>
        <p:spPr>
          <a:xfrm>
            <a:off x="345550" y="3229125"/>
            <a:ext cx="39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424124" y="2774100"/>
            <a:ext cx="4234200" cy="1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highlight>
                <a:srgbClr val="F2F2F2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Make sure to have Python 3.4 or later installed in your system by typing python –V in your shell</a:t>
            </a: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5E4FA-DD81-4346-9912-BD66343BA3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E4EFBF-8C5B-4EEC-9589-AC37892D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Anaconda Navigator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FBF63-DABF-490C-A38D-97C4CE3D068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7013" y="1006103"/>
            <a:ext cx="8691562" cy="703248"/>
          </a:xfrm>
        </p:spPr>
        <p:txBody>
          <a:bodyPr/>
          <a:lstStyle/>
          <a:p>
            <a:r>
              <a:rPr lang="en-IN" dirty="0"/>
              <a:t>Go to installation documentation: respective to your OS</a:t>
            </a:r>
          </a:p>
          <a:p>
            <a:r>
              <a:rPr lang="en-IN" dirty="0"/>
              <a:t>For </a:t>
            </a:r>
            <a:r>
              <a:rPr lang="en-IN" dirty="0">
                <a:hlinkClick r:id="rId2"/>
              </a:rPr>
              <a:t>Windows</a:t>
            </a:r>
            <a:r>
              <a:rPr lang="en-IN" dirty="0"/>
              <a:t>, </a:t>
            </a:r>
            <a:r>
              <a:rPr lang="en-IN" dirty="0">
                <a:hlinkClick r:id="rId3"/>
              </a:rPr>
              <a:t>MacOS</a:t>
            </a:r>
            <a:r>
              <a:rPr lang="en-IN" dirty="0"/>
              <a:t>, </a:t>
            </a:r>
            <a:r>
              <a:rPr lang="en-IN" dirty="0">
                <a:hlinkClick r:id="rId4"/>
              </a:rPr>
              <a:t>Linux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63156D-F72D-4FE9-AA1F-74242DEB3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13" y="1709351"/>
            <a:ext cx="3886853" cy="30211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44EE120-7A34-432C-ABAC-2C98E018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649" y="2223051"/>
            <a:ext cx="441801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1D1EE8-081F-4B99-BA6B-AEE782D68442}"/>
              </a:ext>
            </a:extLst>
          </p:cNvPr>
          <p:cNvSpPr txBox="1"/>
          <p:nvPr/>
        </p:nvSpPr>
        <p:spPr>
          <a:xfrm>
            <a:off x="4831427" y="5698008"/>
            <a:ext cx="3488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Don’t add the PATH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793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3C0C87-6A32-4888-BB1F-929FE40FBE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4665C-58C7-4EFF-8622-580EC01F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Anaconda Navigator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F9B41-3D43-4A10-ACF6-A4B9A3517F0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72FBF7-AFA1-4F56-9910-A84FD45F90A5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227013" y="5560785"/>
            <a:ext cx="8642392" cy="793362"/>
          </a:xfrm>
        </p:spPr>
        <p:txBody>
          <a:bodyPr/>
          <a:lstStyle/>
          <a:p>
            <a:pPr marL="127000" indent="0">
              <a:buNone/>
            </a:pPr>
            <a:r>
              <a:rPr lang="en-IN" dirty="0"/>
              <a:t>As you can see here you can install PyCharm, </a:t>
            </a:r>
            <a:r>
              <a:rPr lang="en-IN" dirty="0" err="1"/>
              <a:t>Jupyter</a:t>
            </a:r>
            <a:r>
              <a:rPr lang="en-IN" dirty="0"/>
              <a:t> Notebook, Spyder with only one click. </a:t>
            </a:r>
          </a:p>
          <a:p>
            <a:pPr marL="127000" indent="0">
              <a:buNone/>
            </a:pPr>
            <a:r>
              <a:rPr lang="en-IN" dirty="0"/>
              <a:t>If you will install software from Anaconda, then you don’t have to worry about the library integration and environments. (Recommended)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0DE954F-0994-4690-B134-58C01EB5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2"/>
          <a:stretch/>
        </p:blipFill>
        <p:spPr bwMode="auto">
          <a:xfrm>
            <a:off x="55391" y="954216"/>
            <a:ext cx="9144000" cy="455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0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227013" y="1895963"/>
            <a:ext cx="86916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PyCharm is available in two versions:</a:t>
            </a:r>
            <a:endParaRPr dirty="0"/>
          </a:p>
          <a:p>
            <a:pPr marL="749300" lvl="0" indent="-304800" algn="l" rtl="0">
              <a:lnSpc>
                <a:spcPct val="156250"/>
              </a:lnSpc>
              <a:spcBef>
                <a:spcPts val="1600"/>
              </a:spcBef>
              <a:spcAft>
                <a:spcPts val="0"/>
              </a:spcAft>
              <a:buClr>
                <a:srgbClr val="3A3A3A"/>
              </a:buClr>
              <a:buSzPts val="1200"/>
              <a:buChar char="●"/>
            </a:pPr>
            <a:r>
              <a:rPr lang="en-US" dirty="0"/>
              <a:t>Professional version: It is a full-featured IDE used by professional developers.</a:t>
            </a:r>
            <a:endParaRPr dirty="0"/>
          </a:p>
          <a:p>
            <a:pPr marL="749300" lvl="0" indent="-304800" algn="l" rtl="0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200"/>
              <a:buChar char="●"/>
            </a:pPr>
            <a:r>
              <a:rPr lang="en-US" dirty="0"/>
              <a:t>Community version: It is an open-source and free software that is not full-featured. You can use it for learning Python application development.</a:t>
            </a:r>
            <a:endParaRPr dirty="0"/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Professional version is a paid tool and comes with a free trial. You have to buy a license key for it after your free trial period is over.</a:t>
            </a:r>
            <a:endParaRPr dirty="0"/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Community version, on the other hand, is open-source without any subscription charge.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03" name="Google Shape;203;p23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Install </a:t>
            </a:r>
            <a:r>
              <a:rPr lang="en-US" dirty="0" err="1"/>
              <a:t>Pycharm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2"/>
          </p:nvPr>
        </p:nvSpPr>
        <p:spPr>
          <a:xfrm>
            <a:off x="22701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PyCharm can be installed from Anaconda Navigator as it is shown in previous slide. If you haven’t installed Anaconda Navigator then go through following slides.</a:t>
            </a: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Install </a:t>
            </a:r>
            <a:r>
              <a:rPr lang="en-US" dirty="0" err="1"/>
              <a:t>Pycharm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2"/>
          </p:nvPr>
        </p:nvSpPr>
        <p:spPr>
          <a:xfrm>
            <a:off x="134663" y="1006103"/>
            <a:ext cx="8691600" cy="40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600"/>
              <a:t>Step 1: To download PyCharm, visit the official website of JetBrains: </a:t>
            </a:r>
            <a:r>
              <a:rPr lang="en-US" sz="1600">
                <a:uFill>
                  <a:noFill/>
                </a:uFill>
                <a:hlinkClick r:id="rId3"/>
              </a:rPr>
              <a:t>Download PyCharm</a:t>
            </a:r>
            <a:endParaRPr sz="1600"/>
          </a:p>
        </p:txBody>
      </p:sp>
      <p:sp>
        <p:nvSpPr>
          <p:cNvPr id="214" name="Google Shape;214;p24"/>
          <p:cNvSpPr txBox="1"/>
          <p:nvPr/>
        </p:nvSpPr>
        <p:spPr>
          <a:xfrm>
            <a:off x="134675" y="1466050"/>
            <a:ext cx="4359000" cy="4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Step 2: Click on the ‘Download’’ button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Step 3: After that, you will see the below window with two options, Professional and Community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Step 4: Download the Community version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Note: If you are interested to work with the Professional version, then you can download the Professional version and avail a free trial.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Step 5: After downloading the file, click on it</a:t>
            </a:r>
            <a:endParaRPr sz="1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Step 6: When the following window appears, click on Next and the installation process will start</a:t>
            </a:r>
            <a:endParaRPr sz="120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075" y="1566501"/>
            <a:ext cx="4345524" cy="24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550" y="3913150"/>
            <a:ext cx="4122575" cy="2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body" idx="1"/>
          </p:nvPr>
        </p:nvSpPr>
        <p:spPr>
          <a:xfrm>
            <a:off x="227018" y="1709350"/>
            <a:ext cx="3704400" cy="438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Step 7: After clicking on Next, first, a window for setting up the installation location will appear.</a:t>
            </a:r>
            <a:endParaRPr sz="1200" dirty="0"/>
          </a:p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Note: You can either select a folder for the installation location or retain the default path.</a:t>
            </a:r>
            <a:endParaRPr sz="1200" dirty="0"/>
          </a:p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/>
          </a:p>
          <a:p>
            <a:pPr marL="0" marR="0" lvl="0" indent="0" algn="just" rtl="0">
              <a:lnSpc>
                <a:spcPct val="15625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 dirty="0"/>
              <a:t>Step 8: In the next step, you can set the Installation Options as per requirements, and then, click on the Next button to proceed</a:t>
            </a:r>
            <a:endParaRPr sz="1200" dirty="0">
              <a:solidFill>
                <a:srgbClr val="3A3A3A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23" name="Google Shape;223;p25"/>
          <p:cNvSpPr txBox="1">
            <a:spLocks noGrp="1"/>
          </p:cNvSpPr>
          <p:nvPr>
            <p:ph type="sldNum" idx="12"/>
          </p:nvPr>
        </p:nvSpPr>
        <p:spPr>
          <a:xfrm>
            <a:off x="8546351" y="6460940"/>
            <a:ext cx="4767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227013" y="418353"/>
            <a:ext cx="7303200" cy="53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Install </a:t>
            </a:r>
            <a:r>
              <a:rPr lang="en-US" dirty="0" err="1"/>
              <a:t>Pycharm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00" y="1026850"/>
            <a:ext cx="4041325" cy="24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300" y="3501700"/>
            <a:ext cx="4041325" cy="27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losing Sli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901</Words>
  <Application>Microsoft Office PowerPoint</Application>
  <PresentationFormat>On-screen Show (4:3)</PresentationFormat>
  <Paragraphs>117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Arial</vt:lpstr>
      <vt:lpstr>Cover Slides</vt:lpstr>
      <vt:lpstr>Content - No Photos</vt:lpstr>
      <vt:lpstr>Closing Slide</vt:lpstr>
      <vt:lpstr>PowerPoint Presentation</vt:lpstr>
      <vt:lpstr>Lecture Outline:</vt:lpstr>
      <vt:lpstr>Github Account</vt:lpstr>
      <vt:lpstr>Install Python</vt:lpstr>
      <vt:lpstr>Install Anaconda Navigator </vt:lpstr>
      <vt:lpstr>Install Anaconda Navigator</vt:lpstr>
      <vt:lpstr>Install Pycharm </vt:lpstr>
      <vt:lpstr>Install Pycharm </vt:lpstr>
      <vt:lpstr>Install Pycharm </vt:lpstr>
      <vt:lpstr>Install Pycharm </vt:lpstr>
      <vt:lpstr>Install Pycharm </vt:lpstr>
      <vt:lpstr>Assignments:</vt:lpstr>
      <vt:lpstr>Assignments: </vt:lpstr>
      <vt:lpstr>Assignments: </vt:lpstr>
      <vt:lpstr>Assignments: </vt:lpstr>
      <vt:lpstr>Assignments: </vt:lpstr>
      <vt:lpstr>Assignments: </vt:lpstr>
      <vt:lpstr>Assignments: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 Jadiya</cp:lastModifiedBy>
  <cp:revision>2</cp:revision>
  <dcterms:modified xsi:type="dcterms:W3CDTF">2022-01-20T23:06:06Z</dcterms:modified>
</cp:coreProperties>
</file>