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57" r:id="rId5"/>
    <p:sldId id="271" r:id="rId6"/>
    <p:sldId id="265" r:id="rId7"/>
    <p:sldId id="268" r:id="rId8"/>
    <p:sldId id="269" r:id="rId9"/>
    <p:sldId id="270" r:id="rId10"/>
    <p:sldId id="259" r:id="rId11"/>
    <p:sldId id="266" r:id="rId12"/>
    <p:sldId id="273" r:id="rId13"/>
    <p:sldId id="267" r:id="rId14"/>
    <p:sldId id="272" r:id="rId15"/>
    <p:sldId id="26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86" d="100"/>
          <a:sy n="86" d="100"/>
        </p:scale>
        <p:origin x="57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63E4983-7AAA-4A38-8A66-1B62034CBCEA}" type="datetimeFigureOut">
              <a:rPr lang="en-IN" smtClean="0"/>
              <a:t>21-05-2021</a:t>
            </a:fld>
            <a:endParaRPr lang="en-IN"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A801585-AD5B-4529-8EA1-FB636E8F0C63}" type="slidenum">
              <a:rPr lang="en-IN" smtClean="0"/>
              <a:t>‹#›</a:t>
            </a:fld>
            <a:endParaRPr lang="en-IN"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426852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E4983-7AAA-4A38-8A66-1B62034CBCEA}" type="datetimeFigureOut">
              <a:rPr lang="en-IN" smtClean="0"/>
              <a:t>21-05-2021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801585-AD5B-4529-8EA1-FB636E8F0C63}" type="slidenum">
              <a:rPr lang="en-IN" smtClean="0"/>
              <a:t>‹#›</a:t>
            </a:fld>
            <a:endParaRPr lang="en-IN" dirty="0"/>
          </a:p>
        </p:txBody>
      </p:sp>
    </p:spTree>
    <p:extLst>
      <p:ext uri="{BB962C8B-B14F-4D97-AF65-F5344CB8AC3E}">
        <p14:creationId xmlns:p14="http://schemas.microsoft.com/office/powerpoint/2010/main" val="181597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E4983-7AAA-4A38-8A66-1B62034CBCEA}" type="datetimeFigureOut">
              <a:rPr lang="en-IN" smtClean="0"/>
              <a:t>21-05-2021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801585-AD5B-4529-8EA1-FB636E8F0C63}" type="slidenum">
              <a:rPr lang="en-IN" smtClean="0"/>
              <a:t>‹#›</a:t>
            </a:fld>
            <a:endParaRPr lang="en-IN" dirty="0"/>
          </a:p>
        </p:txBody>
      </p:sp>
    </p:spTree>
    <p:extLst>
      <p:ext uri="{BB962C8B-B14F-4D97-AF65-F5344CB8AC3E}">
        <p14:creationId xmlns:p14="http://schemas.microsoft.com/office/powerpoint/2010/main" val="252974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E4983-7AAA-4A38-8A66-1B62034CBCEA}" type="datetimeFigureOut">
              <a:rPr lang="en-IN" smtClean="0"/>
              <a:t>21-05-2021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801585-AD5B-4529-8EA1-FB636E8F0C63}" type="slidenum">
              <a:rPr lang="en-IN" smtClean="0"/>
              <a:t>‹#›</a:t>
            </a:fld>
            <a:endParaRPr lang="en-IN" dirty="0"/>
          </a:p>
        </p:txBody>
      </p:sp>
    </p:spTree>
    <p:extLst>
      <p:ext uri="{BB962C8B-B14F-4D97-AF65-F5344CB8AC3E}">
        <p14:creationId xmlns:p14="http://schemas.microsoft.com/office/powerpoint/2010/main" val="12086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63E4983-7AAA-4A38-8A66-1B62034CBCEA}" type="datetimeFigureOut">
              <a:rPr lang="en-IN" smtClean="0"/>
              <a:t>21-05-2021</a:t>
            </a:fld>
            <a:endParaRPr lang="en-IN"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A801585-AD5B-4529-8EA1-FB636E8F0C63}" type="slidenum">
              <a:rPr lang="en-IN" smtClean="0"/>
              <a:t>‹#›</a:t>
            </a:fld>
            <a:endParaRPr lang="en-IN"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56961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3E4983-7AAA-4A38-8A66-1B62034CBCEA}" type="datetimeFigureOut">
              <a:rPr lang="en-IN" smtClean="0"/>
              <a:t>21-05-2021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A801585-AD5B-4529-8EA1-FB636E8F0C63}" type="slidenum">
              <a:rPr lang="en-IN" smtClean="0"/>
              <a:t>‹#›</a:t>
            </a:fld>
            <a:endParaRPr lang="en-IN" dirty="0"/>
          </a:p>
        </p:txBody>
      </p:sp>
    </p:spTree>
    <p:extLst>
      <p:ext uri="{BB962C8B-B14F-4D97-AF65-F5344CB8AC3E}">
        <p14:creationId xmlns:p14="http://schemas.microsoft.com/office/powerpoint/2010/main" val="3667264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3E4983-7AAA-4A38-8A66-1B62034CBCEA}" type="datetimeFigureOut">
              <a:rPr lang="en-IN" smtClean="0"/>
              <a:t>21-05-2021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A801585-AD5B-4529-8EA1-FB636E8F0C63}" type="slidenum">
              <a:rPr lang="en-IN" smtClean="0"/>
              <a:t>‹#›</a:t>
            </a:fld>
            <a:endParaRPr lang="en-IN" dirty="0"/>
          </a:p>
        </p:txBody>
      </p:sp>
    </p:spTree>
    <p:extLst>
      <p:ext uri="{BB962C8B-B14F-4D97-AF65-F5344CB8AC3E}">
        <p14:creationId xmlns:p14="http://schemas.microsoft.com/office/powerpoint/2010/main" val="240400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3E4983-7AAA-4A38-8A66-1B62034CBCEA}" type="datetimeFigureOut">
              <a:rPr lang="en-IN" smtClean="0"/>
              <a:t>21-05-2021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A801585-AD5B-4529-8EA1-FB636E8F0C63}" type="slidenum">
              <a:rPr lang="en-IN" smtClean="0"/>
              <a:t>‹#›</a:t>
            </a:fld>
            <a:endParaRPr lang="en-IN" dirty="0"/>
          </a:p>
        </p:txBody>
      </p:sp>
    </p:spTree>
    <p:extLst>
      <p:ext uri="{BB962C8B-B14F-4D97-AF65-F5344CB8AC3E}">
        <p14:creationId xmlns:p14="http://schemas.microsoft.com/office/powerpoint/2010/main" val="386432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E4983-7AAA-4A38-8A66-1B62034CBCEA}" type="datetimeFigureOut">
              <a:rPr lang="en-IN" smtClean="0"/>
              <a:t>21-05-2021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A801585-AD5B-4529-8EA1-FB636E8F0C63}" type="slidenum">
              <a:rPr lang="en-IN" smtClean="0"/>
              <a:t>‹#›</a:t>
            </a:fld>
            <a:endParaRPr lang="en-IN" dirty="0"/>
          </a:p>
        </p:txBody>
      </p:sp>
    </p:spTree>
    <p:extLst>
      <p:ext uri="{BB962C8B-B14F-4D97-AF65-F5344CB8AC3E}">
        <p14:creationId xmlns:p14="http://schemas.microsoft.com/office/powerpoint/2010/main" val="260802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3E4983-7AAA-4A38-8A66-1B62034CBCEA}" type="datetimeFigureOut">
              <a:rPr lang="en-IN" smtClean="0"/>
              <a:t>21-05-2021</a:t>
            </a:fld>
            <a:endParaRPr lang="en-IN"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A801585-AD5B-4529-8EA1-FB636E8F0C63}" type="slidenum">
              <a:rPr lang="en-IN" smtClean="0"/>
              <a:t>‹#›</a:t>
            </a:fld>
            <a:endParaRPr lang="en-IN"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521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3E4983-7AAA-4A38-8A66-1B62034CBCEA}" type="datetimeFigureOut">
              <a:rPr lang="en-IN" smtClean="0"/>
              <a:t>21-05-2021</a:t>
            </a:fld>
            <a:endParaRPr lang="en-IN"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A801585-AD5B-4529-8EA1-FB636E8F0C63}" type="slidenum">
              <a:rPr lang="en-IN" smtClean="0"/>
              <a:t>‹#›</a:t>
            </a:fld>
            <a:endParaRPr lang="en-IN"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511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63E4983-7AAA-4A38-8A66-1B62034CBCEA}" type="datetimeFigureOut">
              <a:rPr lang="en-IN" smtClean="0"/>
              <a:t>21-05-2021</a:t>
            </a:fld>
            <a:endParaRPr lang="en-IN"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A801585-AD5B-4529-8EA1-FB636E8F0C63}" type="slidenum">
              <a:rPr lang="en-IN" smtClean="0"/>
              <a:t>‹#›</a:t>
            </a:fld>
            <a:endParaRPr lang="en-IN"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1617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lectronicsclub.info/breadboard.htm" TargetMode="External"/><Relationship Id="rId2" Type="http://schemas.openxmlformats.org/officeDocument/2006/relationships/hyperlink" Target="https://scihub.wikicn.top/https:/ieeexplore.ieee.org/abstract/document/886263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7345-636E-4ED1-8C36-B4CD982B1C21}"/>
              </a:ext>
            </a:extLst>
          </p:cNvPr>
          <p:cNvSpPr>
            <a:spLocks noGrp="1"/>
          </p:cNvSpPr>
          <p:nvPr>
            <p:ph type="ctrTitle"/>
          </p:nvPr>
        </p:nvSpPr>
        <p:spPr>
          <a:xfrm>
            <a:off x="1915128" y="1091953"/>
            <a:ext cx="8361229" cy="2794727"/>
          </a:xfrm>
        </p:spPr>
        <p:txBody>
          <a:bodyPr/>
          <a:lstStyle/>
          <a:p>
            <a:r>
              <a:rPr lang="en-US" sz="1800" b="1" u="sng" dirty="0"/>
              <a:t>Atharva college of engineering</a:t>
            </a:r>
            <a:br>
              <a:rPr lang="en-US" sz="1600" dirty="0"/>
            </a:br>
            <a:br>
              <a:rPr lang="en-US" sz="1600" dirty="0"/>
            </a:br>
            <a:br>
              <a:rPr lang="en-US" sz="1600" dirty="0"/>
            </a:br>
            <a:r>
              <a:rPr lang="en-US" sz="5400" b="1" u="sng" dirty="0"/>
              <a:t>Circumferential Reporting system</a:t>
            </a:r>
            <a:r>
              <a:rPr lang="en-US" sz="5400" b="1" dirty="0"/>
              <a:t> </a:t>
            </a:r>
            <a:endParaRPr lang="en-IN" sz="5400" dirty="0"/>
          </a:p>
        </p:txBody>
      </p:sp>
      <p:sp>
        <p:nvSpPr>
          <p:cNvPr id="3" name="Subtitle 2">
            <a:extLst>
              <a:ext uri="{FF2B5EF4-FFF2-40B4-BE49-F238E27FC236}">
                <a16:creationId xmlns:a16="http://schemas.microsoft.com/office/drawing/2014/main" id="{4B126944-A50B-47E4-8213-CA62B35E7870}"/>
              </a:ext>
            </a:extLst>
          </p:cNvPr>
          <p:cNvSpPr>
            <a:spLocks noGrp="1"/>
          </p:cNvSpPr>
          <p:nvPr>
            <p:ph type="subTitle" idx="1"/>
          </p:nvPr>
        </p:nvSpPr>
        <p:spPr>
          <a:xfrm>
            <a:off x="1915128" y="3808520"/>
            <a:ext cx="8782464" cy="1957527"/>
          </a:xfrm>
        </p:spPr>
        <p:txBody>
          <a:bodyPr>
            <a:normAutofit fontScale="25000" lnSpcReduction="20000"/>
          </a:bodyPr>
          <a:lstStyle/>
          <a:p>
            <a:r>
              <a:rPr lang="en-US" sz="5600" dirty="0"/>
              <a:t>Date of Presentation:</a:t>
            </a:r>
          </a:p>
          <a:p>
            <a:r>
              <a:rPr lang="en-US" sz="5600" dirty="0"/>
              <a:t>21/05/21</a:t>
            </a:r>
          </a:p>
          <a:p>
            <a:pPr algn="l"/>
            <a:r>
              <a:rPr lang="en-US" sz="7400" u="sng" dirty="0"/>
              <a:t>Guided by:</a:t>
            </a:r>
          </a:p>
          <a:p>
            <a:pPr algn="l"/>
            <a:r>
              <a:rPr lang="en-US" sz="7400" dirty="0"/>
              <a:t>Prof. </a:t>
            </a:r>
            <a:r>
              <a:rPr lang="en-US" sz="7400" dirty="0" err="1"/>
              <a:t>Suchetadevi</a:t>
            </a:r>
            <a:r>
              <a:rPr lang="en-US" sz="7400" dirty="0"/>
              <a:t> Gaikwad</a:t>
            </a:r>
            <a:endParaRPr lang="en-US" sz="6400" dirty="0"/>
          </a:p>
          <a:p>
            <a:pPr algn="r"/>
            <a:r>
              <a:rPr lang="en-US" sz="6400" u="sng" dirty="0"/>
              <a:t>Team Members:</a:t>
            </a:r>
          </a:p>
          <a:p>
            <a:pPr algn="r"/>
            <a:r>
              <a:rPr lang="en-US" sz="6400" dirty="0"/>
              <a:t>Abhijit Turate-70</a:t>
            </a:r>
          </a:p>
          <a:p>
            <a:pPr algn="r"/>
            <a:r>
              <a:rPr lang="en-US" sz="6400" dirty="0"/>
              <a:t>Priyanka Shinde-71</a:t>
            </a:r>
          </a:p>
          <a:p>
            <a:pPr algn="r"/>
            <a:r>
              <a:rPr lang="en-US" sz="6400" dirty="0"/>
              <a:t>Kesha Mehta-74</a:t>
            </a:r>
            <a:endParaRPr lang="en-IN" sz="6400" dirty="0"/>
          </a:p>
        </p:txBody>
      </p:sp>
      <p:pic>
        <p:nvPicPr>
          <p:cNvPr id="5" name="Picture 4">
            <a:extLst>
              <a:ext uri="{FF2B5EF4-FFF2-40B4-BE49-F238E27FC236}">
                <a16:creationId xmlns:a16="http://schemas.microsoft.com/office/drawing/2014/main" id="{2E865DBD-C869-4C4B-84E2-1DBAFB3BE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890" y="540143"/>
            <a:ext cx="1558356" cy="1244269"/>
          </a:xfrm>
          <a:prstGeom prst="rect">
            <a:avLst/>
          </a:prstGeom>
        </p:spPr>
      </p:pic>
    </p:spTree>
    <p:extLst>
      <p:ext uri="{BB962C8B-B14F-4D97-AF65-F5344CB8AC3E}">
        <p14:creationId xmlns:p14="http://schemas.microsoft.com/office/powerpoint/2010/main" val="1214836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6CF9-096E-4DA4-8472-92CA9B3AB9E3}"/>
              </a:ext>
            </a:extLst>
          </p:cNvPr>
          <p:cNvSpPr>
            <a:spLocks noGrp="1"/>
          </p:cNvSpPr>
          <p:nvPr>
            <p:ph type="title"/>
          </p:nvPr>
        </p:nvSpPr>
        <p:spPr/>
        <p:txBody>
          <a:bodyPr/>
          <a:lstStyle/>
          <a:p>
            <a:pPr algn="ctr"/>
            <a:r>
              <a:rPr lang="en-US" dirty="0"/>
              <a:t>Block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62" y="2047740"/>
            <a:ext cx="7758515" cy="3992451"/>
          </a:xfrm>
        </p:spPr>
      </p:pic>
    </p:spTree>
    <p:extLst>
      <p:ext uri="{BB962C8B-B14F-4D97-AF65-F5344CB8AC3E}">
        <p14:creationId xmlns:p14="http://schemas.microsoft.com/office/powerpoint/2010/main" val="418271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4EDC-0703-419E-BD27-5144AD4469DB}"/>
              </a:ext>
            </a:extLst>
          </p:cNvPr>
          <p:cNvSpPr>
            <a:spLocks noGrp="1"/>
          </p:cNvSpPr>
          <p:nvPr>
            <p:ph type="title"/>
          </p:nvPr>
        </p:nvSpPr>
        <p:spPr/>
        <p:txBody>
          <a:bodyPr/>
          <a:lstStyle/>
          <a:p>
            <a:pPr algn="ctr"/>
            <a:r>
              <a:rPr lang="en-US" dirty="0"/>
              <a:t>Circuit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874" y="1931831"/>
            <a:ext cx="8990651" cy="3935569"/>
          </a:xfrm>
        </p:spPr>
      </p:pic>
    </p:spTree>
    <p:extLst>
      <p:ext uri="{BB962C8B-B14F-4D97-AF65-F5344CB8AC3E}">
        <p14:creationId xmlns:p14="http://schemas.microsoft.com/office/powerpoint/2010/main" val="1078496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EA3B-33DF-414F-89FB-DB43CABA08A1}"/>
              </a:ext>
            </a:extLst>
          </p:cNvPr>
          <p:cNvSpPr>
            <a:spLocks noGrp="1"/>
          </p:cNvSpPr>
          <p:nvPr>
            <p:ph type="title"/>
          </p:nvPr>
        </p:nvSpPr>
        <p:spPr/>
        <p:txBody>
          <a:bodyPr/>
          <a:lstStyle/>
          <a:p>
            <a:pPr algn="ctr"/>
            <a:r>
              <a:rPr lang="en-US" dirty="0"/>
              <a:t>Implementation</a:t>
            </a:r>
            <a:endParaRPr lang="en-IN" dirty="0"/>
          </a:p>
        </p:txBody>
      </p:sp>
      <p:pic>
        <p:nvPicPr>
          <p:cNvPr id="4" name="Content Placeholder 3">
            <a:extLst>
              <a:ext uri="{FF2B5EF4-FFF2-40B4-BE49-F238E27FC236}">
                <a16:creationId xmlns:a16="http://schemas.microsoft.com/office/drawing/2014/main" id="{B7451792-A309-4AFD-B58D-9F5CD02036B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25445" y="1707472"/>
            <a:ext cx="7421732" cy="4702206"/>
          </a:xfrm>
          <a:prstGeom prst="rect">
            <a:avLst/>
          </a:prstGeom>
          <a:ln w="19050">
            <a:solidFill>
              <a:schemeClr val="tx1"/>
            </a:solidFill>
          </a:ln>
        </p:spPr>
      </p:pic>
    </p:spTree>
    <p:extLst>
      <p:ext uri="{BB962C8B-B14F-4D97-AF65-F5344CB8AC3E}">
        <p14:creationId xmlns:p14="http://schemas.microsoft.com/office/powerpoint/2010/main" val="714366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1720-6295-477C-9E76-C6498C4930F1}"/>
              </a:ext>
            </a:extLst>
          </p:cNvPr>
          <p:cNvSpPr>
            <a:spLocks noGrp="1"/>
          </p:cNvSpPr>
          <p:nvPr>
            <p:ph type="title"/>
          </p:nvPr>
        </p:nvSpPr>
        <p:spPr>
          <a:xfrm>
            <a:off x="1371600" y="270456"/>
            <a:ext cx="9601200" cy="850006"/>
          </a:xfrm>
        </p:spPr>
        <p:txBody>
          <a:bodyPr/>
          <a:lstStyle/>
          <a:p>
            <a:pPr algn="ctr"/>
            <a:r>
              <a:rPr lang="en-US" dirty="0"/>
              <a:t>Result</a:t>
            </a:r>
            <a:endParaRPr lang="en-IN" dirty="0"/>
          </a:p>
        </p:txBody>
      </p:sp>
      <p:sp>
        <p:nvSpPr>
          <p:cNvPr id="7" name="Content Placeholder 6">
            <a:extLst>
              <a:ext uri="{FF2B5EF4-FFF2-40B4-BE49-F238E27FC236}">
                <a16:creationId xmlns:a16="http://schemas.microsoft.com/office/drawing/2014/main" id="{A87ECAB4-C46C-41D7-A897-86319210652C}"/>
              </a:ext>
            </a:extLst>
          </p:cNvPr>
          <p:cNvSpPr>
            <a:spLocks noGrp="1"/>
          </p:cNvSpPr>
          <p:nvPr>
            <p:ph idx="1"/>
          </p:nvPr>
        </p:nvSpPr>
        <p:spPr>
          <a:xfrm>
            <a:off x="1371600" y="3245476"/>
            <a:ext cx="9601200" cy="3451538"/>
          </a:xfrm>
        </p:spPr>
        <p:txBody>
          <a:bodyPr>
            <a:normAutofit lnSpcReduction="10000"/>
          </a:bodyPr>
          <a:lstStyle/>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sz="1800" dirty="0"/>
              <a:t>As it can be concluded from the picture, the system has been designed and tested successfully in a successful manner. Also, functionality of the system, as well as the overall behavior of the circuit, has been observed and the results were great as expected and desired</a:t>
            </a:r>
            <a:r>
              <a:rPr lang="en-US" dirty="0"/>
              <a: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17431"/>
            <a:ext cx="10058400" cy="4250028"/>
          </a:xfrm>
          <a:prstGeom prst="rect">
            <a:avLst/>
          </a:prstGeom>
        </p:spPr>
      </p:pic>
    </p:spTree>
    <p:extLst>
      <p:ext uri="{BB962C8B-B14F-4D97-AF65-F5344CB8AC3E}">
        <p14:creationId xmlns:p14="http://schemas.microsoft.com/office/powerpoint/2010/main" val="276641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2BA9-C7A6-44E1-A110-22B94C516A0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55F5ABCC-0477-4BB7-B601-EDD9C01D8B23}"/>
              </a:ext>
            </a:extLst>
          </p:cNvPr>
          <p:cNvSpPr>
            <a:spLocks noGrp="1"/>
          </p:cNvSpPr>
          <p:nvPr>
            <p:ph idx="1"/>
          </p:nvPr>
        </p:nvSpPr>
        <p:spPr/>
        <p:txBody>
          <a:bodyPr/>
          <a:lstStyle/>
          <a:p>
            <a:r>
              <a:rPr lang="en-IN" dirty="0"/>
              <a:t>We built an efficient Circumferential Reporting System which can be used to detect gases and monitor the level of temperature around.</a:t>
            </a:r>
          </a:p>
          <a:p>
            <a:r>
              <a:rPr lang="en-IN" dirty="0"/>
              <a:t>This system assures the reporting of outside temperature to point. This data can be further used to display the type of day it is and also its temperature.</a:t>
            </a:r>
          </a:p>
          <a:p>
            <a:r>
              <a:rPr lang="en-IN" dirty="0"/>
              <a:t> It ultimately helps to keep in the society as it is cost affective. Therefore, Circumferential reporting system is very effective.</a:t>
            </a:r>
          </a:p>
          <a:p>
            <a:endParaRPr lang="en-IN" dirty="0"/>
          </a:p>
        </p:txBody>
      </p:sp>
    </p:spTree>
    <p:extLst>
      <p:ext uri="{BB962C8B-B14F-4D97-AF65-F5344CB8AC3E}">
        <p14:creationId xmlns:p14="http://schemas.microsoft.com/office/powerpoint/2010/main" val="2365325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42C9-3173-4646-BA9C-615F5DA48332}"/>
              </a:ext>
            </a:extLst>
          </p:cNvPr>
          <p:cNvSpPr>
            <a:spLocks noGrp="1"/>
          </p:cNvSpPr>
          <p:nvPr>
            <p:ph type="title"/>
          </p:nvPr>
        </p:nvSpPr>
        <p:spPr/>
        <p:txBody>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F8B40011-82AD-4D46-A338-E7C46013E571}"/>
              </a:ext>
            </a:extLst>
          </p:cNvPr>
          <p:cNvSpPr>
            <a:spLocks noGrp="1"/>
          </p:cNvSpPr>
          <p:nvPr>
            <p:ph idx="1"/>
          </p:nvPr>
        </p:nvSpPr>
        <p:spPr>
          <a:xfrm>
            <a:off x="1371600" y="2244940"/>
            <a:ext cx="9601200" cy="4310405"/>
          </a:xfrm>
        </p:spPr>
        <p:txBody>
          <a:bodyPr>
            <a:normAutofit fontScale="25000" lnSpcReduction="20000"/>
          </a:bodyPr>
          <a:lstStyle/>
          <a:p>
            <a:pPr marL="0" indent="0">
              <a:buNone/>
            </a:pPr>
            <a:endParaRPr lang="en-IN" dirty="0">
              <a:hlinkClick r:id="rId2"/>
            </a:endParaRPr>
          </a:p>
          <a:p>
            <a:pPr marL="1241298" indent="-857250">
              <a:lnSpc>
                <a:spcPct val="107000"/>
              </a:lnSpc>
              <a:spcAft>
                <a:spcPts val="800"/>
              </a:spcAft>
            </a:pPr>
            <a:endParaRPr lang="en-IN" sz="6400" dirty="0">
              <a:effectLst/>
              <a:ea typeface="Calibri" panose="020F0502020204030204" pitchFamily="34" charset="0"/>
              <a:cs typeface="Times New Roman" panose="02020603050405020304" pitchFamily="18" charset="0"/>
            </a:endParaRPr>
          </a:p>
          <a:p>
            <a:pPr marL="1241298" indent="-857250">
              <a:lnSpc>
                <a:spcPct val="107000"/>
              </a:lnSpc>
              <a:spcAft>
                <a:spcPts val="800"/>
              </a:spcAft>
            </a:pPr>
            <a:r>
              <a:rPr lang="en-IN" sz="6400" dirty="0">
                <a:effectLst/>
                <a:ea typeface="Calibri" panose="020F0502020204030204" pitchFamily="34" charset="0"/>
                <a:cs typeface="Times New Roman" panose="02020603050405020304" pitchFamily="18" charset="0"/>
              </a:rPr>
              <a:t>K. </a:t>
            </a:r>
            <a:r>
              <a:rPr lang="en-IN" sz="6400" dirty="0" err="1">
                <a:effectLst/>
                <a:ea typeface="Calibri" panose="020F0502020204030204" pitchFamily="34" charset="0"/>
                <a:cs typeface="Times New Roman" panose="02020603050405020304" pitchFamily="18" charset="0"/>
              </a:rPr>
              <a:t>Ladi</a:t>
            </a:r>
            <a:r>
              <a:rPr lang="en-IN" sz="6400" dirty="0">
                <a:effectLst/>
                <a:ea typeface="Calibri" panose="020F0502020204030204" pitchFamily="34" charset="0"/>
                <a:cs typeface="Times New Roman" panose="02020603050405020304" pitchFamily="18" charset="0"/>
              </a:rPr>
              <a:t>, A. V. S. N. Manoj and G. V. N. Deepak, "IOT based weather reporting system to find dynamic climatic parameters," 2017 International Conference on Energy, Communication, Data Analytics and Soft Computing (ICECDS), 2017, pp. 2509-2513, </a:t>
            </a:r>
            <a:r>
              <a:rPr lang="en-IN" sz="6400" dirty="0" err="1">
                <a:effectLst/>
                <a:ea typeface="Calibri" panose="020F0502020204030204" pitchFamily="34" charset="0"/>
                <a:cs typeface="Times New Roman" panose="02020603050405020304" pitchFamily="18" charset="0"/>
              </a:rPr>
              <a:t>doi</a:t>
            </a:r>
            <a:r>
              <a:rPr lang="en-IN" sz="6400" dirty="0">
                <a:effectLst/>
                <a:ea typeface="Calibri" panose="020F0502020204030204" pitchFamily="34" charset="0"/>
                <a:cs typeface="Times New Roman" panose="02020603050405020304" pitchFamily="18" charset="0"/>
              </a:rPr>
              <a:t>: 10.1109/ICECDS.2017.8389904.</a:t>
            </a:r>
          </a:p>
          <a:p>
            <a:pPr marL="1241298" indent="-857250">
              <a:lnSpc>
                <a:spcPct val="107000"/>
              </a:lnSpc>
              <a:spcAft>
                <a:spcPts val="800"/>
              </a:spcAft>
            </a:pPr>
            <a:r>
              <a:rPr lang="en-IN" sz="6400" dirty="0" err="1">
                <a:effectLst/>
                <a:ea typeface="Calibri" panose="020F0502020204030204" pitchFamily="34" charset="0"/>
                <a:cs typeface="Times New Roman" panose="02020603050405020304" pitchFamily="18" charset="0"/>
              </a:rPr>
              <a:t>Yashaswi</a:t>
            </a:r>
            <a:r>
              <a:rPr lang="en-IN" sz="6400" dirty="0">
                <a:effectLst/>
                <a:ea typeface="Calibri" panose="020F0502020204030204" pitchFamily="34" charset="0"/>
                <a:cs typeface="Times New Roman" panose="02020603050405020304" pitchFamily="18" charset="0"/>
              </a:rPr>
              <a:t> </a:t>
            </a:r>
            <a:r>
              <a:rPr lang="en-IN" sz="6400" dirty="0" err="1">
                <a:effectLst/>
                <a:ea typeface="Calibri" panose="020F0502020204030204" pitchFamily="34" charset="0"/>
                <a:cs typeface="Times New Roman" panose="02020603050405020304" pitchFamily="18" charset="0"/>
              </a:rPr>
              <a:t>Rahut</a:t>
            </a:r>
            <a:r>
              <a:rPr lang="en-IN" sz="6400" dirty="0">
                <a:effectLst/>
                <a:ea typeface="Calibri" panose="020F0502020204030204" pitchFamily="34" charset="0"/>
                <a:cs typeface="Times New Roman" panose="02020603050405020304" pitchFamily="18" charset="0"/>
              </a:rPr>
              <a:t> 1, </a:t>
            </a:r>
            <a:r>
              <a:rPr lang="en-IN" sz="6400" dirty="0" err="1">
                <a:effectLst/>
                <a:ea typeface="Calibri" panose="020F0502020204030204" pitchFamily="34" charset="0"/>
                <a:cs typeface="Times New Roman" panose="02020603050405020304" pitchFamily="18" charset="0"/>
              </a:rPr>
              <a:t>Rimsha</a:t>
            </a:r>
            <a:r>
              <a:rPr lang="en-IN" sz="6400" dirty="0">
                <a:effectLst/>
                <a:ea typeface="Calibri" panose="020F0502020204030204" pitchFamily="34" charset="0"/>
                <a:cs typeface="Times New Roman" panose="02020603050405020304" pitchFamily="18" charset="0"/>
              </a:rPr>
              <a:t> Afreen2, </a:t>
            </a:r>
            <a:r>
              <a:rPr lang="en-IN" sz="6400" dirty="0" err="1">
                <a:effectLst/>
                <a:ea typeface="Calibri" panose="020F0502020204030204" pitchFamily="34" charset="0"/>
                <a:cs typeface="Times New Roman" panose="02020603050405020304" pitchFamily="18" charset="0"/>
              </a:rPr>
              <a:t>Divya</a:t>
            </a:r>
            <a:r>
              <a:rPr lang="en-IN" sz="6400" dirty="0">
                <a:effectLst/>
                <a:ea typeface="Calibri" panose="020F0502020204030204" pitchFamily="34" charset="0"/>
                <a:cs typeface="Times New Roman" panose="02020603050405020304" pitchFamily="18" charset="0"/>
              </a:rPr>
              <a:t> Kamini, “Smart weather monitoring and real time alert system using IoT” International Research Journal of Engineering and Technology (IRJET) e-ISSN: 2395-0056 Volume: 05 Issue: 10 | Oct 2018 www.irjet.net p-ISSN: 2395-0072</a:t>
            </a:r>
          </a:p>
          <a:p>
            <a:pPr marL="1241298" indent="-857250">
              <a:lnSpc>
                <a:spcPct val="107000"/>
              </a:lnSpc>
              <a:spcAft>
                <a:spcPts val="800"/>
              </a:spcAft>
            </a:pPr>
            <a:r>
              <a:rPr lang="en-IN" sz="6400" dirty="0">
                <a:effectLst/>
                <a:ea typeface="Calibri" panose="020F0502020204030204" pitchFamily="34" charset="0"/>
                <a:cs typeface="Times New Roman" panose="02020603050405020304" pitchFamily="18" charset="0"/>
              </a:rPr>
              <a:t>Anita M. Bhagat, Ashwini G. </a:t>
            </a:r>
            <a:r>
              <a:rPr lang="en-IN" sz="6400" dirty="0" err="1">
                <a:effectLst/>
                <a:ea typeface="Calibri" panose="020F0502020204030204" pitchFamily="34" charset="0"/>
                <a:cs typeface="Times New Roman" panose="02020603050405020304" pitchFamily="18" charset="0"/>
              </a:rPr>
              <a:t>Thakare</a:t>
            </a:r>
            <a:r>
              <a:rPr lang="en-IN" sz="6400" dirty="0">
                <a:effectLst/>
                <a:ea typeface="Calibri" panose="020F0502020204030204" pitchFamily="34" charset="0"/>
                <a:cs typeface="Times New Roman" panose="02020603050405020304" pitchFamily="18" charset="0"/>
              </a:rPr>
              <a:t>, Kajal A. </a:t>
            </a:r>
            <a:r>
              <a:rPr lang="en-IN" sz="6400" dirty="0" err="1">
                <a:effectLst/>
                <a:ea typeface="Calibri" panose="020F0502020204030204" pitchFamily="34" charset="0"/>
                <a:cs typeface="Times New Roman" panose="02020603050405020304" pitchFamily="18" charset="0"/>
              </a:rPr>
              <a:t>Molke</a:t>
            </a:r>
            <a:r>
              <a:rPr lang="en-IN" sz="6400" dirty="0">
                <a:effectLst/>
                <a:ea typeface="Calibri" panose="020F0502020204030204" pitchFamily="34" charset="0"/>
                <a:cs typeface="Times New Roman" panose="02020603050405020304" pitchFamily="18" charset="0"/>
              </a:rPr>
              <a:t>, Neha S. </a:t>
            </a:r>
            <a:r>
              <a:rPr lang="en-IN" sz="6400" dirty="0" err="1">
                <a:effectLst/>
                <a:ea typeface="Calibri" panose="020F0502020204030204" pitchFamily="34" charset="0"/>
                <a:cs typeface="Times New Roman" panose="02020603050405020304" pitchFamily="18" charset="0"/>
              </a:rPr>
              <a:t>Muneshwar</a:t>
            </a:r>
            <a:r>
              <a:rPr lang="en-IN" sz="6400" dirty="0">
                <a:effectLst/>
                <a:ea typeface="Calibri" panose="020F0502020204030204" pitchFamily="34" charset="0"/>
                <a:cs typeface="Times New Roman" panose="02020603050405020304" pitchFamily="18" charset="0"/>
              </a:rPr>
              <a:t>, Prof. V. Choudhary "IOT Based Weather Monitoring and Reporting System Project" Published in International Journal of Trend in Scientific Research and Development (</a:t>
            </a:r>
            <a:r>
              <a:rPr lang="en-IN" sz="6400" dirty="0" err="1">
                <a:effectLst/>
                <a:ea typeface="Calibri" panose="020F0502020204030204" pitchFamily="34" charset="0"/>
                <a:cs typeface="Times New Roman" panose="02020603050405020304" pitchFamily="18" charset="0"/>
              </a:rPr>
              <a:t>ijtsrd</a:t>
            </a:r>
            <a:r>
              <a:rPr lang="en-IN" sz="6400" dirty="0">
                <a:effectLst/>
                <a:ea typeface="Calibri" panose="020F0502020204030204" pitchFamily="34" charset="0"/>
                <a:cs typeface="Times New Roman" panose="02020603050405020304" pitchFamily="18" charset="0"/>
              </a:rPr>
              <a:t>), ISSN: 2456- 6470, Volume-3 | Issue-3, April 2019, pp.365-367</a:t>
            </a:r>
          </a:p>
          <a:p>
            <a:pPr marL="0" indent="0">
              <a:lnSpc>
                <a:spcPct val="107000"/>
              </a:lnSpc>
              <a:spcAft>
                <a:spcPts val="800"/>
              </a:spcAft>
              <a:buNone/>
            </a:pPr>
            <a:r>
              <a:rPr lang="en-IN" sz="4800" dirty="0">
                <a:effectLst/>
                <a:ea typeface="Calibri" panose="020F0502020204030204" pitchFamily="34" charset="0"/>
                <a:cs typeface="Times New Roman" panose="02020603050405020304" pitchFamily="18" charset="0"/>
              </a:rPr>
              <a:t> </a:t>
            </a:r>
          </a:p>
          <a:p>
            <a:endParaRPr lang="en-IN" sz="80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IN" sz="9600" u="sng" dirty="0">
              <a:noFill/>
              <a:effectLst/>
              <a:ea typeface="Calibri" panose="020F0502020204030204" pitchFamily="34" charset="0"/>
              <a:cs typeface="Times New Roman" panose="02020603050405020304" pitchFamily="18" charset="0"/>
              <a:hlinkClick r:id="rId3"/>
            </a:endParaRPr>
          </a:p>
          <a:p>
            <a:pPr marL="0" indent="0">
              <a:buNone/>
            </a:pPr>
            <a:r>
              <a:rPr lang="en-IN" sz="9600" dirty="0">
                <a:noFill/>
                <a:ea typeface="Calibri" panose="020F0502020204030204" pitchFamily="34" charset="0"/>
                <a:cs typeface="Times New Roman" panose="02020603050405020304" pitchFamily="18" charset="0"/>
              </a:rPr>
              <a:t>rps://www.researchgate.net/publication/333698819_IOT_Based_Weathe_Monitoring_and_Reporting_System_Project/fulltext/5cffb14b299bf13a384cab8a/IOT-Based-Weather-Monitoring-and-Reporting-System-Project.pdf</a:t>
            </a:r>
            <a:endParaRPr lang="en-IN" sz="9600" dirty="0">
              <a:noFill/>
              <a:effectLst/>
              <a:ea typeface="Calibri" panose="020F0502020204030204" pitchFamily="34" charset="0"/>
              <a:cs typeface="Times New Roman" panose="02020603050405020304" pitchFamily="18" charset="0"/>
            </a:endParaRPr>
          </a:p>
          <a:p>
            <a:pPr marL="0" indent="0">
              <a:buNone/>
            </a:pPr>
            <a:endParaRPr lang="en-IN" sz="1800" dirty="0">
              <a:noFill/>
              <a:effectLst/>
              <a:ea typeface="Calibri" panose="020F0502020204030204" pitchFamily="34" charset="0"/>
              <a:cs typeface="Times New Roman" panose="02020603050405020304" pitchFamily="18" charset="0"/>
            </a:endParaRPr>
          </a:p>
          <a:p>
            <a:endParaRPr lang="en-IN" sz="1800" dirty="0">
              <a:no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r>
              <a:rPr lang="en-IN" sz="1800" u="sng" dirty="0">
                <a:noFill/>
                <a:latin typeface="Times New Roman" panose="02020603050405020304" pitchFamily="18" charset="0"/>
                <a:ea typeface="Calibri" panose="020F0502020204030204" pitchFamily="34" charset="0"/>
                <a:cs typeface="Times New Roman" panose="02020603050405020304" pitchFamily="18" charset="0"/>
              </a:rPr>
              <a:t>https://electronicsclub.info/breadboard.htm</a:t>
            </a:r>
            <a:endParaRPr lang="en-IN" sz="1800" dirty="0">
              <a:no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497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8A87-1CCF-4545-A3F4-CC215761C1E0}"/>
              </a:ext>
            </a:extLst>
          </p:cNvPr>
          <p:cNvSpPr>
            <a:spLocks noGrp="1"/>
          </p:cNvSpPr>
          <p:nvPr>
            <p:ph type="ctrTitle"/>
          </p:nvPr>
        </p:nvSpPr>
        <p:spPr/>
        <p:txBody>
          <a:bodyPr/>
          <a:lstStyle/>
          <a:p>
            <a:r>
              <a:rPr lang="en-US" dirty="0"/>
              <a:t>THANKYOU</a:t>
            </a:r>
            <a:endParaRPr lang="en-IN" dirty="0"/>
          </a:p>
        </p:txBody>
      </p:sp>
      <p:sp>
        <p:nvSpPr>
          <p:cNvPr id="3" name="Subtitle 2">
            <a:extLst>
              <a:ext uri="{FF2B5EF4-FFF2-40B4-BE49-F238E27FC236}">
                <a16:creationId xmlns:a16="http://schemas.microsoft.com/office/drawing/2014/main" id="{9CABB242-EF7F-418B-9068-B1882A00278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160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A2BC-029C-430D-B85C-94AEF05981C3}"/>
              </a:ext>
            </a:extLst>
          </p:cNvPr>
          <p:cNvSpPr>
            <a:spLocks noGrp="1"/>
          </p:cNvSpPr>
          <p:nvPr>
            <p:ph type="title"/>
          </p:nvPr>
        </p:nvSpPr>
        <p:spPr/>
        <p:txBody>
          <a:bodyPr/>
          <a:lstStyle/>
          <a:p>
            <a:pPr algn="ctr"/>
            <a:r>
              <a:rPr lang="en-US" dirty="0"/>
              <a:t>INDEX</a:t>
            </a:r>
            <a:endParaRPr lang="en-IN" dirty="0"/>
          </a:p>
        </p:txBody>
      </p:sp>
      <p:sp>
        <p:nvSpPr>
          <p:cNvPr id="3" name="Content Placeholder 2">
            <a:extLst>
              <a:ext uri="{FF2B5EF4-FFF2-40B4-BE49-F238E27FC236}">
                <a16:creationId xmlns:a16="http://schemas.microsoft.com/office/drawing/2014/main" id="{DA01745F-EF59-4160-AF69-7874B9FBC5A4}"/>
              </a:ext>
            </a:extLst>
          </p:cNvPr>
          <p:cNvSpPr>
            <a:spLocks noGrp="1"/>
          </p:cNvSpPr>
          <p:nvPr>
            <p:ph idx="1"/>
          </p:nvPr>
        </p:nvSpPr>
        <p:spPr>
          <a:xfrm>
            <a:off x="1371600" y="2034862"/>
            <a:ext cx="9601200" cy="4250028"/>
          </a:xfrm>
        </p:spPr>
        <p:txBody>
          <a:bodyPr>
            <a:normAutofit fontScale="92500" lnSpcReduction="20000"/>
          </a:bodyPr>
          <a:lstStyle/>
          <a:p>
            <a:r>
              <a:rPr lang="en-US" sz="2400" dirty="0"/>
              <a:t>Introduction</a:t>
            </a:r>
          </a:p>
          <a:p>
            <a:r>
              <a:rPr lang="en-US" sz="2400" dirty="0"/>
              <a:t>Problem statement</a:t>
            </a:r>
          </a:p>
          <a:p>
            <a:r>
              <a:rPr lang="en-US" sz="2400" dirty="0"/>
              <a:t>Aim and Objective</a:t>
            </a:r>
          </a:p>
          <a:p>
            <a:r>
              <a:rPr lang="en-US" sz="2400" dirty="0"/>
              <a:t>Literature Review</a:t>
            </a:r>
          </a:p>
          <a:p>
            <a:r>
              <a:rPr lang="en-US" sz="2400" dirty="0"/>
              <a:t>Components</a:t>
            </a:r>
          </a:p>
          <a:p>
            <a:r>
              <a:rPr lang="en-US" sz="2400" dirty="0"/>
              <a:t>Block Diagram</a:t>
            </a:r>
          </a:p>
          <a:p>
            <a:r>
              <a:rPr lang="en-US" sz="2400" dirty="0"/>
              <a:t>Circuit Diagram</a:t>
            </a:r>
          </a:p>
          <a:p>
            <a:r>
              <a:rPr lang="en-US" sz="2400" dirty="0"/>
              <a:t>Result</a:t>
            </a:r>
          </a:p>
          <a:p>
            <a:r>
              <a:rPr lang="en-US" sz="2400" dirty="0"/>
              <a:t>Conclusion</a:t>
            </a:r>
          </a:p>
          <a:p>
            <a:r>
              <a:rPr lang="en-US" sz="2400" dirty="0"/>
              <a:t>References</a:t>
            </a:r>
            <a:endParaRPr lang="en-IN" dirty="0"/>
          </a:p>
        </p:txBody>
      </p:sp>
    </p:spTree>
    <p:extLst>
      <p:ext uri="{BB962C8B-B14F-4D97-AF65-F5344CB8AC3E}">
        <p14:creationId xmlns:p14="http://schemas.microsoft.com/office/powerpoint/2010/main" val="278089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6753-8278-4809-95E0-3358D8BCBB70}"/>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F148918D-FF73-4A43-8F80-8CE3D86B26CA}"/>
              </a:ext>
            </a:extLst>
          </p:cNvPr>
          <p:cNvSpPr>
            <a:spLocks noGrp="1"/>
          </p:cNvSpPr>
          <p:nvPr>
            <p:ph idx="1"/>
          </p:nvPr>
        </p:nvSpPr>
        <p:spPr/>
        <p:txBody>
          <a:bodyPr>
            <a:normAutofit/>
          </a:bodyPr>
          <a:lstStyle/>
          <a:p>
            <a:r>
              <a:rPr lang="en-IN" dirty="0">
                <a:latin typeface="Franklin Gothic Book" panose="020B0503020102020204" pitchFamily="34" charset="0"/>
                <a:ea typeface="Calibri" panose="020F0502020204030204" pitchFamily="34" charset="0"/>
              </a:rPr>
              <a:t>Circumferential reporting system will mainly be useful at chemical manufacturing plants and to check conditions for outdoor activities.</a:t>
            </a:r>
          </a:p>
          <a:p>
            <a:r>
              <a:rPr lang="en-IN" dirty="0">
                <a:effectLst/>
                <a:latin typeface="Franklin Gothic Book" panose="020B0503020102020204" pitchFamily="34" charset="0"/>
                <a:ea typeface="Calibri" panose="020F0502020204030204" pitchFamily="34" charset="0"/>
              </a:rPr>
              <a:t>It will use MQ2 gas sensor which detects gases like methane, butane, LPG and smoke. </a:t>
            </a:r>
            <a:r>
              <a:rPr lang="en-IN" dirty="0">
                <a:latin typeface="Franklin Gothic Book" panose="020B0503020102020204" pitchFamily="34" charset="0"/>
                <a:ea typeface="Calibri" panose="020F0502020204030204" pitchFamily="34" charset="0"/>
              </a:rPr>
              <a:t>I</a:t>
            </a:r>
            <a:r>
              <a:rPr lang="en-IN" dirty="0">
                <a:effectLst/>
                <a:latin typeface="Franklin Gothic Book" panose="020B0503020102020204" pitchFamily="34" charset="0"/>
                <a:ea typeface="Calibri" panose="020F0502020204030204" pitchFamily="34" charset="0"/>
              </a:rPr>
              <a:t>n case of any type of gas leakage or any combustion related to a leak will be detected by a temperature sensor. </a:t>
            </a:r>
            <a:r>
              <a:rPr lang="en-IN" dirty="0">
                <a:latin typeface="Franklin Gothic Book" panose="020B0503020102020204" pitchFamily="34" charset="0"/>
                <a:ea typeface="Calibri" panose="020F0502020204030204" pitchFamily="34" charset="0"/>
              </a:rPr>
              <a:t>Th</a:t>
            </a:r>
            <a:r>
              <a:rPr lang="en-IN" dirty="0">
                <a:effectLst/>
                <a:latin typeface="Franklin Gothic Book" panose="020B0503020102020204" pitchFamily="34" charset="0"/>
                <a:ea typeface="Calibri" panose="020F0502020204030204" pitchFamily="34" charset="0"/>
              </a:rPr>
              <a:t>e photoresistor can be used to indicate the presence of a fire.</a:t>
            </a:r>
          </a:p>
          <a:p>
            <a:r>
              <a:rPr lang="en-IN" dirty="0">
                <a:effectLst/>
                <a:latin typeface="Franklin Gothic Book" panose="020B0503020102020204" pitchFamily="34" charset="0"/>
                <a:ea typeface="Calibri" panose="020F0502020204030204" pitchFamily="34" charset="0"/>
              </a:rPr>
              <a:t>For people who wish to </a:t>
            </a:r>
            <a:r>
              <a:rPr lang="en-IN" dirty="0">
                <a:latin typeface="Franklin Gothic Book" panose="020B0503020102020204" pitchFamily="34" charset="0"/>
                <a:ea typeface="Calibri" panose="020F0502020204030204" pitchFamily="34" charset="0"/>
              </a:rPr>
              <a:t>check the quality of air present in nearby area or check the outside condition will be also able to use this system.</a:t>
            </a:r>
            <a:endParaRPr lang="en-IN" dirty="0">
              <a:effectLst/>
              <a:latin typeface="Franklin Gothic Book" panose="020B0503020102020204" pitchFamily="34" charset="0"/>
              <a:ea typeface="Calibri" panose="020F0502020204030204" pitchFamily="34" charset="0"/>
            </a:endParaRPr>
          </a:p>
          <a:p>
            <a:endParaRPr lang="en-IN" dirty="0">
              <a:effectLst/>
              <a:latin typeface="Franklin Gothic Book" panose="020B0503020102020204" pitchFamily="34" charset="0"/>
              <a:ea typeface="Calibri" panose="020F0502020204030204" pitchFamily="34" charset="0"/>
            </a:endParaRPr>
          </a:p>
        </p:txBody>
      </p:sp>
    </p:spTree>
    <p:extLst>
      <p:ext uri="{BB962C8B-B14F-4D97-AF65-F5344CB8AC3E}">
        <p14:creationId xmlns:p14="http://schemas.microsoft.com/office/powerpoint/2010/main" val="392050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54FC-8A9D-4E82-947B-740EB1087058}"/>
              </a:ext>
            </a:extLst>
          </p:cNvPr>
          <p:cNvSpPr>
            <a:spLocks noGrp="1"/>
          </p:cNvSpPr>
          <p:nvPr>
            <p:ph type="title"/>
          </p:nvPr>
        </p:nvSpPr>
        <p:spPr>
          <a:xfrm>
            <a:off x="1371600" y="685800"/>
            <a:ext cx="9601200" cy="1222899"/>
          </a:xfrm>
        </p:spPr>
        <p:txBody>
          <a:bodyPr>
            <a:normAutofit/>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60C24A76-515C-409B-8F0C-92CE1A2F0E70}"/>
              </a:ext>
            </a:extLst>
          </p:cNvPr>
          <p:cNvSpPr>
            <a:spLocks noGrp="1"/>
          </p:cNvSpPr>
          <p:nvPr>
            <p:ph idx="1"/>
          </p:nvPr>
        </p:nvSpPr>
        <p:spPr/>
        <p:txBody>
          <a:bodyPr>
            <a:noAutofit/>
          </a:bodyPr>
          <a:lstStyle/>
          <a:p>
            <a:r>
              <a:rPr lang="en-US" dirty="0"/>
              <a:t>At present as the use of toxic gases in industry increases, the number of accidents that occur also increases. This system is made to detect accidents at an early stage to prevent them from causing any harm. This system also aims at people </a:t>
            </a:r>
            <a:r>
              <a:rPr lang="en-IN" dirty="0">
                <a:latin typeface="Franklin Gothic Book" panose="020B0503020102020204" pitchFamily="34" charset="0"/>
                <a:ea typeface="Calibri" panose="020F0502020204030204" pitchFamily="34" charset="0"/>
              </a:rPr>
              <a:t>who wish to check the quality of air present in nearby area or check the outside condition with a cost effective and a sustainable system.</a:t>
            </a:r>
            <a:endParaRPr lang="en-US" dirty="0"/>
          </a:p>
        </p:txBody>
      </p:sp>
    </p:spTree>
    <p:extLst>
      <p:ext uri="{BB962C8B-B14F-4D97-AF65-F5344CB8AC3E}">
        <p14:creationId xmlns:p14="http://schemas.microsoft.com/office/powerpoint/2010/main" val="228007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  and Objective</a:t>
            </a:r>
          </a:p>
        </p:txBody>
      </p:sp>
      <p:sp>
        <p:nvSpPr>
          <p:cNvPr id="3" name="Content Placeholder 2"/>
          <p:cNvSpPr>
            <a:spLocks noGrp="1"/>
          </p:cNvSpPr>
          <p:nvPr>
            <p:ph idx="1"/>
          </p:nvPr>
        </p:nvSpPr>
        <p:spPr/>
        <p:txBody>
          <a:bodyPr/>
          <a:lstStyle/>
          <a:p>
            <a:pPr lvl="0"/>
            <a:r>
              <a:rPr lang="en-IN" dirty="0"/>
              <a:t>The main objective is to develop a sustainable circumferential reporting system.</a:t>
            </a:r>
            <a:r>
              <a:rPr lang="en-IN" b="1" dirty="0"/>
              <a:t> </a:t>
            </a:r>
            <a:endParaRPr lang="en-IN" dirty="0"/>
          </a:p>
          <a:p>
            <a:r>
              <a:rPr lang="en-US" dirty="0"/>
              <a:t>This project can perform well in chemical manufacturing plants situation as the range of the device will be confined to a particular space only.</a:t>
            </a:r>
          </a:p>
          <a:p>
            <a:r>
              <a:rPr lang="en-US" dirty="0"/>
              <a:t>Cost effective as it uses multiple sensors and a microcontroller board which are usually cheap.</a:t>
            </a:r>
          </a:p>
          <a:p>
            <a:r>
              <a:rPr lang="en-US" dirty="0"/>
              <a:t>Easy to assemble.</a:t>
            </a:r>
          </a:p>
          <a:p>
            <a:r>
              <a:rPr lang="en-US" dirty="0"/>
              <a:t>Easy to develop algorithm to respond to anomaly.</a:t>
            </a:r>
          </a:p>
        </p:txBody>
      </p:sp>
    </p:spTree>
    <p:extLst>
      <p:ext uri="{BB962C8B-B14F-4D97-AF65-F5344CB8AC3E}">
        <p14:creationId xmlns:p14="http://schemas.microsoft.com/office/powerpoint/2010/main" val="418836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7D7A-42D0-4CA9-96BF-A04B1594376B}"/>
              </a:ext>
            </a:extLst>
          </p:cNvPr>
          <p:cNvSpPr>
            <a:spLocks noGrp="1"/>
          </p:cNvSpPr>
          <p:nvPr>
            <p:ph type="title"/>
          </p:nvPr>
        </p:nvSpPr>
        <p:spPr>
          <a:xfrm>
            <a:off x="1517374" y="0"/>
            <a:ext cx="9601200" cy="1485900"/>
          </a:xfrm>
        </p:spPr>
        <p:txBody>
          <a:bodyPr/>
          <a:lstStyle/>
          <a:p>
            <a:pPr algn="ctr"/>
            <a:r>
              <a:rPr lang="en-US" dirty="0"/>
              <a:t>Literature Review:</a:t>
            </a:r>
            <a:endParaRPr lang="en-IN" dirty="0"/>
          </a:p>
        </p:txBody>
      </p:sp>
      <p:graphicFrame>
        <p:nvGraphicFramePr>
          <p:cNvPr id="9" name="Table 9">
            <a:extLst>
              <a:ext uri="{FF2B5EF4-FFF2-40B4-BE49-F238E27FC236}">
                <a16:creationId xmlns:a16="http://schemas.microsoft.com/office/drawing/2014/main" id="{7565BEA7-C670-443E-8062-A258FFF15476}"/>
              </a:ext>
            </a:extLst>
          </p:cNvPr>
          <p:cNvGraphicFramePr>
            <a:graphicFrameLocks noGrp="1"/>
          </p:cNvGraphicFramePr>
          <p:nvPr>
            <p:ph idx="1"/>
            <p:extLst>
              <p:ext uri="{D42A27DB-BD31-4B8C-83A1-F6EECF244321}">
                <p14:modId xmlns:p14="http://schemas.microsoft.com/office/powerpoint/2010/main" val="3682538263"/>
              </p:ext>
            </p:extLst>
          </p:nvPr>
        </p:nvGraphicFramePr>
        <p:xfrm>
          <a:off x="1908700" y="742949"/>
          <a:ext cx="9024341" cy="5791311"/>
        </p:xfrm>
        <a:graphic>
          <a:graphicData uri="http://schemas.openxmlformats.org/drawingml/2006/table">
            <a:tbl>
              <a:tblPr firstRow="1" bandRow="1">
                <a:tableStyleId>{5C22544A-7EE6-4342-B048-85BDC9FD1C3A}</a:tableStyleId>
              </a:tblPr>
              <a:tblGrid>
                <a:gridCol w="663371">
                  <a:extLst>
                    <a:ext uri="{9D8B030D-6E8A-4147-A177-3AD203B41FA5}">
                      <a16:colId xmlns:a16="http://schemas.microsoft.com/office/drawing/2014/main" val="2412753329"/>
                    </a:ext>
                  </a:extLst>
                </a:gridCol>
                <a:gridCol w="1810710">
                  <a:extLst>
                    <a:ext uri="{9D8B030D-6E8A-4147-A177-3AD203B41FA5}">
                      <a16:colId xmlns:a16="http://schemas.microsoft.com/office/drawing/2014/main" val="3037551961"/>
                    </a:ext>
                  </a:extLst>
                </a:gridCol>
                <a:gridCol w="1810710">
                  <a:extLst>
                    <a:ext uri="{9D8B030D-6E8A-4147-A177-3AD203B41FA5}">
                      <a16:colId xmlns:a16="http://schemas.microsoft.com/office/drawing/2014/main" val="2401930486"/>
                    </a:ext>
                  </a:extLst>
                </a:gridCol>
                <a:gridCol w="1774220">
                  <a:extLst>
                    <a:ext uri="{9D8B030D-6E8A-4147-A177-3AD203B41FA5}">
                      <a16:colId xmlns:a16="http://schemas.microsoft.com/office/drawing/2014/main" val="2080750498"/>
                    </a:ext>
                  </a:extLst>
                </a:gridCol>
                <a:gridCol w="2965330">
                  <a:extLst>
                    <a:ext uri="{9D8B030D-6E8A-4147-A177-3AD203B41FA5}">
                      <a16:colId xmlns:a16="http://schemas.microsoft.com/office/drawing/2014/main" val="522059441"/>
                    </a:ext>
                  </a:extLst>
                </a:gridCol>
              </a:tblGrid>
              <a:tr h="657225">
                <a:tc>
                  <a:txBody>
                    <a:bodyPr/>
                    <a:lstStyle/>
                    <a:p>
                      <a:r>
                        <a:rPr lang="en-US" dirty="0"/>
                        <a:t>Sr 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Publication</a:t>
                      </a:r>
                      <a:endParaRPr lang="en-IN" dirty="0"/>
                    </a:p>
                  </a:txBody>
                  <a:tcPr/>
                </a:tc>
                <a:tc>
                  <a:txBody>
                    <a:bodyPr/>
                    <a:lstStyle/>
                    <a:p>
                      <a:r>
                        <a:rPr lang="en-US" dirty="0"/>
                        <a:t>Approach</a:t>
                      </a:r>
                      <a:endParaRPr lang="en-IN" dirty="0"/>
                    </a:p>
                  </a:txBody>
                  <a:tcPr/>
                </a:tc>
                <a:extLst>
                  <a:ext uri="{0D108BD9-81ED-4DB2-BD59-A6C34878D82A}">
                    <a16:rowId xmlns:a16="http://schemas.microsoft.com/office/drawing/2014/main" val="731239074"/>
                  </a:ext>
                </a:extLst>
              </a:tr>
              <a:tr h="1245435">
                <a:tc>
                  <a:txBody>
                    <a:bodyPr/>
                    <a:lstStyle/>
                    <a:p>
                      <a:r>
                        <a:rPr lang="en-US" dirty="0"/>
                        <a:t>1.</a:t>
                      </a:r>
                      <a:endParaRPr lang="en-IN" dirty="0"/>
                    </a:p>
                  </a:txBody>
                  <a:tcPr/>
                </a:tc>
                <a:tc>
                  <a:txBody>
                    <a:bodyPr/>
                    <a:lstStyle/>
                    <a:p>
                      <a:r>
                        <a:rPr lang="en-IN" sz="1800" kern="1200" dirty="0">
                          <a:solidFill>
                            <a:schemeClr val="dk1"/>
                          </a:solidFill>
                          <a:effectLst/>
                          <a:latin typeface="+mn-lt"/>
                          <a:ea typeface="+mn-ea"/>
                          <a:cs typeface="+mn-cs"/>
                        </a:rPr>
                        <a:t>Smart weather monitoring and real time alert system using IoT</a:t>
                      </a:r>
                      <a:endParaRPr lang="en-IN" sz="1600" dirty="0"/>
                    </a:p>
                  </a:txBody>
                  <a:tcPr/>
                </a:tc>
                <a:tc>
                  <a:txBody>
                    <a:bodyPr/>
                    <a:lstStyle/>
                    <a:p>
                      <a:r>
                        <a:rPr lang="en-IN" sz="1800" kern="1200" dirty="0">
                          <a:solidFill>
                            <a:schemeClr val="dk1"/>
                          </a:solidFill>
                          <a:effectLst/>
                          <a:latin typeface="+mn-lt"/>
                          <a:ea typeface="+mn-ea"/>
                          <a:cs typeface="+mn-cs"/>
                        </a:rPr>
                        <a:t> </a:t>
                      </a:r>
                      <a:r>
                        <a:rPr lang="en-IN" sz="1600" kern="1200" dirty="0" err="1">
                          <a:solidFill>
                            <a:schemeClr val="tx1"/>
                          </a:solidFill>
                          <a:effectLst/>
                          <a:latin typeface="+mn-lt"/>
                          <a:ea typeface="+mn-ea"/>
                          <a:cs typeface="+mn-cs"/>
                        </a:rPr>
                        <a:t>Yashaswi</a:t>
                      </a:r>
                      <a:r>
                        <a:rPr lang="en-IN" sz="1600" kern="1200" dirty="0">
                          <a:solidFill>
                            <a:schemeClr val="tx1"/>
                          </a:solidFill>
                          <a:effectLst/>
                          <a:latin typeface="+mn-lt"/>
                          <a:ea typeface="+mn-ea"/>
                          <a:cs typeface="+mn-cs"/>
                        </a:rPr>
                        <a:t> </a:t>
                      </a:r>
                      <a:r>
                        <a:rPr lang="en-IN" sz="1600" kern="1200" dirty="0" err="1">
                          <a:solidFill>
                            <a:schemeClr val="tx1"/>
                          </a:solidFill>
                          <a:effectLst/>
                          <a:latin typeface="+mn-lt"/>
                          <a:ea typeface="+mn-ea"/>
                          <a:cs typeface="+mn-cs"/>
                        </a:rPr>
                        <a:t>Rahut</a:t>
                      </a:r>
                      <a:r>
                        <a:rPr lang="en-IN" sz="1600" kern="1200" dirty="0">
                          <a:solidFill>
                            <a:schemeClr val="tx1"/>
                          </a:solidFill>
                          <a:effectLst/>
                          <a:latin typeface="+mn-lt"/>
                          <a:ea typeface="+mn-ea"/>
                          <a:cs typeface="+mn-cs"/>
                        </a:rPr>
                        <a:t> , </a:t>
                      </a:r>
                      <a:r>
                        <a:rPr lang="en-IN" sz="1600" kern="1200" dirty="0" err="1">
                          <a:solidFill>
                            <a:schemeClr val="tx1"/>
                          </a:solidFill>
                          <a:effectLst/>
                          <a:latin typeface="+mn-lt"/>
                          <a:ea typeface="+mn-ea"/>
                          <a:cs typeface="+mn-cs"/>
                        </a:rPr>
                        <a:t>Rimsha</a:t>
                      </a:r>
                      <a:r>
                        <a:rPr lang="en-IN" sz="1600" kern="1200" dirty="0">
                          <a:solidFill>
                            <a:schemeClr val="tx1"/>
                          </a:solidFill>
                          <a:effectLst/>
                          <a:latin typeface="+mn-lt"/>
                          <a:ea typeface="+mn-ea"/>
                          <a:cs typeface="+mn-cs"/>
                        </a:rPr>
                        <a:t> Afreen, </a:t>
                      </a:r>
                    </a:p>
                    <a:p>
                      <a:r>
                        <a:rPr lang="en-IN" sz="1600" kern="1200" dirty="0" err="1">
                          <a:solidFill>
                            <a:schemeClr val="tx1"/>
                          </a:solidFill>
                          <a:effectLst/>
                          <a:latin typeface="+mn-lt"/>
                          <a:ea typeface="+mn-ea"/>
                          <a:cs typeface="+mn-cs"/>
                        </a:rPr>
                        <a:t>Divya</a:t>
                      </a:r>
                      <a:r>
                        <a:rPr lang="en-IN" sz="1600" kern="1200" dirty="0">
                          <a:solidFill>
                            <a:schemeClr val="tx1"/>
                          </a:solidFill>
                          <a:effectLst/>
                          <a:latin typeface="+mn-lt"/>
                          <a:ea typeface="+mn-ea"/>
                          <a:cs typeface="+mn-cs"/>
                        </a:rPr>
                        <a:t> Kamini </a:t>
                      </a:r>
                      <a:endParaRPr lang="en-IN" sz="1800" dirty="0">
                        <a:solidFill>
                          <a:schemeClr val="tx1"/>
                        </a:solidFill>
                      </a:endParaRPr>
                    </a:p>
                  </a:txBody>
                  <a:tcPr/>
                </a:tc>
                <a:tc>
                  <a:txBody>
                    <a:bodyPr/>
                    <a:lstStyle/>
                    <a:p>
                      <a:r>
                        <a:rPr lang="en-IN" sz="1600" kern="1200" dirty="0">
                          <a:solidFill>
                            <a:schemeClr val="dk1"/>
                          </a:solidFill>
                          <a:effectLst/>
                          <a:latin typeface="+mn-lt"/>
                          <a:ea typeface="+mn-ea"/>
                          <a:cs typeface="+mn-cs"/>
                        </a:rPr>
                        <a:t>IJERT</a:t>
                      </a:r>
                      <a:endParaRPr lang="en-IN" sz="1600" dirty="0"/>
                    </a:p>
                  </a:txBody>
                  <a:tcPr/>
                </a:tc>
                <a:tc>
                  <a:txBody>
                    <a:bodyPr/>
                    <a:lstStyle/>
                    <a:p>
                      <a:r>
                        <a:rPr lang="en-IN" sz="1400" kern="1200" dirty="0">
                          <a:solidFill>
                            <a:schemeClr val="dk1"/>
                          </a:solidFill>
                          <a:effectLst/>
                          <a:latin typeface="+mn-lt"/>
                          <a:ea typeface="+mn-ea"/>
                          <a:cs typeface="+mn-cs"/>
                        </a:rPr>
                        <a:t>The system proposed is an advanced solution for weather monitoring that uses IoT to make its real time data easily accessible over a very wide range. </a:t>
                      </a:r>
                      <a:endParaRPr lang="en-IN" sz="1200" dirty="0"/>
                    </a:p>
                  </a:txBody>
                  <a:tcPr/>
                </a:tc>
                <a:extLst>
                  <a:ext uri="{0D108BD9-81ED-4DB2-BD59-A6C34878D82A}">
                    <a16:rowId xmlns:a16="http://schemas.microsoft.com/office/drawing/2014/main" val="3849487592"/>
                  </a:ext>
                </a:extLst>
              </a:tr>
              <a:tr h="1846491">
                <a:tc>
                  <a:txBody>
                    <a:bodyPr/>
                    <a:lstStyle/>
                    <a:p>
                      <a:r>
                        <a:rPr lang="en-US" dirty="0"/>
                        <a:t>2.</a:t>
                      </a:r>
                      <a:endParaRPr lang="en-IN" dirty="0"/>
                    </a:p>
                  </a:txBody>
                  <a:tcPr/>
                </a:tc>
                <a:tc>
                  <a:txBody>
                    <a:bodyPr/>
                    <a:lstStyle/>
                    <a:p>
                      <a:r>
                        <a:rPr lang="en-IN" sz="1600" kern="1200" dirty="0">
                          <a:solidFill>
                            <a:schemeClr val="dk1"/>
                          </a:solidFill>
                          <a:effectLst/>
                          <a:latin typeface="+mn-lt"/>
                          <a:ea typeface="+mn-ea"/>
                          <a:cs typeface="+mn-cs"/>
                        </a:rPr>
                        <a:t>IOT Based Weather Monitoring and Reporting System Project</a:t>
                      </a:r>
                      <a:endParaRPr lang="en-IN" sz="1600" dirty="0"/>
                    </a:p>
                  </a:txBody>
                  <a:tcPr/>
                </a:tc>
                <a:tc>
                  <a:txBody>
                    <a:bodyPr/>
                    <a:lstStyle/>
                    <a:p>
                      <a:r>
                        <a:rPr lang="en-IN" sz="1600" kern="1200" dirty="0">
                          <a:solidFill>
                            <a:schemeClr val="dk1"/>
                          </a:solidFill>
                          <a:effectLst/>
                          <a:latin typeface="+mn-lt"/>
                          <a:ea typeface="+mn-ea"/>
                          <a:cs typeface="+mn-cs"/>
                        </a:rPr>
                        <a:t>Anita M. Bhagat, Ashwini G. </a:t>
                      </a:r>
                      <a:r>
                        <a:rPr lang="en-IN" sz="1600" kern="1200" dirty="0" err="1">
                          <a:solidFill>
                            <a:schemeClr val="dk1"/>
                          </a:solidFill>
                          <a:effectLst/>
                          <a:latin typeface="+mn-lt"/>
                          <a:ea typeface="+mn-ea"/>
                          <a:cs typeface="+mn-cs"/>
                        </a:rPr>
                        <a:t>Thakare</a:t>
                      </a:r>
                      <a:r>
                        <a:rPr lang="en-IN" sz="1600" kern="1200" dirty="0">
                          <a:solidFill>
                            <a:schemeClr val="dk1"/>
                          </a:solidFill>
                          <a:effectLst/>
                          <a:latin typeface="+mn-lt"/>
                          <a:ea typeface="+mn-ea"/>
                          <a:cs typeface="+mn-cs"/>
                        </a:rPr>
                        <a:t>, Kajal A. </a:t>
                      </a:r>
                      <a:r>
                        <a:rPr lang="en-IN" sz="1600" kern="1200" dirty="0" err="1">
                          <a:solidFill>
                            <a:schemeClr val="dk1"/>
                          </a:solidFill>
                          <a:effectLst/>
                          <a:latin typeface="+mn-lt"/>
                          <a:ea typeface="+mn-ea"/>
                          <a:cs typeface="+mn-cs"/>
                        </a:rPr>
                        <a:t>Molke</a:t>
                      </a:r>
                      <a:r>
                        <a:rPr lang="en-IN" sz="1600" kern="1200" dirty="0">
                          <a:solidFill>
                            <a:schemeClr val="dk1"/>
                          </a:solidFill>
                          <a:effectLst/>
                          <a:latin typeface="+mn-lt"/>
                          <a:ea typeface="+mn-ea"/>
                          <a:cs typeface="+mn-cs"/>
                        </a:rPr>
                        <a:t>, Neha S. </a:t>
                      </a:r>
                      <a:r>
                        <a:rPr lang="en-IN" sz="1600" kern="1200" dirty="0" err="1">
                          <a:solidFill>
                            <a:schemeClr val="dk1"/>
                          </a:solidFill>
                          <a:effectLst/>
                          <a:latin typeface="+mn-lt"/>
                          <a:ea typeface="+mn-ea"/>
                          <a:cs typeface="+mn-cs"/>
                        </a:rPr>
                        <a:t>Muneshwar</a:t>
                      </a:r>
                      <a:r>
                        <a:rPr lang="en-IN" sz="1600" kern="1200" dirty="0">
                          <a:solidFill>
                            <a:schemeClr val="dk1"/>
                          </a:solidFill>
                          <a:effectLst/>
                          <a:latin typeface="+mn-lt"/>
                          <a:ea typeface="+mn-ea"/>
                          <a:cs typeface="+mn-cs"/>
                        </a:rPr>
                        <a:t>, Prof. V. Choudhary</a:t>
                      </a:r>
                      <a:endParaRPr lang="en-IN" sz="1600" dirty="0"/>
                    </a:p>
                  </a:txBody>
                  <a:tcPr/>
                </a:tc>
                <a:tc>
                  <a:txBody>
                    <a:bodyPr/>
                    <a:lstStyle/>
                    <a:p>
                      <a:r>
                        <a:rPr lang="en-IN" sz="1600" kern="1200" dirty="0">
                          <a:solidFill>
                            <a:schemeClr val="dk1"/>
                          </a:solidFill>
                          <a:effectLst/>
                          <a:latin typeface="+mn-lt"/>
                          <a:ea typeface="+mn-ea"/>
                          <a:cs typeface="+mn-cs"/>
                        </a:rPr>
                        <a:t>IJTSRD</a:t>
                      </a:r>
                      <a:endParaRPr lang="en-IN" sz="1600" dirty="0"/>
                    </a:p>
                  </a:txBody>
                  <a:tcPr/>
                </a:tc>
                <a:tc>
                  <a:txBody>
                    <a:bodyPr/>
                    <a:lstStyle/>
                    <a:p>
                      <a:r>
                        <a:rPr lang="en-IN" sz="1600" kern="1200" dirty="0">
                          <a:solidFill>
                            <a:schemeClr val="dk1"/>
                          </a:solidFill>
                          <a:effectLst/>
                          <a:latin typeface="+mn-lt"/>
                          <a:ea typeface="+mn-ea"/>
                          <a:cs typeface="+mn-cs"/>
                        </a:rPr>
                        <a:t>The IOT based Weather Monitoring and Reporting System project is used to get Live reporting of weather conditions. </a:t>
                      </a:r>
                      <a:endParaRPr lang="en-IN" sz="1600" dirty="0"/>
                    </a:p>
                  </a:txBody>
                  <a:tcPr/>
                </a:tc>
                <a:extLst>
                  <a:ext uri="{0D108BD9-81ED-4DB2-BD59-A6C34878D82A}">
                    <a16:rowId xmlns:a16="http://schemas.microsoft.com/office/drawing/2014/main" val="3162105563"/>
                  </a:ext>
                </a:extLst>
              </a:tr>
              <a:tr h="1846491">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IOT based weather reporting system to find dynamic climatic parameters</a:t>
                      </a:r>
                    </a:p>
                    <a:p>
                      <a:endParaRPr lang="en-IN" sz="1600" dirty="0"/>
                    </a:p>
                  </a:txBody>
                  <a:tcPr/>
                </a:tc>
                <a:tc>
                  <a:txBody>
                    <a:bodyPr/>
                    <a:lstStyle/>
                    <a:p>
                      <a:r>
                        <a:rPr lang="en-IN" sz="1600" kern="1200" dirty="0">
                          <a:solidFill>
                            <a:schemeClr val="dk1"/>
                          </a:solidFill>
                          <a:effectLst/>
                          <a:latin typeface="+mn-lt"/>
                          <a:ea typeface="+mn-ea"/>
                          <a:cs typeface="+mn-cs"/>
                        </a:rPr>
                        <a:t>Kavya </a:t>
                      </a:r>
                      <a:r>
                        <a:rPr lang="en-IN" sz="1600" kern="1200" dirty="0" err="1">
                          <a:solidFill>
                            <a:schemeClr val="dk1"/>
                          </a:solidFill>
                          <a:effectLst/>
                          <a:latin typeface="+mn-lt"/>
                          <a:ea typeface="+mn-ea"/>
                          <a:cs typeface="+mn-cs"/>
                        </a:rPr>
                        <a:t>Ladi</a:t>
                      </a:r>
                      <a:r>
                        <a:rPr lang="en-IN" sz="1600" kern="1200" dirty="0">
                          <a:solidFill>
                            <a:schemeClr val="dk1"/>
                          </a:solidFill>
                          <a:effectLst/>
                          <a:latin typeface="+mn-lt"/>
                          <a:ea typeface="+mn-ea"/>
                          <a:cs typeface="+mn-cs"/>
                        </a:rPr>
                        <a:t>,</a:t>
                      </a:r>
                    </a:p>
                    <a:p>
                      <a:r>
                        <a:rPr lang="en-IN" sz="1600" kern="1200" dirty="0">
                          <a:solidFill>
                            <a:schemeClr val="dk1"/>
                          </a:solidFill>
                          <a:effectLst/>
                          <a:latin typeface="+mn-lt"/>
                          <a:ea typeface="+mn-ea"/>
                          <a:cs typeface="+mn-cs"/>
                        </a:rPr>
                        <a:t>A V S N Manoj,</a:t>
                      </a:r>
                    </a:p>
                    <a:p>
                      <a:r>
                        <a:rPr lang="en-IN" sz="1600" kern="1200" dirty="0">
                          <a:solidFill>
                            <a:schemeClr val="dk1"/>
                          </a:solidFill>
                          <a:effectLst/>
                          <a:latin typeface="+mn-lt"/>
                          <a:ea typeface="+mn-ea"/>
                          <a:cs typeface="+mn-cs"/>
                        </a:rPr>
                        <a:t>G V N Deepak</a:t>
                      </a:r>
                      <a:r>
                        <a:rPr lang="en-IN" sz="1800" dirty="0">
                          <a:effectLst/>
                        </a:rPr>
                        <a:t>.</a:t>
                      </a:r>
                      <a:endParaRPr lang="en-IN" sz="1800" b="0" dirty="0">
                        <a:solidFill>
                          <a:schemeClr val="tx1"/>
                        </a:solidFill>
                      </a:endParaRPr>
                    </a:p>
                  </a:txBody>
                  <a:tcPr/>
                </a:tc>
                <a:tc>
                  <a:txBody>
                    <a:bodyPr/>
                    <a:lstStyle/>
                    <a:p>
                      <a:r>
                        <a:rPr lang="en-US" sz="1600" dirty="0"/>
                        <a:t>IEEE</a:t>
                      </a:r>
                      <a:endParaRPr lang="en-IN" sz="1600" dirty="0"/>
                    </a:p>
                  </a:txBody>
                  <a:tcPr/>
                </a:tc>
                <a:tc>
                  <a:txBody>
                    <a:bodyPr/>
                    <a:lstStyle/>
                    <a:p>
                      <a:r>
                        <a:rPr lang="en-IN" sz="1600" kern="1200" dirty="0">
                          <a:solidFill>
                            <a:schemeClr val="dk1"/>
                          </a:solidFill>
                          <a:effectLst/>
                          <a:latin typeface="+mn-lt"/>
                          <a:ea typeface="+mn-ea"/>
                          <a:cs typeface="+mn-cs"/>
                        </a:rPr>
                        <a:t>Now-a-days many weather reporting applications are available which gives us information about climatic changes that are going to take place by which man can be aware of present and future climatic changes.</a:t>
                      </a:r>
                      <a:endParaRPr lang="en-IN" sz="1400" dirty="0"/>
                    </a:p>
                  </a:txBody>
                  <a:tcPr/>
                </a:tc>
                <a:extLst>
                  <a:ext uri="{0D108BD9-81ED-4DB2-BD59-A6C34878D82A}">
                    <a16:rowId xmlns:a16="http://schemas.microsoft.com/office/drawing/2014/main" val="687066760"/>
                  </a:ext>
                </a:extLst>
              </a:tr>
            </a:tbl>
          </a:graphicData>
        </a:graphic>
      </p:graphicFrame>
    </p:spTree>
    <p:extLst>
      <p:ext uri="{BB962C8B-B14F-4D97-AF65-F5344CB8AC3E}">
        <p14:creationId xmlns:p14="http://schemas.microsoft.com/office/powerpoint/2010/main" val="129396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66859"/>
            <a:ext cx="9601200" cy="1143000"/>
          </a:xfrm>
        </p:spPr>
        <p:txBody>
          <a:bodyPr/>
          <a:lstStyle/>
          <a:p>
            <a:r>
              <a:rPr lang="en-US" dirty="0"/>
              <a:t>Components:</a:t>
            </a:r>
          </a:p>
        </p:txBody>
      </p:sp>
      <p:sp>
        <p:nvSpPr>
          <p:cNvPr id="3" name="Content Placeholder 2"/>
          <p:cNvSpPr>
            <a:spLocks noGrp="1"/>
          </p:cNvSpPr>
          <p:nvPr>
            <p:ph idx="1"/>
          </p:nvPr>
        </p:nvSpPr>
        <p:spPr>
          <a:xfrm>
            <a:off x="1371600" y="1609859"/>
            <a:ext cx="9601200" cy="4257541"/>
          </a:xfrm>
        </p:spPr>
        <p:txBody>
          <a:bodyPr/>
          <a:lstStyle/>
          <a:p>
            <a:pPr>
              <a:buFont typeface="Wingdings" panose="05000000000000000000" pitchFamily="2" charset="2"/>
              <a:buChar char="ü"/>
            </a:pPr>
            <a:r>
              <a:rPr lang="en-US" b="1" dirty="0"/>
              <a:t>Controller</a:t>
            </a:r>
            <a:endParaRPr lang="en-US" dirty="0"/>
          </a:p>
          <a:p>
            <a:pPr>
              <a:buFont typeface="Wingdings" panose="05000000000000000000" pitchFamily="2" charset="2"/>
              <a:buChar char="Ø"/>
            </a:pPr>
            <a:r>
              <a:rPr lang="en-US" dirty="0"/>
              <a:t>Arduino Controller</a:t>
            </a:r>
          </a:p>
          <a:p>
            <a:pPr>
              <a:buFont typeface="Wingdings" panose="05000000000000000000" pitchFamily="2" charset="2"/>
              <a:buChar char="Ø"/>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652" y="2514600"/>
            <a:ext cx="6658379" cy="3352800"/>
          </a:xfrm>
          <a:prstGeom prst="rect">
            <a:avLst/>
          </a:prstGeom>
        </p:spPr>
      </p:pic>
    </p:spTree>
    <p:extLst>
      <p:ext uri="{BB962C8B-B14F-4D97-AF65-F5344CB8AC3E}">
        <p14:creationId xmlns:p14="http://schemas.microsoft.com/office/powerpoint/2010/main" val="168055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799"/>
            <a:ext cx="10283780" cy="5457423"/>
          </a:xfrm>
        </p:spPr>
        <p:txBody>
          <a:bodyPr/>
          <a:lstStyle/>
          <a:p>
            <a:r>
              <a:rPr lang="en-US" dirty="0"/>
              <a:t>Sensors																																																																		</a:t>
            </a:r>
            <a:br>
              <a:rPr lang="en-US" dirty="0"/>
            </a:br>
            <a:r>
              <a:rPr lang="en-US" dirty="0"/>
              <a:t>	</a:t>
            </a:r>
            <a:r>
              <a:rPr lang="en-US" sz="2800" dirty="0"/>
              <a:t>Gas Sensor		TMP-36		</a:t>
            </a:r>
            <a:r>
              <a:rPr lang="en-US" sz="2800" dirty="0" err="1"/>
              <a:t>Photoresistor</a:t>
            </a:r>
            <a:r>
              <a:rPr lang="en-US" sz="2800" dirty="0"/>
              <a:t> Sensor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015" y="2060620"/>
            <a:ext cx="2596166" cy="257577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2596" y="2060620"/>
            <a:ext cx="2764060" cy="25757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2276" y="2060620"/>
            <a:ext cx="2698124" cy="2575773"/>
          </a:xfrm>
          <a:prstGeom prst="rect">
            <a:avLst/>
          </a:prstGeom>
        </p:spPr>
      </p:pic>
    </p:spTree>
    <p:extLst>
      <p:ext uri="{BB962C8B-B14F-4D97-AF65-F5344CB8AC3E}">
        <p14:creationId xmlns:p14="http://schemas.microsoft.com/office/powerpoint/2010/main" val="396857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856668"/>
          </a:xfrm>
        </p:spPr>
        <p:txBody>
          <a:bodyPr>
            <a:normAutofit/>
          </a:bodyPr>
          <a:lstStyle/>
          <a:p>
            <a:r>
              <a:rPr lang="en-US" dirty="0"/>
              <a:t>Output Devices:																																																																			</a:t>
            </a:r>
            <a:r>
              <a:rPr lang="en-US" sz="2800" dirty="0"/>
              <a:t>Buzzer			LCD			LED</a:t>
            </a:r>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676" y="2190749"/>
            <a:ext cx="2291837" cy="261307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175" y="2190749"/>
            <a:ext cx="2524125" cy="261307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3691" y="2190748"/>
            <a:ext cx="2305318" cy="2613071"/>
          </a:xfrm>
          <a:prstGeom prst="rect">
            <a:avLst/>
          </a:prstGeom>
        </p:spPr>
      </p:pic>
    </p:spTree>
    <p:extLst>
      <p:ext uri="{BB962C8B-B14F-4D97-AF65-F5344CB8AC3E}">
        <p14:creationId xmlns:p14="http://schemas.microsoft.com/office/powerpoint/2010/main" val="11239268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904</TotalTime>
  <Words>997</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Franklin Gothic Book</vt:lpstr>
      <vt:lpstr>Times New Roman</vt:lpstr>
      <vt:lpstr>Wingdings</vt:lpstr>
      <vt:lpstr>Crop</vt:lpstr>
      <vt:lpstr>Atharva college of engineering   Circumferential Reporting system </vt:lpstr>
      <vt:lpstr>INDEX</vt:lpstr>
      <vt:lpstr>INTRODUCTION</vt:lpstr>
      <vt:lpstr>Problem Statement:</vt:lpstr>
      <vt:lpstr>Aim  and Objective</vt:lpstr>
      <vt:lpstr>Literature Review:</vt:lpstr>
      <vt:lpstr>Components:</vt:lpstr>
      <vt:lpstr>Sensors                                                                    Gas Sensor  TMP-36  Photoresistor Sensor</vt:lpstr>
      <vt:lpstr>Output Devices:                                                                   Buzzer   LCD   LED    </vt:lpstr>
      <vt:lpstr>Block Diagram</vt:lpstr>
      <vt:lpstr>Circuit Diagram</vt:lpstr>
      <vt:lpstr>Implementation</vt:lpstr>
      <vt:lpstr>Result</vt:lpstr>
      <vt:lpstr>Conclusion </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DETECTION</dc:title>
  <dc:creator>Priyanka</dc:creator>
  <cp:lastModifiedBy>Priyanka</cp:lastModifiedBy>
  <cp:revision>37</cp:revision>
  <dcterms:created xsi:type="dcterms:W3CDTF">2020-09-29T19:14:10Z</dcterms:created>
  <dcterms:modified xsi:type="dcterms:W3CDTF">2021-05-20T18:45:12Z</dcterms:modified>
</cp:coreProperties>
</file>