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5" r:id="rId7"/>
    <p:sldId id="266" r:id="rId8"/>
    <p:sldId id="267" r:id="rId9"/>
    <p:sldId id="268" r:id="rId10"/>
    <p:sldId id="269" r:id="rId11"/>
    <p:sldId id="274" r:id="rId12"/>
    <p:sldId id="275" r:id="rId13"/>
    <p:sldId id="270" r:id="rId14"/>
    <p:sldId id="271" r:id="rId15"/>
    <p:sldId id="272" r:id="rId16"/>
    <p:sldId id="273" r:id="rId17"/>
  </p:sldIdLst>
  <p:sldSz cx="18288000" cy="10287000"/>
  <p:notesSz cx="6858000" cy="9144000"/>
  <p:embeddedFontLst>
    <p:embeddedFont>
      <p:font typeface="Agrandir Narrow" panose="020B0604020202020204" charset="0"/>
      <p:regular r:id="rId19"/>
    </p:embeddedFont>
    <p:embeddedFont>
      <p:font typeface="Agrandir Narrow Bold" panose="020B0604020202020204" charset="0"/>
      <p:regular r:id="rId20"/>
    </p:embeddedFont>
    <p:embeddedFont>
      <p:font typeface="Calibri" panose="020F0502020204030204" pitchFamily="34" charset="0"/>
      <p:regular r:id="rId21"/>
      <p:bold r:id="rId22"/>
      <p:italic r:id="rId23"/>
      <p:boldItalic r:id="rId24"/>
    </p:embeddedFont>
    <p:embeddedFont>
      <p:font typeface="Canva Sans" panose="020B0604020202020204" charset="0"/>
      <p:regular r:id="rId25"/>
    </p:embeddedFont>
    <p:embeddedFont>
      <p:font typeface="Open Sans Light Bold" panose="020B0604020202020204" charset="0"/>
      <p:regular r:id="rId26"/>
    </p:embeddedFont>
    <p:embeddedFont>
      <p:font typeface="Roboto Mono" panose="00000009000000000000" pitchFamily="49"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599" autoAdjust="0"/>
  </p:normalViewPr>
  <p:slideViewPr>
    <p:cSldViewPr>
      <p:cViewPr varScale="1">
        <p:scale>
          <a:sx n="30" d="100"/>
          <a:sy n="30" d="100"/>
        </p:scale>
        <p:origin x="86" y="4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B71A-2696-41B3-A088-AB0D1E74A377}" type="datetimeFigureOut">
              <a:rPr lang="en-IN" smtClean="0"/>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FCC0F-C525-46F9-95D2-87ED17FEF88B}" type="slidenum">
              <a:rPr lang="en-IN" smtClean="0"/>
              <a:t>‹#›</a:t>
            </a:fld>
            <a:endParaRPr lang="en-IN"/>
          </a:p>
        </p:txBody>
      </p:sp>
    </p:spTree>
    <p:extLst>
      <p:ext uri="{BB962C8B-B14F-4D97-AF65-F5344CB8AC3E}">
        <p14:creationId xmlns:p14="http://schemas.microsoft.com/office/powerpoint/2010/main" val="987496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74151"/>
                </a:solidFill>
                <a:effectLst/>
                <a:latin typeface="Söhne"/>
              </a:rPr>
              <a:t>- According to the National Crime Records Bureau (NCRB), </a:t>
            </a:r>
            <a:r>
              <a:rPr lang="en-US" sz="1200" dirty="0">
                <a:solidFill>
                  <a:srgbClr val="050A30"/>
                </a:solidFill>
                <a:latin typeface="Agrandir Narrow Bold"/>
              </a:rPr>
              <a:t>cybercrime has been on the rise in recent years, with a total of 33K cybercrime cases reported in 2016, 44K cases reported in 2017 </a:t>
            </a:r>
            <a:r>
              <a:rPr lang="en-US" b="0" i="0" dirty="0">
                <a:solidFill>
                  <a:srgbClr val="374151"/>
                </a:solidFill>
                <a:effectLst/>
                <a:latin typeface="Söhne"/>
              </a:rPr>
              <a:t>a</a:t>
            </a:r>
            <a:r>
              <a:rPr lang="en-US" dirty="0"/>
              <a:t>round 34% rise in cases from 2016 compared to 2017</a:t>
            </a:r>
          </a:p>
          <a:p>
            <a:pPr marL="171450" indent="-171450">
              <a:buFontTx/>
              <a:buChar char="-"/>
            </a:pPr>
            <a:r>
              <a:rPr lang="en-US" b="0" i="0" dirty="0">
                <a:solidFill>
                  <a:srgbClr val="374151"/>
                </a:solidFill>
                <a:effectLst/>
                <a:latin typeface="Söhne"/>
              </a:rPr>
              <a:t>And if we talk about recent, there is 63.5% increase in cyber crime in 2020 compared to 2019</a:t>
            </a:r>
          </a:p>
        </p:txBody>
      </p:sp>
      <p:sp>
        <p:nvSpPr>
          <p:cNvPr id="4" name="Slide Number Placeholder 3"/>
          <p:cNvSpPr>
            <a:spLocks noGrp="1"/>
          </p:cNvSpPr>
          <p:nvPr>
            <p:ph type="sldNum" sz="quarter" idx="5"/>
          </p:nvPr>
        </p:nvSpPr>
        <p:spPr/>
        <p:txBody>
          <a:bodyPr/>
          <a:lstStyle/>
          <a:p>
            <a:fld id="{32CFCC0F-C525-46F9-95D2-87ED17FEF88B}" type="slidenum">
              <a:rPr lang="en-IN" smtClean="0"/>
              <a:t>3</a:t>
            </a:fld>
            <a:endParaRPr lang="en-IN"/>
          </a:p>
        </p:txBody>
      </p:sp>
    </p:spTree>
    <p:extLst>
      <p:ext uri="{BB962C8B-B14F-4D97-AF65-F5344CB8AC3E}">
        <p14:creationId xmlns:p14="http://schemas.microsoft.com/office/powerpoint/2010/main" val="123643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NumPy for linear algebra</a:t>
            </a:r>
          </a:p>
          <a:p>
            <a:r>
              <a:rPr lang="en-US" dirty="0"/>
              <a:t>Pandas for </a:t>
            </a:r>
            <a:r>
              <a:rPr lang="en-IN" b="0" i="1" dirty="0">
                <a:effectLst/>
              </a:rPr>
              <a:t>data processing and for taking input in the form of CSV file</a:t>
            </a:r>
          </a:p>
          <a:p>
            <a:r>
              <a:rPr lang="en-IN" dirty="0"/>
              <a:t>Seaborn, matplotlib for visualization of the results in graphical form</a:t>
            </a:r>
          </a:p>
        </p:txBody>
      </p:sp>
      <p:sp>
        <p:nvSpPr>
          <p:cNvPr id="4" name="Slide Number Placeholder 3"/>
          <p:cNvSpPr>
            <a:spLocks noGrp="1"/>
          </p:cNvSpPr>
          <p:nvPr>
            <p:ph type="sldNum" sz="quarter" idx="5"/>
          </p:nvPr>
        </p:nvSpPr>
        <p:spPr/>
        <p:txBody>
          <a:bodyPr/>
          <a:lstStyle/>
          <a:p>
            <a:fld id="{32CFCC0F-C525-46F9-95D2-87ED17FEF88B}" type="slidenum">
              <a:rPr lang="en-IN" smtClean="0"/>
              <a:t>4</a:t>
            </a:fld>
            <a:endParaRPr lang="en-IN"/>
          </a:p>
        </p:txBody>
      </p:sp>
    </p:spTree>
    <p:extLst>
      <p:ext uri="{BB962C8B-B14F-4D97-AF65-F5344CB8AC3E}">
        <p14:creationId xmlns:p14="http://schemas.microsoft.com/office/powerpoint/2010/main" val="356339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r>
              <a:rPr lang="en-US" b="1" i="0" dirty="0">
                <a:solidFill>
                  <a:srgbClr val="374151"/>
                </a:solidFill>
                <a:effectLst/>
                <a:latin typeface="Söhne"/>
              </a:rPr>
              <a:t>Identify patterns in cyber crime</a:t>
            </a:r>
            <a:r>
              <a:rPr lang="en-US" b="0" i="0" dirty="0">
                <a:solidFill>
                  <a:srgbClr val="374151"/>
                </a:solidFill>
                <a:effectLst/>
                <a:latin typeface="Söhne"/>
              </a:rPr>
              <a:t>: Researchers can this tool to analyze large datasets and identify patterns in cyber crime, such as common attack methods or trends in cyber criminal behavior. This information can be used to improve cyber security measures and prevent future attacks.</a:t>
            </a: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74151"/>
                </a:solidFill>
                <a:effectLst/>
                <a:latin typeface="Söhne"/>
              </a:rPr>
              <a:t>Incident Response Planning</a:t>
            </a:r>
            <a:r>
              <a:rPr lang="en-US" b="0" i="0" dirty="0">
                <a:solidFill>
                  <a:srgbClr val="374151"/>
                </a:solidFill>
                <a:effectLst/>
                <a:latin typeface="Söhne"/>
              </a:rPr>
              <a:t>: Using data mining and visualization techniques to develop incident response plans that outline the appropriate steps to take in the event of a cyber attack or breach.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74151"/>
                </a:solidFill>
                <a:effectLst/>
                <a:latin typeface="Söhne"/>
              </a:rPr>
              <a:t>Security Risk Management</a:t>
            </a:r>
            <a:r>
              <a:rPr lang="en-US" b="0" i="0" dirty="0">
                <a:solidFill>
                  <a:srgbClr val="374151"/>
                </a:solidFill>
                <a:effectLst/>
                <a:latin typeface="Söhne"/>
              </a:rPr>
              <a:t>: Using data mining and visualization techniques to assess security risks and identify potential vulnerabilities in systems and networks, and develop risk management strategies to mitigate these risks.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374151"/>
                </a:solidFill>
                <a:effectLst/>
                <a:latin typeface="Söhne"/>
              </a:rPr>
              <a:t>Cybersecurity Training and Awareness</a:t>
            </a:r>
            <a:r>
              <a:rPr lang="en-US" b="0" i="0" dirty="0">
                <a:solidFill>
                  <a:srgbClr val="374151"/>
                </a:solidFill>
                <a:effectLst/>
                <a:latin typeface="Söhne"/>
              </a:rPr>
              <a:t>: Using data mining and visualization techniques to develop and deliver training programs and awareness campaigns that educate individuals and organizations on the latest cybersecurity threats and best practices for protecting against them.</a:t>
            </a:r>
            <a:endParaRPr lang="en-IN" dirty="0"/>
          </a:p>
        </p:txBody>
      </p:sp>
      <p:sp>
        <p:nvSpPr>
          <p:cNvPr id="4" name="Slide Number Placeholder 3"/>
          <p:cNvSpPr>
            <a:spLocks noGrp="1"/>
          </p:cNvSpPr>
          <p:nvPr>
            <p:ph type="sldNum" sz="quarter" idx="5"/>
          </p:nvPr>
        </p:nvSpPr>
        <p:spPr/>
        <p:txBody>
          <a:bodyPr/>
          <a:lstStyle/>
          <a:p>
            <a:fld id="{32CFCC0F-C525-46F9-95D2-87ED17FEF88B}" type="slidenum">
              <a:rPr lang="en-IN" smtClean="0"/>
              <a:t>5</a:t>
            </a:fld>
            <a:endParaRPr lang="en-IN"/>
          </a:p>
        </p:txBody>
      </p:sp>
    </p:spTree>
    <p:extLst>
      <p:ext uri="{BB962C8B-B14F-4D97-AF65-F5344CB8AC3E}">
        <p14:creationId xmlns:p14="http://schemas.microsoft.com/office/powerpoint/2010/main" val="180493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Limited Free and Open Source Cybercrime Investigation Tools: There is a research gap in the availability of free and open-source tools for cybercrime investigation and digital forensics. Many existing tools are expensive or proprietary, which limits access for small organizations and individuals who may not have the resources to invest in expensive software.</a:t>
            </a:r>
          </a:p>
          <a:p>
            <a:pPr algn="l">
              <a:buFont typeface="+mj-lt"/>
              <a:buAutoNum type="arabicPeriod"/>
            </a:pPr>
            <a:r>
              <a:rPr lang="en-US" b="0" i="0" dirty="0">
                <a:solidFill>
                  <a:srgbClr val="374151"/>
                </a:solidFill>
                <a:effectLst/>
                <a:latin typeface="Söhne"/>
              </a:rPr>
              <a:t>Difficulty in Analyzing Cybercrime Data: Cybercrime data is often complex and difficult to analyze, which can hinder investigations and make it challenging to identify patterns and trends. This requires the development of more sophisticated techniques that can analyze large and complex datasets in real-time.</a:t>
            </a:r>
          </a:p>
          <a:p>
            <a:pPr algn="l">
              <a:buFont typeface="+mj-lt"/>
              <a:buAutoNum type="arabicPeriod"/>
            </a:pPr>
            <a:r>
              <a:rPr lang="en-US" b="0" i="0" dirty="0">
                <a:solidFill>
                  <a:srgbClr val="374151"/>
                </a:solidFill>
                <a:effectLst/>
                <a:latin typeface="Söhne"/>
              </a:rPr>
              <a:t>Limited Research on Cybercrime Investigation Techniques: There is a limited amount of research on cybercrime investigation techniques in India, specifically with regards to predicting cybercrime rates based on historical data. This calls for further research to develop more effective methods for cybercrime investigation and prediction.</a:t>
            </a:r>
          </a:p>
          <a:p>
            <a:pPr algn="l">
              <a:buFont typeface="+mj-lt"/>
              <a:buAutoNum type="arabicPeriod"/>
            </a:pPr>
            <a:r>
              <a:rPr lang="en-US" b="0" i="0" dirty="0">
                <a:solidFill>
                  <a:srgbClr val="374151"/>
                </a:solidFill>
                <a:effectLst/>
                <a:latin typeface="Söhne"/>
              </a:rPr>
              <a:t>Increasing Need for Cybercrime Investigation: With the increasing use of digital technologies in all aspects of society, the need for effective cybercrime investigation techniques is becoming more urgent. There is a growing threat of cybercrime, and it is essential to develop new and effective tools and techniques to combat these threats.</a:t>
            </a:r>
          </a:p>
          <a:p>
            <a:endParaRPr lang="en-IN" dirty="0"/>
          </a:p>
        </p:txBody>
      </p:sp>
      <p:sp>
        <p:nvSpPr>
          <p:cNvPr id="4" name="Slide Number Placeholder 3"/>
          <p:cNvSpPr>
            <a:spLocks noGrp="1"/>
          </p:cNvSpPr>
          <p:nvPr>
            <p:ph type="sldNum" sz="quarter" idx="5"/>
          </p:nvPr>
        </p:nvSpPr>
        <p:spPr/>
        <p:txBody>
          <a:bodyPr/>
          <a:lstStyle/>
          <a:p>
            <a:fld id="{32CFCC0F-C525-46F9-95D2-87ED17FEF88B}" type="slidenum">
              <a:rPr lang="en-IN" smtClean="0"/>
              <a:t>6</a:t>
            </a:fld>
            <a:endParaRPr lang="en-IN"/>
          </a:p>
        </p:txBody>
      </p:sp>
    </p:spTree>
    <p:extLst>
      <p:ext uri="{BB962C8B-B14F-4D97-AF65-F5344CB8AC3E}">
        <p14:creationId xmlns:p14="http://schemas.microsoft.com/office/powerpoint/2010/main" val="186937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Data Collection and Pre-processing: Collecting relevant data for the analysis and cleaning it to remove any inconsistencies and ensure data quality.</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Open source development: this tool will be developed as an open source tool, allowing for community contributions and collaboration. This will enable ongoing development and improvement of the tool over time.</a:t>
            </a:r>
            <a:endParaRPr lang="en-IN" dirty="0"/>
          </a:p>
          <a:p>
            <a:endParaRPr lang="en-IN" dirty="0"/>
          </a:p>
        </p:txBody>
      </p:sp>
      <p:sp>
        <p:nvSpPr>
          <p:cNvPr id="4" name="Slide Number Placeholder 3"/>
          <p:cNvSpPr>
            <a:spLocks noGrp="1"/>
          </p:cNvSpPr>
          <p:nvPr>
            <p:ph type="sldNum" sz="quarter" idx="5"/>
          </p:nvPr>
        </p:nvSpPr>
        <p:spPr/>
        <p:txBody>
          <a:bodyPr/>
          <a:lstStyle/>
          <a:p>
            <a:fld id="{32CFCC0F-C525-46F9-95D2-87ED17FEF88B}" type="slidenum">
              <a:rPr lang="en-IN" smtClean="0"/>
              <a:t>7</a:t>
            </a:fld>
            <a:endParaRPr lang="en-IN"/>
          </a:p>
        </p:txBody>
      </p:sp>
    </p:spTree>
    <p:extLst>
      <p:ext uri="{BB962C8B-B14F-4D97-AF65-F5344CB8AC3E}">
        <p14:creationId xmlns:p14="http://schemas.microsoft.com/office/powerpoint/2010/main" val="129967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The dataset of cybercrime in India from 2016 to 2018 is taken as input.</a:t>
            </a:r>
          </a:p>
          <a:p>
            <a:pPr algn="l">
              <a:buFont typeface="+mj-lt"/>
              <a:buAutoNum type="arabicPeriod"/>
            </a:pPr>
            <a:r>
              <a:rPr lang="en-US" b="0" i="0" dirty="0">
                <a:solidFill>
                  <a:srgbClr val="374151"/>
                </a:solidFill>
                <a:effectLst/>
                <a:latin typeface="Söhne"/>
              </a:rPr>
              <a:t>The input dataset is preprocessed using the Pandas library for data processing, including removing missing values, data cleaning, and data normalization.</a:t>
            </a:r>
          </a:p>
          <a:p>
            <a:pPr algn="l">
              <a:buFont typeface="+mj-lt"/>
              <a:buAutoNum type="arabicPeriod"/>
            </a:pPr>
            <a:r>
              <a:rPr lang="en-US" b="0" i="0" dirty="0">
                <a:solidFill>
                  <a:srgbClr val="374151"/>
                </a:solidFill>
                <a:effectLst/>
                <a:latin typeface="Söhne"/>
              </a:rPr>
              <a:t>The preprocessed data is then fed to the Scikit library for predictive data analysis. The Scikit library uses various machine learning algorithms such as linear regression, decision trees, and random forests to predict future cybercrime rates in India.</a:t>
            </a:r>
          </a:p>
          <a:p>
            <a:pPr algn="l">
              <a:buFont typeface="+mj-lt"/>
              <a:buAutoNum type="arabicPeriod"/>
            </a:pPr>
            <a:r>
              <a:rPr lang="en-US" b="0" i="0" dirty="0">
                <a:solidFill>
                  <a:srgbClr val="374151"/>
                </a:solidFill>
                <a:effectLst/>
                <a:latin typeface="Söhne"/>
              </a:rPr>
              <a:t>The output of the Scikit library is then visualized using Seaborn and Matplotlib libraries for graphical representation. This includes various types of plots, such as line graphs, bar graphs, and scatter plots, to showcase trends and patterns in the predicted cybercrime rates.</a:t>
            </a:r>
          </a:p>
          <a:p>
            <a:pPr algn="l">
              <a:buFont typeface="+mj-lt"/>
              <a:buAutoNum type="arabicPeriod"/>
            </a:pPr>
            <a:r>
              <a:rPr lang="en-US" b="0" i="0">
                <a:solidFill>
                  <a:srgbClr val="374151"/>
                </a:solidFill>
                <a:effectLst/>
                <a:latin typeface="Söhne"/>
              </a:rPr>
              <a:t>Finally, the NumPy library is used for linear algebra calculations, such as calculating the mean and standard deviation of the predicted cybercrime rates.</a:t>
            </a:r>
          </a:p>
          <a:p>
            <a:endParaRPr lang="en-IN"/>
          </a:p>
        </p:txBody>
      </p:sp>
      <p:sp>
        <p:nvSpPr>
          <p:cNvPr id="4" name="Slide Number Placeholder 3"/>
          <p:cNvSpPr>
            <a:spLocks noGrp="1"/>
          </p:cNvSpPr>
          <p:nvPr>
            <p:ph type="sldNum" sz="quarter" idx="5"/>
          </p:nvPr>
        </p:nvSpPr>
        <p:spPr/>
        <p:txBody>
          <a:bodyPr/>
          <a:lstStyle/>
          <a:p>
            <a:fld id="{32CFCC0F-C525-46F9-95D2-87ED17FEF88B}" type="slidenum">
              <a:rPr lang="en-IN" smtClean="0"/>
              <a:t>8</a:t>
            </a:fld>
            <a:endParaRPr lang="en-IN"/>
          </a:p>
        </p:txBody>
      </p:sp>
    </p:spTree>
    <p:extLst>
      <p:ext uri="{BB962C8B-B14F-4D97-AF65-F5344CB8AC3E}">
        <p14:creationId xmlns:p14="http://schemas.microsoft.com/office/powerpoint/2010/main" val="67001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svg"/><Relationship Id="rId7" Type="http://schemas.openxmlformats.org/officeDocument/2006/relationships/image" Target="../media/image9.sv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43.svg"/><Relationship Id="rId10"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45.sv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svg"/><Relationship Id="rId7" Type="http://schemas.openxmlformats.org/officeDocument/2006/relationships/image" Target="../media/image9.svg"/><Relationship Id="rId12" Type="http://schemas.openxmlformats.org/officeDocument/2006/relationships/image" Target="../media/image53.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43.svg"/><Relationship Id="rId10"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45.sv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svg"/><Relationship Id="rId7" Type="http://schemas.openxmlformats.org/officeDocument/2006/relationships/image" Target="../media/image9.svg"/><Relationship Id="rId12" Type="http://schemas.openxmlformats.org/officeDocument/2006/relationships/image" Target="../media/image54.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43.svg"/><Relationship Id="rId10"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45.sv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7.svg"/><Relationship Id="rId3" Type="http://schemas.openxmlformats.org/officeDocument/2006/relationships/image" Target="../media/image42.svg"/><Relationship Id="rId7" Type="http://schemas.openxmlformats.org/officeDocument/2006/relationships/image" Target="../media/image9.svg"/><Relationship Id="rId12"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43.svg"/><Relationship Id="rId10"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45.sv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2.svg"/><Relationship Id="rId7" Type="http://schemas.openxmlformats.org/officeDocument/2006/relationships/image" Target="../media/image9.sv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43.svg"/><Relationship Id="rId10"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45.sv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7.svg"/><Relationship Id="rId3" Type="http://schemas.openxmlformats.org/officeDocument/2006/relationships/image" Target="../media/image56.svg"/><Relationship Id="rId7" Type="http://schemas.openxmlformats.org/officeDocument/2006/relationships/image" Target="../media/image58.svg"/><Relationship Id="rId12" Type="http://schemas.openxmlformats.org/officeDocument/2006/relationships/image" Target="../media/image6.png"/><Relationship Id="rId17" Type="http://schemas.openxmlformats.org/officeDocument/2006/relationships/image" Target="../media/image60.svg"/><Relationship Id="rId2" Type="http://schemas.openxmlformats.org/officeDocument/2006/relationships/image" Target="../media/image55.png"/><Relationship Id="rId16"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40.svg"/><Relationship Id="rId5" Type="http://schemas.openxmlformats.org/officeDocument/2006/relationships/image" Target="../media/image43.svg"/><Relationship Id="rId15" Type="http://schemas.openxmlformats.org/officeDocument/2006/relationships/image" Target="../media/image9.svg"/><Relationship Id="rId10" Type="http://schemas.openxmlformats.org/officeDocument/2006/relationships/image" Target="../media/image39.png"/><Relationship Id="rId4" Type="http://schemas.openxmlformats.org/officeDocument/2006/relationships/image" Target="../media/image26.png"/><Relationship Id="rId9" Type="http://schemas.openxmlformats.org/officeDocument/2006/relationships/image" Target="../media/image37.sv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7.svg"/><Relationship Id="rId3" Type="http://schemas.openxmlformats.org/officeDocument/2006/relationships/image" Target="../media/image56.svg"/><Relationship Id="rId7" Type="http://schemas.openxmlformats.org/officeDocument/2006/relationships/image" Target="../media/image58.svg"/><Relationship Id="rId12" Type="http://schemas.openxmlformats.org/officeDocument/2006/relationships/image" Target="../media/image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40.svg"/><Relationship Id="rId5" Type="http://schemas.openxmlformats.org/officeDocument/2006/relationships/image" Target="../media/image43.svg"/><Relationship Id="rId15" Type="http://schemas.openxmlformats.org/officeDocument/2006/relationships/image" Target="../media/image9.svg"/><Relationship Id="rId10" Type="http://schemas.openxmlformats.org/officeDocument/2006/relationships/image" Target="../media/image39.png"/><Relationship Id="rId4" Type="http://schemas.openxmlformats.org/officeDocument/2006/relationships/image" Target="../media/image26.png"/><Relationship Id="rId9" Type="http://schemas.openxmlformats.org/officeDocument/2006/relationships/image" Target="../media/image37.sv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5.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7.sv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36.png"/><Relationship Id="rId5" Type="http://schemas.openxmlformats.org/officeDocument/2006/relationships/image" Target="../media/image26.png"/><Relationship Id="rId15" Type="http://schemas.openxmlformats.org/officeDocument/2006/relationships/image" Target="../media/image1.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6.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36.png"/><Relationship Id="rId18" Type="http://schemas.openxmlformats.org/officeDocument/2006/relationships/image" Target="../media/image47.svg"/><Relationship Id="rId3" Type="http://schemas.openxmlformats.org/officeDocument/2006/relationships/image" Target="../media/image39.png"/><Relationship Id="rId7" Type="http://schemas.openxmlformats.org/officeDocument/2006/relationships/image" Target="../media/image26.png"/><Relationship Id="rId12" Type="http://schemas.openxmlformats.org/officeDocument/2006/relationships/image" Target="../media/image45.svg"/><Relationship Id="rId17" Type="http://schemas.openxmlformats.org/officeDocument/2006/relationships/image" Target="../media/image46.png"/><Relationship Id="rId2" Type="http://schemas.openxmlformats.org/officeDocument/2006/relationships/notesSlide" Target="../notesSlides/notesSlide4.xml"/><Relationship Id="rId16" Type="http://schemas.openxmlformats.org/officeDocument/2006/relationships/image" Target="../media/image7.svg"/><Relationship Id="rId1" Type="http://schemas.openxmlformats.org/officeDocument/2006/relationships/slideLayout" Target="../slideLayouts/slideLayout7.xml"/><Relationship Id="rId6" Type="http://schemas.openxmlformats.org/officeDocument/2006/relationships/image" Target="../media/image42.svg"/><Relationship Id="rId11" Type="http://schemas.openxmlformats.org/officeDocument/2006/relationships/image" Target="../media/image44.png"/><Relationship Id="rId5" Type="http://schemas.openxmlformats.org/officeDocument/2006/relationships/image" Target="../media/image41.png"/><Relationship Id="rId1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40.svg"/><Relationship Id="rId9" Type="http://schemas.openxmlformats.org/officeDocument/2006/relationships/image" Target="../media/image8.png"/><Relationship Id="rId14" Type="http://schemas.openxmlformats.org/officeDocument/2006/relationships/image" Target="../media/image37.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48.png"/><Relationship Id="rId3" Type="http://schemas.openxmlformats.org/officeDocument/2006/relationships/image" Target="../media/image41.png"/><Relationship Id="rId7" Type="http://schemas.openxmlformats.org/officeDocument/2006/relationships/image" Target="../media/image8.png"/><Relationship Id="rId12" Type="http://schemas.openxmlformats.org/officeDocument/2006/relationships/image" Target="../media/image37.svg"/><Relationship Id="rId2" Type="http://schemas.openxmlformats.org/officeDocument/2006/relationships/notesSlide" Target="../notesSlides/notesSlide5.xml"/><Relationship Id="rId16" Type="http://schemas.openxmlformats.org/officeDocument/2006/relationships/image" Target="../media/image51.svg"/><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36.png"/><Relationship Id="rId5" Type="http://schemas.openxmlformats.org/officeDocument/2006/relationships/image" Target="../media/image26.png"/><Relationship Id="rId15" Type="http://schemas.openxmlformats.org/officeDocument/2006/relationships/image" Target="../media/image50.png"/><Relationship Id="rId10" Type="http://schemas.openxmlformats.org/officeDocument/2006/relationships/image" Target="../media/image45.svg"/><Relationship Id="rId4" Type="http://schemas.openxmlformats.org/officeDocument/2006/relationships/image" Target="../media/image42.svg"/><Relationship Id="rId9" Type="http://schemas.openxmlformats.org/officeDocument/2006/relationships/image" Target="../media/image44.png"/><Relationship Id="rId14" Type="http://schemas.openxmlformats.org/officeDocument/2006/relationships/image" Target="../media/image49.sv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48.png"/><Relationship Id="rId3" Type="http://schemas.openxmlformats.org/officeDocument/2006/relationships/image" Target="../media/image41.png"/><Relationship Id="rId7" Type="http://schemas.openxmlformats.org/officeDocument/2006/relationships/image" Target="../media/image8.png"/><Relationship Id="rId12" Type="http://schemas.openxmlformats.org/officeDocument/2006/relationships/image" Target="../media/image37.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3.svg"/><Relationship Id="rId11" Type="http://schemas.openxmlformats.org/officeDocument/2006/relationships/image" Target="../media/image36.png"/><Relationship Id="rId5" Type="http://schemas.openxmlformats.org/officeDocument/2006/relationships/image" Target="../media/image26.png"/><Relationship Id="rId15" Type="http://schemas.openxmlformats.org/officeDocument/2006/relationships/image" Target="../media/image52.png"/><Relationship Id="rId10" Type="http://schemas.openxmlformats.org/officeDocument/2006/relationships/image" Target="../media/image45.svg"/><Relationship Id="rId4" Type="http://schemas.openxmlformats.org/officeDocument/2006/relationships/image" Target="../media/image42.svg"/><Relationship Id="rId9" Type="http://schemas.openxmlformats.org/officeDocument/2006/relationships/image" Target="../media/image44.png"/><Relationship Id="rId14" Type="http://schemas.openxmlformats.org/officeDocument/2006/relationships/image" Target="../media/image49.sv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7.svg"/><Relationship Id="rId3" Type="http://schemas.openxmlformats.org/officeDocument/2006/relationships/image" Target="../media/image42.svg"/><Relationship Id="rId7" Type="http://schemas.openxmlformats.org/officeDocument/2006/relationships/image" Target="../media/image9.svg"/><Relationship Id="rId12"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37.svg"/><Relationship Id="rId5" Type="http://schemas.openxmlformats.org/officeDocument/2006/relationships/image" Target="../media/image43.svg"/><Relationship Id="rId10" Type="http://schemas.openxmlformats.org/officeDocument/2006/relationships/image" Target="../media/image36.png"/><Relationship Id="rId4" Type="http://schemas.openxmlformats.org/officeDocument/2006/relationships/image" Target="../media/image26.png"/><Relationship Id="rId9" Type="http://schemas.openxmlformats.org/officeDocument/2006/relationships/image" Target="../media/image45.sv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D583581-9185-F0C3-8EF3-25A51D6C4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3244" y="2589329"/>
            <a:ext cx="7689034" cy="7689034"/>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87091" y="64708"/>
            <a:ext cx="3432328" cy="1029698"/>
          </a:xfrm>
          <a:prstGeom prst="rect">
            <a:avLst/>
          </a:prstGeom>
        </p:spPr>
      </p:pic>
      <p:pic>
        <p:nvPicPr>
          <p:cNvPr id="5" name="Picture 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1031144" y="3014786"/>
            <a:ext cx="1497362" cy="1571659"/>
          </a:xfrm>
          <a:prstGeom prst="rect">
            <a:avLst/>
          </a:prstGeom>
        </p:spPr>
      </p:pic>
      <p:pic>
        <p:nvPicPr>
          <p:cNvPr id="6" name="Picture 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7819440" y="2589329"/>
            <a:ext cx="850914" cy="850914"/>
          </a:xfrm>
          <a:prstGeom prst="rect">
            <a:avLst/>
          </a:prstGeom>
        </p:spPr>
      </p:pic>
      <p:pic>
        <p:nvPicPr>
          <p:cNvPr id="7" name="Picture 7"/>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0252174" y="9835348"/>
            <a:ext cx="2231046" cy="1220991"/>
          </a:xfrm>
          <a:prstGeom prst="rect">
            <a:avLst/>
          </a:prstGeom>
        </p:spPr>
      </p:pic>
      <p:grpSp>
        <p:nvGrpSpPr>
          <p:cNvPr id="8" name="Group 8"/>
          <p:cNvGrpSpPr>
            <a:grpSpLocks noChangeAspect="1"/>
          </p:cNvGrpSpPr>
          <p:nvPr/>
        </p:nvGrpSpPr>
        <p:grpSpPr>
          <a:xfrm>
            <a:off x="436336" y="6709772"/>
            <a:ext cx="2308605" cy="2309067"/>
            <a:chOff x="0" y="0"/>
            <a:chExt cx="6348730" cy="6350000"/>
          </a:xfrm>
        </p:grpSpPr>
        <p:sp>
          <p:nvSpPr>
            <p:cNvPr id="9" name="Freeform 9"/>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000000">
                <a:alpha val="0"/>
              </a:srgbClr>
            </a:solidFill>
            <a:ln w="12700">
              <a:solidFill>
                <a:srgbClr val="000000"/>
              </a:solidFill>
            </a:ln>
          </p:spPr>
        </p:sp>
        <p:sp>
          <p:nvSpPr>
            <p:cNvPr id="10" name="Freeform 10"/>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D4C4E9"/>
            </a:solidFill>
          </p:spPr>
        </p:sp>
        <p:sp>
          <p:nvSpPr>
            <p:cNvPr id="11" name="Freeform 11"/>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id="12" name="Freeform 12"/>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1B1464"/>
            </a:solidFill>
          </p:spPr>
        </p:sp>
      </p:grpSp>
      <p:grpSp>
        <p:nvGrpSpPr>
          <p:cNvPr id="13" name="Group 13"/>
          <p:cNvGrpSpPr>
            <a:grpSpLocks noChangeAspect="1"/>
          </p:cNvGrpSpPr>
          <p:nvPr/>
        </p:nvGrpSpPr>
        <p:grpSpPr>
          <a:xfrm>
            <a:off x="4340616" y="6705307"/>
            <a:ext cx="2308605" cy="2309067"/>
            <a:chOff x="0" y="0"/>
            <a:chExt cx="6348730" cy="6350000"/>
          </a:xfrm>
        </p:grpSpPr>
        <p:sp>
          <p:nvSpPr>
            <p:cNvPr id="14" name="Freeform 14"/>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000000">
                <a:alpha val="0"/>
              </a:srgbClr>
            </a:solidFill>
            <a:ln w="12700">
              <a:solidFill>
                <a:srgbClr val="000000"/>
              </a:solidFill>
            </a:ln>
          </p:spPr>
        </p:sp>
        <p:sp>
          <p:nvSpPr>
            <p:cNvPr id="15" name="Freeform 15"/>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D4C4E9"/>
            </a:solidFill>
          </p:spPr>
        </p:sp>
        <p:sp>
          <p:nvSpPr>
            <p:cNvPr id="16" name="Freeform 16"/>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id="17" name="Freeform 17"/>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1B1464"/>
            </a:solidFill>
          </p:spPr>
        </p:sp>
      </p:grpSp>
      <p:grpSp>
        <p:nvGrpSpPr>
          <p:cNvPr id="23" name="Group 23"/>
          <p:cNvGrpSpPr>
            <a:grpSpLocks noChangeAspect="1"/>
          </p:cNvGrpSpPr>
          <p:nvPr/>
        </p:nvGrpSpPr>
        <p:grpSpPr>
          <a:xfrm>
            <a:off x="8244897" y="6709772"/>
            <a:ext cx="2308605" cy="2309067"/>
            <a:chOff x="0" y="0"/>
            <a:chExt cx="6348730" cy="6350000"/>
          </a:xfrm>
        </p:grpSpPr>
        <p:sp>
          <p:nvSpPr>
            <p:cNvPr id="24" name="Freeform 24"/>
            <p:cNvSpPr/>
            <p:nvPr/>
          </p:nvSpPr>
          <p:spPr>
            <a:xfrm>
              <a:off x="12700" y="524510"/>
              <a:ext cx="6324600" cy="5814060"/>
            </a:xfrm>
            <a:custGeom>
              <a:avLst/>
              <a:gdLst/>
              <a:ahLst/>
              <a:cxnLst/>
              <a:rect l="l" t="t" r="r" b="b"/>
              <a:pathLst>
                <a:path w="6324600" h="5814060">
                  <a:moveTo>
                    <a:pt x="5095240" y="0"/>
                  </a:moveTo>
                  <a:lnTo>
                    <a:pt x="5412740" y="0"/>
                  </a:lnTo>
                  <a:moveTo>
                    <a:pt x="5412740" y="0"/>
                  </a:moveTo>
                  <a:lnTo>
                    <a:pt x="6324600" y="0"/>
                  </a:lnTo>
                  <a:lnTo>
                    <a:pt x="6324600" y="5441950"/>
                  </a:lnTo>
                  <a:cubicBezTo>
                    <a:pt x="6324600" y="5599430"/>
                    <a:pt x="6225540" y="5735320"/>
                    <a:pt x="6087110" y="5788660"/>
                  </a:cubicBezTo>
                  <a:lnTo>
                    <a:pt x="6087110" y="5814060"/>
                  </a:lnTo>
                  <a:lnTo>
                    <a:pt x="372110" y="5814060"/>
                  </a:lnTo>
                  <a:cubicBezTo>
                    <a:pt x="167640" y="5812790"/>
                    <a:pt x="0" y="5645150"/>
                    <a:pt x="0" y="5440680"/>
                  </a:cubicBezTo>
                  <a:lnTo>
                    <a:pt x="0" y="0"/>
                  </a:lnTo>
                  <a:lnTo>
                    <a:pt x="5095240" y="0"/>
                  </a:lnTo>
                </a:path>
              </a:pathLst>
            </a:custGeom>
            <a:solidFill>
              <a:srgbClr val="000000">
                <a:alpha val="0"/>
              </a:srgbClr>
            </a:solidFill>
            <a:ln w="12700">
              <a:solidFill>
                <a:srgbClr val="000000"/>
              </a:solidFill>
            </a:ln>
          </p:spPr>
        </p:sp>
        <p:sp>
          <p:nvSpPr>
            <p:cNvPr id="25" name="Freeform 25"/>
            <p:cNvSpPr/>
            <p:nvPr/>
          </p:nvSpPr>
          <p:spPr>
            <a:xfrm>
              <a:off x="12700" y="12700"/>
              <a:ext cx="6324600" cy="698500"/>
            </a:xfrm>
            <a:custGeom>
              <a:avLst/>
              <a:gdLst/>
              <a:ahLst/>
              <a:cxnLst/>
              <a:rect l="l" t="t" r="r" b="b"/>
              <a:pathLst>
                <a:path w="6324600" h="698500">
                  <a:moveTo>
                    <a:pt x="6324600" y="372110"/>
                  </a:moveTo>
                  <a:lnTo>
                    <a:pt x="6324600" y="698500"/>
                  </a:lnTo>
                  <a:lnTo>
                    <a:pt x="5259070" y="698500"/>
                  </a:lnTo>
                  <a:moveTo>
                    <a:pt x="5259070" y="698500"/>
                  </a:moveTo>
                  <a:lnTo>
                    <a:pt x="0" y="698500"/>
                  </a:lnTo>
                  <a:lnTo>
                    <a:pt x="0" y="369570"/>
                  </a:lnTo>
                  <a:cubicBezTo>
                    <a:pt x="0" y="165100"/>
                    <a:pt x="165100" y="0"/>
                    <a:pt x="369570" y="0"/>
                  </a:cubicBezTo>
                  <a:lnTo>
                    <a:pt x="5952490" y="0"/>
                  </a:lnTo>
                  <a:cubicBezTo>
                    <a:pt x="6158230" y="0"/>
                    <a:pt x="6324600" y="166370"/>
                    <a:pt x="6324600" y="372110"/>
                  </a:cubicBezTo>
                </a:path>
              </a:pathLst>
            </a:custGeom>
            <a:solidFill>
              <a:srgbClr val="D4C4E9"/>
            </a:solidFill>
          </p:spPr>
        </p:sp>
        <p:sp>
          <p:nvSpPr>
            <p:cNvPr id="26" name="Freeform 26"/>
            <p:cNvSpPr/>
            <p:nvPr/>
          </p:nvSpPr>
          <p:spPr>
            <a:xfrm>
              <a:off x="4870450" y="236220"/>
              <a:ext cx="1106170" cy="279400"/>
            </a:xfrm>
            <a:custGeom>
              <a:avLst/>
              <a:gdLst/>
              <a:ahLst/>
              <a:cxnLst/>
              <a:rect l="l" t="t" r="r" b="b"/>
              <a:pathLst>
                <a:path w="1106170" h="279400">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FFFFF"/>
            </a:solidFill>
          </p:spPr>
        </p:sp>
        <p:sp>
          <p:nvSpPr>
            <p:cNvPr id="27" name="Freeform 27"/>
            <p:cNvSpPr/>
            <p:nvPr/>
          </p:nvSpPr>
          <p:spPr>
            <a:xfrm>
              <a:off x="0" y="0"/>
              <a:ext cx="6348730" cy="6350000"/>
            </a:xfrm>
            <a:custGeom>
              <a:avLst/>
              <a:gdLst/>
              <a:ahLst/>
              <a:cxnLst/>
              <a:rect l="l" t="t" r="r" b="b"/>
              <a:pathLst>
                <a:path w="6348730" h="6350000">
                  <a:moveTo>
                    <a:pt x="384810" y="6350000"/>
                  </a:moveTo>
                  <a:cubicBezTo>
                    <a:pt x="172720" y="6350000"/>
                    <a:pt x="0" y="6177280"/>
                    <a:pt x="0" y="5963920"/>
                  </a:cubicBezTo>
                  <a:lnTo>
                    <a:pt x="0" y="384810"/>
                  </a:lnTo>
                  <a:cubicBezTo>
                    <a:pt x="0" y="172720"/>
                    <a:pt x="172720" y="0"/>
                    <a:pt x="384810" y="0"/>
                  </a:cubicBezTo>
                  <a:lnTo>
                    <a:pt x="5965190" y="0"/>
                  </a:lnTo>
                  <a:cubicBezTo>
                    <a:pt x="6068060" y="0"/>
                    <a:pt x="6164580" y="40640"/>
                    <a:pt x="6236970" y="113030"/>
                  </a:cubicBezTo>
                  <a:cubicBezTo>
                    <a:pt x="6309360" y="185420"/>
                    <a:pt x="6348730" y="281940"/>
                    <a:pt x="6347460" y="384810"/>
                  </a:cubicBezTo>
                  <a:lnTo>
                    <a:pt x="6347460" y="5963920"/>
                  </a:lnTo>
                  <a:cubicBezTo>
                    <a:pt x="6347460" y="6122670"/>
                    <a:pt x="6248400" y="6266180"/>
                    <a:pt x="6102350" y="6323330"/>
                  </a:cubicBezTo>
                  <a:cubicBezTo>
                    <a:pt x="6056630" y="6341109"/>
                    <a:pt x="6012180" y="6350000"/>
                    <a:pt x="5962650" y="6350000"/>
                  </a:cubicBezTo>
                  <a:lnTo>
                    <a:pt x="384810" y="6350000"/>
                  </a:lnTo>
                  <a:lnTo>
                    <a:pt x="384810" y="6350000"/>
                  </a:lnTo>
                  <a:close/>
                  <a:moveTo>
                    <a:pt x="25400" y="5963920"/>
                  </a:moveTo>
                  <a:cubicBezTo>
                    <a:pt x="25400" y="6162040"/>
                    <a:pt x="186690" y="6323330"/>
                    <a:pt x="384810" y="6323330"/>
                  </a:cubicBezTo>
                  <a:lnTo>
                    <a:pt x="5963920" y="6323330"/>
                  </a:lnTo>
                  <a:cubicBezTo>
                    <a:pt x="6010910" y="6323330"/>
                    <a:pt x="6052820" y="6315710"/>
                    <a:pt x="6093460" y="6299200"/>
                  </a:cubicBezTo>
                  <a:cubicBezTo>
                    <a:pt x="6229350" y="6247130"/>
                    <a:pt x="6322060" y="6113780"/>
                    <a:pt x="6323330" y="5967730"/>
                  </a:cubicBezTo>
                  <a:lnTo>
                    <a:pt x="6322060" y="5965190"/>
                  </a:lnTo>
                  <a:lnTo>
                    <a:pt x="6322060" y="723900"/>
                  </a:lnTo>
                  <a:lnTo>
                    <a:pt x="25400" y="723900"/>
                  </a:lnTo>
                  <a:lnTo>
                    <a:pt x="25400" y="5963920"/>
                  </a:lnTo>
                  <a:close/>
                  <a:moveTo>
                    <a:pt x="6324600" y="697230"/>
                  </a:moveTo>
                  <a:lnTo>
                    <a:pt x="6324600" y="384810"/>
                  </a:lnTo>
                  <a:cubicBezTo>
                    <a:pt x="6324600" y="186690"/>
                    <a:pt x="6163310" y="25400"/>
                    <a:pt x="5965190" y="25400"/>
                  </a:cubicBezTo>
                  <a:lnTo>
                    <a:pt x="386080" y="25400"/>
                  </a:lnTo>
                  <a:cubicBezTo>
                    <a:pt x="187960" y="25400"/>
                    <a:pt x="26670" y="186690"/>
                    <a:pt x="26670" y="384810"/>
                  </a:cubicBezTo>
                  <a:lnTo>
                    <a:pt x="26670" y="697230"/>
                  </a:lnTo>
                  <a:lnTo>
                    <a:pt x="6324600" y="697230"/>
                  </a:lnTo>
                  <a:close/>
                  <a:moveTo>
                    <a:pt x="5697220" y="527050"/>
                  </a:moveTo>
                  <a:cubicBezTo>
                    <a:pt x="5690870" y="527050"/>
                    <a:pt x="5684520" y="521970"/>
                    <a:pt x="5684520" y="514350"/>
                  </a:cubicBezTo>
                  <a:lnTo>
                    <a:pt x="5684520" y="234950"/>
                  </a:lnTo>
                  <a:cubicBezTo>
                    <a:pt x="5684520" y="228600"/>
                    <a:pt x="5689600" y="222250"/>
                    <a:pt x="5697220" y="222250"/>
                  </a:cubicBezTo>
                  <a:lnTo>
                    <a:pt x="5976620" y="222250"/>
                  </a:lnTo>
                  <a:cubicBezTo>
                    <a:pt x="5980430" y="222250"/>
                    <a:pt x="5984240" y="223520"/>
                    <a:pt x="5986780" y="227330"/>
                  </a:cubicBezTo>
                  <a:cubicBezTo>
                    <a:pt x="5989320" y="229870"/>
                    <a:pt x="5989320" y="232410"/>
                    <a:pt x="5989320" y="236220"/>
                  </a:cubicBezTo>
                  <a:lnTo>
                    <a:pt x="5989320" y="514350"/>
                  </a:lnTo>
                  <a:cubicBezTo>
                    <a:pt x="5989320" y="520700"/>
                    <a:pt x="5984240" y="527050"/>
                    <a:pt x="5976620" y="527050"/>
                  </a:cubicBezTo>
                  <a:lnTo>
                    <a:pt x="5697220" y="527050"/>
                  </a:lnTo>
                  <a:close/>
                  <a:moveTo>
                    <a:pt x="5963920" y="501650"/>
                  </a:moveTo>
                  <a:lnTo>
                    <a:pt x="5963920" y="248920"/>
                  </a:lnTo>
                  <a:lnTo>
                    <a:pt x="5711190" y="248920"/>
                  </a:lnTo>
                  <a:lnTo>
                    <a:pt x="5711190" y="501650"/>
                  </a:lnTo>
                  <a:lnTo>
                    <a:pt x="5963920" y="501650"/>
                  </a:lnTo>
                  <a:close/>
                  <a:moveTo>
                    <a:pt x="5284470" y="527050"/>
                  </a:moveTo>
                  <a:cubicBezTo>
                    <a:pt x="5278120" y="527050"/>
                    <a:pt x="5271770" y="521970"/>
                    <a:pt x="5271770" y="514350"/>
                  </a:cubicBezTo>
                  <a:lnTo>
                    <a:pt x="5271770" y="234950"/>
                  </a:lnTo>
                  <a:cubicBezTo>
                    <a:pt x="5271770" y="228600"/>
                    <a:pt x="5276850" y="222250"/>
                    <a:pt x="5284470" y="222250"/>
                  </a:cubicBezTo>
                  <a:lnTo>
                    <a:pt x="5563870" y="222250"/>
                  </a:lnTo>
                  <a:cubicBezTo>
                    <a:pt x="5567680" y="222250"/>
                    <a:pt x="5571490" y="223520"/>
                    <a:pt x="5574030" y="227330"/>
                  </a:cubicBezTo>
                  <a:cubicBezTo>
                    <a:pt x="5576570" y="229870"/>
                    <a:pt x="5576570" y="232410"/>
                    <a:pt x="5576570" y="236220"/>
                  </a:cubicBezTo>
                  <a:lnTo>
                    <a:pt x="5576570" y="514350"/>
                  </a:lnTo>
                  <a:cubicBezTo>
                    <a:pt x="5576570" y="520700"/>
                    <a:pt x="5571490" y="527050"/>
                    <a:pt x="5563870" y="527050"/>
                  </a:cubicBezTo>
                  <a:lnTo>
                    <a:pt x="5284470" y="527050"/>
                  </a:lnTo>
                  <a:close/>
                  <a:moveTo>
                    <a:pt x="5551170" y="501650"/>
                  </a:moveTo>
                  <a:lnTo>
                    <a:pt x="5551170" y="248920"/>
                  </a:lnTo>
                  <a:lnTo>
                    <a:pt x="5298440" y="248920"/>
                  </a:lnTo>
                  <a:lnTo>
                    <a:pt x="5298440" y="501650"/>
                  </a:lnTo>
                  <a:lnTo>
                    <a:pt x="5551170" y="501650"/>
                  </a:lnTo>
                  <a:close/>
                  <a:moveTo>
                    <a:pt x="4870450" y="527050"/>
                  </a:moveTo>
                  <a:cubicBezTo>
                    <a:pt x="4864100" y="527050"/>
                    <a:pt x="4857750" y="521970"/>
                    <a:pt x="4857750" y="514350"/>
                  </a:cubicBezTo>
                  <a:lnTo>
                    <a:pt x="4857750" y="234950"/>
                  </a:lnTo>
                  <a:cubicBezTo>
                    <a:pt x="4857750" y="228600"/>
                    <a:pt x="4862830" y="222250"/>
                    <a:pt x="4870450" y="222250"/>
                  </a:cubicBezTo>
                  <a:lnTo>
                    <a:pt x="5149850" y="222250"/>
                  </a:lnTo>
                  <a:cubicBezTo>
                    <a:pt x="5153660" y="222250"/>
                    <a:pt x="5157470" y="223520"/>
                    <a:pt x="5160010" y="227330"/>
                  </a:cubicBezTo>
                  <a:cubicBezTo>
                    <a:pt x="5162550" y="229870"/>
                    <a:pt x="5162550" y="232410"/>
                    <a:pt x="5162550" y="236220"/>
                  </a:cubicBezTo>
                  <a:lnTo>
                    <a:pt x="5162550" y="514350"/>
                  </a:lnTo>
                  <a:cubicBezTo>
                    <a:pt x="5162550" y="520700"/>
                    <a:pt x="5157470" y="527050"/>
                    <a:pt x="5149850" y="527050"/>
                  </a:cubicBezTo>
                  <a:lnTo>
                    <a:pt x="4870450" y="527050"/>
                  </a:lnTo>
                  <a:close/>
                  <a:moveTo>
                    <a:pt x="5137150" y="501650"/>
                  </a:moveTo>
                  <a:lnTo>
                    <a:pt x="5137150" y="248920"/>
                  </a:lnTo>
                  <a:lnTo>
                    <a:pt x="4884420" y="248920"/>
                  </a:lnTo>
                  <a:lnTo>
                    <a:pt x="4884420" y="501650"/>
                  </a:lnTo>
                  <a:lnTo>
                    <a:pt x="5137150" y="501650"/>
                  </a:lnTo>
                  <a:close/>
                  <a:moveTo>
                    <a:pt x="5908040" y="458470"/>
                  </a:moveTo>
                  <a:cubicBezTo>
                    <a:pt x="5905500" y="458470"/>
                    <a:pt x="5901690" y="457200"/>
                    <a:pt x="5899150" y="455930"/>
                  </a:cubicBezTo>
                  <a:lnTo>
                    <a:pt x="5838190" y="394970"/>
                  </a:lnTo>
                  <a:lnTo>
                    <a:pt x="5777230" y="455930"/>
                  </a:lnTo>
                  <a:cubicBezTo>
                    <a:pt x="5773420" y="459740"/>
                    <a:pt x="5770880" y="459740"/>
                    <a:pt x="5768340" y="459740"/>
                  </a:cubicBezTo>
                  <a:cubicBezTo>
                    <a:pt x="5765800" y="459740"/>
                    <a:pt x="5761990" y="458470"/>
                    <a:pt x="5759450" y="457200"/>
                  </a:cubicBezTo>
                  <a:cubicBezTo>
                    <a:pt x="5754370" y="450850"/>
                    <a:pt x="5754370" y="443230"/>
                    <a:pt x="5758180" y="438150"/>
                  </a:cubicBezTo>
                  <a:lnTo>
                    <a:pt x="5819140" y="377190"/>
                  </a:lnTo>
                  <a:lnTo>
                    <a:pt x="5758180" y="316230"/>
                  </a:lnTo>
                  <a:cubicBezTo>
                    <a:pt x="5753100" y="311150"/>
                    <a:pt x="5753100" y="302260"/>
                    <a:pt x="5758180" y="297180"/>
                  </a:cubicBezTo>
                  <a:cubicBezTo>
                    <a:pt x="5760720" y="294640"/>
                    <a:pt x="5763260" y="293370"/>
                    <a:pt x="5767070" y="293370"/>
                  </a:cubicBezTo>
                  <a:cubicBezTo>
                    <a:pt x="5770880" y="293370"/>
                    <a:pt x="5774690" y="294640"/>
                    <a:pt x="5775960" y="297180"/>
                  </a:cubicBezTo>
                  <a:lnTo>
                    <a:pt x="5836920" y="358140"/>
                  </a:lnTo>
                  <a:lnTo>
                    <a:pt x="5897880" y="297180"/>
                  </a:lnTo>
                  <a:cubicBezTo>
                    <a:pt x="5900420" y="294640"/>
                    <a:pt x="5902960" y="293370"/>
                    <a:pt x="5906770" y="293370"/>
                  </a:cubicBezTo>
                  <a:cubicBezTo>
                    <a:pt x="5910580" y="293370"/>
                    <a:pt x="5914390" y="294640"/>
                    <a:pt x="5915660" y="297180"/>
                  </a:cubicBezTo>
                  <a:cubicBezTo>
                    <a:pt x="5920740" y="302260"/>
                    <a:pt x="5920740" y="311150"/>
                    <a:pt x="5915660" y="316230"/>
                  </a:cubicBezTo>
                  <a:lnTo>
                    <a:pt x="5854700" y="377190"/>
                  </a:lnTo>
                  <a:lnTo>
                    <a:pt x="5915660" y="438150"/>
                  </a:lnTo>
                  <a:cubicBezTo>
                    <a:pt x="5920740" y="443230"/>
                    <a:pt x="5920740" y="452120"/>
                    <a:pt x="5915660" y="457200"/>
                  </a:cubicBezTo>
                  <a:cubicBezTo>
                    <a:pt x="5914390" y="458470"/>
                    <a:pt x="5910580" y="458470"/>
                    <a:pt x="5908040" y="458470"/>
                  </a:cubicBezTo>
                  <a:close/>
                  <a:moveTo>
                    <a:pt x="5346700" y="458470"/>
                  </a:moveTo>
                  <a:cubicBezTo>
                    <a:pt x="5340350" y="458470"/>
                    <a:pt x="5334000" y="452120"/>
                    <a:pt x="5334000" y="445770"/>
                  </a:cubicBezTo>
                  <a:lnTo>
                    <a:pt x="5334000" y="306070"/>
                  </a:lnTo>
                  <a:cubicBezTo>
                    <a:pt x="5334000" y="299720"/>
                    <a:pt x="5339080" y="293370"/>
                    <a:pt x="5346700" y="293370"/>
                  </a:cubicBezTo>
                  <a:lnTo>
                    <a:pt x="5500370" y="293370"/>
                  </a:lnTo>
                  <a:cubicBezTo>
                    <a:pt x="5506720" y="293370"/>
                    <a:pt x="5513070" y="298450"/>
                    <a:pt x="5513070" y="306070"/>
                  </a:cubicBezTo>
                  <a:lnTo>
                    <a:pt x="5513070" y="445770"/>
                  </a:lnTo>
                  <a:cubicBezTo>
                    <a:pt x="5513070" y="452120"/>
                    <a:pt x="5507990" y="458470"/>
                    <a:pt x="5500370" y="458470"/>
                  </a:cubicBezTo>
                  <a:lnTo>
                    <a:pt x="5346700" y="458470"/>
                  </a:lnTo>
                  <a:close/>
                  <a:moveTo>
                    <a:pt x="5488940" y="431800"/>
                  </a:moveTo>
                  <a:lnTo>
                    <a:pt x="5488940" y="351790"/>
                  </a:lnTo>
                  <a:lnTo>
                    <a:pt x="5360670" y="351790"/>
                  </a:lnTo>
                  <a:lnTo>
                    <a:pt x="5360670" y="431800"/>
                  </a:lnTo>
                  <a:lnTo>
                    <a:pt x="5488940" y="431800"/>
                  </a:lnTo>
                  <a:close/>
                  <a:moveTo>
                    <a:pt x="4922520" y="457200"/>
                  </a:moveTo>
                  <a:cubicBezTo>
                    <a:pt x="4916170" y="457200"/>
                    <a:pt x="4911090" y="452120"/>
                    <a:pt x="4911090" y="444500"/>
                  </a:cubicBezTo>
                  <a:cubicBezTo>
                    <a:pt x="4911090" y="436880"/>
                    <a:pt x="4917440" y="431800"/>
                    <a:pt x="4923790" y="431800"/>
                  </a:cubicBezTo>
                  <a:lnTo>
                    <a:pt x="5095240" y="431800"/>
                  </a:lnTo>
                  <a:cubicBezTo>
                    <a:pt x="5102860" y="431800"/>
                    <a:pt x="5107940" y="438150"/>
                    <a:pt x="5107940" y="444500"/>
                  </a:cubicBezTo>
                  <a:cubicBezTo>
                    <a:pt x="5107940" y="450850"/>
                    <a:pt x="5101590" y="457200"/>
                    <a:pt x="5095240" y="457200"/>
                  </a:cubicBezTo>
                  <a:lnTo>
                    <a:pt x="4923790" y="457200"/>
                  </a:lnTo>
                  <a:cubicBezTo>
                    <a:pt x="4925060" y="457200"/>
                    <a:pt x="4923790" y="457200"/>
                    <a:pt x="4922520" y="457200"/>
                  </a:cubicBezTo>
                  <a:close/>
                </a:path>
              </a:pathLst>
            </a:custGeom>
            <a:solidFill>
              <a:srgbClr val="1B1464"/>
            </a:solidFill>
          </p:spPr>
        </p:sp>
      </p:grpSp>
      <p:pic>
        <p:nvPicPr>
          <p:cNvPr id="28" name="Picture 28"/>
          <p:cNvPicPr>
            <a:picLocks noChangeAspect="1"/>
          </p:cNvPicPr>
          <p:nvPr/>
        </p:nvPicPr>
        <p:blipFill>
          <a:blip r:embed="rId11"/>
          <a:srcRect/>
          <a:stretch>
            <a:fillRect/>
          </a:stretch>
        </p:blipFill>
        <p:spPr>
          <a:xfrm>
            <a:off x="2128091" y="463987"/>
            <a:ext cx="4076620" cy="2550799"/>
          </a:xfrm>
          <a:prstGeom prst="rect">
            <a:avLst/>
          </a:prstGeom>
        </p:spPr>
      </p:pic>
      <p:sp>
        <p:nvSpPr>
          <p:cNvPr id="31" name="TextBox 31"/>
          <p:cNvSpPr txBox="1"/>
          <p:nvPr/>
        </p:nvSpPr>
        <p:spPr>
          <a:xfrm>
            <a:off x="2744941" y="2787342"/>
            <a:ext cx="6084013" cy="789075"/>
          </a:xfrm>
          <a:prstGeom prst="rect">
            <a:avLst/>
          </a:prstGeom>
        </p:spPr>
        <p:txBody>
          <a:bodyPr lIns="0" tIns="0" rIns="0" bIns="0" rtlCol="0" anchor="t">
            <a:spAutoFit/>
          </a:bodyPr>
          <a:lstStyle/>
          <a:p>
            <a:pPr algn="ctr">
              <a:lnSpc>
                <a:spcPts val="5538"/>
              </a:lnSpc>
              <a:spcBef>
                <a:spcPct val="0"/>
              </a:spcBef>
            </a:pPr>
            <a:r>
              <a:rPr lang="en-US" sz="3955" dirty="0">
                <a:solidFill>
                  <a:srgbClr val="F4F6FC"/>
                </a:solidFill>
                <a:latin typeface="Agrandir Narrow Bold"/>
              </a:rPr>
              <a:t>Group Number</a:t>
            </a:r>
          </a:p>
        </p:txBody>
      </p:sp>
      <p:sp>
        <p:nvSpPr>
          <p:cNvPr id="32" name="TextBox 32"/>
          <p:cNvSpPr txBox="1"/>
          <p:nvPr/>
        </p:nvSpPr>
        <p:spPr>
          <a:xfrm>
            <a:off x="452620" y="9014683"/>
            <a:ext cx="2030602" cy="1241237"/>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Canva Sans"/>
              </a:rPr>
              <a:t>Aditi Saraswat</a:t>
            </a:r>
          </a:p>
        </p:txBody>
      </p:sp>
      <p:sp>
        <p:nvSpPr>
          <p:cNvPr id="33" name="TextBox 33"/>
          <p:cNvSpPr txBox="1"/>
          <p:nvPr/>
        </p:nvSpPr>
        <p:spPr>
          <a:xfrm>
            <a:off x="4614808" y="9010072"/>
            <a:ext cx="1760220" cy="1241237"/>
          </a:xfrm>
          <a:prstGeom prst="rect">
            <a:avLst/>
          </a:prstGeom>
        </p:spPr>
        <p:txBody>
          <a:bodyPr lIns="0" tIns="0" rIns="0" bIns="0" rtlCol="0" anchor="t">
            <a:spAutoFit/>
          </a:bodyPr>
          <a:lstStyle/>
          <a:p>
            <a:pPr algn="ctr">
              <a:lnSpc>
                <a:spcPts val="5040"/>
              </a:lnSpc>
            </a:pPr>
            <a:r>
              <a:rPr lang="en-US" sz="3600" dirty="0">
                <a:solidFill>
                  <a:srgbClr val="000000"/>
                </a:solidFill>
                <a:latin typeface="Canva Sans"/>
              </a:rPr>
              <a:t>Kamini </a:t>
            </a:r>
            <a:r>
              <a:rPr lang="en-US" sz="3600" dirty="0" err="1">
                <a:solidFill>
                  <a:srgbClr val="000000"/>
                </a:solidFill>
                <a:latin typeface="Canva Sans"/>
              </a:rPr>
              <a:t>Sengar</a:t>
            </a:r>
            <a:endParaRPr lang="en-US" sz="3600" dirty="0">
              <a:solidFill>
                <a:srgbClr val="000000"/>
              </a:solidFill>
              <a:latin typeface="Canva Sans"/>
            </a:endParaRPr>
          </a:p>
        </p:txBody>
      </p:sp>
      <p:sp>
        <p:nvSpPr>
          <p:cNvPr id="35" name="TextBox 35"/>
          <p:cNvSpPr txBox="1"/>
          <p:nvPr/>
        </p:nvSpPr>
        <p:spPr>
          <a:xfrm>
            <a:off x="8421670" y="9010072"/>
            <a:ext cx="2070171" cy="1241237"/>
          </a:xfrm>
          <a:prstGeom prst="rect">
            <a:avLst/>
          </a:prstGeom>
        </p:spPr>
        <p:txBody>
          <a:bodyPr wrap="square" lIns="0" tIns="0" rIns="0" bIns="0" rtlCol="0" anchor="t">
            <a:spAutoFit/>
          </a:bodyPr>
          <a:lstStyle/>
          <a:p>
            <a:pPr algn="ctr">
              <a:lnSpc>
                <a:spcPts val="5040"/>
              </a:lnSpc>
            </a:pPr>
            <a:r>
              <a:rPr lang="en-US" sz="3600" dirty="0">
                <a:solidFill>
                  <a:srgbClr val="000000"/>
                </a:solidFill>
                <a:latin typeface="Canva Sans"/>
              </a:rPr>
              <a:t>Priyanka Singh</a:t>
            </a:r>
          </a:p>
        </p:txBody>
      </p:sp>
      <p:sp>
        <p:nvSpPr>
          <p:cNvPr id="36" name="TextBox 36"/>
          <p:cNvSpPr txBox="1"/>
          <p:nvPr/>
        </p:nvSpPr>
        <p:spPr>
          <a:xfrm>
            <a:off x="417439" y="7675935"/>
            <a:ext cx="2299830" cy="554383"/>
          </a:xfrm>
          <a:prstGeom prst="rect">
            <a:avLst/>
          </a:prstGeom>
        </p:spPr>
        <p:txBody>
          <a:bodyPr wrap="square" lIns="0" tIns="0" rIns="0" bIns="0" rtlCol="0" anchor="t">
            <a:spAutoFit/>
          </a:bodyPr>
          <a:lstStyle/>
          <a:p>
            <a:pPr algn="ctr">
              <a:lnSpc>
                <a:spcPts val="4759"/>
              </a:lnSpc>
            </a:pPr>
            <a:r>
              <a:rPr lang="en-US" sz="2800" dirty="0">
                <a:solidFill>
                  <a:srgbClr val="000000"/>
                </a:solidFill>
                <a:latin typeface="Canva Sans"/>
              </a:rPr>
              <a:t>(</a:t>
            </a:r>
            <a:r>
              <a:rPr lang="en-US" sz="2600" dirty="0">
                <a:solidFill>
                  <a:srgbClr val="000000"/>
                </a:solidFill>
                <a:latin typeface="Canva Sans"/>
              </a:rPr>
              <a:t>201530002</a:t>
            </a:r>
            <a:r>
              <a:rPr lang="en-US" sz="2800" dirty="0">
                <a:solidFill>
                  <a:srgbClr val="000000"/>
                </a:solidFill>
                <a:latin typeface="Canva Sans"/>
              </a:rPr>
              <a:t>)</a:t>
            </a:r>
          </a:p>
        </p:txBody>
      </p:sp>
      <p:sp>
        <p:nvSpPr>
          <p:cNvPr id="40" name="TextBox 40"/>
          <p:cNvSpPr txBox="1"/>
          <p:nvPr/>
        </p:nvSpPr>
        <p:spPr>
          <a:xfrm>
            <a:off x="-221066" y="5652497"/>
            <a:ext cx="12483220" cy="92333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rPr>
              <a:t>Supervision by: </a:t>
            </a:r>
            <a:r>
              <a:rPr lang="en-US" sz="3399" b="1" dirty="0">
                <a:solidFill>
                  <a:srgbClr val="000000"/>
                </a:solidFill>
                <a:latin typeface="Canva Sans"/>
              </a:rPr>
              <a:t>Dr. Rakesh Kumar</a:t>
            </a:r>
          </a:p>
          <a:p>
            <a:pPr algn="ctr"/>
            <a:r>
              <a:rPr lang="en-US" sz="2000" dirty="0">
                <a:solidFill>
                  <a:srgbClr val="000000"/>
                </a:solidFill>
                <a:latin typeface="Canva Sans"/>
              </a:rPr>
              <a:t>Assistant Professor, Department- CEA</a:t>
            </a:r>
          </a:p>
        </p:txBody>
      </p:sp>
      <p:pic>
        <p:nvPicPr>
          <p:cNvPr id="42" name="Picture 29"/>
          <p:cNvPicPr>
            <a:picLocks noChangeAspect="1"/>
          </p:cNvPicPr>
          <p:nvPr/>
        </p:nvPicPr>
        <p:blipFill>
          <a:blip r:embed="rId12"/>
          <a:srcRect/>
          <a:stretch>
            <a:fillRect/>
          </a:stretch>
        </p:blipFill>
        <p:spPr>
          <a:xfrm>
            <a:off x="9128503" y="438061"/>
            <a:ext cx="3929506" cy="2277781"/>
          </a:xfrm>
          <a:prstGeom prst="rect">
            <a:avLst/>
          </a:prstGeom>
        </p:spPr>
      </p:pic>
      <p:sp>
        <p:nvSpPr>
          <p:cNvPr id="30" name="TextBox 30"/>
          <p:cNvSpPr txBox="1"/>
          <p:nvPr/>
        </p:nvSpPr>
        <p:spPr>
          <a:xfrm>
            <a:off x="555311" y="3243864"/>
            <a:ext cx="11738896" cy="2361159"/>
          </a:xfrm>
          <a:prstGeom prst="rect">
            <a:avLst/>
          </a:prstGeom>
        </p:spPr>
        <p:txBody>
          <a:bodyPr wrap="square" lIns="0" tIns="0" rIns="0" bIns="0" rtlCol="0" anchor="t">
            <a:spAutoFit/>
          </a:bodyPr>
          <a:lstStyle/>
          <a:p>
            <a:pPr algn="ctr">
              <a:lnSpc>
                <a:spcPts val="9644"/>
              </a:lnSpc>
            </a:pPr>
            <a:r>
              <a:rPr lang="en-US" sz="6000" dirty="0">
                <a:solidFill>
                  <a:srgbClr val="050A30"/>
                </a:solidFill>
                <a:latin typeface="Agrandir Narrow Bold"/>
              </a:rPr>
              <a:t>Digital Forensics &amp; Cybercrime Datamining</a:t>
            </a:r>
          </a:p>
        </p:txBody>
      </p:sp>
      <p:sp>
        <p:nvSpPr>
          <p:cNvPr id="47" name="TextBox 36">
            <a:extLst>
              <a:ext uri="{FF2B5EF4-FFF2-40B4-BE49-F238E27FC236}">
                <a16:creationId xmlns:a16="http://schemas.microsoft.com/office/drawing/2014/main" id="{04540BCF-48E2-B838-A486-D876708BC600}"/>
              </a:ext>
            </a:extLst>
          </p:cNvPr>
          <p:cNvSpPr txBox="1"/>
          <p:nvPr/>
        </p:nvSpPr>
        <p:spPr>
          <a:xfrm>
            <a:off x="4345235" y="7675935"/>
            <a:ext cx="2299830" cy="554383"/>
          </a:xfrm>
          <a:prstGeom prst="rect">
            <a:avLst/>
          </a:prstGeom>
        </p:spPr>
        <p:txBody>
          <a:bodyPr wrap="square" lIns="0" tIns="0" rIns="0" bIns="0" rtlCol="0" anchor="t">
            <a:spAutoFit/>
          </a:bodyPr>
          <a:lstStyle/>
          <a:p>
            <a:pPr algn="ctr">
              <a:lnSpc>
                <a:spcPts val="4759"/>
              </a:lnSpc>
            </a:pPr>
            <a:r>
              <a:rPr lang="en-US" sz="2800" dirty="0">
                <a:solidFill>
                  <a:srgbClr val="000000"/>
                </a:solidFill>
                <a:latin typeface="Canva Sans"/>
              </a:rPr>
              <a:t>(</a:t>
            </a:r>
            <a:r>
              <a:rPr lang="en-US" sz="2600" dirty="0">
                <a:solidFill>
                  <a:srgbClr val="000000"/>
                </a:solidFill>
                <a:latin typeface="Canva Sans"/>
              </a:rPr>
              <a:t>201530015</a:t>
            </a:r>
            <a:r>
              <a:rPr lang="en-US" sz="2800" dirty="0">
                <a:solidFill>
                  <a:srgbClr val="000000"/>
                </a:solidFill>
                <a:latin typeface="Canva Sans"/>
              </a:rPr>
              <a:t>)</a:t>
            </a:r>
          </a:p>
        </p:txBody>
      </p:sp>
      <p:sp>
        <p:nvSpPr>
          <p:cNvPr id="48" name="TextBox 36">
            <a:extLst>
              <a:ext uri="{FF2B5EF4-FFF2-40B4-BE49-F238E27FC236}">
                <a16:creationId xmlns:a16="http://schemas.microsoft.com/office/drawing/2014/main" id="{1001DA15-F362-E50A-243D-E1973634A645}"/>
              </a:ext>
            </a:extLst>
          </p:cNvPr>
          <p:cNvSpPr txBox="1"/>
          <p:nvPr/>
        </p:nvSpPr>
        <p:spPr>
          <a:xfrm>
            <a:off x="8240741" y="7669519"/>
            <a:ext cx="2299830" cy="554383"/>
          </a:xfrm>
          <a:prstGeom prst="rect">
            <a:avLst/>
          </a:prstGeom>
        </p:spPr>
        <p:txBody>
          <a:bodyPr wrap="square" lIns="0" tIns="0" rIns="0" bIns="0" rtlCol="0" anchor="t">
            <a:spAutoFit/>
          </a:bodyPr>
          <a:lstStyle/>
          <a:p>
            <a:pPr algn="ctr">
              <a:lnSpc>
                <a:spcPts val="4759"/>
              </a:lnSpc>
            </a:pPr>
            <a:r>
              <a:rPr lang="en-US" sz="2800" dirty="0">
                <a:solidFill>
                  <a:srgbClr val="000000"/>
                </a:solidFill>
                <a:latin typeface="Canva Sans"/>
              </a:rPr>
              <a:t>(</a:t>
            </a:r>
            <a:r>
              <a:rPr lang="en-US" sz="2600" dirty="0">
                <a:solidFill>
                  <a:srgbClr val="000000"/>
                </a:solidFill>
                <a:latin typeface="Canva Sans"/>
              </a:rPr>
              <a:t>201530021</a:t>
            </a:r>
            <a:r>
              <a:rPr lang="en-US" sz="2800" dirty="0">
                <a:solidFill>
                  <a:srgbClr val="000000"/>
                </a:solidFill>
                <a:latin typeface="Canva Sans"/>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29" name="Group 2"/>
          <p:cNvGrpSpPr/>
          <p:nvPr/>
        </p:nvGrpSpPr>
        <p:grpSpPr>
          <a:xfrm>
            <a:off x="5562600" y="510268"/>
            <a:ext cx="7029158" cy="1036863"/>
            <a:chOff x="0" y="0"/>
            <a:chExt cx="2933248" cy="359380"/>
          </a:xfrm>
        </p:grpSpPr>
        <p:sp>
          <p:nvSpPr>
            <p:cNvPr id="30"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31"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 name="Group 2"/>
          <p:cNvGrpSpPr/>
          <p:nvPr/>
        </p:nvGrpSpPr>
        <p:grpSpPr>
          <a:xfrm>
            <a:off x="1232031" y="2856086"/>
            <a:ext cx="709834" cy="709834"/>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56020" y="2792518"/>
            <a:ext cx="709834" cy="709834"/>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94026" y="4075879"/>
            <a:ext cx="709834" cy="709834"/>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18014" y="4012311"/>
            <a:ext cx="709834" cy="709834"/>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882214" y="638419"/>
            <a:ext cx="8523571" cy="838200"/>
          </a:xfrm>
          <a:prstGeom prst="rect">
            <a:avLst/>
          </a:prstGeom>
        </p:spPr>
        <p:txBody>
          <a:bodyPr lIns="0" tIns="0" rIns="0" bIns="0" rtlCol="0" anchor="t">
            <a:spAutoFit/>
          </a:bodyPr>
          <a:lstStyle/>
          <a:p>
            <a:pPr algn="ctr">
              <a:lnSpc>
                <a:spcPts val="5553"/>
              </a:lnSpc>
              <a:spcBef>
                <a:spcPct val="0"/>
              </a:spcBef>
            </a:pPr>
            <a:r>
              <a:rPr lang="en-US" sz="4627">
                <a:solidFill>
                  <a:srgbClr val="050A30"/>
                </a:solidFill>
                <a:latin typeface="Agrandir Narrow Bold"/>
              </a:rPr>
              <a:t>Experiments and Results</a:t>
            </a:r>
          </a:p>
        </p:txBody>
      </p:sp>
      <p:sp>
        <p:nvSpPr>
          <p:cNvPr id="15" name="TextBox 15"/>
          <p:cNvSpPr txBox="1"/>
          <p:nvPr/>
        </p:nvSpPr>
        <p:spPr>
          <a:xfrm>
            <a:off x="2409305" y="2971676"/>
            <a:ext cx="11755101" cy="461665"/>
          </a:xfrm>
          <a:prstGeom prst="rect">
            <a:avLst/>
          </a:prstGeom>
        </p:spPr>
        <p:txBody>
          <a:bodyPr wrap="square" lIns="0" tIns="0" rIns="0" bIns="0" rtlCol="0" anchor="t">
            <a:spAutoFit/>
          </a:bodyPr>
          <a:lstStyle/>
          <a:p>
            <a:pPr marL="0" lvl="0" indent="0" algn="l">
              <a:lnSpc>
                <a:spcPts val="3612"/>
              </a:lnSpc>
              <a:spcBef>
                <a:spcPct val="0"/>
              </a:spcBef>
            </a:pPr>
            <a:r>
              <a:rPr lang="en-US" sz="3010" dirty="0">
                <a:solidFill>
                  <a:srgbClr val="050A30"/>
                </a:solidFill>
                <a:latin typeface="Agrandir Narrow"/>
              </a:rPr>
              <a:t>The name of the dataset: State-wise Cybercrime in India dataset</a:t>
            </a:r>
          </a:p>
        </p:txBody>
      </p:sp>
      <p:sp>
        <p:nvSpPr>
          <p:cNvPr id="16" name="TextBox 16"/>
          <p:cNvSpPr txBox="1"/>
          <p:nvPr/>
        </p:nvSpPr>
        <p:spPr>
          <a:xfrm>
            <a:off x="2409306" y="4052831"/>
            <a:ext cx="15116694" cy="923330"/>
          </a:xfrm>
          <a:prstGeom prst="rect">
            <a:avLst/>
          </a:prstGeom>
        </p:spPr>
        <p:txBody>
          <a:bodyPr wrap="square" lIns="0" tIns="0" rIns="0" bIns="0" rtlCol="0" anchor="t">
            <a:spAutoFit/>
          </a:bodyPr>
          <a:lstStyle/>
          <a:p>
            <a:pPr marL="0" lvl="0" indent="0" algn="l">
              <a:lnSpc>
                <a:spcPts val="3612"/>
              </a:lnSpc>
              <a:spcBef>
                <a:spcPct val="0"/>
              </a:spcBef>
            </a:pPr>
            <a:r>
              <a:rPr lang="en-US" sz="3010" dirty="0">
                <a:solidFill>
                  <a:srgbClr val="050A30"/>
                </a:solidFill>
                <a:latin typeface="Agrandir Narrow"/>
              </a:rPr>
              <a:t>Reference: The dataset was obtained from the National Crime Records Bureau (NCRB) website: http://ncrb.gov.in/</a:t>
            </a:r>
          </a:p>
        </p:txBody>
      </p:sp>
      <p:sp>
        <p:nvSpPr>
          <p:cNvPr id="17" name="TextBox 17"/>
          <p:cNvSpPr txBox="1"/>
          <p:nvPr/>
        </p:nvSpPr>
        <p:spPr>
          <a:xfrm>
            <a:off x="2409305" y="5404151"/>
            <a:ext cx="14646663" cy="2308324"/>
          </a:xfrm>
          <a:prstGeom prst="rect">
            <a:avLst/>
          </a:prstGeom>
        </p:spPr>
        <p:txBody>
          <a:bodyPr wrap="square" lIns="0" tIns="0" rIns="0" bIns="0" rtlCol="0" anchor="t">
            <a:spAutoFit/>
          </a:bodyPr>
          <a:lstStyle/>
          <a:p>
            <a:pPr marL="0" lvl="0" indent="0" algn="l">
              <a:lnSpc>
                <a:spcPts val="3612"/>
              </a:lnSpc>
              <a:spcBef>
                <a:spcPct val="0"/>
              </a:spcBef>
            </a:pPr>
            <a:r>
              <a:rPr lang="en-US" sz="3010" dirty="0">
                <a:solidFill>
                  <a:srgbClr val="050A30"/>
                </a:solidFill>
                <a:latin typeface="Agrandir Narrow"/>
              </a:rPr>
              <a:t>The experiments were conducted on a computer running Windows 10 operating system with Intel Core i5 processor and 8GB RAM. Python version 3.8 was used along with several libraries such as Pandas, Matplotlib, and Scikit-learn for data analysis, visualization, and prediction tasks. The </a:t>
            </a:r>
            <a:r>
              <a:rPr lang="en-US" sz="3010" dirty="0" err="1">
                <a:solidFill>
                  <a:srgbClr val="050A30"/>
                </a:solidFill>
                <a:latin typeface="Agrandir Narrow"/>
              </a:rPr>
              <a:t>Colab</a:t>
            </a:r>
            <a:r>
              <a:rPr lang="en-US" sz="3010" dirty="0">
                <a:solidFill>
                  <a:srgbClr val="050A30"/>
                </a:solidFill>
                <a:latin typeface="Agrandir Narrow"/>
              </a:rPr>
              <a:t> Notebook environment was used for code development and execution.</a:t>
            </a:r>
          </a:p>
        </p:txBody>
      </p:sp>
      <p:grpSp>
        <p:nvGrpSpPr>
          <p:cNvPr id="18" name="Group 18"/>
          <p:cNvGrpSpPr/>
          <p:nvPr/>
        </p:nvGrpSpPr>
        <p:grpSpPr>
          <a:xfrm>
            <a:off x="1194026" y="5666929"/>
            <a:ext cx="709834" cy="709834"/>
            <a:chOff x="0" y="0"/>
            <a:chExt cx="812800" cy="812800"/>
          </a:xfrm>
        </p:grpSpPr>
        <p:sp>
          <p:nvSpPr>
            <p:cNvPr id="19" name="Freeform 1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112447" y="5588697"/>
            <a:ext cx="709834" cy="709834"/>
            <a:chOff x="0" y="0"/>
            <a:chExt cx="812800" cy="812800"/>
          </a:xfrm>
        </p:grpSpPr>
        <p:sp>
          <p:nvSpPr>
            <p:cNvPr id="22"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25" name="Picture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859886"/>
            <a:ext cx="2617042" cy="2010313"/>
          </a:xfrm>
          <a:prstGeom prst="rect">
            <a:avLst/>
          </a:prstGeom>
        </p:spPr>
      </p:pic>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28" name="Picture 2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29" name="Group 2"/>
          <p:cNvGrpSpPr/>
          <p:nvPr/>
        </p:nvGrpSpPr>
        <p:grpSpPr>
          <a:xfrm>
            <a:off x="5562600" y="510268"/>
            <a:ext cx="7029158" cy="1036863"/>
            <a:chOff x="0" y="0"/>
            <a:chExt cx="2933248" cy="359380"/>
          </a:xfrm>
        </p:grpSpPr>
        <p:sp>
          <p:nvSpPr>
            <p:cNvPr id="30"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31"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 name="Group 2"/>
          <p:cNvGrpSpPr/>
          <p:nvPr/>
        </p:nvGrpSpPr>
        <p:grpSpPr>
          <a:xfrm>
            <a:off x="1232031" y="2856086"/>
            <a:ext cx="709834" cy="709834"/>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56020" y="2792518"/>
            <a:ext cx="709834" cy="709834"/>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882214" y="638419"/>
            <a:ext cx="8523571" cy="838200"/>
          </a:xfrm>
          <a:prstGeom prst="rect">
            <a:avLst/>
          </a:prstGeom>
        </p:spPr>
        <p:txBody>
          <a:bodyPr lIns="0" tIns="0" rIns="0" bIns="0" rtlCol="0" anchor="t">
            <a:spAutoFit/>
          </a:bodyPr>
          <a:lstStyle/>
          <a:p>
            <a:pPr algn="ctr">
              <a:lnSpc>
                <a:spcPts val="5553"/>
              </a:lnSpc>
              <a:spcBef>
                <a:spcPct val="0"/>
              </a:spcBef>
            </a:pPr>
            <a:r>
              <a:rPr lang="en-US" sz="4627">
                <a:solidFill>
                  <a:srgbClr val="050A30"/>
                </a:solidFill>
                <a:latin typeface="Agrandir Narrow Bold"/>
              </a:rPr>
              <a:t>Experiments and Results</a:t>
            </a:r>
          </a:p>
        </p:txBody>
      </p:sp>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25" name="Picture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859886"/>
            <a:ext cx="2617042" cy="2010313"/>
          </a:xfrm>
          <a:prstGeom prst="rect">
            <a:avLst/>
          </a:prstGeom>
        </p:spPr>
      </p:pic>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28" name="Picture 2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pic>
        <p:nvPicPr>
          <p:cNvPr id="1026" name="Picture 2">
            <a:extLst>
              <a:ext uri="{FF2B5EF4-FFF2-40B4-BE49-F238E27FC236}">
                <a16:creationId xmlns:a16="http://schemas.microsoft.com/office/drawing/2014/main" id="{CF01EF41-2AF5-C683-0249-C9AD4D7AAD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3711" y="2299607"/>
            <a:ext cx="12220575" cy="747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68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29" name="Group 2"/>
          <p:cNvGrpSpPr/>
          <p:nvPr/>
        </p:nvGrpSpPr>
        <p:grpSpPr>
          <a:xfrm>
            <a:off x="5562600" y="510268"/>
            <a:ext cx="7029158" cy="1036863"/>
            <a:chOff x="0" y="0"/>
            <a:chExt cx="2933248" cy="359380"/>
          </a:xfrm>
        </p:grpSpPr>
        <p:sp>
          <p:nvSpPr>
            <p:cNvPr id="30"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31"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 name="Group 2"/>
          <p:cNvGrpSpPr/>
          <p:nvPr/>
        </p:nvGrpSpPr>
        <p:grpSpPr>
          <a:xfrm>
            <a:off x="1232031" y="2856086"/>
            <a:ext cx="709834" cy="709834"/>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56020" y="2792518"/>
            <a:ext cx="709834" cy="709834"/>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882214" y="638419"/>
            <a:ext cx="8523571" cy="838200"/>
          </a:xfrm>
          <a:prstGeom prst="rect">
            <a:avLst/>
          </a:prstGeom>
        </p:spPr>
        <p:txBody>
          <a:bodyPr lIns="0" tIns="0" rIns="0" bIns="0" rtlCol="0" anchor="t">
            <a:spAutoFit/>
          </a:bodyPr>
          <a:lstStyle/>
          <a:p>
            <a:pPr algn="ctr">
              <a:lnSpc>
                <a:spcPts val="5553"/>
              </a:lnSpc>
              <a:spcBef>
                <a:spcPct val="0"/>
              </a:spcBef>
            </a:pPr>
            <a:r>
              <a:rPr lang="en-US" sz="4627">
                <a:solidFill>
                  <a:srgbClr val="050A30"/>
                </a:solidFill>
                <a:latin typeface="Agrandir Narrow Bold"/>
              </a:rPr>
              <a:t>Experiments and Results</a:t>
            </a:r>
          </a:p>
        </p:txBody>
      </p:sp>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25" name="Picture 2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859886"/>
            <a:ext cx="2617042" cy="2010313"/>
          </a:xfrm>
          <a:prstGeom prst="rect">
            <a:avLst/>
          </a:prstGeom>
        </p:spPr>
      </p:pic>
      <p:pic>
        <p:nvPicPr>
          <p:cNvPr id="26" name="Picture 2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28" name="Picture 2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pic>
        <p:nvPicPr>
          <p:cNvPr id="2050" name="Picture 2">
            <a:extLst>
              <a:ext uri="{FF2B5EF4-FFF2-40B4-BE49-F238E27FC236}">
                <a16:creationId xmlns:a16="http://schemas.microsoft.com/office/drawing/2014/main" id="{4A87688C-D654-F402-19A8-6EF07176E4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4193" y="2636410"/>
            <a:ext cx="10856207" cy="654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0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2" name="Group 2"/>
          <p:cNvGrpSpPr/>
          <p:nvPr/>
        </p:nvGrpSpPr>
        <p:grpSpPr>
          <a:xfrm>
            <a:off x="5070620" y="701134"/>
            <a:ext cx="7655177" cy="937909"/>
            <a:chOff x="0" y="0"/>
            <a:chExt cx="2933248" cy="359380"/>
          </a:xfrm>
        </p:grpSpPr>
        <p:sp>
          <p:nvSpPr>
            <p:cNvPr id="3"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77854" y="728907"/>
            <a:ext cx="7447944" cy="685800"/>
          </a:xfrm>
          <a:prstGeom prst="rect">
            <a:avLst/>
          </a:prstGeom>
        </p:spPr>
        <p:txBody>
          <a:bodyPr lIns="0" tIns="0" rIns="0" bIns="0" rtlCol="0" anchor="t">
            <a:spAutoFit/>
          </a:bodyPr>
          <a:lstStyle/>
          <a:p>
            <a:pPr algn="ctr">
              <a:lnSpc>
                <a:spcPts val="4644"/>
              </a:lnSpc>
              <a:spcBef>
                <a:spcPct val="0"/>
              </a:spcBef>
            </a:pPr>
            <a:r>
              <a:rPr lang="en-US" sz="3870">
                <a:solidFill>
                  <a:srgbClr val="050A30"/>
                </a:solidFill>
                <a:latin typeface="Agrandir Narrow Bold"/>
              </a:rPr>
              <a:t>Conclusion and Future Work</a:t>
            </a:r>
          </a:p>
        </p:txBody>
      </p:sp>
      <p:sp>
        <p:nvSpPr>
          <p:cNvPr id="6" name="TextBox 6"/>
          <p:cNvSpPr txBox="1"/>
          <p:nvPr/>
        </p:nvSpPr>
        <p:spPr>
          <a:xfrm>
            <a:off x="2925881" y="2472556"/>
            <a:ext cx="11981171" cy="590550"/>
          </a:xfrm>
          <a:prstGeom prst="rect">
            <a:avLst/>
          </a:prstGeom>
        </p:spPr>
        <p:txBody>
          <a:bodyPr lIns="0" tIns="0" rIns="0" bIns="0" rtlCol="0" anchor="t">
            <a:spAutoFit/>
          </a:bodyPr>
          <a:lstStyle/>
          <a:p>
            <a:pPr marL="0" lvl="0" indent="0" algn="ctr">
              <a:lnSpc>
                <a:spcPts val="3913"/>
              </a:lnSpc>
              <a:spcBef>
                <a:spcPct val="0"/>
              </a:spcBef>
            </a:pPr>
            <a:r>
              <a:rPr lang="en-US" sz="3261">
                <a:solidFill>
                  <a:srgbClr val="050A30"/>
                </a:solidFill>
                <a:latin typeface="Agrandir Narrow"/>
              </a:rPr>
              <a:t>Summary</a:t>
            </a:r>
          </a:p>
        </p:txBody>
      </p:sp>
      <p:sp>
        <p:nvSpPr>
          <p:cNvPr id="7" name="TextBox 7"/>
          <p:cNvSpPr txBox="1"/>
          <p:nvPr/>
        </p:nvSpPr>
        <p:spPr>
          <a:xfrm>
            <a:off x="2638284" y="3958683"/>
            <a:ext cx="6259926" cy="1795363"/>
          </a:xfrm>
          <a:prstGeom prst="rect">
            <a:avLst/>
          </a:prstGeom>
        </p:spPr>
        <p:txBody>
          <a:bodyPr wrap="square" lIns="0" tIns="0" rIns="0" bIns="0" rtlCol="0" anchor="t">
            <a:spAutoFit/>
          </a:bodyPr>
          <a:lstStyle/>
          <a:p>
            <a:pPr marL="0" lvl="0" indent="0" algn="l">
              <a:lnSpc>
                <a:spcPts val="3546"/>
              </a:lnSpc>
              <a:spcBef>
                <a:spcPct val="0"/>
              </a:spcBef>
            </a:pPr>
            <a:r>
              <a:rPr lang="en-US" sz="2955" dirty="0">
                <a:solidFill>
                  <a:srgbClr val="050A30"/>
                </a:solidFill>
                <a:latin typeface="Agrandir Narrow"/>
              </a:rPr>
              <a:t>The project successfully demonstrated the use of digital forensics and data mining techniques to predict cybercrime rates in India</a:t>
            </a:r>
          </a:p>
        </p:txBody>
      </p:sp>
      <p:sp>
        <p:nvSpPr>
          <p:cNvPr id="8" name="TextBox 8"/>
          <p:cNvSpPr txBox="1"/>
          <p:nvPr/>
        </p:nvSpPr>
        <p:spPr>
          <a:xfrm>
            <a:off x="2638284" y="6068648"/>
            <a:ext cx="6259926" cy="1346522"/>
          </a:xfrm>
          <a:prstGeom prst="rect">
            <a:avLst/>
          </a:prstGeom>
        </p:spPr>
        <p:txBody>
          <a:bodyPr wrap="square" lIns="0" tIns="0" rIns="0" bIns="0" rtlCol="0" anchor="t">
            <a:spAutoFit/>
          </a:bodyPr>
          <a:lstStyle/>
          <a:p>
            <a:pPr marL="0" lvl="0" indent="0" algn="l">
              <a:lnSpc>
                <a:spcPts val="3546"/>
              </a:lnSpc>
              <a:spcBef>
                <a:spcPct val="0"/>
              </a:spcBef>
            </a:pPr>
            <a:r>
              <a:rPr lang="en-US" sz="2955" dirty="0">
                <a:solidFill>
                  <a:srgbClr val="050A30"/>
                </a:solidFill>
                <a:latin typeface="Agrandir Narrow"/>
              </a:rPr>
              <a:t>The results showed a significant increase in cybercrime rates during the pandemic lockdown in 2020</a:t>
            </a:r>
          </a:p>
        </p:txBody>
      </p:sp>
      <p:grpSp>
        <p:nvGrpSpPr>
          <p:cNvPr id="9" name="Group 9"/>
          <p:cNvGrpSpPr/>
          <p:nvPr/>
        </p:nvGrpSpPr>
        <p:grpSpPr>
          <a:xfrm>
            <a:off x="1394414" y="3851232"/>
            <a:ext cx="1016678" cy="1000580"/>
            <a:chOff x="0" y="0"/>
            <a:chExt cx="1355571" cy="1334106"/>
          </a:xfrm>
        </p:grpSpPr>
        <p:grpSp>
          <p:nvGrpSpPr>
            <p:cNvPr id="10" name="Group 10"/>
            <p:cNvGrpSpPr/>
            <p:nvPr/>
          </p:nvGrpSpPr>
          <p:grpSpPr>
            <a:xfrm>
              <a:off x="131118" y="109654"/>
              <a:ext cx="1224452" cy="1224452"/>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0"/>
              <a:ext cx="1224452" cy="1224452"/>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sp>
        <p:nvSpPr>
          <p:cNvPr id="16" name="TextBox 16"/>
          <p:cNvSpPr txBox="1"/>
          <p:nvPr/>
        </p:nvSpPr>
        <p:spPr>
          <a:xfrm>
            <a:off x="1585059" y="3922094"/>
            <a:ext cx="650230" cy="712448"/>
          </a:xfrm>
          <a:prstGeom prst="rect">
            <a:avLst/>
          </a:prstGeom>
        </p:spPr>
        <p:txBody>
          <a:bodyPr wrap="square" lIns="0" tIns="0" rIns="0" bIns="0" rtlCol="0" anchor="t">
            <a:spAutoFit/>
          </a:bodyPr>
          <a:lstStyle/>
          <a:p>
            <a:pPr algn="ctr">
              <a:lnSpc>
                <a:spcPts val="5880"/>
              </a:lnSpc>
              <a:spcBef>
                <a:spcPct val="0"/>
              </a:spcBef>
            </a:pPr>
            <a:r>
              <a:rPr lang="en-US" sz="4200" dirty="0">
                <a:solidFill>
                  <a:srgbClr val="F4F6FC"/>
                </a:solidFill>
                <a:latin typeface="Open Sans Light Bold"/>
              </a:rPr>
              <a:t>01</a:t>
            </a:r>
          </a:p>
        </p:txBody>
      </p:sp>
      <p:sp>
        <p:nvSpPr>
          <p:cNvPr id="17" name="TextBox 17"/>
          <p:cNvSpPr txBox="1"/>
          <p:nvPr/>
        </p:nvSpPr>
        <p:spPr>
          <a:xfrm>
            <a:off x="10896601" y="3880021"/>
            <a:ext cx="6934200" cy="1346522"/>
          </a:xfrm>
          <a:prstGeom prst="rect">
            <a:avLst/>
          </a:prstGeom>
        </p:spPr>
        <p:txBody>
          <a:bodyPr wrap="square" lIns="0" tIns="0" rIns="0" bIns="0" rtlCol="0" anchor="t">
            <a:spAutoFit/>
          </a:bodyPr>
          <a:lstStyle/>
          <a:p>
            <a:pPr marL="0" lvl="0" indent="0" algn="l">
              <a:lnSpc>
                <a:spcPts val="3546"/>
              </a:lnSpc>
              <a:spcBef>
                <a:spcPct val="0"/>
              </a:spcBef>
            </a:pPr>
            <a:r>
              <a:rPr lang="en-US" sz="2955" dirty="0">
                <a:solidFill>
                  <a:srgbClr val="050A30"/>
                </a:solidFill>
                <a:latin typeface="Agrandir Narrow"/>
              </a:rPr>
              <a:t>The data visualization techniques used in the project helped to identify patterns and trends in cybercrime rates</a:t>
            </a:r>
          </a:p>
        </p:txBody>
      </p:sp>
      <p:sp>
        <p:nvSpPr>
          <p:cNvPr id="18" name="TextBox 18"/>
          <p:cNvSpPr txBox="1"/>
          <p:nvPr/>
        </p:nvSpPr>
        <p:spPr>
          <a:xfrm>
            <a:off x="10896600" y="6162934"/>
            <a:ext cx="6934200" cy="1795363"/>
          </a:xfrm>
          <a:prstGeom prst="rect">
            <a:avLst/>
          </a:prstGeom>
        </p:spPr>
        <p:txBody>
          <a:bodyPr wrap="square" lIns="0" tIns="0" rIns="0" bIns="0" rtlCol="0" anchor="t">
            <a:spAutoFit/>
          </a:bodyPr>
          <a:lstStyle/>
          <a:p>
            <a:pPr marL="0" lvl="0" indent="0" algn="l">
              <a:lnSpc>
                <a:spcPts val="3546"/>
              </a:lnSpc>
              <a:spcBef>
                <a:spcPct val="0"/>
              </a:spcBef>
            </a:pPr>
            <a:r>
              <a:rPr lang="en-US" sz="2955" dirty="0">
                <a:solidFill>
                  <a:srgbClr val="050A30"/>
                </a:solidFill>
                <a:latin typeface="Agrandir Narrow"/>
              </a:rPr>
              <a:t>The project highlights the importance of cybersecurity measures to ensure the confidentiality, integrity, and availability of digital data.</a:t>
            </a:r>
          </a:p>
        </p:txBody>
      </p:sp>
      <p:sp>
        <p:nvSpPr>
          <p:cNvPr id="19" name="AutoShape 19"/>
          <p:cNvSpPr/>
          <p:nvPr/>
        </p:nvSpPr>
        <p:spPr>
          <a:xfrm rot="5400000">
            <a:off x="7173356" y="5445184"/>
            <a:ext cx="3411606" cy="0"/>
          </a:xfrm>
          <a:prstGeom prst="line">
            <a:avLst/>
          </a:prstGeom>
          <a:ln w="38100" cap="rnd">
            <a:solidFill>
              <a:srgbClr val="050A30"/>
            </a:solidFill>
            <a:prstDash val="solid"/>
            <a:headEnd type="none" w="sm" len="sm"/>
            <a:tailEnd type="none" w="sm" len="sm"/>
          </a:ln>
        </p:spPr>
      </p:sp>
      <p:pic>
        <p:nvPicPr>
          <p:cNvPr id="20" name="Picture 2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21" name="Picture 2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859886"/>
            <a:ext cx="2617042" cy="2010313"/>
          </a:xfrm>
          <a:prstGeom prst="rect">
            <a:avLst/>
          </a:prstGeom>
        </p:spPr>
      </p:pic>
      <p:pic>
        <p:nvPicPr>
          <p:cNvPr id="22" name="Picture 22"/>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23" name="Picture 2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24" name="Picture 24"/>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pic>
        <p:nvPicPr>
          <p:cNvPr id="25" name="Picture 25"/>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2466983" y="8270648"/>
            <a:ext cx="850914" cy="850914"/>
          </a:xfrm>
          <a:prstGeom prst="rect">
            <a:avLst/>
          </a:prstGeom>
        </p:spPr>
      </p:pic>
      <p:grpSp>
        <p:nvGrpSpPr>
          <p:cNvPr id="26" name="Group 26"/>
          <p:cNvGrpSpPr/>
          <p:nvPr/>
        </p:nvGrpSpPr>
        <p:grpSpPr>
          <a:xfrm>
            <a:off x="1361175" y="6041343"/>
            <a:ext cx="1016678" cy="1000580"/>
            <a:chOff x="0" y="0"/>
            <a:chExt cx="1355571" cy="1334106"/>
          </a:xfrm>
        </p:grpSpPr>
        <p:grpSp>
          <p:nvGrpSpPr>
            <p:cNvPr id="27" name="Group 27"/>
            <p:cNvGrpSpPr/>
            <p:nvPr/>
          </p:nvGrpSpPr>
          <p:grpSpPr>
            <a:xfrm>
              <a:off x="131118" y="109654"/>
              <a:ext cx="1224452" cy="1224452"/>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0" y="0"/>
              <a:ext cx="1224452" cy="1224452"/>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sp>
        <p:nvSpPr>
          <p:cNvPr id="33" name="TextBox 33"/>
          <p:cNvSpPr txBox="1"/>
          <p:nvPr/>
        </p:nvSpPr>
        <p:spPr>
          <a:xfrm>
            <a:off x="1492752" y="6205006"/>
            <a:ext cx="650230" cy="712448"/>
          </a:xfrm>
          <a:prstGeom prst="rect">
            <a:avLst/>
          </a:prstGeom>
        </p:spPr>
        <p:txBody>
          <a:bodyPr lIns="0" tIns="0" rIns="0" bIns="0" rtlCol="0" anchor="t">
            <a:spAutoFit/>
          </a:bodyPr>
          <a:lstStyle/>
          <a:p>
            <a:pPr algn="ctr">
              <a:lnSpc>
                <a:spcPts val="5880"/>
              </a:lnSpc>
              <a:spcBef>
                <a:spcPct val="0"/>
              </a:spcBef>
            </a:pPr>
            <a:r>
              <a:rPr lang="en-US" sz="4200" dirty="0">
                <a:solidFill>
                  <a:srgbClr val="F4F6FC"/>
                </a:solidFill>
                <a:latin typeface="Open Sans Light Bold"/>
              </a:rPr>
              <a:t>02</a:t>
            </a:r>
          </a:p>
        </p:txBody>
      </p:sp>
      <p:grpSp>
        <p:nvGrpSpPr>
          <p:cNvPr id="34" name="Group 34"/>
          <p:cNvGrpSpPr/>
          <p:nvPr/>
        </p:nvGrpSpPr>
        <p:grpSpPr>
          <a:xfrm>
            <a:off x="9539017" y="3758431"/>
            <a:ext cx="1016678" cy="1000580"/>
            <a:chOff x="0" y="0"/>
            <a:chExt cx="1355571" cy="1334106"/>
          </a:xfrm>
        </p:grpSpPr>
        <p:grpSp>
          <p:nvGrpSpPr>
            <p:cNvPr id="35" name="Group 35"/>
            <p:cNvGrpSpPr/>
            <p:nvPr/>
          </p:nvGrpSpPr>
          <p:grpSpPr>
            <a:xfrm>
              <a:off x="131118" y="109654"/>
              <a:ext cx="1224452" cy="1224452"/>
              <a:chOff x="0" y="0"/>
              <a:chExt cx="812800" cy="812800"/>
            </a:xfrm>
          </p:grpSpPr>
          <p:sp>
            <p:nvSpPr>
              <p:cNvPr id="36" name="Freeform 3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37" name="TextBox 3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0" y="0"/>
              <a:ext cx="1224452" cy="1224452"/>
              <a:chOff x="0" y="0"/>
              <a:chExt cx="812800" cy="812800"/>
            </a:xfrm>
          </p:grpSpPr>
          <p:sp>
            <p:nvSpPr>
              <p:cNvPr id="39" name="Freeform 3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40" name="TextBox 4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sp>
        <p:nvSpPr>
          <p:cNvPr id="41" name="TextBox 41"/>
          <p:cNvSpPr txBox="1"/>
          <p:nvPr/>
        </p:nvSpPr>
        <p:spPr>
          <a:xfrm>
            <a:off x="9665732" y="3785735"/>
            <a:ext cx="650230" cy="712448"/>
          </a:xfrm>
          <a:prstGeom prst="rect">
            <a:avLst/>
          </a:prstGeom>
        </p:spPr>
        <p:txBody>
          <a:bodyPr lIns="0" tIns="0" rIns="0" bIns="0" rtlCol="0" anchor="t">
            <a:spAutoFit/>
          </a:bodyPr>
          <a:lstStyle/>
          <a:p>
            <a:pPr algn="ctr">
              <a:lnSpc>
                <a:spcPts val="5880"/>
              </a:lnSpc>
              <a:spcBef>
                <a:spcPct val="0"/>
              </a:spcBef>
            </a:pPr>
            <a:r>
              <a:rPr lang="en-US" sz="4200">
                <a:solidFill>
                  <a:srgbClr val="F4F6FC"/>
                </a:solidFill>
                <a:latin typeface="Open Sans Light Bold"/>
              </a:rPr>
              <a:t>03</a:t>
            </a:r>
          </a:p>
        </p:txBody>
      </p:sp>
      <p:grpSp>
        <p:nvGrpSpPr>
          <p:cNvPr id="42" name="Group 42"/>
          <p:cNvGrpSpPr/>
          <p:nvPr/>
        </p:nvGrpSpPr>
        <p:grpSpPr>
          <a:xfrm>
            <a:off x="9539017" y="6041343"/>
            <a:ext cx="1016678" cy="1000580"/>
            <a:chOff x="0" y="0"/>
            <a:chExt cx="1355571" cy="1334106"/>
          </a:xfrm>
        </p:grpSpPr>
        <p:grpSp>
          <p:nvGrpSpPr>
            <p:cNvPr id="43" name="Group 43"/>
            <p:cNvGrpSpPr/>
            <p:nvPr/>
          </p:nvGrpSpPr>
          <p:grpSpPr>
            <a:xfrm>
              <a:off x="131118" y="109654"/>
              <a:ext cx="1224452" cy="1224452"/>
              <a:chOff x="0" y="0"/>
              <a:chExt cx="812800" cy="812800"/>
            </a:xfrm>
          </p:grpSpPr>
          <p:sp>
            <p:nvSpPr>
              <p:cNvPr id="44" name="Freeform 4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45" name="TextBox 4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46" name="Group 46"/>
            <p:cNvGrpSpPr/>
            <p:nvPr/>
          </p:nvGrpSpPr>
          <p:grpSpPr>
            <a:xfrm>
              <a:off x="0" y="0"/>
              <a:ext cx="1224452" cy="1224452"/>
              <a:chOff x="0" y="0"/>
              <a:chExt cx="812800" cy="812800"/>
            </a:xfrm>
          </p:grpSpPr>
          <p:sp>
            <p:nvSpPr>
              <p:cNvPr id="47" name="Freeform 4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48" name="TextBox 4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sp>
        <p:nvSpPr>
          <p:cNvPr id="49" name="TextBox 49"/>
          <p:cNvSpPr txBox="1"/>
          <p:nvPr/>
        </p:nvSpPr>
        <p:spPr>
          <a:xfrm>
            <a:off x="9665732" y="6068648"/>
            <a:ext cx="650230" cy="712448"/>
          </a:xfrm>
          <a:prstGeom prst="rect">
            <a:avLst/>
          </a:prstGeom>
        </p:spPr>
        <p:txBody>
          <a:bodyPr lIns="0" tIns="0" rIns="0" bIns="0" rtlCol="0" anchor="t">
            <a:spAutoFit/>
          </a:bodyPr>
          <a:lstStyle/>
          <a:p>
            <a:pPr algn="ctr">
              <a:lnSpc>
                <a:spcPts val="5880"/>
              </a:lnSpc>
              <a:spcBef>
                <a:spcPct val="0"/>
              </a:spcBef>
            </a:pPr>
            <a:r>
              <a:rPr lang="en-US" sz="4200">
                <a:solidFill>
                  <a:srgbClr val="F4F6FC"/>
                </a:solidFill>
                <a:latin typeface="Open Sans Light Bold"/>
              </a:rPr>
              <a:t>04</a:t>
            </a:r>
          </a:p>
        </p:txBody>
      </p:sp>
      <p:sp>
        <p:nvSpPr>
          <p:cNvPr id="50" name="TextBox 50"/>
          <p:cNvSpPr txBox="1"/>
          <p:nvPr/>
        </p:nvSpPr>
        <p:spPr>
          <a:xfrm>
            <a:off x="3569013" y="8396067"/>
            <a:ext cx="12661587" cy="1346522"/>
          </a:xfrm>
          <a:prstGeom prst="rect">
            <a:avLst/>
          </a:prstGeom>
        </p:spPr>
        <p:txBody>
          <a:bodyPr wrap="square" lIns="0" tIns="0" rIns="0" bIns="0" rtlCol="0" anchor="t">
            <a:spAutoFit/>
          </a:bodyPr>
          <a:lstStyle/>
          <a:p>
            <a:pPr marL="0" lvl="0" indent="0" algn="l">
              <a:lnSpc>
                <a:spcPts val="3546"/>
              </a:lnSpc>
              <a:spcBef>
                <a:spcPct val="0"/>
              </a:spcBef>
            </a:pPr>
            <a:r>
              <a:rPr lang="en-US" sz="2955" dirty="0">
                <a:solidFill>
                  <a:srgbClr val="050A30"/>
                </a:solidFill>
                <a:latin typeface="Agrandir Narrow"/>
              </a:rPr>
              <a:t>The dataset used in this project only covers a limited time period, and future work can include the collection of more data to increase the accuracy of the predictions.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9" name="Group 2"/>
          <p:cNvGrpSpPr/>
          <p:nvPr/>
        </p:nvGrpSpPr>
        <p:grpSpPr>
          <a:xfrm>
            <a:off x="6629387" y="565942"/>
            <a:ext cx="5029223" cy="910677"/>
            <a:chOff x="0" y="0"/>
            <a:chExt cx="2933248" cy="359380"/>
          </a:xfrm>
        </p:grpSpPr>
        <p:sp>
          <p:nvSpPr>
            <p:cNvPr id="10"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11"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 name="TextBox 2"/>
          <p:cNvSpPr txBox="1"/>
          <p:nvPr/>
        </p:nvSpPr>
        <p:spPr>
          <a:xfrm>
            <a:off x="4882214" y="638419"/>
            <a:ext cx="8523571" cy="838200"/>
          </a:xfrm>
          <a:prstGeom prst="rect">
            <a:avLst/>
          </a:prstGeom>
        </p:spPr>
        <p:txBody>
          <a:bodyPr lIns="0" tIns="0" rIns="0" bIns="0" rtlCol="0" anchor="t">
            <a:spAutoFit/>
          </a:bodyPr>
          <a:lstStyle/>
          <a:p>
            <a:pPr algn="ctr">
              <a:lnSpc>
                <a:spcPts val="5553"/>
              </a:lnSpc>
              <a:spcBef>
                <a:spcPct val="0"/>
              </a:spcBef>
            </a:pPr>
            <a:r>
              <a:rPr lang="en-US" sz="4627">
                <a:solidFill>
                  <a:srgbClr val="050A30"/>
                </a:solidFill>
                <a:latin typeface="Agrandir Narrow Bold"/>
              </a:rPr>
              <a:t>References</a:t>
            </a:r>
          </a:p>
        </p:txBody>
      </p:sp>
      <p:sp>
        <p:nvSpPr>
          <p:cNvPr id="3" name="TextBox 3"/>
          <p:cNvSpPr txBox="1"/>
          <p:nvPr/>
        </p:nvSpPr>
        <p:spPr>
          <a:xfrm>
            <a:off x="1509020" y="2712610"/>
            <a:ext cx="15102580" cy="5242333"/>
          </a:xfrm>
          <a:prstGeom prst="rect">
            <a:avLst/>
          </a:prstGeom>
        </p:spPr>
        <p:txBody>
          <a:bodyPr wrap="square" lIns="0" tIns="0" rIns="0" bIns="0" rtlCol="0" anchor="t">
            <a:spAutoFit/>
          </a:bodyPr>
          <a:lstStyle/>
          <a:p>
            <a:pPr>
              <a:lnSpc>
                <a:spcPts val="5926"/>
              </a:lnSpc>
            </a:pPr>
            <a:r>
              <a:rPr lang="en-US" sz="3924" dirty="0">
                <a:solidFill>
                  <a:srgbClr val="050A30"/>
                </a:solidFill>
                <a:latin typeface="Agrandir Narrow"/>
              </a:rPr>
              <a:t>[1] National Crime Records Bureau - </a:t>
            </a:r>
            <a:r>
              <a:rPr lang="en-US" sz="3924" dirty="0">
                <a:latin typeface="Agrandir Narrow"/>
              </a:rPr>
              <a:t>https://ncrb.gov.in/en/crime-india</a:t>
            </a:r>
          </a:p>
          <a:p>
            <a:pPr>
              <a:lnSpc>
                <a:spcPts val="5926"/>
              </a:lnSpc>
            </a:pPr>
            <a:r>
              <a:rPr lang="en-US" sz="3924" dirty="0">
                <a:solidFill>
                  <a:srgbClr val="050A30"/>
                </a:solidFill>
                <a:latin typeface="Agrandir Narrow"/>
              </a:rPr>
              <a:t>[2] Python for Data Analysis: Data Wrangling with Pandas, NumPy, and </a:t>
            </a:r>
            <a:r>
              <a:rPr lang="en-US" sz="3924" dirty="0" err="1">
                <a:solidFill>
                  <a:srgbClr val="050A30"/>
                </a:solidFill>
                <a:latin typeface="Agrandir Narrow"/>
              </a:rPr>
              <a:t>IPython</a:t>
            </a:r>
            <a:r>
              <a:rPr lang="en-US" sz="3924" dirty="0">
                <a:solidFill>
                  <a:srgbClr val="050A30"/>
                </a:solidFill>
                <a:latin typeface="Agrandir Narrow"/>
              </a:rPr>
              <a:t> by Wes McKinney</a:t>
            </a:r>
          </a:p>
          <a:p>
            <a:pPr>
              <a:lnSpc>
                <a:spcPts val="5926"/>
              </a:lnSpc>
            </a:pPr>
            <a:r>
              <a:rPr lang="en-US" sz="3924" dirty="0">
                <a:solidFill>
                  <a:srgbClr val="050A30"/>
                </a:solidFill>
                <a:latin typeface="Agrandir Narrow"/>
              </a:rPr>
              <a:t>[3] Cyber Crime Investigations Handbook by Mr. Rahul Tyagi</a:t>
            </a:r>
          </a:p>
          <a:p>
            <a:pPr>
              <a:lnSpc>
                <a:spcPts val="5926"/>
              </a:lnSpc>
            </a:pPr>
            <a:r>
              <a:rPr lang="en-US" sz="3924" dirty="0">
                <a:solidFill>
                  <a:srgbClr val="050A30"/>
                </a:solidFill>
                <a:latin typeface="Agrandir Narrow"/>
              </a:rPr>
              <a:t>[4] Singh, J., &amp; Garg, S. (2019). Cyber Crime Prediction: A Data Mining Approach. In 2019 International Conference on Intelligent Computing and Control Systems (ICCS) (pp. 69-74). IEEE</a:t>
            </a:r>
          </a:p>
        </p:txBody>
      </p:sp>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5" name="Picture 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859886"/>
            <a:ext cx="2617042" cy="2010313"/>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8" name="Picture 8"/>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944492"/>
            <a:ext cx="2617042" cy="2010313"/>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65346" y="609345"/>
            <a:ext cx="3432328" cy="1029698"/>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296564" y="1028700"/>
            <a:ext cx="962736" cy="1010505"/>
          </a:xfrm>
          <a:prstGeom prst="rect">
            <a:avLst/>
          </a:prstGeom>
        </p:spPr>
      </p:pic>
      <p:pic>
        <p:nvPicPr>
          <p:cNvPr id="6" name="Picture 6"/>
          <p:cNvPicPr>
            <a:picLocks noChangeAspect="1"/>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2466983" y="-5604565"/>
            <a:ext cx="6501663" cy="6728759"/>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9595115" y="2453946"/>
            <a:ext cx="850914" cy="850914"/>
          </a:xfrm>
          <a:prstGeom prst="rect">
            <a:avLst/>
          </a:prstGeom>
        </p:spPr>
      </p:pic>
      <p:pic>
        <p:nvPicPr>
          <p:cNvPr id="8" name="Picture 8"/>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364517" y="1877168"/>
            <a:ext cx="1561364" cy="854492"/>
          </a:xfrm>
          <a:prstGeom prst="rect">
            <a:avLst/>
          </a:prstGeom>
        </p:spPr>
      </p:pic>
      <p:pic>
        <p:nvPicPr>
          <p:cNvPr id="9" name="Picture 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5216568" y="7821055"/>
            <a:ext cx="1561364" cy="854492"/>
          </a:xfrm>
          <a:prstGeom prst="rect">
            <a:avLst/>
          </a:prstGeom>
        </p:spPr>
      </p:pic>
      <p:pic>
        <p:nvPicPr>
          <p:cNvPr id="10" name="Picture 10"/>
          <p:cNvPicPr>
            <a:picLocks noChangeAspect="1"/>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8100000">
            <a:off x="8368072" y="8891820"/>
            <a:ext cx="6501663" cy="6728759"/>
          </a:xfrm>
          <a:prstGeom prst="rect">
            <a:avLst/>
          </a:prstGeom>
        </p:spPr>
      </p:pic>
      <p:pic>
        <p:nvPicPr>
          <p:cNvPr id="11" name="Picture 11"/>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a:off x="5985641" y="4560747"/>
            <a:ext cx="7218947" cy="4114800"/>
          </a:xfrm>
          <a:prstGeom prst="rect">
            <a:avLst/>
          </a:prstGeom>
        </p:spPr>
      </p:pic>
      <p:sp>
        <p:nvSpPr>
          <p:cNvPr id="12" name="TextBox 12"/>
          <p:cNvSpPr txBox="1"/>
          <p:nvPr/>
        </p:nvSpPr>
        <p:spPr>
          <a:xfrm>
            <a:off x="5717814" y="1778758"/>
            <a:ext cx="7528566" cy="1906014"/>
          </a:xfrm>
          <a:prstGeom prst="rect">
            <a:avLst/>
          </a:prstGeom>
        </p:spPr>
        <p:txBody>
          <a:bodyPr lIns="0" tIns="0" rIns="0" bIns="0" rtlCol="0" anchor="t">
            <a:spAutoFit/>
          </a:bodyPr>
          <a:lstStyle/>
          <a:p>
            <a:pPr algn="ctr">
              <a:lnSpc>
                <a:spcPts val="12698"/>
              </a:lnSpc>
              <a:spcBef>
                <a:spcPct val="0"/>
              </a:spcBef>
            </a:pPr>
            <a:r>
              <a:rPr lang="en-US" sz="10581">
                <a:solidFill>
                  <a:srgbClr val="050A30"/>
                </a:solidFill>
                <a:latin typeface="Agrandir Narrow Bold"/>
              </a:rPr>
              <a:t>Any Queries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944492"/>
            <a:ext cx="2617042" cy="2010313"/>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65346" y="609345"/>
            <a:ext cx="3432328" cy="1029698"/>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296564" y="1028700"/>
            <a:ext cx="962736" cy="1010505"/>
          </a:xfrm>
          <a:prstGeom prst="rect">
            <a:avLst/>
          </a:prstGeom>
        </p:spPr>
      </p:pic>
      <p:pic>
        <p:nvPicPr>
          <p:cNvPr id="6" name="Picture 6"/>
          <p:cNvPicPr>
            <a:picLocks noChangeAspect="1"/>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2466983" y="-5604565"/>
            <a:ext cx="6501663" cy="6728759"/>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9595115" y="2453946"/>
            <a:ext cx="850914" cy="850914"/>
          </a:xfrm>
          <a:prstGeom prst="rect">
            <a:avLst/>
          </a:prstGeom>
        </p:spPr>
      </p:pic>
      <p:pic>
        <p:nvPicPr>
          <p:cNvPr id="8" name="Picture 8"/>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364517" y="1877168"/>
            <a:ext cx="1561364" cy="854492"/>
          </a:xfrm>
          <a:prstGeom prst="rect">
            <a:avLst/>
          </a:prstGeom>
        </p:spPr>
      </p:pic>
      <p:pic>
        <p:nvPicPr>
          <p:cNvPr id="9" name="Picture 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5216568" y="7821055"/>
            <a:ext cx="1561364" cy="854492"/>
          </a:xfrm>
          <a:prstGeom prst="rect">
            <a:avLst/>
          </a:prstGeom>
        </p:spPr>
      </p:pic>
      <p:pic>
        <p:nvPicPr>
          <p:cNvPr id="10" name="Picture 10"/>
          <p:cNvPicPr>
            <a:picLocks noChangeAspect="1"/>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8100000">
            <a:off x="8368072" y="8891820"/>
            <a:ext cx="6501663" cy="6728759"/>
          </a:xfrm>
          <a:prstGeom prst="rect">
            <a:avLst/>
          </a:prstGeom>
        </p:spPr>
      </p:pic>
      <p:sp>
        <p:nvSpPr>
          <p:cNvPr id="11" name="TextBox 11"/>
          <p:cNvSpPr txBox="1"/>
          <p:nvPr/>
        </p:nvSpPr>
        <p:spPr>
          <a:xfrm>
            <a:off x="5036585" y="4042972"/>
            <a:ext cx="7528566" cy="1905781"/>
          </a:xfrm>
          <a:prstGeom prst="rect">
            <a:avLst/>
          </a:prstGeom>
        </p:spPr>
        <p:txBody>
          <a:bodyPr lIns="0" tIns="0" rIns="0" bIns="0" rtlCol="0" anchor="t">
            <a:spAutoFit/>
          </a:bodyPr>
          <a:lstStyle/>
          <a:p>
            <a:pPr algn="ctr">
              <a:lnSpc>
                <a:spcPts val="12698"/>
              </a:lnSpc>
              <a:spcBef>
                <a:spcPct val="0"/>
              </a:spcBef>
            </a:pPr>
            <a:r>
              <a:rPr lang="en-US" sz="10581">
                <a:solidFill>
                  <a:srgbClr val="050A30"/>
                </a:solidFill>
                <a:latin typeface="Agrandir Narr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3" name="Group 3"/>
          <p:cNvGrpSpPr/>
          <p:nvPr/>
        </p:nvGrpSpPr>
        <p:grpSpPr>
          <a:xfrm>
            <a:off x="2015069" y="3561115"/>
            <a:ext cx="918339" cy="918339"/>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916730" y="3478874"/>
            <a:ext cx="918339" cy="918339"/>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939934" y="5323589"/>
            <a:ext cx="918339" cy="918339"/>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841595" y="5241349"/>
            <a:ext cx="918339" cy="918339"/>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3162008" y="3517232"/>
            <a:ext cx="5285871" cy="762000"/>
          </a:xfrm>
          <a:prstGeom prst="rect">
            <a:avLst/>
          </a:prstGeom>
        </p:spPr>
        <p:txBody>
          <a:bodyPr lIns="0" tIns="0" rIns="0" bIns="0" rtlCol="0" anchor="t">
            <a:spAutoFit/>
          </a:bodyPr>
          <a:lstStyle/>
          <a:p>
            <a:pPr marL="0" lvl="0" indent="0">
              <a:lnSpc>
                <a:spcPts val="5040"/>
              </a:lnSpc>
              <a:spcBef>
                <a:spcPct val="0"/>
              </a:spcBef>
            </a:pPr>
            <a:r>
              <a:rPr lang="en-US" sz="4200" dirty="0">
                <a:solidFill>
                  <a:srgbClr val="12229D"/>
                </a:solidFill>
                <a:latin typeface="Agrandir Narrow"/>
              </a:rPr>
              <a:t>Introduction</a:t>
            </a:r>
          </a:p>
        </p:txBody>
      </p:sp>
      <p:sp>
        <p:nvSpPr>
          <p:cNvPr id="16" name="TextBox 16"/>
          <p:cNvSpPr txBox="1"/>
          <p:nvPr/>
        </p:nvSpPr>
        <p:spPr>
          <a:xfrm>
            <a:off x="3162008" y="5339890"/>
            <a:ext cx="5285871" cy="1282402"/>
          </a:xfrm>
          <a:prstGeom prst="rect">
            <a:avLst/>
          </a:prstGeom>
        </p:spPr>
        <p:txBody>
          <a:bodyPr wrap="square" lIns="0" tIns="0" rIns="0" bIns="0" rtlCol="0" anchor="t">
            <a:spAutoFit/>
          </a:bodyPr>
          <a:lstStyle/>
          <a:p>
            <a:pPr marL="0" lvl="0" indent="0">
              <a:lnSpc>
                <a:spcPts val="5040"/>
              </a:lnSpc>
              <a:spcBef>
                <a:spcPct val="0"/>
              </a:spcBef>
            </a:pPr>
            <a:r>
              <a:rPr lang="en-US" sz="4200" dirty="0">
                <a:solidFill>
                  <a:srgbClr val="12229D"/>
                </a:solidFill>
                <a:latin typeface="Agrandir Narrow"/>
              </a:rPr>
              <a:t>Research Gap Motivation</a:t>
            </a:r>
          </a:p>
        </p:txBody>
      </p:sp>
      <p:sp>
        <p:nvSpPr>
          <p:cNvPr id="17" name="TextBox 17"/>
          <p:cNvSpPr txBox="1"/>
          <p:nvPr/>
        </p:nvSpPr>
        <p:spPr>
          <a:xfrm>
            <a:off x="1644600" y="3527269"/>
            <a:ext cx="1032027" cy="764610"/>
          </a:xfrm>
          <a:prstGeom prst="rect">
            <a:avLst/>
          </a:prstGeom>
        </p:spPr>
        <p:txBody>
          <a:bodyPr lIns="0" tIns="0" rIns="0" bIns="0" rtlCol="0" anchor="t">
            <a:spAutoFit/>
          </a:bodyPr>
          <a:lstStyle/>
          <a:p>
            <a:pPr algn="r">
              <a:lnSpc>
                <a:spcPts val="6151"/>
              </a:lnSpc>
              <a:spcBef>
                <a:spcPct val="0"/>
              </a:spcBef>
            </a:pPr>
            <a:r>
              <a:rPr lang="en-US" sz="4393">
                <a:solidFill>
                  <a:srgbClr val="F4F6FC"/>
                </a:solidFill>
                <a:latin typeface="Open Sans Light Bold"/>
              </a:rPr>
              <a:t>01</a:t>
            </a:r>
          </a:p>
        </p:txBody>
      </p:sp>
      <p:sp>
        <p:nvSpPr>
          <p:cNvPr id="18" name="TextBox 18"/>
          <p:cNvSpPr txBox="1"/>
          <p:nvPr/>
        </p:nvSpPr>
        <p:spPr>
          <a:xfrm>
            <a:off x="1644600" y="5228339"/>
            <a:ext cx="932422" cy="764610"/>
          </a:xfrm>
          <a:prstGeom prst="rect">
            <a:avLst/>
          </a:prstGeom>
        </p:spPr>
        <p:txBody>
          <a:bodyPr lIns="0" tIns="0" rIns="0" bIns="0" rtlCol="0" anchor="t">
            <a:spAutoFit/>
          </a:bodyPr>
          <a:lstStyle/>
          <a:p>
            <a:pPr algn="r">
              <a:lnSpc>
                <a:spcPts val="6151"/>
              </a:lnSpc>
              <a:spcBef>
                <a:spcPct val="0"/>
              </a:spcBef>
            </a:pPr>
            <a:r>
              <a:rPr lang="en-US" sz="4393">
                <a:solidFill>
                  <a:srgbClr val="F4F6FC"/>
                </a:solidFill>
                <a:latin typeface="Open Sans Light Bold"/>
              </a:rPr>
              <a:t>02</a:t>
            </a:r>
          </a:p>
        </p:txBody>
      </p:sp>
      <p:grpSp>
        <p:nvGrpSpPr>
          <p:cNvPr id="19" name="Group 19"/>
          <p:cNvGrpSpPr/>
          <p:nvPr/>
        </p:nvGrpSpPr>
        <p:grpSpPr>
          <a:xfrm>
            <a:off x="9569436" y="3599109"/>
            <a:ext cx="918339" cy="918339"/>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471098" y="3516869"/>
            <a:ext cx="918339" cy="918339"/>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9575714" y="5361584"/>
            <a:ext cx="918339" cy="918339"/>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9477375" y="5279343"/>
            <a:ext cx="918339" cy="918339"/>
            <a:chOff x="0" y="0"/>
            <a:chExt cx="812800" cy="812800"/>
          </a:xfrm>
        </p:grpSpPr>
        <p:sp>
          <p:nvSpPr>
            <p:cNvPr id="29" name="Freeform 2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30" name="TextBox 3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9257850" y="3565264"/>
            <a:ext cx="973144" cy="764698"/>
          </a:xfrm>
          <a:prstGeom prst="rect">
            <a:avLst/>
          </a:prstGeom>
        </p:spPr>
        <p:txBody>
          <a:bodyPr lIns="0" tIns="0" rIns="0" bIns="0" rtlCol="0" anchor="t">
            <a:spAutoFit/>
          </a:bodyPr>
          <a:lstStyle/>
          <a:p>
            <a:pPr algn="r">
              <a:lnSpc>
                <a:spcPts val="6151"/>
              </a:lnSpc>
              <a:spcBef>
                <a:spcPct val="0"/>
              </a:spcBef>
            </a:pPr>
            <a:r>
              <a:rPr lang="en-US" sz="4393">
                <a:solidFill>
                  <a:srgbClr val="F4F6FC"/>
                </a:solidFill>
                <a:latin typeface="Open Sans Light Bold"/>
              </a:rPr>
              <a:t>04</a:t>
            </a:r>
          </a:p>
        </p:txBody>
      </p:sp>
      <p:sp>
        <p:nvSpPr>
          <p:cNvPr id="32" name="TextBox 32"/>
          <p:cNvSpPr txBox="1"/>
          <p:nvPr/>
        </p:nvSpPr>
        <p:spPr>
          <a:xfrm>
            <a:off x="9339263" y="5266334"/>
            <a:ext cx="873539" cy="764698"/>
          </a:xfrm>
          <a:prstGeom prst="rect">
            <a:avLst/>
          </a:prstGeom>
        </p:spPr>
        <p:txBody>
          <a:bodyPr lIns="0" tIns="0" rIns="0" bIns="0" rtlCol="0" anchor="t">
            <a:spAutoFit/>
          </a:bodyPr>
          <a:lstStyle/>
          <a:p>
            <a:pPr algn="r">
              <a:lnSpc>
                <a:spcPts val="6151"/>
              </a:lnSpc>
              <a:spcBef>
                <a:spcPct val="0"/>
              </a:spcBef>
            </a:pPr>
            <a:r>
              <a:rPr lang="en-US" sz="4393">
                <a:solidFill>
                  <a:srgbClr val="F4F6FC"/>
                </a:solidFill>
                <a:latin typeface="Open Sans Light Bold"/>
              </a:rPr>
              <a:t>05</a:t>
            </a:r>
          </a:p>
        </p:txBody>
      </p:sp>
      <p:sp>
        <p:nvSpPr>
          <p:cNvPr id="33" name="TextBox 33"/>
          <p:cNvSpPr txBox="1"/>
          <p:nvPr/>
        </p:nvSpPr>
        <p:spPr>
          <a:xfrm>
            <a:off x="10887826" y="3516148"/>
            <a:ext cx="5794979" cy="641201"/>
          </a:xfrm>
          <a:prstGeom prst="rect">
            <a:avLst/>
          </a:prstGeom>
        </p:spPr>
        <p:txBody>
          <a:bodyPr lIns="0" tIns="0" rIns="0" bIns="0" rtlCol="0" anchor="t">
            <a:spAutoFit/>
          </a:bodyPr>
          <a:lstStyle/>
          <a:p>
            <a:pPr marL="0" lvl="0" indent="0" algn="l">
              <a:lnSpc>
                <a:spcPts val="5040"/>
              </a:lnSpc>
              <a:spcBef>
                <a:spcPct val="0"/>
              </a:spcBef>
            </a:pPr>
            <a:r>
              <a:rPr lang="en-US" sz="4200" dirty="0">
                <a:solidFill>
                  <a:srgbClr val="12229D"/>
                </a:solidFill>
                <a:latin typeface="Agrandir Narrow"/>
              </a:rPr>
              <a:t>Results &amp; Experiments</a:t>
            </a:r>
          </a:p>
        </p:txBody>
      </p:sp>
      <p:sp>
        <p:nvSpPr>
          <p:cNvPr id="34" name="TextBox 34"/>
          <p:cNvSpPr txBox="1"/>
          <p:nvPr/>
        </p:nvSpPr>
        <p:spPr>
          <a:xfrm>
            <a:off x="10979828" y="5215356"/>
            <a:ext cx="5771535" cy="1282402"/>
          </a:xfrm>
          <a:prstGeom prst="rect">
            <a:avLst/>
          </a:prstGeom>
        </p:spPr>
        <p:txBody>
          <a:bodyPr lIns="0" tIns="0" rIns="0" bIns="0" rtlCol="0" anchor="t">
            <a:spAutoFit/>
          </a:bodyPr>
          <a:lstStyle/>
          <a:p>
            <a:pPr marL="0" lvl="0" indent="0">
              <a:lnSpc>
                <a:spcPts val="5040"/>
              </a:lnSpc>
              <a:spcBef>
                <a:spcPct val="0"/>
              </a:spcBef>
            </a:pPr>
            <a:r>
              <a:rPr lang="en-US" sz="4200" dirty="0">
                <a:solidFill>
                  <a:srgbClr val="12229D"/>
                </a:solidFill>
                <a:latin typeface="Agrandir Narrow"/>
              </a:rPr>
              <a:t>Conclusion &amp; Future Work</a:t>
            </a:r>
          </a:p>
        </p:txBody>
      </p:sp>
      <p:sp>
        <p:nvSpPr>
          <p:cNvPr id="35" name="AutoShape 35"/>
          <p:cNvSpPr/>
          <p:nvPr/>
        </p:nvSpPr>
        <p:spPr>
          <a:xfrm rot="5306988">
            <a:off x="6082501" y="5794193"/>
            <a:ext cx="5088977" cy="0"/>
          </a:xfrm>
          <a:prstGeom prst="line">
            <a:avLst/>
          </a:prstGeom>
          <a:ln w="38100" cap="flat">
            <a:solidFill>
              <a:srgbClr val="5CB6F9"/>
            </a:solidFill>
            <a:prstDash val="solid"/>
            <a:headEnd type="none" w="sm" len="sm"/>
            <a:tailEnd type="none" w="sm" len="sm"/>
          </a:ln>
        </p:spPr>
      </p:sp>
      <p:pic>
        <p:nvPicPr>
          <p:cNvPr id="36" name="Picture 3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125020"/>
            <a:ext cx="1684907" cy="1710328"/>
          </a:xfrm>
          <a:prstGeom prst="rect">
            <a:avLst/>
          </a:prstGeom>
        </p:spPr>
      </p:pic>
      <p:pic>
        <p:nvPicPr>
          <p:cNvPr id="37" name="Picture 3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571926" y="8725820"/>
            <a:ext cx="2888785" cy="2219056"/>
          </a:xfrm>
          <a:prstGeom prst="rect">
            <a:avLst/>
          </a:prstGeom>
        </p:spPr>
      </p:pic>
      <p:pic>
        <p:nvPicPr>
          <p:cNvPr id="38" name="Picture 3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39" name="Picture 3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40" name="Picture 4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pic>
        <p:nvPicPr>
          <p:cNvPr id="41" name="Picture 41"/>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3713590" y="361160"/>
            <a:ext cx="850914" cy="850914"/>
          </a:xfrm>
          <a:prstGeom prst="rect">
            <a:avLst/>
          </a:prstGeom>
        </p:spPr>
      </p:pic>
      <p:grpSp>
        <p:nvGrpSpPr>
          <p:cNvPr id="42" name="Group 42"/>
          <p:cNvGrpSpPr/>
          <p:nvPr/>
        </p:nvGrpSpPr>
        <p:grpSpPr>
          <a:xfrm>
            <a:off x="1939934" y="6997222"/>
            <a:ext cx="918339" cy="918339"/>
            <a:chOff x="0" y="0"/>
            <a:chExt cx="812800" cy="812800"/>
          </a:xfrm>
        </p:grpSpPr>
        <p:sp>
          <p:nvSpPr>
            <p:cNvPr id="43" name="Freeform 4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44" name="TextBox 4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45" name="Group 45"/>
          <p:cNvGrpSpPr/>
          <p:nvPr/>
        </p:nvGrpSpPr>
        <p:grpSpPr>
          <a:xfrm>
            <a:off x="1841595" y="6914981"/>
            <a:ext cx="918339" cy="918339"/>
            <a:chOff x="0" y="0"/>
            <a:chExt cx="812800" cy="812800"/>
          </a:xfrm>
        </p:grpSpPr>
        <p:sp>
          <p:nvSpPr>
            <p:cNvPr id="46" name="Freeform 4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47" name="TextBox 4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48" name="TextBox 48"/>
          <p:cNvSpPr txBox="1"/>
          <p:nvPr/>
        </p:nvSpPr>
        <p:spPr>
          <a:xfrm>
            <a:off x="3147216" y="7079685"/>
            <a:ext cx="5447705" cy="641201"/>
          </a:xfrm>
          <a:prstGeom prst="rect">
            <a:avLst/>
          </a:prstGeom>
        </p:spPr>
        <p:txBody>
          <a:bodyPr lIns="0" tIns="0" rIns="0" bIns="0" rtlCol="0" anchor="t">
            <a:spAutoFit/>
          </a:bodyPr>
          <a:lstStyle/>
          <a:p>
            <a:pPr marL="0" lvl="0" indent="0">
              <a:lnSpc>
                <a:spcPts val="5040"/>
              </a:lnSpc>
              <a:spcBef>
                <a:spcPct val="0"/>
              </a:spcBef>
            </a:pPr>
            <a:r>
              <a:rPr lang="en-US" sz="4200" dirty="0">
                <a:solidFill>
                  <a:srgbClr val="12229D"/>
                </a:solidFill>
                <a:latin typeface="Agrandir Narrow"/>
              </a:rPr>
              <a:t>Proposed Methodology</a:t>
            </a:r>
          </a:p>
        </p:txBody>
      </p:sp>
      <p:sp>
        <p:nvSpPr>
          <p:cNvPr id="49" name="TextBox 49"/>
          <p:cNvSpPr txBox="1"/>
          <p:nvPr/>
        </p:nvSpPr>
        <p:spPr>
          <a:xfrm>
            <a:off x="1644600" y="6901972"/>
            <a:ext cx="932422" cy="764698"/>
          </a:xfrm>
          <a:prstGeom prst="rect">
            <a:avLst/>
          </a:prstGeom>
        </p:spPr>
        <p:txBody>
          <a:bodyPr lIns="0" tIns="0" rIns="0" bIns="0" rtlCol="0" anchor="t">
            <a:spAutoFit/>
          </a:bodyPr>
          <a:lstStyle/>
          <a:p>
            <a:pPr algn="r">
              <a:lnSpc>
                <a:spcPts val="6151"/>
              </a:lnSpc>
              <a:spcBef>
                <a:spcPct val="0"/>
              </a:spcBef>
            </a:pPr>
            <a:r>
              <a:rPr lang="en-US" sz="4393">
                <a:solidFill>
                  <a:srgbClr val="F4F6FC"/>
                </a:solidFill>
                <a:latin typeface="Open Sans Light Bold"/>
              </a:rPr>
              <a:t>03</a:t>
            </a:r>
          </a:p>
        </p:txBody>
      </p:sp>
      <p:grpSp>
        <p:nvGrpSpPr>
          <p:cNvPr id="50" name="Group 50"/>
          <p:cNvGrpSpPr/>
          <p:nvPr/>
        </p:nvGrpSpPr>
        <p:grpSpPr>
          <a:xfrm>
            <a:off x="9634597" y="7067013"/>
            <a:ext cx="918339" cy="918339"/>
            <a:chOff x="0" y="0"/>
            <a:chExt cx="812800" cy="812800"/>
          </a:xfrm>
        </p:grpSpPr>
        <p:sp>
          <p:nvSpPr>
            <p:cNvPr id="51" name="Freeform 5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50A30"/>
            </a:solidFill>
          </p:spPr>
        </p:sp>
        <p:sp>
          <p:nvSpPr>
            <p:cNvPr id="52" name="TextBox 5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3" name="Group 53"/>
          <p:cNvGrpSpPr/>
          <p:nvPr/>
        </p:nvGrpSpPr>
        <p:grpSpPr>
          <a:xfrm>
            <a:off x="9536258" y="6984773"/>
            <a:ext cx="918339" cy="918339"/>
            <a:chOff x="0" y="0"/>
            <a:chExt cx="812800" cy="812800"/>
          </a:xfrm>
        </p:grpSpPr>
        <p:sp>
          <p:nvSpPr>
            <p:cNvPr id="54" name="Freeform 5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55" name="TextBox 5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6" name="TextBox 56"/>
          <p:cNvSpPr txBox="1"/>
          <p:nvPr/>
        </p:nvSpPr>
        <p:spPr>
          <a:xfrm>
            <a:off x="11095861" y="7001030"/>
            <a:ext cx="5285871" cy="641201"/>
          </a:xfrm>
          <a:prstGeom prst="rect">
            <a:avLst/>
          </a:prstGeom>
        </p:spPr>
        <p:txBody>
          <a:bodyPr lIns="0" tIns="0" rIns="0" bIns="0" rtlCol="0" anchor="t">
            <a:spAutoFit/>
          </a:bodyPr>
          <a:lstStyle/>
          <a:p>
            <a:pPr marL="0" lvl="0" indent="0">
              <a:lnSpc>
                <a:spcPts val="5040"/>
              </a:lnSpc>
              <a:spcBef>
                <a:spcPct val="0"/>
              </a:spcBef>
            </a:pPr>
            <a:r>
              <a:rPr lang="en-US" sz="4200" dirty="0">
                <a:solidFill>
                  <a:srgbClr val="12229D"/>
                </a:solidFill>
                <a:latin typeface="Agrandir Narrow"/>
              </a:rPr>
              <a:t>References</a:t>
            </a:r>
          </a:p>
        </p:txBody>
      </p:sp>
      <p:sp>
        <p:nvSpPr>
          <p:cNvPr id="57" name="TextBox 57"/>
          <p:cNvSpPr txBox="1"/>
          <p:nvPr/>
        </p:nvSpPr>
        <p:spPr>
          <a:xfrm>
            <a:off x="9339263" y="6971763"/>
            <a:ext cx="932422" cy="764698"/>
          </a:xfrm>
          <a:prstGeom prst="rect">
            <a:avLst/>
          </a:prstGeom>
        </p:spPr>
        <p:txBody>
          <a:bodyPr lIns="0" tIns="0" rIns="0" bIns="0" rtlCol="0" anchor="t">
            <a:spAutoFit/>
          </a:bodyPr>
          <a:lstStyle/>
          <a:p>
            <a:pPr algn="r">
              <a:lnSpc>
                <a:spcPts val="6151"/>
              </a:lnSpc>
              <a:spcBef>
                <a:spcPct val="0"/>
              </a:spcBef>
            </a:pPr>
            <a:r>
              <a:rPr lang="en-US" sz="4393">
                <a:solidFill>
                  <a:srgbClr val="F4F6FC"/>
                </a:solidFill>
                <a:latin typeface="Open Sans Light Bold"/>
              </a:rPr>
              <a:t>06</a:t>
            </a:r>
          </a:p>
        </p:txBody>
      </p:sp>
      <p:grpSp>
        <p:nvGrpSpPr>
          <p:cNvPr id="66" name="Group 2"/>
          <p:cNvGrpSpPr/>
          <p:nvPr/>
        </p:nvGrpSpPr>
        <p:grpSpPr>
          <a:xfrm>
            <a:off x="5070620" y="701134"/>
            <a:ext cx="8416780" cy="937909"/>
            <a:chOff x="0" y="0"/>
            <a:chExt cx="2933248" cy="359380"/>
          </a:xfrm>
        </p:grpSpPr>
        <p:sp>
          <p:nvSpPr>
            <p:cNvPr id="67"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68"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 name="TextBox 2"/>
          <p:cNvSpPr txBox="1"/>
          <p:nvPr/>
        </p:nvSpPr>
        <p:spPr>
          <a:xfrm>
            <a:off x="5409061" y="737585"/>
            <a:ext cx="8124074" cy="948978"/>
          </a:xfrm>
          <a:prstGeom prst="rect">
            <a:avLst/>
          </a:prstGeom>
        </p:spPr>
        <p:txBody>
          <a:bodyPr wrap="square" lIns="0" tIns="0" rIns="0" bIns="0" rtlCol="0" anchor="t">
            <a:spAutoFit/>
          </a:bodyPr>
          <a:lstStyle/>
          <a:p>
            <a:pPr marL="0" lvl="0" indent="0" algn="ctr">
              <a:lnSpc>
                <a:spcPts val="7382"/>
              </a:lnSpc>
              <a:spcBef>
                <a:spcPct val="0"/>
              </a:spcBef>
            </a:pPr>
            <a:r>
              <a:rPr lang="en-US" sz="6151" dirty="0">
                <a:solidFill>
                  <a:srgbClr val="050A30"/>
                </a:solidFill>
                <a:latin typeface="Agrandir Narrow"/>
              </a:rPr>
              <a:t>Index of Presentation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pSp>
        <p:nvGrpSpPr>
          <p:cNvPr id="21" name="Group 2"/>
          <p:cNvGrpSpPr/>
          <p:nvPr/>
        </p:nvGrpSpPr>
        <p:grpSpPr>
          <a:xfrm>
            <a:off x="5084950" y="465904"/>
            <a:ext cx="8416780" cy="937909"/>
            <a:chOff x="0" y="0"/>
            <a:chExt cx="2933248" cy="359380"/>
          </a:xfrm>
        </p:grpSpPr>
        <p:sp>
          <p:nvSpPr>
            <p:cNvPr id="22"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23"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635" y="8397173"/>
            <a:ext cx="1684907" cy="1710328"/>
          </a:xfrm>
          <a:prstGeom prst="rect">
            <a:avLst/>
          </a:prstGeom>
        </p:spPr>
      </p:pic>
      <p:pic>
        <p:nvPicPr>
          <p:cNvPr id="3" name="Picture 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699608" y="8626518"/>
            <a:ext cx="2888785" cy="2219056"/>
          </a:xfrm>
          <a:prstGeom prst="rect">
            <a:avLst/>
          </a:prstGeom>
        </p:spPr>
      </p:pic>
      <p:pic>
        <p:nvPicPr>
          <p:cNvPr id="4" name="Picture 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64517" y="1781918"/>
            <a:ext cx="1561364" cy="854492"/>
          </a:xfrm>
          <a:prstGeom prst="rect">
            <a:avLst/>
          </a:prstGeom>
        </p:spPr>
      </p:pic>
      <p:pic>
        <p:nvPicPr>
          <p:cNvPr id="5" name="Picture 5"/>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65346" y="609345"/>
            <a:ext cx="3432328" cy="1029698"/>
          </a:xfrm>
          <a:prstGeom prst="rect">
            <a:avLst/>
          </a:prstGeom>
        </p:spPr>
      </p:pic>
      <p:pic>
        <p:nvPicPr>
          <p:cNvPr id="6" name="Picture 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5670958" y="1028700"/>
            <a:ext cx="1588342" cy="1667153"/>
          </a:xfrm>
          <a:prstGeom prst="rect">
            <a:avLst/>
          </a:prstGeom>
        </p:spPr>
      </p:pic>
      <p:pic>
        <p:nvPicPr>
          <p:cNvPr id="7" name="Picture 7"/>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45142" y="2658628"/>
            <a:ext cx="850914" cy="850914"/>
          </a:xfrm>
          <a:prstGeom prst="rect">
            <a:avLst/>
          </a:prstGeom>
        </p:spPr>
      </p:pic>
      <p:pic>
        <p:nvPicPr>
          <p:cNvPr id="8" name="Picture 8"/>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39808" y="4024967"/>
            <a:ext cx="850914" cy="850914"/>
          </a:xfrm>
          <a:prstGeom prst="rect">
            <a:avLst/>
          </a:prstGeom>
        </p:spPr>
      </p:pic>
      <p:pic>
        <p:nvPicPr>
          <p:cNvPr id="10" name="Picture 10"/>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51407" y="6413357"/>
            <a:ext cx="850914" cy="850914"/>
          </a:xfrm>
          <a:prstGeom prst="rect">
            <a:avLst/>
          </a:prstGeom>
        </p:spPr>
      </p:pic>
      <p:sp>
        <p:nvSpPr>
          <p:cNvPr id="13" name="TextBox 13"/>
          <p:cNvSpPr txBox="1"/>
          <p:nvPr/>
        </p:nvSpPr>
        <p:spPr>
          <a:xfrm>
            <a:off x="4858899" y="447420"/>
            <a:ext cx="8787976" cy="1025925"/>
          </a:xfrm>
          <a:prstGeom prst="rect">
            <a:avLst/>
          </a:prstGeom>
        </p:spPr>
        <p:txBody>
          <a:bodyPr lIns="0" tIns="0" rIns="0" bIns="0" rtlCol="0" anchor="t">
            <a:spAutoFit/>
          </a:bodyPr>
          <a:lstStyle/>
          <a:p>
            <a:pPr algn="ctr">
              <a:lnSpc>
                <a:spcPts val="6837"/>
              </a:lnSpc>
              <a:spcBef>
                <a:spcPct val="0"/>
              </a:spcBef>
            </a:pPr>
            <a:r>
              <a:rPr lang="en-US" sz="5698">
                <a:solidFill>
                  <a:srgbClr val="050A30"/>
                </a:solidFill>
                <a:latin typeface="Agrandir Narrow Bold"/>
              </a:rPr>
              <a:t>Introduction</a:t>
            </a:r>
          </a:p>
        </p:txBody>
      </p:sp>
      <p:sp>
        <p:nvSpPr>
          <p:cNvPr id="15" name="TextBox 15"/>
          <p:cNvSpPr txBox="1"/>
          <p:nvPr/>
        </p:nvSpPr>
        <p:spPr>
          <a:xfrm>
            <a:off x="3227859" y="2622386"/>
            <a:ext cx="13536141" cy="974626"/>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Digital forensics and cyber crime data mining are crucial for investigating and prosecuting cyber criminals</a:t>
            </a:r>
          </a:p>
        </p:txBody>
      </p:sp>
      <p:sp>
        <p:nvSpPr>
          <p:cNvPr id="16" name="TextBox 16"/>
          <p:cNvSpPr txBox="1"/>
          <p:nvPr/>
        </p:nvSpPr>
        <p:spPr>
          <a:xfrm>
            <a:off x="3304059" y="4108648"/>
            <a:ext cx="13536141" cy="1949252"/>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Cybercrime has become an increasingly serious concern in recent years, with hackers and other cybercriminals using a range of techniques to steal sensitive information, disrupt networks, and cause other types of harm.</a:t>
            </a:r>
          </a:p>
        </p:txBody>
      </p:sp>
      <p:sp>
        <p:nvSpPr>
          <p:cNvPr id="18" name="TextBox 18"/>
          <p:cNvSpPr txBox="1"/>
          <p:nvPr/>
        </p:nvSpPr>
        <p:spPr>
          <a:xfrm>
            <a:off x="3227858" y="6413357"/>
            <a:ext cx="13536140" cy="974626"/>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In India, cybercrime has been on the rise in recent years, with a total of 33,147 cybercrime cases reported in 2016, 44,679 cases reported in 2017</a:t>
            </a:r>
          </a:p>
        </p:txBody>
      </p:sp>
      <p:pic>
        <p:nvPicPr>
          <p:cNvPr id="19" name="Picture 19"/>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802257" y="8079625"/>
            <a:ext cx="850914" cy="850914"/>
          </a:xfrm>
          <a:prstGeom prst="rect">
            <a:avLst/>
          </a:prstGeom>
        </p:spPr>
      </p:pic>
      <p:sp>
        <p:nvSpPr>
          <p:cNvPr id="20" name="TextBox 20"/>
          <p:cNvSpPr txBox="1"/>
          <p:nvPr/>
        </p:nvSpPr>
        <p:spPr>
          <a:xfrm>
            <a:off x="3227858" y="8079625"/>
            <a:ext cx="13536137" cy="1461939"/>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To better understand the trends and patterns of cybercrime in India, we have gathered a dataset of cybercrime incidents reported in different states from 2016 to 2018.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pSp>
        <p:nvGrpSpPr>
          <p:cNvPr id="22" name="Group 2"/>
          <p:cNvGrpSpPr/>
          <p:nvPr/>
        </p:nvGrpSpPr>
        <p:grpSpPr>
          <a:xfrm>
            <a:off x="5090029" y="434249"/>
            <a:ext cx="8416780" cy="937909"/>
            <a:chOff x="0" y="0"/>
            <a:chExt cx="2933248" cy="359380"/>
          </a:xfrm>
        </p:grpSpPr>
        <p:sp>
          <p:nvSpPr>
            <p:cNvPr id="23"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2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635" y="8397173"/>
            <a:ext cx="1684907" cy="1710328"/>
          </a:xfrm>
          <a:prstGeom prst="rect">
            <a:avLst/>
          </a:prstGeom>
        </p:spPr>
      </p:pic>
      <p:pic>
        <p:nvPicPr>
          <p:cNvPr id="3" name="Picture 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699608" y="8626518"/>
            <a:ext cx="2888785" cy="2219056"/>
          </a:xfrm>
          <a:prstGeom prst="rect">
            <a:avLst/>
          </a:prstGeom>
        </p:spPr>
      </p:pic>
      <p:pic>
        <p:nvPicPr>
          <p:cNvPr id="4" name="Picture 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64517" y="1781918"/>
            <a:ext cx="1561364" cy="854492"/>
          </a:xfrm>
          <a:prstGeom prst="rect">
            <a:avLst/>
          </a:prstGeom>
        </p:spPr>
      </p:pic>
      <p:pic>
        <p:nvPicPr>
          <p:cNvPr id="5" name="Picture 5"/>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65346" y="609345"/>
            <a:ext cx="3432328" cy="1029698"/>
          </a:xfrm>
          <a:prstGeom prst="rect">
            <a:avLst/>
          </a:prstGeom>
        </p:spPr>
      </p:pic>
      <p:pic>
        <p:nvPicPr>
          <p:cNvPr id="6" name="Picture 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5670958" y="1028700"/>
            <a:ext cx="1588342" cy="1667153"/>
          </a:xfrm>
          <a:prstGeom prst="rect">
            <a:avLst/>
          </a:prstGeom>
        </p:spPr>
      </p:pic>
      <p:pic>
        <p:nvPicPr>
          <p:cNvPr id="7" name="Picture 7"/>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19742" y="2695853"/>
            <a:ext cx="850914" cy="850914"/>
          </a:xfrm>
          <a:prstGeom prst="rect">
            <a:avLst/>
          </a:prstGeom>
        </p:spPr>
      </p:pic>
      <p:pic>
        <p:nvPicPr>
          <p:cNvPr id="8" name="Picture 8"/>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36675" y="4340433"/>
            <a:ext cx="850914" cy="850914"/>
          </a:xfrm>
          <a:prstGeom prst="rect">
            <a:avLst/>
          </a:prstGeom>
        </p:spPr>
      </p:pic>
      <p:pic>
        <p:nvPicPr>
          <p:cNvPr id="10" name="Picture 10"/>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65208" y="6580276"/>
            <a:ext cx="850914" cy="850914"/>
          </a:xfrm>
          <a:prstGeom prst="rect">
            <a:avLst/>
          </a:prstGeom>
        </p:spPr>
      </p:pic>
      <p:sp>
        <p:nvSpPr>
          <p:cNvPr id="13" name="TextBox 13"/>
          <p:cNvSpPr txBox="1"/>
          <p:nvPr/>
        </p:nvSpPr>
        <p:spPr>
          <a:xfrm>
            <a:off x="3222418" y="2595659"/>
            <a:ext cx="14048732" cy="1461939"/>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By analyzing this dataset using data mining techniques, we can identify patterns and trends in cybercrime data and develop predictive models to forecast future crime rates.</a:t>
            </a:r>
          </a:p>
        </p:txBody>
      </p:sp>
      <p:sp>
        <p:nvSpPr>
          <p:cNvPr id="14" name="TextBox 14"/>
          <p:cNvSpPr txBox="1"/>
          <p:nvPr/>
        </p:nvSpPr>
        <p:spPr>
          <a:xfrm>
            <a:off x="4858899" y="447420"/>
            <a:ext cx="8787976" cy="1025925"/>
          </a:xfrm>
          <a:prstGeom prst="rect">
            <a:avLst/>
          </a:prstGeom>
        </p:spPr>
        <p:txBody>
          <a:bodyPr lIns="0" tIns="0" rIns="0" bIns="0" rtlCol="0" anchor="t">
            <a:spAutoFit/>
          </a:bodyPr>
          <a:lstStyle/>
          <a:p>
            <a:pPr algn="ctr">
              <a:lnSpc>
                <a:spcPts val="6837"/>
              </a:lnSpc>
              <a:spcBef>
                <a:spcPct val="0"/>
              </a:spcBef>
            </a:pPr>
            <a:r>
              <a:rPr lang="en-US" sz="5698">
                <a:solidFill>
                  <a:srgbClr val="050A30"/>
                </a:solidFill>
                <a:latin typeface="Agrandir Narrow Bold"/>
              </a:rPr>
              <a:t>Introduction</a:t>
            </a:r>
          </a:p>
        </p:txBody>
      </p:sp>
      <p:sp>
        <p:nvSpPr>
          <p:cNvPr id="15" name="TextBox 15"/>
          <p:cNvSpPr txBox="1"/>
          <p:nvPr/>
        </p:nvSpPr>
        <p:spPr>
          <a:xfrm>
            <a:off x="3222418" y="4344311"/>
            <a:ext cx="14048733" cy="1949252"/>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This dataset includes information such as percentage share of state/UT, mid year projected population (in lakhs), rate of total cyber crimes, and can be used to develop predictive models using data mining techniques such as clustering, classification, and association analysis.</a:t>
            </a:r>
          </a:p>
        </p:txBody>
      </p:sp>
      <p:sp>
        <p:nvSpPr>
          <p:cNvPr id="17" name="TextBox 17"/>
          <p:cNvSpPr txBox="1"/>
          <p:nvPr/>
        </p:nvSpPr>
        <p:spPr>
          <a:xfrm>
            <a:off x="3222418" y="6580276"/>
            <a:ext cx="13840939" cy="1461939"/>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Our project uses Python and its libraries such as NumPy, Pandas, Scikit, and Seaborn, matplotlib to preprocess the data, build predictive models, and present the results in graphical form.</a:t>
            </a:r>
          </a:p>
        </p:txBody>
      </p:sp>
      <p:sp>
        <p:nvSpPr>
          <p:cNvPr id="19" name="TextBox 19"/>
          <p:cNvSpPr txBox="1"/>
          <p:nvPr/>
        </p:nvSpPr>
        <p:spPr>
          <a:xfrm>
            <a:off x="6225335" y="1536606"/>
            <a:ext cx="8787976" cy="396239"/>
          </a:xfrm>
          <a:prstGeom prst="rect">
            <a:avLst/>
          </a:prstGeom>
        </p:spPr>
        <p:txBody>
          <a:bodyPr lIns="0" tIns="0" rIns="0" bIns="0" rtlCol="0" anchor="t">
            <a:spAutoFit/>
          </a:bodyPr>
          <a:lstStyle/>
          <a:p>
            <a:pPr algn="ctr">
              <a:lnSpc>
                <a:spcPts val="3360"/>
              </a:lnSpc>
            </a:pPr>
            <a:r>
              <a:rPr lang="en-US" sz="2400">
                <a:solidFill>
                  <a:srgbClr val="050A30"/>
                </a:solidFill>
                <a:latin typeface="Canva Sans"/>
              </a:rPr>
              <a:t>Continue...</a:t>
            </a:r>
          </a:p>
        </p:txBody>
      </p:sp>
      <p:pic>
        <p:nvPicPr>
          <p:cNvPr id="20" name="Picture 20"/>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765208" y="8198664"/>
            <a:ext cx="850914" cy="850914"/>
          </a:xfrm>
          <a:prstGeom prst="rect">
            <a:avLst/>
          </a:prstGeom>
        </p:spPr>
      </p:pic>
      <p:sp>
        <p:nvSpPr>
          <p:cNvPr id="21" name="TextBox 21"/>
          <p:cNvSpPr txBox="1"/>
          <p:nvPr/>
        </p:nvSpPr>
        <p:spPr>
          <a:xfrm>
            <a:off x="3222418" y="8198664"/>
            <a:ext cx="13840939" cy="1949252"/>
          </a:xfrm>
          <a:prstGeom prst="rect">
            <a:avLst/>
          </a:prstGeom>
        </p:spPr>
        <p:txBody>
          <a:bodyPr wrap="square" lIns="0" tIns="0" rIns="0" bIns="0" rtlCol="0" anchor="t">
            <a:spAutoFit/>
          </a:bodyPr>
          <a:lstStyle/>
          <a:p>
            <a:pPr marL="0" lvl="0" indent="0">
              <a:lnSpc>
                <a:spcPts val="3814"/>
              </a:lnSpc>
              <a:spcBef>
                <a:spcPct val="0"/>
              </a:spcBef>
            </a:pPr>
            <a:r>
              <a:rPr lang="en-US" sz="3178" dirty="0">
                <a:solidFill>
                  <a:srgbClr val="050A30"/>
                </a:solidFill>
                <a:latin typeface="Agrandir Narrow Bold"/>
              </a:rPr>
              <a:t>By analyzing this dataset and developing predictive models, we can gain insights into the factors that contribute to the increase in cybercrime rates in India and identify potential areas of concern that require targeted strategies to prevent and mitigate cyber threats.</a:t>
            </a:r>
          </a:p>
        </p:txBody>
      </p:sp>
      <p:sp>
        <p:nvSpPr>
          <p:cNvPr id="9" name="Rectangle 1">
            <a:extLst>
              <a:ext uri="{FF2B5EF4-FFF2-40B4-BE49-F238E27FC236}">
                <a16:creationId xmlns:a16="http://schemas.microsoft.com/office/drawing/2014/main" id="{ED327A57-36DC-79C0-CE40-2EBCA6ED85E6}"/>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C4043"/>
                </a:solidFill>
                <a:effectLst/>
                <a:latin typeface="Roboto Mono" panose="00000009000000000000" pitchFamily="49" charset="0"/>
              </a:rPr>
              <a:t>Percentage Share of State/UT</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pSp>
        <p:nvGrpSpPr>
          <p:cNvPr id="31" name="Group 2"/>
          <p:cNvGrpSpPr/>
          <p:nvPr/>
        </p:nvGrpSpPr>
        <p:grpSpPr>
          <a:xfrm>
            <a:off x="3927063" y="428378"/>
            <a:ext cx="10474737" cy="1614979"/>
            <a:chOff x="0" y="0"/>
            <a:chExt cx="2933248" cy="359380"/>
          </a:xfrm>
        </p:grpSpPr>
        <p:sp>
          <p:nvSpPr>
            <p:cNvPr id="32"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33"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 name="Group 2"/>
          <p:cNvGrpSpPr/>
          <p:nvPr/>
        </p:nvGrpSpPr>
        <p:grpSpPr>
          <a:xfrm>
            <a:off x="1155109" y="3808829"/>
            <a:ext cx="1558903" cy="1558903"/>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41599" y="6109665"/>
            <a:ext cx="1558903" cy="1558903"/>
            <a:chOff x="0" y="0"/>
            <a:chExt cx="812800" cy="812800"/>
          </a:xfrm>
        </p:grpSpPr>
        <p:sp>
          <p:nvSpPr>
            <p:cNvPr id="6" name="Freeform 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518691" y="6120691"/>
            <a:ext cx="1558903" cy="1558903"/>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522168" y="3772292"/>
            <a:ext cx="1558903" cy="1558903"/>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4" name="Picture 1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60291" y="8125020"/>
            <a:ext cx="1684907" cy="1710328"/>
          </a:xfrm>
          <a:prstGeom prst="rect">
            <a:avLst/>
          </a:prstGeom>
        </p:spPr>
      </p:pic>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4592360" y="8465959"/>
            <a:ext cx="2888785" cy="2219056"/>
          </a:xfrm>
          <a:prstGeom prst="rect">
            <a:avLst/>
          </a:prstGeom>
        </p:spPr>
      </p:pic>
      <p:pic>
        <p:nvPicPr>
          <p:cNvPr id="16" name="Picture 1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64517" y="1781918"/>
            <a:ext cx="1561364" cy="854492"/>
          </a:xfrm>
          <a:prstGeom prst="rect">
            <a:avLst/>
          </a:prstGeom>
        </p:spPr>
      </p:pic>
      <p:pic>
        <p:nvPicPr>
          <p:cNvPr id="17" name="Picture 17"/>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65346" y="609345"/>
            <a:ext cx="3432328" cy="1029698"/>
          </a:xfrm>
          <a:prstGeom prst="rect">
            <a:avLst/>
          </a:prstGeom>
        </p:spPr>
      </p:pic>
      <p:pic>
        <p:nvPicPr>
          <p:cNvPr id="18" name="Picture 18"/>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5670958" y="1028700"/>
            <a:ext cx="1588342" cy="1667153"/>
          </a:xfrm>
          <a:prstGeom prst="rect">
            <a:avLst/>
          </a:prstGeom>
        </p:spPr>
      </p:pic>
      <p:pic>
        <p:nvPicPr>
          <p:cNvPr id="19" name="Picture 19"/>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5390846" y="8201061"/>
            <a:ext cx="850914" cy="850914"/>
          </a:xfrm>
          <a:prstGeom prst="rect">
            <a:avLst/>
          </a:prstGeom>
        </p:spPr>
      </p:pic>
      <p:sp>
        <p:nvSpPr>
          <p:cNvPr id="21" name="TextBox 21"/>
          <p:cNvSpPr txBox="1"/>
          <p:nvPr/>
        </p:nvSpPr>
        <p:spPr>
          <a:xfrm>
            <a:off x="13303298" y="5978374"/>
            <a:ext cx="3994156" cy="1677960"/>
          </a:xfrm>
          <a:prstGeom prst="rect">
            <a:avLst/>
          </a:prstGeom>
        </p:spPr>
        <p:txBody>
          <a:bodyPr lIns="0" tIns="0" rIns="0" bIns="0" rtlCol="0" anchor="t">
            <a:spAutoFit/>
          </a:bodyPr>
          <a:lstStyle/>
          <a:p>
            <a:pPr marL="0" lvl="0" indent="0">
              <a:lnSpc>
                <a:spcPts val="4396"/>
              </a:lnSpc>
              <a:spcBef>
                <a:spcPct val="0"/>
              </a:spcBef>
            </a:pPr>
            <a:r>
              <a:rPr lang="en-US" sz="3664" dirty="0">
                <a:solidFill>
                  <a:srgbClr val="12229D"/>
                </a:solidFill>
                <a:latin typeface="Agrandir Narrow Bold"/>
              </a:rPr>
              <a:t>Cybersecurity Training and Awareness</a:t>
            </a:r>
          </a:p>
        </p:txBody>
      </p:sp>
      <p:sp>
        <p:nvSpPr>
          <p:cNvPr id="22" name="TextBox 22"/>
          <p:cNvSpPr txBox="1"/>
          <p:nvPr/>
        </p:nvSpPr>
        <p:spPr>
          <a:xfrm>
            <a:off x="4077124" y="531140"/>
            <a:ext cx="10133753" cy="1562100"/>
          </a:xfrm>
          <a:prstGeom prst="rect">
            <a:avLst/>
          </a:prstGeom>
        </p:spPr>
        <p:txBody>
          <a:bodyPr lIns="0" tIns="0" rIns="0" bIns="0" rtlCol="0" anchor="t">
            <a:spAutoFit/>
          </a:bodyPr>
          <a:lstStyle/>
          <a:p>
            <a:pPr algn="ctr">
              <a:lnSpc>
                <a:spcPts val="5626"/>
              </a:lnSpc>
              <a:spcBef>
                <a:spcPct val="0"/>
              </a:spcBef>
            </a:pPr>
            <a:r>
              <a:rPr lang="en-US" sz="4688" dirty="0">
                <a:solidFill>
                  <a:srgbClr val="050A30"/>
                </a:solidFill>
                <a:latin typeface="Agrandir Narrow Bold"/>
              </a:rPr>
              <a:t>Uses or Applications of Topic in Real Life Scenario </a:t>
            </a:r>
          </a:p>
        </p:txBody>
      </p:sp>
      <p:sp>
        <p:nvSpPr>
          <p:cNvPr id="23" name="TextBox 23"/>
          <p:cNvSpPr txBox="1"/>
          <p:nvPr/>
        </p:nvSpPr>
        <p:spPr>
          <a:xfrm>
            <a:off x="2986253" y="4060355"/>
            <a:ext cx="4093708" cy="1113703"/>
          </a:xfrm>
          <a:prstGeom prst="rect">
            <a:avLst/>
          </a:prstGeom>
        </p:spPr>
        <p:txBody>
          <a:bodyPr wrap="square" lIns="0" tIns="0" rIns="0" bIns="0" rtlCol="0" anchor="t">
            <a:spAutoFit/>
          </a:bodyPr>
          <a:lstStyle/>
          <a:p>
            <a:pPr marL="0" lvl="0" indent="0">
              <a:lnSpc>
                <a:spcPts val="4396"/>
              </a:lnSpc>
              <a:spcBef>
                <a:spcPct val="0"/>
              </a:spcBef>
            </a:pPr>
            <a:r>
              <a:rPr lang="en-US" sz="3664" dirty="0">
                <a:solidFill>
                  <a:srgbClr val="12229D"/>
                </a:solidFill>
                <a:latin typeface="Agrandir Narrow Bold"/>
              </a:rPr>
              <a:t>Identify patterns in cyber crime</a:t>
            </a:r>
          </a:p>
        </p:txBody>
      </p:sp>
      <p:sp>
        <p:nvSpPr>
          <p:cNvPr id="24" name="TextBox 24"/>
          <p:cNvSpPr txBox="1"/>
          <p:nvPr/>
        </p:nvSpPr>
        <p:spPr>
          <a:xfrm>
            <a:off x="2986252" y="6601029"/>
            <a:ext cx="4093708" cy="1113703"/>
          </a:xfrm>
          <a:prstGeom prst="rect">
            <a:avLst/>
          </a:prstGeom>
        </p:spPr>
        <p:txBody>
          <a:bodyPr wrap="square" lIns="0" tIns="0" rIns="0" bIns="0" rtlCol="0" anchor="t">
            <a:spAutoFit/>
          </a:bodyPr>
          <a:lstStyle/>
          <a:p>
            <a:pPr marL="0" lvl="0" indent="0">
              <a:lnSpc>
                <a:spcPts val="4396"/>
              </a:lnSpc>
              <a:spcBef>
                <a:spcPct val="0"/>
              </a:spcBef>
            </a:pPr>
            <a:r>
              <a:rPr lang="en-US" sz="3664" dirty="0">
                <a:solidFill>
                  <a:srgbClr val="12229D"/>
                </a:solidFill>
                <a:latin typeface="Agrandir Narrow Bold"/>
              </a:rPr>
              <a:t>Incident Response Planning</a:t>
            </a:r>
          </a:p>
        </p:txBody>
      </p:sp>
      <p:sp>
        <p:nvSpPr>
          <p:cNvPr id="25" name="TextBox 25"/>
          <p:cNvSpPr txBox="1"/>
          <p:nvPr/>
        </p:nvSpPr>
        <p:spPr>
          <a:xfrm>
            <a:off x="13313903" y="3961381"/>
            <a:ext cx="4061196" cy="1113703"/>
          </a:xfrm>
          <a:prstGeom prst="rect">
            <a:avLst/>
          </a:prstGeom>
        </p:spPr>
        <p:txBody>
          <a:bodyPr lIns="0" tIns="0" rIns="0" bIns="0" rtlCol="0" anchor="t">
            <a:spAutoFit/>
          </a:bodyPr>
          <a:lstStyle/>
          <a:p>
            <a:pPr marL="0" lvl="0" indent="0">
              <a:lnSpc>
                <a:spcPts val="4396"/>
              </a:lnSpc>
              <a:spcBef>
                <a:spcPct val="0"/>
              </a:spcBef>
            </a:pPr>
            <a:r>
              <a:rPr lang="en-US" sz="3664" dirty="0">
                <a:solidFill>
                  <a:srgbClr val="12229D"/>
                </a:solidFill>
                <a:latin typeface="Agrandir Narrow Bold"/>
              </a:rPr>
              <a:t>Security Risk Management</a:t>
            </a:r>
          </a:p>
        </p:txBody>
      </p:sp>
      <p:pic>
        <p:nvPicPr>
          <p:cNvPr id="34" name="Picture 33">
            <a:extLst>
              <a:ext uri="{FF2B5EF4-FFF2-40B4-BE49-F238E27FC236}">
                <a16:creationId xmlns:a16="http://schemas.microsoft.com/office/drawing/2014/main" id="{6818387F-B5B8-E188-BA77-B28F460A294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13508" y="3492070"/>
            <a:ext cx="4762500" cy="4762500"/>
          </a:xfrm>
          <a:prstGeom prst="rect">
            <a:avLst/>
          </a:prstGeom>
        </p:spPr>
      </p:pic>
      <p:pic>
        <p:nvPicPr>
          <p:cNvPr id="36" name="Picture 35">
            <a:extLst>
              <a:ext uri="{FF2B5EF4-FFF2-40B4-BE49-F238E27FC236}">
                <a16:creationId xmlns:a16="http://schemas.microsoft.com/office/drawing/2014/main" id="{AA8313CF-06A9-48C5-342B-E1F41958C31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84642" y="3836917"/>
            <a:ext cx="1512382" cy="1512382"/>
          </a:xfrm>
          <a:prstGeom prst="rect">
            <a:avLst/>
          </a:prstGeom>
        </p:spPr>
      </p:pic>
      <p:pic>
        <p:nvPicPr>
          <p:cNvPr id="37" name="Picture 36">
            <a:extLst>
              <a:ext uri="{FF2B5EF4-FFF2-40B4-BE49-F238E27FC236}">
                <a16:creationId xmlns:a16="http://schemas.microsoft.com/office/drawing/2014/main" id="{39515BC6-8789-DFFB-1F0B-6F1CFE13495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68090" y="6143952"/>
            <a:ext cx="1512382" cy="1512382"/>
          </a:xfrm>
          <a:prstGeom prst="rect">
            <a:avLst/>
          </a:prstGeom>
        </p:spPr>
      </p:pic>
      <p:pic>
        <p:nvPicPr>
          <p:cNvPr id="41" name="Picture 40">
            <a:extLst>
              <a:ext uri="{FF2B5EF4-FFF2-40B4-BE49-F238E27FC236}">
                <a16:creationId xmlns:a16="http://schemas.microsoft.com/office/drawing/2014/main" id="{BEB0FBD2-6507-713A-76D9-60A21D425C2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47537" y="3795552"/>
            <a:ext cx="1512382" cy="1512382"/>
          </a:xfrm>
          <a:prstGeom prst="rect">
            <a:avLst/>
          </a:prstGeom>
        </p:spPr>
      </p:pic>
      <p:pic>
        <p:nvPicPr>
          <p:cNvPr id="42" name="Picture 41">
            <a:extLst>
              <a:ext uri="{FF2B5EF4-FFF2-40B4-BE49-F238E27FC236}">
                <a16:creationId xmlns:a16="http://schemas.microsoft.com/office/drawing/2014/main" id="{3279366B-FE31-A2D0-A6B7-CBB22B1BA99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47537" y="6143952"/>
            <a:ext cx="1512382" cy="15123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40" name="Group 2"/>
          <p:cNvGrpSpPr/>
          <p:nvPr/>
        </p:nvGrpSpPr>
        <p:grpSpPr>
          <a:xfrm>
            <a:off x="4748840" y="242555"/>
            <a:ext cx="7705196" cy="982159"/>
            <a:chOff x="0" y="0"/>
            <a:chExt cx="2933248" cy="359380"/>
          </a:xfrm>
        </p:grpSpPr>
        <p:sp>
          <p:nvSpPr>
            <p:cNvPr id="41"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42"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2" name="Picture 2"/>
          <p:cNvPicPr>
            <a:picLocks noChangeAspect="1"/>
          </p:cNvPicPr>
          <p:nvPr/>
        </p:nvPicPr>
        <p:blipFill>
          <a:blip r:embed="rId3">
            <a:alphaModFix amt="5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08462" y="2578212"/>
            <a:ext cx="4650838" cy="4813286"/>
          </a:xfrm>
          <a:prstGeom prst="rect">
            <a:avLst/>
          </a:prstGeom>
        </p:spPr>
      </p:pic>
      <p:pic>
        <p:nvPicPr>
          <p:cNvPr id="3" name="Picture 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460291" y="8770797"/>
            <a:ext cx="1048729" cy="1064552"/>
          </a:xfrm>
          <a:prstGeom prst="rect">
            <a:avLst/>
          </a:prstGeom>
        </p:spPr>
      </p:pic>
      <p:pic>
        <p:nvPicPr>
          <p:cNvPr id="4" name="Picture 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5670958" y="8859886"/>
            <a:ext cx="2617042" cy="2010313"/>
          </a:xfrm>
          <a:prstGeom prst="rect">
            <a:avLst/>
          </a:prstGeom>
        </p:spPr>
      </p:pic>
      <p:pic>
        <p:nvPicPr>
          <p:cNvPr id="5" name="Picture 5"/>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2406840" y="1211797"/>
            <a:ext cx="1561364" cy="854492"/>
          </a:xfrm>
          <a:prstGeom prst="rect">
            <a:avLst/>
          </a:prstGeom>
        </p:spPr>
      </p:pic>
      <p:pic>
        <p:nvPicPr>
          <p:cNvPr id="6" name="Picture 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965346" y="609345"/>
            <a:ext cx="3432328" cy="1029698"/>
          </a:xfrm>
          <a:prstGeom prst="rect">
            <a:avLst/>
          </a:prstGeom>
        </p:spPr>
      </p:pic>
      <p:pic>
        <p:nvPicPr>
          <p:cNvPr id="7" name="Picture 7"/>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15670958" y="1028700"/>
            <a:ext cx="1588342" cy="1667153"/>
          </a:xfrm>
          <a:prstGeom prst="rect">
            <a:avLst/>
          </a:prstGeom>
        </p:spPr>
      </p:pic>
      <p:pic>
        <p:nvPicPr>
          <p:cNvPr id="8" name="Picture 8"/>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11629381" y="2792003"/>
            <a:ext cx="850914" cy="850914"/>
          </a:xfrm>
          <a:prstGeom prst="rect">
            <a:avLst/>
          </a:prstGeom>
        </p:spPr>
      </p:pic>
      <p:grpSp>
        <p:nvGrpSpPr>
          <p:cNvPr id="9" name="Group 9"/>
          <p:cNvGrpSpPr/>
          <p:nvPr/>
        </p:nvGrpSpPr>
        <p:grpSpPr>
          <a:xfrm>
            <a:off x="810262" y="2706511"/>
            <a:ext cx="555114" cy="555114"/>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750818" y="2656799"/>
            <a:ext cx="555114" cy="527625"/>
            <a:chOff x="0" y="0"/>
            <a:chExt cx="927641" cy="881705"/>
          </a:xfrm>
        </p:grpSpPr>
        <p:sp>
          <p:nvSpPr>
            <p:cNvPr id="13" name="Freeform 13"/>
            <p:cNvSpPr/>
            <p:nvPr/>
          </p:nvSpPr>
          <p:spPr>
            <a:xfrm>
              <a:off x="0" y="0"/>
              <a:ext cx="927641" cy="881705"/>
            </a:xfrm>
            <a:custGeom>
              <a:avLst/>
              <a:gdLst/>
              <a:ahLst/>
              <a:cxnLst/>
              <a:rect l="l" t="t" r="r" b="b"/>
              <a:pathLst>
                <a:path w="927641" h="881705">
                  <a:moveTo>
                    <a:pt x="0" y="0"/>
                  </a:moveTo>
                  <a:lnTo>
                    <a:pt x="927641" y="0"/>
                  </a:lnTo>
                  <a:lnTo>
                    <a:pt x="927641" y="881705"/>
                  </a:lnTo>
                  <a:lnTo>
                    <a:pt x="0" y="881705"/>
                  </a:lnTo>
                  <a:close/>
                </a:path>
              </a:pathLst>
            </a:custGeom>
            <a:solidFill>
              <a:srgbClr val="050A30"/>
            </a:soli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810262" y="3901888"/>
            <a:ext cx="555114" cy="555114"/>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750818" y="3852175"/>
            <a:ext cx="555114" cy="527625"/>
            <a:chOff x="0" y="0"/>
            <a:chExt cx="927641" cy="881705"/>
          </a:xfrm>
        </p:grpSpPr>
        <p:sp>
          <p:nvSpPr>
            <p:cNvPr id="19" name="Freeform 19"/>
            <p:cNvSpPr/>
            <p:nvPr/>
          </p:nvSpPr>
          <p:spPr>
            <a:xfrm>
              <a:off x="0" y="0"/>
              <a:ext cx="927641" cy="881705"/>
            </a:xfrm>
            <a:custGeom>
              <a:avLst/>
              <a:gdLst/>
              <a:ahLst/>
              <a:cxnLst/>
              <a:rect l="l" t="t" r="r" b="b"/>
              <a:pathLst>
                <a:path w="927641" h="881705">
                  <a:moveTo>
                    <a:pt x="0" y="0"/>
                  </a:moveTo>
                  <a:lnTo>
                    <a:pt x="927641" y="0"/>
                  </a:lnTo>
                  <a:lnTo>
                    <a:pt x="927641" y="881705"/>
                  </a:lnTo>
                  <a:lnTo>
                    <a:pt x="0" y="881705"/>
                  </a:lnTo>
                  <a:close/>
                </a:path>
              </a:pathLst>
            </a:custGeom>
            <a:solidFill>
              <a:srgbClr val="050A30"/>
            </a:soli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810262" y="4952219"/>
            <a:ext cx="555114" cy="555114"/>
            <a:chOff x="0" y="0"/>
            <a:chExt cx="812800" cy="812800"/>
          </a:xfrm>
        </p:grpSpPr>
        <p:sp>
          <p:nvSpPr>
            <p:cNvPr id="22"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750818" y="4902507"/>
            <a:ext cx="555114" cy="527625"/>
            <a:chOff x="0" y="0"/>
            <a:chExt cx="927641" cy="881705"/>
          </a:xfrm>
        </p:grpSpPr>
        <p:sp>
          <p:nvSpPr>
            <p:cNvPr id="25" name="Freeform 25"/>
            <p:cNvSpPr/>
            <p:nvPr/>
          </p:nvSpPr>
          <p:spPr>
            <a:xfrm>
              <a:off x="0" y="0"/>
              <a:ext cx="927641" cy="881705"/>
            </a:xfrm>
            <a:custGeom>
              <a:avLst/>
              <a:gdLst/>
              <a:ahLst/>
              <a:cxnLst/>
              <a:rect l="l" t="t" r="r" b="b"/>
              <a:pathLst>
                <a:path w="927641" h="881705">
                  <a:moveTo>
                    <a:pt x="0" y="0"/>
                  </a:moveTo>
                  <a:lnTo>
                    <a:pt x="927641" y="0"/>
                  </a:lnTo>
                  <a:lnTo>
                    <a:pt x="927641" y="881705"/>
                  </a:lnTo>
                  <a:lnTo>
                    <a:pt x="0" y="881705"/>
                  </a:lnTo>
                  <a:close/>
                </a:path>
              </a:pathLst>
            </a:custGeom>
            <a:solidFill>
              <a:srgbClr val="050A30"/>
            </a:solidFill>
          </p:spPr>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810262" y="6147596"/>
            <a:ext cx="555114" cy="555114"/>
            <a:chOff x="0" y="0"/>
            <a:chExt cx="812800" cy="812800"/>
          </a:xfrm>
        </p:grpSpPr>
        <p:sp>
          <p:nvSpPr>
            <p:cNvPr id="28" name="Freeform 2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5CB6F9"/>
            </a:solidFill>
          </p:spPr>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750818" y="6097883"/>
            <a:ext cx="555114" cy="527625"/>
            <a:chOff x="0" y="0"/>
            <a:chExt cx="927641" cy="881705"/>
          </a:xfrm>
        </p:grpSpPr>
        <p:sp>
          <p:nvSpPr>
            <p:cNvPr id="31" name="Freeform 31"/>
            <p:cNvSpPr/>
            <p:nvPr/>
          </p:nvSpPr>
          <p:spPr>
            <a:xfrm>
              <a:off x="0" y="0"/>
              <a:ext cx="927641" cy="881705"/>
            </a:xfrm>
            <a:custGeom>
              <a:avLst/>
              <a:gdLst/>
              <a:ahLst/>
              <a:cxnLst/>
              <a:rect l="l" t="t" r="r" b="b"/>
              <a:pathLst>
                <a:path w="927641" h="881705">
                  <a:moveTo>
                    <a:pt x="0" y="0"/>
                  </a:moveTo>
                  <a:lnTo>
                    <a:pt x="927641" y="0"/>
                  </a:lnTo>
                  <a:lnTo>
                    <a:pt x="927641" y="881705"/>
                  </a:lnTo>
                  <a:lnTo>
                    <a:pt x="0" y="881705"/>
                  </a:lnTo>
                  <a:close/>
                </a:path>
              </a:pathLst>
            </a:custGeom>
            <a:solidFill>
              <a:srgbClr val="050A30"/>
            </a:solidFill>
          </p:spPr>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pic>
        <p:nvPicPr>
          <p:cNvPr id="33" name="Picture 33"/>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13748834" y="3594071"/>
            <a:ext cx="2716295" cy="2716295"/>
          </a:xfrm>
          <a:prstGeom prst="rect">
            <a:avLst/>
          </a:prstGeom>
        </p:spPr>
      </p:pic>
      <p:sp>
        <p:nvSpPr>
          <p:cNvPr id="34" name="TextBox 34"/>
          <p:cNvSpPr txBox="1"/>
          <p:nvPr/>
        </p:nvSpPr>
        <p:spPr>
          <a:xfrm>
            <a:off x="1661399" y="2630311"/>
            <a:ext cx="10454401" cy="448584"/>
          </a:xfrm>
          <a:prstGeom prst="rect">
            <a:avLst/>
          </a:prstGeom>
        </p:spPr>
        <p:txBody>
          <a:bodyPr wrap="square" lIns="0" tIns="0" rIns="0" bIns="0" rtlCol="0" anchor="t">
            <a:spAutoFit/>
          </a:bodyPr>
          <a:lstStyle/>
          <a:p>
            <a:pPr marL="0" lvl="0" indent="0">
              <a:lnSpc>
                <a:spcPts val="3565"/>
              </a:lnSpc>
              <a:spcBef>
                <a:spcPct val="0"/>
              </a:spcBef>
            </a:pPr>
            <a:r>
              <a:rPr lang="en-US" sz="2971" dirty="0">
                <a:solidFill>
                  <a:srgbClr val="050A30"/>
                </a:solidFill>
                <a:latin typeface="Agrandir Narrow"/>
              </a:rPr>
              <a:t>Limited Free and Open Source Cybercrime Investigation Tools</a:t>
            </a:r>
          </a:p>
        </p:txBody>
      </p:sp>
      <p:sp>
        <p:nvSpPr>
          <p:cNvPr id="35" name="TextBox 35"/>
          <p:cNvSpPr txBox="1"/>
          <p:nvPr/>
        </p:nvSpPr>
        <p:spPr>
          <a:xfrm>
            <a:off x="3968203" y="394480"/>
            <a:ext cx="9266471" cy="729714"/>
          </a:xfrm>
          <a:prstGeom prst="rect">
            <a:avLst/>
          </a:prstGeom>
        </p:spPr>
        <p:txBody>
          <a:bodyPr lIns="0" tIns="0" rIns="0" bIns="0" rtlCol="0" anchor="t">
            <a:spAutoFit/>
          </a:bodyPr>
          <a:lstStyle/>
          <a:p>
            <a:pPr algn="ctr">
              <a:lnSpc>
                <a:spcPts val="4884"/>
              </a:lnSpc>
              <a:spcBef>
                <a:spcPct val="0"/>
              </a:spcBef>
            </a:pPr>
            <a:r>
              <a:rPr lang="en-US" sz="4070">
                <a:solidFill>
                  <a:srgbClr val="050A30"/>
                </a:solidFill>
                <a:latin typeface="Agrandir Narrow Bold"/>
              </a:rPr>
              <a:t>Research Gap and Motivation </a:t>
            </a:r>
          </a:p>
        </p:txBody>
      </p:sp>
      <p:sp>
        <p:nvSpPr>
          <p:cNvPr id="36" name="TextBox 36"/>
          <p:cNvSpPr txBox="1"/>
          <p:nvPr/>
        </p:nvSpPr>
        <p:spPr>
          <a:xfrm>
            <a:off x="1661399" y="3825688"/>
            <a:ext cx="9394083" cy="448584"/>
          </a:xfrm>
          <a:prstGeom prst="rect">
            <a:avLst/>
          </a:prstGeom>
        </p:spPr>
        <p:txBody>
          <a:bodyPr lIns="0" tIns="0" rIns="0" bIns="0" rtlCol="0" anchor="t">
            <a:spAutoFit/>
          </a:bodyPr>
          <a:lstStyle/>
          <a:p>
            <a:pPr marL="0" lvl="0" indent="0">
              <a:lnSpc>
                <a:spcPts val="3565"/>
              </a:lnSpc>
              <a:spcBef>
                <a:spcPct val="0"/>
              </a:spcBef>
            </a:pPr>
            <a:r>
              <a:rPr lang="en-US" sz="2971" dirty="0">
                <a:solidFill>
                  <a:srgbClr val="050A30"/>
                </a:solidFill>
                <a:latin typeface="Agrandir Narrow"/>
              </a:rPr>
              <a:t>Difficulty in Analyzing Cybercrime Data</a:t>
            </a:r>
          </a:p>
        </p:txBody>
      </p:sp>
      <p:sp>
        <p:nvSpPr>
          <p:cNvPr id="37" name="TextBox 37"/>
          <p:cNvSpPr txBox="1"/>
          <p:nvPr/>
        </p:nvSpPr>
        <p:spPr>
          <a:xfrm>
            <a:off x="1661399" y="4876019"/>
            <a:ext cx="9394083" cy="448584"/>
          </a:xfrm>
          <a:prstGeom prst="rect">
            <a:avLst/>
          </a:prstGeom>
        </p:spPr>
        <p:txBody>
          <a:bodyPr lIns="0" tIns="0" rIns="0" bIns="0" rtlCol="0" anchor="t">
            <a:spAutoFit/>
          </a:bodyPr>
          <a:lstStyle/>
          <a:p>
            <a:pPr marL="0" lvl="0" indent="0">
              <a:lnSpc>
                <a:spcPts val="3565"/>
              </a:lnSpc>
              <a:spcBef>
                <a:spcPct val="0"/>
              </a:spcBef>
            </a:pPr>
            <a:r>
              <a:rPr lang="en-US" sz="2971" dirty="0">
                <a:solidFill>
                  <a:srgbClr val="050A30"/>
                </a:solidFill>
                <a:latin typeface="Agrandir Narrow"/>
              </a:rPr>
              <a:t>Limited Research on Cybercrime Investigation Techniques</a:t>
            </a:r>
          </a:p>
        </p:txBody>
      </p:sp>
      <p:sp>
        <p:nvSpPr>
          <p:cNvPr id="38" name="TextBox 38"/>
          <p:cNvSpPr txBox="1"/>
          <p:nvPr/>
        </p:nvSpPr>
        <p:spPr>
          <a:xfrm>
            <a:off x="1661399" y="6071396"/>
            <a:ext cx="9394083" cy="448584"/>
          </a:xfrm>
          <a:prstGeom prst="rect">
            <a:avLst/>
          </a:prstGeom>
        </p:spPr>
        <p:txBody>
          <a:bodyPr lIns="0" tIns="0" rIns="0" bIns="0" rtlCol="0" anchor="t">
            <a:spAutoFit/>
          </a:bodyPr>
          <a:lstStyle/>
          <a:p>
            <a:pPr marL="0" lvl="0" indent="0">
              <a:lnSpc>
                <a:spcPts val="3565"/>
              </a:lnSpc>
              <a:spcBef>
                <a:spcPct val="0"/>
              </a:spcBef>
            </a:pPr>
            <a:r>
              <a:rPr lang="en-US" sz="2971" dirty="0">
                <a:solidFill>
                  <a:srgbClr val="050A30"/>
                </a:solidFill>
                <a:latin typeface="Agrandir Narrow"/>
              </a:rPr>
              <a:t>Increasing Need for Cybercrime Investigation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pSp>
        <p:nvGrpSpPr>
          <p:cNvPr id="50" name="Group 2"/>
          <p:cNvGrpSpPr/>
          <p:nvPr/>
        </p:nvGrpSpPr>
        <p:grpSpPr>
          <a:xfrm>
            <a:off x="5432136" y="387956"/>
            <a:ext cx="7015942" cy="1148138"/>
            <a:chOff x="0" y="0"/>
            <a:chExt cx="2933248" cy="359380"/>
          </a:xfrm>
        </p:grpSpPr>
        <p:sp>
          <p:nvSpPr>
            <p:cNvPr id="51"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52"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 name="Group 2"/>
          <p:cNvGrpSpPr/>
          <p:nvPr/>
        </p:nvGrpSpPr>
        <p:grpSpPr>
          <a:xfrm>
            <a:off x="1927024" y="3210977"/>
            <a:ext cx="420216" cy="434486"/>
            <a:chOff x="0" y="0"/>
            <a:chExt cx="560289" cy="579314"/>
          </a:xfrm>
        </p:grpSpPr>
        <p:grpSp>
          <p:nvGrpSpPr>
            <p:cNvPr id="3" name="Group 3"/>
            <p:cNvGrpSpPr/>
            <p:nvPr/>
          </p:nvGrpSpPr>
          <p:grpSpPr>
            <a:xfrm>
              <a:off x="146330" y="165356"/>
              <a:ext cx="413958" cy="413958"/>
              <a:chOff x="0" y="0"/>
              <a:chExt cx="471015" cy="471015"/>
            </a:xfrm>
          </p:grpSpPr>
          <p:sp>
            <p:nvSpPr>
              <p:cNvPr id="4" name="Freeform 4"/>
              <p:cNvSpPr/>
              <p:nvPr/>
            </p:nvSpPr>
            <p:spPr>
              <a:xfrm>
                <a:off x="0" y="0"/>
                <a:ext cx="471015" cy="471015"/>
              </a:xfrm>
              <a:custGeom>
                <a:avLst/>
                <a:gdLst/>
                <a:ahLst/>
                <a:cxnLst/>
                <a:rect l="l" t="t" r="r" b="b"/>
                <a:pathLst>
                  <a:path w="471015" h="471015">
                    <a:moveTo>
                      <a:pt x="0" y="0"/>
                    </a:moveTo>
                    <a:lnTo>
                      <a:pt x="471015" y="0"/>
                    </a:lnTo>
                    <a:lnTo>
                      <a:pt x="471015" y="471015"/>
                    </a:lnTo>
                    <a:lnTo>
                      <a:pt x="0" y="471015"/>
                    </a:lnTo>
                    <a:close/>
                  </a:path>
                </a:pathLst>
              </a:custGeom>
              <a:solidFill>
                <a:srgbClr val="5CB6F9"/>
              </a:solidFill>
            </p:spPr>
          </p:sp>
          <p:sp>
            <p:nvSpPr>
              <p:cNvPr id="5" name="TextBox 5"/>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nvGrpSpPr>
            <p:cNvPr id="6" name="Group 6"/>
            <p:cNvGrpSpPr/>
            <p:nvPr/>
          </p:nvGrpSpPr>
          <p:grpSpPr>
            <a:xfrm>
              <a:off x="0" y="0"/>
              <a:ext cx="503501" cy="536334"/>
              <a:chOff x="0" y="0"/>
              <a:chExt cx="531410" cy="566062"/>
            </a:xfrm>
          </p:grpSpPr>
          <p:sp>
            <p:nvSpPr>
              <p:cNvPr id="7" name="Freeform 7"/>
              <p:cNvSpPr/>
              <p:nvPr/>
            </p:nvSpPr>
            <p:spPr>
              <a:xfrm>
                <a:off x="0" y="0"/>
                <a:ext cx="531410" cy="566062"/>
              </a:xfrm>
              <a:custGeom>
                <a:avLst/>
                <a:gdLst/>
                <a:ahLst/>
                <a:cxnLst/>
                <a:rect l="l" t="t" r="r" b="b"/>
                <a:pathLst>
                  <a:path w="531410" h="566062">
                    <a:moveTo>
                      <a:pt x="0" y="0"/>
                    </a:moveTo>
                    <a:lnTo>
                      <a:pt x="531410" y="0"/>
                    </a:lnTo>
                    <a:lnTo>
                      <a:pt x="531410" y="566062"/>
                    </a:lnTo>
                    <a:lnTo>
                      <a:pt x="0" y="566062"/>
                    </a:lnTo>
                    <a:close/>
                  </a:path>
                </a:pathLst>
              </a:custGeom>
              <a:solidFill>
                <a:srgbClr val="050A30"/>
              </a:solidFill>
            </p:spPr>
          </p:sp>
          <p:sp>
            <p:nvSpPr>
              <p:cNvPr id="8" name="TextBox 8"/>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grpSp>
        <p:nvGrpSpPr>
          <p:cNvPr id="9" name="Group 9"/>
          <p:cNvGrpSpPr/>
          <p:nvPr/>
        </p:nvGrpSpPr>
        <p:grpSpPr>
          <a:xfrm>
            <a:off x="1927024" y="4256646"/>
            <a:ext cx="420216" cy="434486"/>
            <a:chOff x="0" y="0"/>
            <a:chExt cx="560289" cy="579314"/>
          </a:xfrm>
        </p:grpSpPr>
        <p:grpSp>
          <p:nvGrpSpPr>
            <p:cNvPr id="10" name="Group 10"/>
            <p:cNvGrpSpPr/>
            <p:nvPr/>
          </p:nvGrpSpPr>
          <p:grpSpPr>
            <a:xfrm>
              <a:off x="146330" y="165356"/>
              <a:ext cx="413958" cy="413958"/>
              <a:chOff x="0" y="0"/>
              <a:chExt cx="471015" cy="471015"/>
            </a:xfrm>
          </p:grpSpPr>
          <p:sp>
            <p:nvSpPr>
              <p:cNvPr id="11" name="Freeform 11"/>
              <p:cNvSpPr/>
              <p:nvPr/>
            </p:nvSpPr>
            <p:spPr>
              <a:xfrm>
                <a:off x="0" y="0"/>
                <a:ext cx="471015" cy="471015"/>
              </a:xfrm>
              <a:custGeom>
                <a:avLst/>
                <a:gdLst/>
                <a:ahLst/>
                <a:cxnLst/>
                <a:rect l="l" t="t" r="r" b="b"/>
                <a:pathLst>
                  <a:path w="471015" h="471015">
                    <a:moveTo>
                      <a:pt x="0" y="0"/>
                    </a:moveTo>
                    <a:lnTo>
                      <a:pt x="471015" y="0"/>
                    </a:lnTo>
                    <a:lnTo>
                      <a:pt x="471015" y="471015"/>
                    </a:lnTo>
                    <a:lnTo>
                      <a:pt x="0" y="471015"/>
                    </a:lnTo>
                    <a:close/>
                  </a:path>
                </a:pathLst>
              </a:custGeom>
              <a:solidFill>
                <a:srgbClr val="5CB6F9"/>
              </a:solidFill>
            </p:spPr>
          </p:sp>
          <p:sp>
            <p:nvSpPr>
              <p:cNvPr id="12" name="TextBox 12"/>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nvGrpSpPr>
            <p:cNvPr id="13" name="Group 13"/>
            <p:cNvGrpSpPr/>
            <p:nvPr/>
          </p:nvGrpSpPr>
          <p:grpSpPr>
            <a:xfrm>
              <a:off x="0" y="0"/>
              <a:ext cx="503501" cy="536334"/>
              <a:chOff x="0" y="0"/>
              <a:chExt cx="531410" cy="566062"/>
            </a:xfrm>
          </p:grpSpPr>
          <p:sp>
            <p:nvSpPr>
              <p:cNvPr id="14" name="Freeform 14"/>
              <p:cNvSpPr/>
              <p:nvPr/>
            </p:nvSpPr>
            <p:spPr>
              <a:xfrm>
                <a:off x="0" y="0"/>
                <a:ext cx="531410" cy="566062"/>
              </a:xfrm>
              <a:custGeom>
                <a:avLst/>
                <a:gdLst/>
                <a:ahLst/>
                <a:cxnLst/>
                <a:rect l="l" t="t" r="r" b="b"/>
                <a:pathLst>
                  <a:path w="531410" h="566062">
                    <a:moveTo>
                      <a:pt x="0" y="0"/>
                    </a:moveTo>
                    <a:lnTo>
                      <a:pt x="531410" y="0"/>
                    </a:lnTo>
                    <a:lnTo>
                      <a:pt x="531410" y="566062"/>
                    </a:lnTo>
                    <a:lnTo>
                      <a:pt x="0" y="566062"/>
                    </a:lnTo>
                    <a:close/>
                  </a:path>
                </a:pathLst>
              </a:custGeom>
              <a:solidFill>
                <a:srgbClr val="050A30"/>
              </a:solidFill>
            </p:spPr>
          </p:sp>
          <p:sp>
            <p:nvSpPr>
              <p:cNvPr id="15" name="TextBox 15"/>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grpSp>
        <p:nvGrpSpPr>
          <p:cNvPr id="16" name="Group 16"/>
          <p:cNvGrpSpPr/>
          <p:nvPr/>
        </p:nvGrpSpPr>
        <p:grpSpPr>
          <a:xfrm>
            <a:off x="1927024" y="6270901"/>
            <a:ext cx="420216" cy="434486"/>
            <a:chOff x="0" y="0"/>
            <a:chExt cx="560289" cy="579314"/>
          </a:xfrm>
        </p:grpSpPr>
        <p:grpSp>
          <p:nvGrpSpPr>
            <p:cNvPr id="17" name="Group 17"/>
            <p:cNvGrpSpPr/>
            <p:nvPr/>
          </p:nvGrpSpPr>
          <p:grpSpPr>
            <a:xfrm>
              <a:off x="146330" y="165356"/>
              <a:ext cx="413958" cy="413958"/>
              <a:chOff x="0" y="0"/>
              <a:chExt cx="471015" cy="471015"/>
            </a:xfrm>
          </p:grpSpPr>
          <p:sp>
            <p:nvSpPr>
              <p:cNvPr id="18" name="Freeform 18"/>
              <p:cNvSpPr/>
              <p:nvPr/>
            </p:nvSpPr>
            <p:spPr>
              <a:xfrm>
                <a:off x="0" y="0"/>
                <a:ext cx="471015" cy="471015"/>
              </a:xfrm>
              <a:custGeom>
                <a:avLst/>
                <a:gdLst/>
                <a:ahLst/>
                <a:cxnLst/>
                <a:rect l="l" t="t" r="r" b="b"/>
                <a:pathLst>
                  <a:path w="471015" h="471015">
                    <a:moveTo>
                      <a:pt x="0" y="0"/>
                    </a:moveTo>
                    <a:lnTo>
                      <a:pt x="471015" y="0"/>
                    </a:lnTo>
                    <a:lnTo>
                      <a:pt x="471015" y="471015"/>
                    </a:lnTo>
                    <a:lnTo>
                      <a:pt x="0" y="471015"/>
                    </a:lnTo>
                    <a:close/>
                  </a:path>
                </a:pathLst>
              </a:custGeom>
              <a:solidFill>
                <a:srgbClr val="5CB6F9"/>
              </a:solidFill>
            </p:spPr>
          </p:sp>
          <p:sp>
            <p:nvSpPr>
              <p:cNvPr id="19" name="TextBox 19"/>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nvGrpSpPr>
            <p:cNvPr id="20" name="Group 20"/>
            <p:cNvGrpSpPr/>
            <p:nvPr/>
          </p:nvGrpSpPr>
          <p:grpSpPr>
            <a:xfrm>
              <a:off x="0" y="0"/>
              <a:ext cx="503501" cy="536334"/>
              <a:chOff x="0" y="0"/>
              <a:chExt cx="531410" cy="566062"/>
            </a:xfrm>
          </p:grpSpPr>
          <p:sp>
            <p:nvSpPr>
              <p:cNvPr id="21" name="Freeform 21"/>
              <p:cNvSpPr/>
              <p:nvPr/>
            </p:nvSpPr>
            <p:spPr>
              <a:xfrm>
                <a:off x="0" y="0"/>
                <a:ext cx="531410" cy="566062"/>
              </a:xfrm>
              <a:custGeom>
                <a:avLst/>
                <a:gdLst/>
                <a:ahLst/>
                <a:cxnLst/>
                <a:rect l="l" t="t" r="r" b="b"/>
                <a:pathLst>
                  <a:path w="531410" h="566062">
                    <a:moveTo>
                      <a:pt x="0" y="0"/>
                    </a:moveTo>
                    <a:lnTo>
                      <a:pt x="531410" y="0"/>
                    </a:lnTo>
                    <a:lnTo>
                      <a:pt x="531410" y="566062"/>
                    </a:lnTo>
                    <a:lnTo>
                      <a:pt x="0" y="566062"/>
                    </a:lnTo>
                    <a:close/>
                  </a:path>
                </a:pathLst>
              </a:custGeom>
              <a:solidFill>
                <a:srgbClr val="050A30"/>
              </a:solidFill>
            </p:spPr>
          </p:sp>
          <p:sp>
            <p:nvSpPr>
              <p:cNvPr id="22" name="TextBox 22"/>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grpSp>
        <p:nvGrpSpPr>
          <p:cNvPr id="23" name="Group 23"/>
          <p:cNvGrpSpPr/>
          <p:nvPr/>
        </p:nvGrpSpPr>
        <p:grpSpPr>
          <a:xfrm>
            <a:off x="1927024" y="7301741"/>
            <a:ext cx="420216" cy="434486"/>
            <a:chOff x="0" y="0"/>
            <a:chExt cx="560289" cy="579314"/>
          </a:xfrm>
        </p:grpSpPr>
        <p:grpSp>
          <p:nvGrpSpPr>
            <p:cNvPr id="24" name="Group 24"/>
            <p:cNvGrpSpPr/>
            <p:nvPr/>
          </p:nvGrpSpPr>
          <p:grpSpPr>
            <a:xfrm>
              <a:off x="146330" y="165356"/>
              <a:ext cx="413958" cy="413958"/>
              <a:chOff x="0" y="0"/>
              <a:chExt cx="471015" cy="471015"/>
            </a:xfrm>
          </p:grpSpPr>
          <p:sp>
            <p:nvSpPr>
              <p:cNvPr id="25" name="Freeform 25"/>
              <p:cNvSpPr/>
              <p:nvPr/>
            </p:nvSpPr>
            <p:spPr>
              <a:xfrm>
                <a:off x="0" y="0"/>
                <a:ext cx="471015" cy="471015"/>
              </a:xfrm>
              <a:custGeom>
                <a:avLst/>
                <a:gdLst/>
                <a:ahLst/>
                <a:cxnLst/>
                <a:rect l="l" t="t" r="r" b="b"/>
                <a:pathLst>
                  <a:path w="471015" h="471015">
                    <a:moveTo>
                      <a:pt x="0" y="0"/>
                    </a:moveTo>
                    <a:lnTo>
                      <a:pt x="471015" y="0"/>
                    </a:lnTo>
                    <a:lnTo>
                      <a:pt x="471015" y="471015"/>
                    </a:lnTo>
                    <a:lnTo>
                      <a:pt x="0" y="471015"/>
                    </a:lnTo>
                    <a:close/>
                  </a:path>
                </a:pathLst>
              </a:custGeom>
              <a:solidFill>
                <a:srgbClr val="5CB6F9"/>
              </a:solidFill>
            </p:spPr>
          </p:sp>
          <p:sp>
            <p:nvSpPr>
              <p:cNvPr id="26" name="TextBox 26"/>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nvGrpSpPr>
            <p:cNvPr id="27" name="Group 27"/>
            <p:cNvGrpSpPr/>
            <p:nvPr/>
          </p:nvGrpSpPr>
          <p:grpSpPr>
            <a:xfrm>
              <a:off x="0" y="0"/>
              <a:ext cx="503501" cy="536334"/>
              <a:chOff x="0" y="0"/>
              <a:chExt cx="531410" cy="566062"/>
            </a:xfrm>
          </p:grpSpPr>
          <p:sp>
            <p:nvSpPr>
              <p:cNvPr id="28" name="Freeform 28"/>
              <p:cNvSpPr/>
              <p:nvPr/>
            </p:nvSpPr>
            <p:spPr>
              <a:xfrm>
                <a:off x="0" y="0"/>
                <a:ext cx="531410" cy="566062"/>
              </a:xfrm>
              <a:custGeom>
                <a:avLst/>
                <a:gdLst/>
                <a:ahLst/>
                <a:cxnLst/>
                <a:rect l="l" t="t" r="r" b="b"/>
                <a:pathLst>
                  <a:path w="531410" h="566062">
                    <a:moveTo>
                      <a:pt x="0" y="0"/>
                    </a:moveTo>
                    <a:lnTo>
                      <a:pt x="531410" y="0"/>
                    </a:lnTo>
                    <a:lnTo>
                      <a:pt x="531410" y="566062"/>
                    </a:lnTo>
                    <a:lnTo>
                      <a:pt x="0" y="566062"/>
                    </a:lnTo>
                    <a:close/>
                  </a:path>
                </a:pathLst>
              </a:custGeom>
              <a:solidFill>
                <a:srgbClr val="050A30"/>
              </a:solidFill>
            </p:spPr>
          </p:sp>
          <p:sp>
            <p:nvSpPr>
              <p:cNvPr id="29" name="TextBox 29"/>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pic>
        <p:nvPicPr>
          <p:cNvPr id="30" name="Picture 3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60291" y="8770797"/>
            <a:ext cx="1048729" cy="1064552"/>
          </a:xfrm>
          <a:prstGeom prst="rect">
            <a:avLst/>
          </a:prstGeom>
        </p:spPr>
      </p:pic>
      <p:pic>
        <p:nvPicPr>
          <p:cNvPr id="31" name="Picture 3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670958" y="8859886"/>
            <a:ext cx="2617042" cy="2010313"/>
          </a:xfrm>
          <a:prstGeom prst="rect">
            <a:avLst/>
          </a:prstGeom>
        </p:spPr>
      </p:pic>
      <p:pic>
        <p:nvPicPr>
          <p:cNvPr id="32" name="Picture 32"/>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64517" y="1781918"/>
            <a:ext cx="1561364" cy="854492"/>
          </a:xfrm>
          <a:prstGeom prst="rect">
            <a:avLst/>
          </a:prstGeom>
        </p:spPr>
      </p:pic>
      <p:pic>
        <p:nvPicPr>
          <p:cNvPr id="33" name="Picture 3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65346" y="609345"/>
            <a:ext cx="3432328" cy="1029698"/>
          </a:xfrm>
          <a:prstGeom prst="rect">
            <a:avLst/>
          </a:prstGeom>
        </p:spPr>
      </p:pic>
      <p:pic>
        <p:nvPicPr>
          <p:cNvPr id="34" name="Picture 34"/>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5857475" y="397347"/>
            <a:ext cx="1588342" cy="1667153"/>
          </a:xfrm>
          <a:prstGeom prst="rect">
            <a:avLst/>
          </a:prstGeom>
        </p:spPr>
      </p:pic>
      <p:pic>
        <p:nvPicPr>
          <p:cNvPr id="35" name="Picture 35"/>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4548664" y="1639043"/>
            <a:ext cx="850914" cy="850914"/>
          </a:xfrm>
          <a:prstGeom prst="rect">
            <a:avLst/>
          </a:prstGeom>
        </p:spPr>
      </p:pic>
      <p:grpSp>
        <p:nvGrpSpPr>
          <p:cNvPr id="36" name="Group 36"/>
          <p:cNvGrpSpPr/>
          <p:nvPr/>
        </p:nvGrpSpPr>
        <p:grpSpPr>
          <a:xfrm>
            <a:off x="1904703" y="5304934"/>
            <a:ext cx="420216" cy="434486"/>
            <a:chOff x="0" y="0"/>
            <a:chExt cx="560289" cy="579314"/>
          </a:xfrm>
        </p:grpSpPr>
        <p:grpSp>
          <p:nvGrpSpPr>
            <p:cNvPr id="37" name="Group 37"/>
            <p:cNvGrpSpPr/>
            <p:nvPr/>
          </p:nvGrpSpPr>
          <p:grpSpPr>
            <a:xfrm>
              <a:off x="146330" y="165356"/>
              <a:ext cx="413958" cy="413958"/>
              <a:chOff x="0" y="0"/>
              <a:chExt cx="471015" cy="471015"/>
            </a:xfrm>
          </p:grpSpPr>
          <p:sp>
            <p:nvSpPr>
              <p:cNvPr id="38" name="Freeform 38"/>
              <p:cNvSpPr/>
              <p:nvPr/>
            </p:nvSpPr>
            <p:spPr>
              <a:xfrm>
                <a:off x="0" y="0"/>
                <a:ext cx="471015" cy="471015"/>
              </a:xfrm>
              <a:custGeom>
                <a:avLst/>
                <a:gdLst/>
                <a:ahLst/>
                <a:cxnLst/>
                <a:rect l="l" t="t" r="r" b="b"/>
                <a:pathLst>
                  <a:path w="471015" h="471015">
                    <a:moveTo>
                      <a:pt x="0" y="0"/>
                    </a:moveTo>
                    <a:lnTo>
                      <a:pt x="471015" y="0"/>
                    </a:lnTo>
                    <a:lnTo>
                      <a:pt x="471015" y="471015"/>
                    </a:lnTo>
                    <a:lnTo>
                      <a:pt x="0" y="471015"/>
                    </a:lnTo>
                    <a:close/>
                  </a:path>
                </a:pathLst>
              </a:custGeom>
              <a:solidFill>
                <a:srgbClr val="5CB6F9"/>
              </a:solidFill>
            </p:spPr>
          </p:sp>
          <p:sp>
            <p:nvSpPr>
              <p:cNvPr id="39" name="TextBox 39"/>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nvGrpSpPr>
            <p:cNvPr id="40" name="Group 40"/>
            <p:cNvGrpSpPr/>
            <p:nvPr/>
          </p:nvGrpSpPr>
          <p:grpSpPr>
            <a:xfrm>
              <a:off x="0" y="0"/>
              <a:ext cx="503501" cy="536334"/>
              <a:chOff x="0" y="0"/>
              <a:chExt cx="531410" cy="566062"/>
            </a:xfrm>
          </p:grpSpPr>
          <p:sp>
            <p:nvSpPr>
              <p:cNvPr id="41" name="Freeform 41"/>
              <p:cNvSpPr/>
              <p:nvPr/>
            </p:nvSpPr>
            <p:spPr>
              <a:xfrm>
                <a:off x="0" y="0"/>
                <a:ext cx="531410" cy="566062"/>
              </a:xfrm>
              <a:custGeom>
                <a:avLst/>
                <a:gdLst/>
                <a:ahLst/>
                <a:cxnLst/>
                <a:rect l="l" t="t" r="r" b="b"/>
                <a:pathLst>
                  <a:path w="531410" h="566062">
                    <a:moveTo>
                      <a:pt x="0" y="0"/>
                    </a:moveTo>
                    <a:lnTo>
                      <a:pt x="531410" y="0"/>
                    </a:lnTo>
                    <a:lnTo>
                      <a:pt x="531410" y="566062"/>
                    </a:lnTo>
                    <a:lnTo>
                      <a:pt x="0" y="566062"/>
                    </a:lnTo>
                    <a:close/>
                  </a:path>
                </a:pathLst>
              </a:custGeom>
              <a:solidFill>
                <a:srgbClr val="050A30"/>
              </a:solidFill>
            </p:spPr>
          </p:sp>
          <p:sp>
            <p:nvSpPr>
              <p:cNvPr id="42" name="TextBox 42"/>
              <p:cNvSpPr txBox="1"/>
              <p:nvPr/>
            </p:nvSpPr>
            <p:spPr>
              <a:xfrm>
                <a:off x="0" y="-57150"/>
                <a:ext cx="812800" cy="869950"/>
              </a:xfrm>
              <a:prstGeom prst="rect">
                <a:avLst/>
              </a:prstGeom>
            </p:spPr>
            <p:txBody>
              <a:bodyPr lIns="50800" tIns="50800" rIns="50800" bIns="50800" rtlCol="0" anchor="ctr"/>
              <a:lstStyle/>
              <a:p>
                <a:pPr algn="ctr">
                  <a:lnSpc>
                    <a:spcPts val="3807"/>
                  </a:lnSpc>
                </a:pPr>
                <a:endParaRPr/>
              </a:p>
            </p:txBody>
          </p:sp>
        </p:grpSp>
      </p:grpSp>
      <p:pic>
        <p:nvPicPr>
          <p:cNvPr id="43" name="Picture 43"/>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12675290" y="2636410"/>
            <a:ext cx="5402330" cy="5402330"/>
          </a:xfrm>
          <a:prstGeom prst="rect">
            <a:avLst/>
          </a:prstGeom>
        </p:spPr>
      </p:pic>
      <p:sp>
        <p:nvSpPr>
          <p:cNvPr id="44" name="TextBox 44"/>
          <p:cNvSpPr txBox="1"/>
          <p:nvPr/>
        </p:nvSpPr>
        <p:spPr>
          <a:xfrm>
            <a:off x="4974121" y="547688"/>
            <a:ext cx="8189699" cy="828675"/>
          </a:xfrm>
          <a:prstGeom prst="rect">
            <a:avLst/>
          </a:prstGeom>
        </p:spPr>
        <p:txBody>
          <a:bodyPr lIns="0" tIns="0" rIns="0" bIns="0" rtlCol="0" anchor="t">
            <a:spAutoFit/>
          </a:bodyPr>
          <a:lstStyle/>
          <a:p>
            <a:pPr algn="ctr">
              <a:lnSpc>
                <a:spcPts val="5548"/>
              </a:lnSpc>
              <a:spcBef>
                <a:spcPct val="0"/>
              </a:spcBef>
            </a:pPr>
            <a:r>
              <a:rPr lang="en-US" sz="4624">
                <a:solidFill>
                  <a:srgbClr val="050A30"/>
                </a:solidFill>
                <a:latin typeface="Agrandir Narrow Bold"/>
              </a:rPr>
              <a:t>Proposed Methodology</a:t>
            </a:r>
          </a:p>
        </p:txBody>
      </p:sp>
      <p:sp>
        <p:nvSpPr>
          <p:cNvPr id="45" name="TextBox 45"/>
          <p:cNvSpPr txBox="1"/>
          <p:nvPr/>
        </p:nvSpPr>
        <p:spPr>
          <a:xfrm>
            <a:off x="2633957" y="3096677"/>
            <a:ext cx="13266114" cy="589905"/>
          </a:xfrm>
          <a:prstGeom prst="rect">
            <a:avLst/>
          </a:prstGeom>
        </p:spPr>
        <p:txBody>
          <a:bodyPr lIns="0" tIns="0" rIns="0" bIns="0" rtlCol="0" anchor="t">
            <a:spAutoFit/>
          </a:bodyPr>
          <a:lstStyle/>
          <a:p>
            <a:pPr marL="0" lvl="0" indent="0" algn="l">
              <a:lnSpc>
                <a:spcPts val="4612"/>
              </a:lnSpc>
              <a:spcBef>
                <a:spcPct val="0"/>
              </a:spcBef>
            </a:pPr>
            <a:r>
              <a:rPr lang="en-US" sz="3843" dirty="0">
                <a:solidFill>
                  <a:srgbClr val="050A30"/>
                </a:solidFill>
                <a:latin typeface="Agrandir Narrow Bold"/>
              </a:rPr>
              <a:t>Data Collection and Pre-processing</a:t>
            </a:r>
          </a:p>
        </p:txBody>
      </p:sp>
      <p:sp>
        <p:nvSpPr>
          <p:cNvPr id="46" name="TextBox 46"/>
          <p:cNvSpPr txBox="1"/>
          <p:nvPr/>
        </p:nvSpPr>
        <p:spPr>
          <a:xfrm>
            <a:off x="2633957" y="4142346"/>
            <a:ext cx="14017689" cy="589905"/>
          </a:xfrm>
          <a:prstGeom prst="rect">
            <a:avLst/>
          </a:prstGeom>
        </p:spPr>
        <p:txBody>
          <a:bodyPr lIns="0" tIns="0" rIns="0" bIns="0" rtlCol="0" anchor="t">
            <a:spAutoFit/>
          </a:bodyPr>
          <a:lstStyle/>
          <a:p>
            <a:pPr marL="0" lvl="0" indent="0" algn="l">
              <a:lnSpc>
                <a:spcPts val="4612"/>
              </a:lnSpc>
              <a:spcBef>
                <a:spcPct val="0"/>
              </a:spcBef>
            </a:pPr>
            <a:r>
              <a:rPr lang="en-US" sz="3843" dirty="0">
                <a:solidFill>
                  <a:srgbClr val="050A30"/>
                </a:solidFill>
                <a:latin typeface="Agrandir Narrow Bold"/>
              </a:rPr>
              <a:t>Data Mining</a:t>
            </a:r>
          </a:p>
        </p:txBody>
      </p:sp>
      <p:sp>
        <p:nvSpPr>
          <p:cNvPr id="47" name="TextBox 47"/>
          <p:cNvSpPr txBox="1"/>
          <p:nvPr/>
        </p:nvSpPr>
        <p:spPr>
          <a:xfrm>
            <a:off x="2633957" y="6156601"/>
            <a:ext cx="14017689" cy="589905"/>
          </a:xfrm>
          <a:prstGeom prst="rect">
            <a:avLst/>
          </a:prstGeom>
        </p:spPr>
        <p:txBody>
          <a:bodyPr lIns="0" tIns="0" rIns="0" bIns="0" rtlCol="0" anchor="t">
            <a:spAutoFit/>
          </a:bodyPr>
          <a:lstStyle/>
          <a:p>
            <a:pPr marL="0" lvl="0" indent="0" algn="l">
              <a:lnSpc>
                <a:spcPts val="4612"/>
              </a:lnSpc>
              <a:spcBef>
                <a:spcPct val="0"/>
              </a:spcBef>
            </a:pPr>
            <a:r>
              <a:rPr lang="en-US" sz="3843" dirty="0">
                <a:solidFill>
                  <a:srgbClr val="050A30"/>
                </a:solidFill>
                <a:latin typeface="Agrandir Narrow Bold"/>
              </a:rPr>
              <a:t>Data Visualization</a:t>
            </a:r>
          </a:p>
        </p:txBody>
      </p:sp>
      <p:sp>
        <p:nvSpPr>
          <p:cNvPr id="48" name="TextBox 48"/>
          <p:cNvSpPr txBox="1"/>
          <p:nvPr/>
        </p:nvSpPr>
        <p:spPr>
          <a:xfrm>
            <a:off x="2633957" y="7187441"/>
            <a:ext cx="13491602" cy="589905"/>
          </a:xfrm>
          <a:prstGeom prst="rect">
            <a:avLst/>
          </a:prstGeom>
        </p:spPr>
        <p:txBody>
          <a:bodyPr lIns="0" tIns="0" rIns="0" bIns="0" rtlCol="0" anchor="t">
            <a:spAutoFit/>
          </a:bodyPr>
          <a:lstStyle/>
          <a:p>
            <a:pPr marL="0" lvl="0" indent="0" algn="l">
              <a:lnSpc>
                <a:spcPts val="4612"/>
              </a:lnSpc>
              <a:spcBef>
                <a:spcPct val="0"/>
              </a:spcBef>
            </a:pPr>
            <a:r>
              <a:rPr lang="en-US" sz="3843" dirty="0">
                <a:solidFill>
                  <a:srgbClr val="050A30"/>
                </a:solidFill>
                <a:latin typeface="Agrandir Narrow Bold"/>
              </a:rPr>
              <a:t>Open Source Development</a:t>
            </a:r>
          </a:p>
        </p:txBody>
      </p:sp>
      <p:sp>
        <p:nvSpPr>
          <p:cNvPr id="49" name="TextBox 49"/>
          <p:cNvSpPr txBox="1"/>
          <p:nvPr/>
        </p:nvSpPr>
        <p:spPr>
          <a:xfrm>
            <a:off x="2611635" y="5190634"/>
            <a:ext cx="14017689" cy="589905"/>
          </a:xfrm>
          <a:prstGeom prst="rect">
            <a:avLst/>
          </a:prstGeom>
        </p:spPr>
        <p:txBody>
          <a:bodyPr lIns="0" tIns="0" rIns="0" bIns="0" rtlCol="0" anchor="t">
            <a:spAutoFit/>
          </a:bodyPr>
          <a:lstStyle/>
          <a:p>
            <a:pPr marL="0" lvl="0" indent="0" algn="l">
              <a:lnSpc>
                <a:spcPts val="4612"/>
              </a:lnSpc>
              <a:spcBef>
                <a:spcPct val="0"/>
              </a:spcBef>
            </a:pPr>
            <a:r>
              <a:rPr lang="en-US" sz="3843" dirty="0">
                <a:solidFill>
                  <a:srgbClr val="050A30"/>
                </a:solidFill>
                <a:latin typeface="Agrandir Narrow Bold"/>
              </a:rPr>
              <a:t>Trend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pSp>
        <p:nvGrpSpPr>
          <p:cNvPr id="11" name="Group 2"/>
          <p:cNvGrpSpPr/>
          <p:nvPr/>
        </p:nvGrpSpPr>
        <p:grpSpPr>
          <a:xfrm>
            <a:off x="5202768" y="460303"/>
            <a:ext cx="7732403" cy="1541239"/>
            <a:chOff x="0" y="0"/>
            <a:chExt cx="2933248" cy="359380"/>
          </a:xfrm>
        </p:grpSpPr>
        <p:sp>
          <p:nvSpPr>
            <p:cNvPr id="12"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13"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60291" y="8770797"/>
            <a:ext cx="1048729" cy="1064552"/>
          </a:xfrm>
          <a:prstGeom prst="rect">
            <a:avLst/>
          </a:prstGeom>
        </p:spPr>
      </p:pic>
      <p:pic>
        <p:nvPicPr>
          <p:cNvPr id="3" name="Picture 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670958" y="8859886"/>
            <a:ext cx="2617042" cy="2010313"/>
          </a:xfrm>
          <a:prstGeom prst="rect">
            <a:avLst/>
          </a:prstGeom>
        </p:spPr>
      </p:pic>
      <p:pic>
        <p:nvPicPr>
          <p:cNvPr id="4" name="Picture 4"/>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364517" y="1781918"/>
            <a:ext cx="1561364" cy="854492"/>
          </a:xfrm>
          <a:prstGeom prst="rect">
            <a:avLst/>
          </a:prstGeom>
        </p:spPr>
      </p:pic>
      <p:pic>
        <p:nvPicPr>
          <p:cNvPr id="5" name="Picture 5"/>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65346" y="609345"/>
            <a:ext cx="3432328" cy="1029698"/>
          </a:xfrm>
          <a:prstGeom prst="rect">
            <a:avLst/>
          </a:prstGeom>
        </p:spPr>
      </p:pic>
      <p:pic>
        <p:nvPicPr>
          <p:cNvPr id="6" name="Picture 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5857475" y="397347"/>
            <a:ext cx="1588342" cy="1667153"/>
          </a:xfrm>
          <a:prstGeom prst="rect">
            <a:avLst/>
          </a:prstGeom>
        </p:spPr>
      </p:pic>
      <p:pic>
        <p:nvPicPr>
          <p:cNvPr id="7" name="Picture 7"/>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4340203" y="1639043"/>
            <a:ext cx="850914" cy="850914"/>
          </a:xfrm>
          <a:prstGeom prst="rect">
            <a:avLst/>
          </a:prstGeom>
        </p:spPr>
      </p:pic>
      <p:sp>
        <p:nvSpPr>
          <p:cNvPr id="9" name="TextBox 9"/>
          <p:cNvSpPr txBox="1"/>
          <p:nvPr/>
        </p:nvSpPr>
        <p:spPr>
          <a:xfrm>
            <a:off x="4974121" y="538163"/>
            <a:ext cx="8189699" cy="1724025"/>
          </a:xfrm>
          <a:prstGeom prst="rect">
            <a:avLst/>
          </a:prstGeom>
        </p:spPr>
        <p:txBody>
          <a:bodyPr lIns="0" tIns="0" rIns="0" bIns="0" rtlCol="0" anchor="t">
            <a:spAutoFit/>
          </a:bodyPr>
          <a:lstStyle/>
          <a:p>
            <a:pPr algn="ctr">
              <a:lnSpc>
                <a:spcPts val="6268"/>
              </a:lnSpc>
              <a:spcBef>
                <a:spcPct val="0"/>
              </a:spcBef>
            </a:pPr>
            <a:r>
              <a:rPr lang="en-US" sz="5224">
                <a:solidFill>
                  <a:srgbClr val="050A30"/>
                </a:solidFill>
                <a:latin typeface="Agrandir Narrow Bold"/>
              </a:rPr>
              <a:t>Proposed Methodology Architecture</a:t>
            </a:r>
          </a:p>
        </p:txBody>
      </p:sp>
      <p:pic>
        <p:nvPicPr>
          <p:cNvPr id="15" name="Picture 14">
            <a:extLst>
              <a:ext uri="{FF2B5EF4-FFF2-40B4-BE49-F238E27FC236}">
                <a16:creationId xmlns:a16="http://schemas.microsoft.com/office/drawing/2014/main" id="{A43A6E72-5F4E-211E-2D8B-CCAEEB8FE12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37692" y="2340048"/>
            <a:ext cx="11062554" cy="73729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pSp>
        <p:nvGrpSpPr>
          <p:cNvPr id="40" name="Group 2"/>
          <p:cNvGrpSpPr/>
          <p:nvPr/>
        </p:nvGrpSpPr>
        <p:grpSpPr>
          <a:xfrm>
            <a:off x="5943252" y="720439"/>
            <a:ext cx="6529948" cy="1537537"/>
            <a:chOff x="0" y="0"/>
            <a:chExt cx="2933248" cy="359380"/>
          </a:xfrm>
        </p:grpSpPr>
        <p:sp>
          <p:nvSpPr>
            <p:cNvPr id="41" name="Freeform 3"/>
            <p:cNvSpPr/>
            <p:nvPr/>
          </p:nvSpPr>
          <p:spPr>
            <a:xfrm>
              <a:off x="0" y="0"/>
              <a:ext cx="2933248" cy="359380"/>
            </a:xfrm>
            <a:custGeom>
              <a:avLst/>
              <a:gdLst/>
              <a:ahLst/>
              <a:cxnLst/>
              <a:rect l="l" t="t" r="r" b="b"/>
              <a:pathLst>
                <a:path w="2933248" h="359380">
                  <a:moveTo>
                    <a:pt x="30340" y="0"/>
                  </a:moveTo>
                  <a:lnTo>
                    <a:pt x="2902908" y="0"/>
                  </a:lnTo>
                  <a:cubicBezTo>
                    <a:pt x="2919664" y="0"/>
                    <a:pt x="2933248" y="13584"/>
                    <a:pt x="2933248" y="30340"/>
                  </a:cubicBezTo>
                  <a:lnTo>
                    <a:pt x="2933248" y="329040"/>
                  </a:lnTo>
                  <a:cubicBezTo>
                    <a:pt x="2933248" y="337087"/>
                    <a:pt x="2930052" y="344804"/>
                    <a:pt x="2924362" y="350494"/>
                  </a:cubicBezTo>
                  <a:cubicBezTo>
                    <a:pt x="2918672" y="356184"/>
                    <a:pt x="2910955" y="359380"/>
                    <a:pt x="2902908" y="359380"/>
                  </a:cubicBezTo>
                  <a:lnTo>
                    <a:pt x="30340" y="359380"/>
                  </a:lnTo>
                  <a:cubicBezTo>
                    <a:pt x="22293" y="359380"/>
                    <a:pt x="14576" y="356184"/>
                    <a:pt x="8886" y="350494"/>
                  </a:cubicBezTo>
                  <a:cubicBezTo>
                    <a:pt x="3197" y="344804"/>
                    <a:pt x="0" y="337087"/>
                    <a:pt x="0" y="329040"/>
                  </a:cubicBezTo>
                  <a:lnTo>
                    <a:pt x="0" y="30340"/>
                  </a:lnTo>
                  <a:cubicBezTo>
                    <a:pt x="0" y="22293"/>
                    <a:pt x="3197" y="14576"/>
                    <a:pt x="8886" y="8886"/>
                  </a:cubicBezTo>
                  <a:cubicBezTo>
                    <a:pt x="14576" y="3197"/>
                    <a:pt x="22293" y="0"/>
                    <a:pt x="30340" y="0"/>
                  </a:cubicBezTo>
                  <a:close/>
                </a:path>
              </a:pathLst>
            </a:custGeom>
            <a:solidFill>
              <a:srgbClr val="5CB6F9"/>
            </a:solidFill>
          </p:spPr>
        </p:sp>
        <p:sp>
          <p:nvSpPr>
            <p:cNvPr id="42"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 name="AutoShape 2"/>
          <p:cNvSpPr/>
          <p:nvPr/>
        </p:nvSpPr>
        <p:spPr>
          <a:xfrm rot="1293066">
            <a:off x="5638815" y="4138898"/>
            <a:ext cx="6457964" cy="906786"/>
          </a:xfrm>
          <a:prstGeom prst="line">
            <a:avLst/>
          </a:prstGeom>
          <a:ln w="47625" cap="rnd">
            <a:solidFill>
              <a:srgbClr val="050A30"/>
            </a:solidFill>
            <a:prstDash val="solid"/>
            <a:headEnd type="none" w="sm" len="sm"/>
            <a:tailEnd type="none" w="sm" len="sm"/>
          </a:ln>
        </p:spPr>
      </p:sp>
      <p:sp>
        <p:nvSpPr>
          <p:cNvPr id="3" name="AutoShape 3"/>
          <p:cNvSpPr/>
          <p:nvPr/>
        </p:nvSpPr>
        <p:spPr>
          <a:xfrm rot="9547333" flipV="1">
            <a:off x="5626715" y="4019040"/>
            <a:ext cx="6441274" cy="1068369"/>
          </a:xfrm>
          <a:prstGeom prst="line">
            <a:avLst/>
          </a:prstGeom>
          <a:ln w="47625" cap="rnd">
            <a:solidFill>
              <a:srgbClr val="050A30"/>
            </a:solidFill>
            <a:prstDash val="solid"/>
            <a:headEnd type="none" w="sm" len="sm"/>
            <a:tailEnd type="none" w="sm" len="sm"/>
          </a:ln>
        </p:spPr>
      </p:sp>
      <p:grpSp>
        <p:nvGrpSpPr>
          <p:cNvPr id="4" name="Group 4"/>
          <p:cNvGrpSpPr/>
          <p:nvPr/>
        </p:nvGrpSpPr>
        <p:grpSpPr>
          <a:xfrm>
            <a:off x="7861165" y="3607173"/>
            <a:ext cx="1973986" cy="1973986"/>
            <a:chOff x="0" y="0"/>
            <a:chExt cx="812800" cy="812800"/>
          </a:xfrm>
        </p:grpSpPr>
        <p:sp>
          <p:nvSpPr>
            <p:cNvPr id="5" name="Freeform 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5CB6F9"/>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677632" y="893243"/>
            <a:ext cx="6856166" cy="1315921"/>
          </a:xfrm>
          <a:prstGeom prst="rect">
            <a:avLst/>
          </a:prstGeom>
        </p:spPr>
        <p:txBody>
          <a:bodyPr lIns="0" tIns="0" rIns="0" bIns="0" rtlCol="0" anchor="t">
            <a:spAutoFit/>
          </a:bodyPr>
          <a:lstStyle/>
          <a:p>
            <a:pPr algn="ctr">
              <a:lnSpc>
                <a:spcPts val="4736"/>
              </a:lnSpc>
              <a:spcBef>
                <a:spcPct val="0"/>
              </a:spcBef>
            </a:pPr>
            <a:r>
              <a:rPr lang="en-US" sz="3947" dirty="0">
                <a:solidFill>
                  <a:srgbClr val="050A30"/>
                </a:solidFill>
                <a:latin typeface="Agrandir Narrow Bold"/>
              </a:rPr>
              <a:t>Discussion on Proposed Methodology</a:t>
            </a:r>
          </a:p>
        </p:txBody>
      </p:sp>
      <p:sp>
        <p:nvSpPr>
          <p:cNvPr id="9" name="TextBox 9"/>
          <p:cNvSpPr txBox="1"/>
          <p:nvPr/>
        </p:nvSpPr>
        <p:spPr>
          <a:xfrm>
            <a:off x="460292" y="2342213"/>
            <a:ext cx="5243880" cy="1240019"/>
          </a:xfrm>
          <a:prstGeom prst="rect">
            <a:avLst/>
          </a:prstGeom>
        </p:spPr>
        <p:txBody>
          <a:bodyPr wrap="square" lIns="0" tIns="0" rIns="0" bIns="0" rtlCol="0" anchor="t">
            <a:spAutoFit/>
          </a:bodyPr>
          <a:lstStyle/>
          <a:p>
            <a:pPr marL="0" lvl="0" indent="0" algn="ctr">
              <a:lnSpc>
                <a:spcPts val="4889"/>
              </a:lnSpc>
              <a:spcBef>
                <a:spcPct val="0"/>
              </a:spcBef>
            </a:pPr>
            <a:r>
              <a:rPr lang="en-US" sz="4074" dirty="0">
                <a:solidFill>
                  <a:srgbClr val="050A30"/>
                </a:solidFill>
                <a:latin typeface="Agrandir Narrow Bold"/>
              </a:rPr>
              <a:t>Data Collection and Pre-processing</a:t>
            </a:r>
          </a:p>
        </p:txBody>
      </p:sp>
      <p:sp>
        <p:nvSpPr>
          <p:cNvPr id="10" name="TextBox 10"/>
          <p:cNvSpPr txBox="1"/>
          <p:nvPr/>
        </p:nvSpPr>
        <p:spPr>
          <a:xfrm>
            <a:off x="138223" y="3578561"/>
            <a:ext cx="6181660" cy="1538883"/>
          </a:xfrm>
          <a:prstGeom prst="rect">
            <a:avLst/>
          </a:prstGeom>
        </p:spPr>
        <p:txBody>
          <a:bodyPr wrap="square" lIns="0" tIns="0" rIns="0" bIns="0" rtlCol="0" anchor="t">
            <a:spAutoFit/>
          </a:bodyPr>
          <a:lstStyle/>
          <a:p>
            <a:pPr marL="0" lvl="0" indent="0" algn="ctr">
              <a:lnSpc>
                <a:spcPts val="3019"/>
              </a:lnSpc>
              <a:spcBef>
                <a:spcPct val="0"/>
              </a:spcBef>
            </a:pPr>
            <a:r>
              <a:rPr lang="en-US" sz="2516" dirty="0">
                <a:solidFill>
                  <a:srgbClr val="050A30"/>
                </a:solidFill>
                <a:latin typeface="Agrandir Narrow"/>
              </a:rPr>
              <a:t>Data is collected from various sources, such as police reports or cybercrime databases.</a:t>
            </a:r>
          </a:p>
          <a:p>
            <a:pPr marL="0" lvl="0" indent="0" algn="ctr">
              <a:lnSpc>
                <a:spcPts val="3019"/>
              </a:lnSpc>
              <a:spcBef>
                <a:spcPct val="0"/>
              </a:spcBef>
            </a:pPr>
            <a:r>
              <a:rPr lang="en-US" sz="2516" dirty="0">
                <a:solidFill>
                  <a:srgbClr val="050A30"/>
                </a:solidFill>
                <a:latin typeface="Agrandir Narrow"/>
              </a:rPr>
              <a:t>The data is pre-processed to ensure data quality, consistency, and completeness</a:t>
            </a:r>
          </a:p>
        </p:txBody>
      </p:sp>
      <p:sp>
        <p:nvSpPr>
          <p:cNvPr id="11" name="TextBox 11"/>
          <p:cNvSpPr txBox="1"/>
          <p:nvPr/>
        </p:nvSpPr>
        <p:spPr>
          <a:xfrm>
            <a:off x="714220" y="5894272"/>
            <a:ext cx="3907412" cy="611642"/>
          </a:xfrm>
          <a:prstGeom prst="rect">
            <a:avLst/>
          </a:prstGeom>
        </p:spPr>
        <p:txBody>
          <a:bodyPr lIns="0" tIns="0" rIns="0" bIns="0" rtlCol="0" anchor="t">
            <a:spAutoFit/>
          </a:bodyPr>
          <a:lstStyle/>
          <a:p>
            <a:pPr marL="0" lvl="0" indent="0" algn="r">
              <a:lnSpc>
                <a:spcPts val="4889"/>
              </a:lnSpc>
              <a:spcBef>
                <a:spcPct val="0"/>
              </a:spcBef>
            </a:pPr>
            <a:r>
              <a:rPr lang="en-US" sz="4074" dirty="0">
                <a:solidFill>
                  <a:srgbClr val="050A30"/>
                </a:solidFill>
                <a:latin typeface="Agrandir Narrow Bold"/>
              </a:rPr>
              <a:t>Data Mining</a:t>
            </a:r>
          </a:p>
        </p:txBody>
      </p:sp>
      <p:sp>
        <p:nvSpPr>
          <p:cNvPr id="12" name="TextBox 12"/>
          <p:cNvSpPr txBox="1"/>
          <p:nvPr/>
        </p:nvSpPr>
        <p:spPr>
          <a:xfrm>
            <a:off x="138223" y="6631958"/>
            <a:ext cx="6181659" cy="1923604"/>
          </a:xfrm>
          <a:prstGeom prst="rect">
            <a:avLst/>
          </a:prstGeom>
        </p:spPr>
        <p:txBody>
          <a:bodyPr wrap="square" lIns="0" tIns="0" rIns="0" bIns="0" rtlCol="0" anchor="t">
            <a:spAutoFit/>
          </a:bodyPr>
          <a:lstStyle/>
          <a:p>
            <a:pPr marL="0" lvl="0" indent="0" algn="ctr">
              <a:lnSpc>
                <a:spcPts val="3019"/>
              </a:lnSpc>
              <a:spcBef>
                <a:spcPct val="0"/>
              </a:spcBef>
            </a:pPr>
            <a:r>
              <a:rPr lang="en-US" sz="2516" dirty="0">
                <a:solidFill>
                  <a:srgbClr val="050A30"/>
                </a:solidFill>
                <a:latin typeface="Agrandir Narrow"/>
              </a:rPr>
              <a:t>Data mining techniques is used to identify patterns and trends in cybercrime data, which can help to predict future crime rates and take proactive measures to prevent cyber threats.</a:t>
            </a:r>
          </a:p>
        </p:txBody>
      </p:sp>
      <p:sp>
        <p:nvSpPr>
          <p:cNvPr id="13" name="TextBox 13"/>
          <p:cNvSpPr txBox="1"/>
          <p:nvPr/>
        </p:nvSpPr>
        <p:spPr>
          <a:xfrm>
            <a:off x="12611340" y="2355585"/>
            <a:ext cx="4874849" cy="611642"/>
          </a:xfrm>
          <a:prstGeom prst="rect">
            <a:avLst/>
          </a:prstGeom>
        </p:spPr>
        <p:txBody>
          <a:bodyPr lIns="0" tIns="0" rIns="0" bIns="0" rtlCol="0" anchor="t">
            <a:spAutoFit/>
          </a:bodyPr>
          <a:lstStyle/>
          <a:p>
            <a:pPr marL="0" lvl="0" indent="0" algn="l">
              <a:lnSpc>
                <a:spcPts val="4889"/>
              </a:lnSpc>
              <a:spcBef>
                <a:spcPct val="0"/>
              </a:spcBef>
            </a:pPr>
            <a:r>
              <a:rPr lang="en-US" sz="4074" dirty="0">
                <a:solidFill>
                  <a:srgbClr val="050A30"/>
                </a:solidFill>
                <a:latin typeface="Agrandir Narrow Bold"/>
              </a:rPr>
              <a:t>Trend Analysis</a:t>
            </a:r>
          </a:p>
        </p:txBody>
      </p:sp>
      <p:sp>
        <p:nvSpPr>
          <p:cNvPr id="14" name="TextBox 14"/>
          <p:cNvSpPr txBox="1"/>
          <p:nvPr/>
        </p:nvSpPr>
        <p:spPr>
          <a:xfrm>
            <a:off x="11666161" y="3050533"/>
            <a:ext cx="6339582" cy="1923604"/>
          </a:xfrm>
          <a:prstGeom prst="rect">
            <a:avLst/>
          </a:prstGeom>
        </p:spPr>
        <p:txBody>
          <a:bodyPr wrap="square" lIns="0" tIns="0" rIns="0" bIns="0" rtlCol="0" anchor="t">
            <a:spAutoFit/>
          </a:bodyPr>
          <a:lstStyle/>
          <a:p>
            <a:pPr marL="0" lvl="0" indent="0" algn="ctr">
              <a:lnSpc>
                <a:spcPts val="3019"/>
              </a:lnSpc>
              <a:spcBef>
                <a:spcPct val="0"/>
              </a:spcBef>
            </a:pPr>
            <a:r>
              <a:rPr lang="en-US" sz="2516" dirty="0">
                <a:solidFill>
                  <a:srgbClr val="050A30"/>
                </a:solidFill>
                <a:latin typeface="Agrandir Narrow"/>
              </a:rPr>
              <a:t>Trend analysis identifies the rate of change of cybercrime over time, and detect any underlying patterns or trends in the data that may be useful for predicting future cybercrime rates.</a:t>
            </a:r>
          </a:p>
        </p:txBody>
      </p:sp>
      <p:sp>
        <p:nvSpPr>
          <p:cNvPr id="15" name="TextBox 15"/>
          <p:cNvSpPr txBox="1"/>
          <p:nvPr/>
        </p:nvSpPr>
        <p:spPr>
          <a:xfrm>
            <a:off x="12414807" y="5949403"/>
            <a:ext cx="5264235" cy="611642"/>
          </a:xfrm>
          <a:prstGeom prst="rect">
            <a:avLst/>
          </a:prstGeom>
        </p:spPr>
        <p:txBody>
          <a:bodyPr wrap="square" lIns="0" tIns="0" rIns="0" bIns="0" rtlCol="0" anchor="t">
            <a:spAutoFit/>
          </a:bodyPr>
          <a:lstStyle/>
          <a:p>
            <a:pPr marL="0" lvl="0" indent="0" algn="l">
              <a:lnSpc>
                <a:spcPts val="4889"/>
              </a:lnSpc>
              <a:spcBef>
                <a:spcPct val="0"/>
              </a:spcBef>
            </a:pPr>
            <a:r>
              <a:rPr lang="en-US" sz="4074" dirty="0">
                <a:solidFill>
                  <a:srgbClr val="050A30"/>
                </a:solidFill>
                <a:latin typeface="Agrandir Narrow Bold"/>
              </a:rPr>
              <a:t>Data Visualization</a:t>
            </a:r>
          </a:p>
        </p:txBody>
      </p:sp>
      <p:sp>
        <p:nvSpPr>
          <p:cNvPr id="16" name="TextBox 16"/>
          <p:cNvSpPr txBox="1"/>
          <p:nvPr/>
        </p:nvSpPr>
        <p:spPr>
          <a:xfrm>
            <a:off x="11451517" y="6601474"/>
            <a:ext cx="6698260" cy="2308324"/>
          </a:xfrm>
          <a:prstGeom prst="rect">
            <a:avLst/>
          </a:prstGeom>
        </p:spPr>
        <p:txBody>
          <a:bodyPr wrap="square" lIns="0" tIns="0" rIns="0" bIns="0" rtlCol="0" anchor="t">
            <a:spAutoFit/>
          </a:bodyPr>
          <a:lstStyle/>
          <a:p>
            <a:pPr marL="0" lvl="0" indent="0" algn="ctr">
              <a:lnSpc>
                <a:spcPts val="3019"/>
              </a:lnSpc>
              <a:spcBef>
                <a:spcPct val="0"/>
              </a:spcBef>
            </a:pPr>
            <a:r>
              <a:rPr lang="en-US" sz="2516" dirty="0">
                <a:solidFill>
                  <a:srgbClr val="050A30"/>
                </a:solidFill>
                <a:latin typeface="Agrandir Narrow"/>
              </a:rPr>
              <a:t>The output is displayed visually using various data visualization techniques, such as line charts, bar graphs, scatter plots. These visual representations can help to communicate the insights gained from the data analysis to users in a clear and concise manner.</a:t>
            </a:r>
          </a:p>
        </p:txBody>
      </p:sp>
      <p:pic>
        <p:nvPicPr>
          <p:cNvPr id="33" name="Picture 3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60291" y="8770797"/>
            <a:ext cx="1048729" cy="1064552"/>
          </a:xfrm>
          <a:prstGeom prst="rect">
            <a:avLst/>
          </a:prstGeom>
        </p:spPr>
      </p:pic>
      <p:pic>
        <p:nvPicPr>
          <p:cNvPr id="34" name="Picture 3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670958" y="8859886"/>
            <a:ext cx="2617042" cy="2010313"/>
          </a:xfrm>
          <a:prstGeom prst="rect">
            <a:avLst/>
          </a:prstGeom>
        </p:spPr>
      </p:pic>
      <p:pic>
        <p:nvPicPr>
          <p:cNvPr id="35" name="Picture 3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4517" y="1781918"/>
            <a:ext cx="1561364" cy="854492"/>
          </a:xfrm>
          <a:prstGeom prst="rect">
            <a:avLst/>
          </a:prstGeom>
        </p:spPr>
      </p:pic>
      <p:pic>
        <p:nvPicPr>
          <p:cNvPr id="36" name="Picture 36"/>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65346" y="609345"/>
            <a:ext cx="3432328" cy="1029698"/>
          </a:xfrm>
          <a:prstGeom prst="rect">
            <a:avLst/>
          </a:prstGeom>
        </p:spPr>
      </p:pic>
      <p:pic>
        <p:nvPicPr>
          <p:cNvPr id="37" name="Picture 37"/>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5670958" y="1028700"/>
            <a:ext cx="1588342" cy="1667153"/>
          </a:xfrm>
          <a:prstGeom prst="rect">
            <a:avLst/>
          </a:prstGeom>
        </p:spPr>
      </p:pic>
      <p:pic>
        <p:nvPicPr>
          <p:cNvPr id="38" name="Picture 38"/>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7634014" y="6180391"/>
            <a:ext cx="850914" cy="850914"/>
          </a:xfrm>
          <a:prstGeom prst="rect">
            <a:avLst/>
          </a:prstGeom>
        </p:spPr>
      </p:pic>
      <p:pic>
        <p:nvPicPr>
          <p:cNvPr id="7" name="Picture 6">
            <a:extLst>
              <a:ext uri="{FF2B5EF4-FFF2-40B4-BE49-F238E27FC236}">
                <a16:creationId xmlns:a16="http://schemas.microsoft.com/office/drawing/2014/main" id="{37F3FB6B-52FA-6F42-96CD-CC1C68466E0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908750" y="3659164"/>
            <a:ext cx="1921995" cy="19219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1546</Words>
  <Application>Microsoft Office PowerPoint</Application>
  <PresentationFormat>Custom</PresentationFormat>
  <Paragraphs>117</Paragraphs>
  <Slides>16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Canva Sans</vt:lpstr>
      <vt:lpstr>Söhne</vt:lpstr>
      <vt:lpstr>Agrandir Narrow Bold</vt:lpstr>
      <vt:lpstr>Roboto Mono</vt:lpstr>
      <vt:lpstr>Agrandir Narrow</vt:lpstr>
      <vt:lpstr>Open Sans Light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Presentations</dc:title>
  <dc:creator>Dr Gaurav</dc:creator>
  <cp:lastModifiedBy>Kamini Sengar</cp:lastModifiedBy>
  <cp:revision>21</cp:revision>
  <dcterms:created xsi:type="dcterms:W3CDTF">2006-08-16T00:00:00Z</dcterms:created>
  <dcterms:modified xsi:type="dcterms:W3CDTF">2023-05-12T18:45:49Z</dcterms:modified>
  <dc:identifier>DAFSvaYi3Uc</dc:identifier>
</cp:coreProperties>
</file>