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ca2d36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ca2d36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ca2d361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ca2d361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ca2d361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ca2d361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ca2d361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ca2d361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ca2d361f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ca2d361f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ca2d361f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ca2d361f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ca2d361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ca2d361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ca2d361f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ca2d361f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5ca2d361f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5ca2d361f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5ca2d361f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5ca2d361f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ca2d361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ca2d361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ca2d361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ca2d361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ca2d361f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ca2d361f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5ca2d361f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5ca2d361f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5ca2d361f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5ca2d361f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ca2d361f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ca2d361f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ca2d361f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ca2d361f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5ca2d361f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5ca2d361f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7cb5854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7cb5854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7cb5854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7cb5854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cb5854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cb5854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cb58541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cb58541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ca2d361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ca2d361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ca2d361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ca2d361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ca2d361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ca2d361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ca2d361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ca2d361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ca2d361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ca2d361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cb733d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cb733d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cb733d6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cb733d6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cb733d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cb733d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18.png"/><Relationship Id="rId5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37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rchive.ics.uci.edu/ml/datasets/diabetes+130-us+hospitals+for+years+1999-200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6462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Predicting Diabetes-Related Readmission</a:t>
            </a:r>
            <a:endParaRPr sz="3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48575" y="2268700"/>
            <a:ext cx="5493300" cy="154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CMPE 266 Fall 2018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1905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Ishwarya Varadarajan - 011549473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1905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Priyanka Subramanyam - 012420603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1905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Sahitya Mullapudi - 011545404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1905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Savitri Swapna Maddula - 012551799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1905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Sowmya Viswanathan - 011432668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0"/>
            <a:ext cx="85206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R-Studio Console</a:t>
            </a:r>
            <a:endParaRPr sz="2000"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42213" t="0"/>
          <a:stretch/>
        </p:blipFill>
        <p:spPr>
          <a:xfrm>
            <a:off x="227200" y="894175"/>
            <a:ext cx="3119200" cy="30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350" y="615675"/>
            <a:ext cx="5361550" cy="437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-51125"/>
            <a:ext cx="85206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Attributes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</a:t>
            </a:r>
            <a:r>
              <a:rPr lang="en" sz="2000"/>
              <a:t>R-Studio </a:t>
            </a:r>
            <a:r>
              <a:rPr lang="en" sz="2000"/>
              <a:t>Console)</a:t>
            </a:r>
            <a:endParaRPr sz="20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00" y="934677"/>
            <a:ext cx="7601626" cy="35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57775" y="-12"/>
            <a:ext cx="85206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Data Preparation</a:t>
            </a:r>
            <a:r>
              <a:rPr lang="en" sz="3000"/>
              <a:t>-Categorical Data Processing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6916" t="0"/>
          <a:stretch/>
        </p:blipFill>
        <p:spPr>
          <a:xfrm>
            <a:off x="1013325" y="573825"/>
            <a:ext cx="7061175" cy="44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Preparation</a:t>
            </a:r>
            <a:r>
              <a:rPr lang="en" sz="3000"/>
              <a:t>-Remove columns with near zero variance</a:t>
            </a:r>
            <a:endParaRPr sz="20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238" y="628500"/>
            <a:ext cx="70961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0" l="0" r="5078" t="0"/>
          <a:stretch/>
        </p:blipFill>
        <p:spPr>
          <a:xfrm>
            <a:off x="471000" y="2768950"/>
            <a:ext cx="8390176" cy="18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type="title"/>
          </p:nvPr>
        </p:nvSpPr>
        <p:spPr>
          <a:xfrm>
            <a:off x="471000" y="207630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Convert </a:t>
            </a:r>
            <a:r>
              <a:rPr lang="en" sz="3000"/>
              <a:t>Continuous</a:t>
            </a:r>
            <a:r>
              <a:rPr lang="en" sz="3000"/>
              <a:t> variable to levels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Data Imputation - Handling Missing Data</a:t>
            </a:r>
            <a:endParaRPr sz="20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500"/>
            <a:ext cx="8839200" cy="14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0" l="1409" r="1409" t="0"/>
          <a:stretch/>
        </p:blipFill>
        <p:spPr>
          <a:xfrm>
            <a:off x="227625" y="2244675"/>
            <a:ext cx="4344376" cy="27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64" y="2244675"/>
            <a:ext cx="4470411" cy="27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Model Planning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Outcome Variable: 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R=&gt; Readmitted, NR=&gt; Not Readmitted (2 levels)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Split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47092" l="0" r="0" t="0"/>
          <a:stretch/>
        </p:blipFill>
        <p:spPr>
          <a:xfrm>
            <a:off x="1255525" y="1141575"/>
            <a:ext cx="6962775" cy="14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525" y="2667950"/>
            <a:ext cx="7039774" cy="23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r>
              <a:rPr lang="en" sz="3000"/>
              <a:t>. Model Building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177" name="Google Shape;177;p28"/>
          <p:cNvCxnSpPr>
            <a:stCxn id="178" idx="2"/>
            <a:endCxn id="179" idx="1"/>
          </p:cNvCxnSpPr>
          <p:nvPr/>
        </p:nvCxnSpPr>
        <p:spPr>
          <a:xfrm>
            <a:off x="2242650" y="2571750"/>
            <a:ext cx="609600" cy="12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8"/>
          <p:cNvCxnSpPr>
            <a:stCxn id="178" idx="2"/>
            <a:endCxn id="181" idx="1"/>
          </p:cNvCxnSpPr>
          <p:nvPr/>
        </p:nvCxnSpPr>
        <p:spPr>
          <a:xfrm flipH="1" rot="10800000">
            <a:off x="2242650" y="1278150"/>
            <a:ext cx="609600" cy="129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8"/>
          <p:cNvSpPr/>
          <p:nvPr/>
        </p:nvSpPr>
        <p:spPr>
          <a:xfrm rot="-5400000">
            <a:off x="359400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Models Used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2852250" y="101554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852250" y="357909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5406150" y="11645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 Sampling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406150" y="102275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Down Sampling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5406150" y="358183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Down 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Sampling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406150" y="441193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Smote 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Sampling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28"/>
          <p:cNvCxnSpPr>
            <a:stCxn id="181" idx="3"/>
            <a:endCxn id="182" idx="1"/>
          </p:cNvCxnSpPr>
          <p:nvPr/>
        </p:nvCxnSpPr>
        <p:spPr>
          <a:xfrm flipH="1" rot="10800000">
            <a:off x="4872750" y="379096"/>
            <a:ext cx="533400" cy="89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8"/>
          <p:cNvCxnSpPr>
            <a:stCxn id="181" idx="3"/>
            <a:endCxn id="183" idx="1"/>
          </p:cNvCxnSpPr>
          <p:nvPr/>
        </p:nvCxnSpPr>
        <p:spPr>
          <a:xfrm>
            <a:off x="4872750" y="1278196"/>
            <a:ext cx="533400" cy="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8"/>
          <p:cNvCxnSpPr>
            <a:stCxn id="184" idx="1"/>
            <a:endCxn id="179" idx="3"/>
          </p:cNvCxnSpPr>
          <p:nvPr/>
        </p:nvCxnSpPr>
        <p:spPr>
          <a:xfrm rot="10800000">
            <a:off x="4872750" y="3841785"/>
            <a:ext cx="533400" cy="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8"/>
          <p:cNvCxnSpPr>
            <a:stCxn id="185" idx="1"/>
            <a:endCxn id="179" idx="3"/>
          </p:cNvCxnSpPr>
          <p:nvPr/>
        </p:nvCxnSpPr>
        <p:spPr>
          <a:xfrm rot="10800000">
            <a:off x="4872750" y="3841785"/>
            <a:ext cx="533400" cy="83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8"/>
          <p:cNvCxnSpPr/>
          <p:nvPr/>
        </p:nvCxnSpPr>
        <p:spPr>
          <a:xfrm flipH="1" rot="-5400000">
            <a:off x="4637777" y="1383466"/>
            <a:ext cx="1285500" cy="276900"/>
          </a:xfrm>
          <a:prstGeom prst="bentConnector3">
            <a:avLst>
              <a:gd fmla="val 10522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8"/>
          <p:cNvSpPr/>
          <p:nvPr/>
        </p:nvSpPr>
        <p:spPr>
          <a:xfrm>
            <a:off x="5406150" y="190201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Smote Sampling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8"/>
          <p:cNvCxnSpPr>
            <a:stCxn id="179" idx="3"/>
            <a:endCxn id="193" idx="1"/>
          </p:cNvCxnSpPr>
          <p:nvPr/>
        </p:nvCxnSpPr>
        <p:spPr>
          <a:xfrm flipH="1" rot="10800000">
            <a:off x="4872750" y="3097744"/>
            <a:ext cx="533400" cy="74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8"/>
          <p:cNvSpPr/>
          <p:nvPr/>
        </p:nvSpPr>
        <p:spPr>
          <a:xfrm>
            <a:off x="5406150" y="283515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 Sampling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       a. </a:t>
            </a:r>
            <a:r>
              <a:rPr lang="en" sz="3000"/>
              <a:t> Decision Tree </a:t>
            </a:r>
            <a:r>
              <a:rPr lang="en" sz="3000"/>
              <a:t>              </a:t>
            </a:r>
            <a:r>
              <a:rPr lang="en" sz="2000"/>
              <a:t>Confusion Matrix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R plot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6963" l="6094" r="5714" t="6963"/>
          <a:stretch/>
        </p:blipFill>
        <p:spPr>
          <a:xfrm>
            <a:off x="153925" y="910700"/>
            <a:ext cx="4348250" cy="33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175" y="514050"/>
            <a:ext cx="4463675" cy="4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        </a:t>
            </a:r>
            <a:r>
              <a:rPr lang="en" sz="3000"/>
              <a:t>b</a:t>
            </a:r>
            <a:r>
              <a:rPr lang="en" sz="3000"/>
              <a:t>. Logistic Regression         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</a:t>
            </a:r>
            <a:r>
              <a:rPr lang="en" sz="2000"/>
              <a:t>Confusion Matrix                                                                     Model Coefficients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0" y="998975"/>
            <a:ext cx="461010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11793" l="0" r="0" t="0"/>
          <a:stretch/>
        </p:blipFill>
        <p:spPr>
          <a:xfrm>
            <a:off x="3725675" y="1210724"/>
            <a:ext cx="5300875" cy="36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5. Model Evaluation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  ROC                                                                    Sensitivity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3633" r="0" t="6402"/>
          <a:stretch/>
        </p:blipFill>
        <p:spPr>
          <a:xfrm>
            <a:off x="311700" y="897875"/>
            <a:ext cx="4560000" cy="39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3873" r="0" t="5891"/>
          <a:stretch/>
        </p:blipFill>
        <p:spPr>
          <a:xfrm>
            <a:off x="4656075" y="897875"/>
            <a:ext cx="4271400" cy="39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10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384200" y="917975"/>
            <a:ext cx="4759800" cy="3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b="1" i="1" lang="en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Readmission is costly, harmful and burdensome to the patient ─ and it is potentially preventable.</a:t>
            </a:r>
            <a:r>
              <a:rPr lang="en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Thus, r</a:t>
            </a:r>
            <a:r>
              <a:rPr lang="en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eadmission within 30 days is one factor </a:t>
            </a:r>
            <a:r>
              <a:rPr lang="en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used to rate hospitals on </a:t>
            </a:r>
            <a:r>
              <a:rPr lang="en" sz="1700" u="sng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quality of care and determine reimbursement.</a:t>
            </a:r>
            <a:endParaRPr sz="1700" u="sng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Understanding what causes readmissions can lead toward </a:t>
            </a:r>
            <a:r>
              <a:rPr b="1" i="1" lang="en" sz="17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improved patient outcomes and quality of care, and lower costs. </a:t>
            </a:r>
            <a:endParaRPr b="1" i="1" sz="17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95" y="1197025"/>
            <a:ext cx="4197605" cy="29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Specificity                                                                      Logistic Regression - ROC Curve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3993"/>
          <a:stretch/>
        </p:blipFill>
        <p:spPr>
          <a:xfrm>
            <a:off x="152400" y="628500"/>
            <a:ext cx="4732125" cy="436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6768"/>
          <a:stretch/>
        </p:blipFill>
        <p:spPr>
          <a:xfrm>
            <a:off x="5053700" y="4001925"/>
            <a:ext cx="3642775" cy="7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5053700" y="3578650"/>
            <a:ext cx="2539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AUC Score</a:t>
            </a:r>
            <a:endParaRPr b="1"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5">
            <a:alphaModFix/>
          </a:blip>
          <a:srcRect b="0" l="0" r="6226" t="5873"/>
          <a:stretch/>
        </p:blipFill>
        <p:spPr>
          <a:xfrm>
            <a:off x="4884525" y="538724"/>
            <a:ext cx="4029749" cy="29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6718725" y="2001025"/>
            <a:ext cx="2362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Area under Curve = 0.6239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ROC Curve- Decision Tree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5" y="628500"/>
            <a:ext cx="4732125" cy="42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7900"/>
            <a:ext cx="4383625" cy="22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4572000" y="962025"/>
            <a:ext cx="2539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Area under Curve</a:t>
            </a:r>
            <a:endParaRPr b="1" sz="2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6. Visualization -boxplot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488" y="1176475"/>
            <a:ext cx="563880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300" y="567975"/>
            <a:ext cx="55911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Visualization-ggplot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2043" r="3785" t="0"/>
          <a:stretch/>
        </p:blipFill>
        <p:spPr>
          <a:xfrm>
            <a:off x="0" y="1458100"/>
            <a:ext cx="49382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275" y="1534300"/>
            <a:ext cx="4027650" cy="3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563" y="628500"/>
            <a:ext cx="4475075" cy="12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7575"/>
            <a:ext cx="4475075" cy="114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Visualization-ggplot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3">
            <a:alphaModFix/>
          </a:blip>
          <a:srcRect b="0" l="0" r="2410" t="0"/>
          <a:stretch/>
        </p:blipFill>
        <p:spPr>
          <a:xfrm>
            <a:off x="64125" y="1563325"/>
            <a:ext cx="550265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300" y="823950"/>
            <a:ext cx="5244700" cy="32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8375"/>
            <a:ext cx="4794275" cy="11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0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</a:t>
            </a:r>
            <a:r>
              <a:rPr lang="en" sz="3000"/>
              <a:t>Visualization-ggplot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                                                                                                   Plot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475" y="833725"/>
            <a:ext cx="4732125" cy="42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25" y="1590500"/>
            <a:ext cx="4156850" cy="1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 - Tableau</a:t>
            </a:r>
            <a:endParaRPr sz="3000"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75" y="1704225"/>
            <a:ext cx="7648525" cy="26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 - Tableau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25" y="1152425"/>
            <a:ext cx="7638250" cy="363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 - Tableau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75" y="1560500"/>
            <a:ext cx="7802525" cy="281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 - Graph - Excel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00" y="1316400"/>
            <a:ext cx="7093756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/>
        </p:nvSpPr>
        <p:spPr>
          <a:xfrm>
            <a:off x="767824" y="966801"/>
            <a:ext cx="7689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Prediction - Top 100 records - Actual vs Predicted data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7815750" y="1401225"/>
            <a:ext cx="13284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Readmitted = 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Not Readmitted = 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Series 1 - Actual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Series 2- Predicted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10350" y="1400700"/>
            <a:ext cx="85206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a predictive model for </a:t>
            </a:r>
            <a:r>
              <a:rPr b="1" i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determining patients with different treatments</a:t>
            </a:r>
            <a:r>
              <a:rPr i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are most likely to be readmitted after a medical encounter.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predictive model can be built which will determine the readmission of patients after a medical encounter, the </a:t>
            </a:r>
            <a:r>
              <a:rPr b="1" i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monetary burden on the health care facilities can considerably reduce, thereby reducing the annual costs estimated/allocated for the hospitals.</a:t>
            </a:r>
            <a:endParaRPr b="1" i="1"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https://archive.ics.uci.edu/ml/datasets/diabetes+130-us+hospitals+for+years+1999-2008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https://github.com/chihwaro/predicting-readmission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175" y="1486775"/>
            <a:ext cx="6364574" cy="18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906150" y="2071200"/>
            <a:ext cx="811200" cy="707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85525" y="2146125"/>
            <a:ext cx="112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Sources</a:t>
            </a:r>
            <a:endParaRPr sz="1000"/>
          </a:p>
        </p:txBody>
      </p:sp>
      <p:sp>
        <p:nvSpPr>
          <p:cNvPr id="89" name="Google Shape;89;p16"/>
          <p:cNvSpPr txBox="1"/>
          <p:nvPr/>
        </p:nvSpPr>
        <p:spPr>
          <a:xfrm>
            <a:off x="681650" y="4159400"/>
            <a:ext cx="112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Hospitals</a:t>
            </a:r>
            <a:endParaRPr sz="1000"/>
          </a:p>
        </p:txBody>
      </p:sp>
      <p:sp>
        <p:nvSpPr>
          <p:cNvPr id="90" name="Google Shape;90;p16"/>
          <p:cNvSpPr txBox="1"/>
          <p:nvPr/>
        </p:nvSpPr>
        <p:spPr>
          <a:xfrm>
            <a:off x="1509000" y="3622400"/>
            <a:ext cx="112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Medical Devices</a:t>
            </a:r>
            <a:endParaRPr sz="1000"/>
          </a:p>
        </p:txBody>
      </p:sp>
      <p:sp>
        <p:nvSpPr>
          <p:cNvPr id="91" name="Google Shape;91;p16"/>
          <p:cNvSpPr txBox="1"/>
          <p:nvPr/>
        </p:nvSpPr>
        <p:spPr>
          <a:xfrm>
            <a:off x="0" y="3622388"/>
            <a:ext cx="1122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Government Agencies</a:t>
            </a:r>
            <a:endParaRPr sz="1000"/>
          </a:p>
        </p:txBody>
      </p:sp>
      <p:cxnSp>
        <p:nvCxnSpPr>
          <p:cNvPr id="92" name="Google Shape;92;p16"/>
          <p:cNvCxnSpPr>
            <a:stCxn id="91" idx="0"/>
            <a:endCxn id="87" idx="3"/>
          </p:cNvCxnSpPr>
          <p:nvPr/>
        </p:nvCxnSpPr>
        <p:spPr>
          <a:xfrm flipH="1" rot="10800000">
            <a:off x="561000" y="2674988"/>
            <a:ext cx="463800" cy="9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endCxn id="87" idx="4"/>
          </p:cNvCxnSpPr>
          <p:nvPr/>
        </p:nvCxnSpPr>
        <p:spPr>
          <a:xfrm flipH="1" rot="10800000">
            <a:off x="1242750" y="2778600"/>
            <a:ext cx="69000" cy="13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90" idx="0"/>
            <a:endCxn id="87" idx="5"/>
          </p:cNvCxnSpPr>
          <p:nvPr/>
        </p:nvCxnSpPr>
        <p:spPr>
          <a:xfrm rot="10800000">
            <a:off x="1598700" y="2675000"/>
            <a:ext cx="471300" cy="9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/>
          <p:nvPr/>
        </p:nvSpPr>
        <p:spPr>
          <a:xfrm>
            <a:off x="1734625" y="2338750"/>
            <a:ext cx="6300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0" y="4377675"/>
            <a:ext cx="30399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It is Sensor Data Collected through various medical devices from hospitals</a:t>
            </a:r>
            <a:endParaRPr b="1" sz="1200"/>
          </a:p>
        </p:txBody>
      </p:sp>
      <p:sp>
        <p:nvSpPr>
          <p:cNvPr id="97" name="Google Shape;97;p16"/>
          <p:cNvSpPr txBox="1"/>
          <p:nvPr/>
        </p:nvSpPr>
        <p:spPr>
          <a:xfrm>
            <a:off x="6753000" y="3463100"/>
            <a:ext cx="20265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Application of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ML &amp; Visualization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Tools on big-data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10350" y="1684525"/>
            <a:ext cx="85206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Sourced from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UCI Machine Learning Repository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data from 130 US Hospitals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Covers 10 years patient data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Dataset includes - 100000 instances, 50 attributes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66750"/>
            <a:ext cx="85206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(Scripting Language - R)</a:t>
            </a:r>
            <a:endParaRPr sz="20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25"/>
            <a:ext cx="8520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Preparation 	 → Loading(Cassandra), Cleaning, Processing of data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 Planning	 → Plan the model to be used on data based on its statistics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 Building 	 → Logistic Regression, Decision Tree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Model Evaluation	 → Various Metrics like ROC, Confusion Matrix, Accuracy etc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Visualising Results 	 →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ggplot, ggplot2, Tableau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Cassandra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13"/>
            <a:ext cx="85344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Cassandra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1342237"/>
            <a:ext cx="7841449" cy="30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23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RCassandra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29849" l="0" r="0" t="16848"/>
          <a:stretch/>
        </p:blipFill>
        <p:spPr>
          <a:xfrm>
            <a:off x="964025" y="782425"/>
            <a:ext cx="6967551" cy="12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5100"/>
            <a:ext cx="8839199" cy="27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