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56" r:id="rId4"/>
    <p:sldId id="263" r:id="rId5"/>
    <p:sldId id="260" r:id="rId6"/>
    <p:sldId id="264" r:id="rId7"/>
    <p:sldId id="265" r:id="rId8"/>
    <p:sldId id="272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8d8085-4cc7-4d3d-a065-723470917bdc}">
          <p14:sldIdLst>
            <p14:sldId id="261"/>
            <p14:sldId id="256"/>
            <p14:sldId id="263"/>
            <p14:sldId id="260"/>
            <p14:sldId id="264"/>
            <p14:sldId id="265"/>
            <p14:sldId id="272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a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WhatsApp Image 2023-10-14 at 8.17.48 AM"/>
          <p:cNvPicPr>
            <a:picLocks noChangeAspect="1"/>
          </p:cNvPicPr>
          <p:nvPr>
            <p:ph idx="1"/>
          </p:nvPr>
        </p:nvPicPr>
        <p:blipFill>
          <a:blip r:embed="rId1"/>
          <a:srcRect l="656" t="2454" r="1272" b="1883"/>
          <a:stretch>
            <a:fillRect/>
          </a:stretch>
        </p:blipFill>
        <p:spPr>
          <a:xfrm>
            <a:off x="-635" y="0"/>
            <a:ext cx="1225804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IN" altLang="en-US" sz="4800">
                <a:ln>
                  <a:solidFill>
                    <a:schemeClr val="bg1"/>
                  </a:solidFill>
                </a:ln>
                <a:solidFill>
                  <a:srgbClr val="7030A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Cooper Black" panose="0208090404030B020404" charset="0"/>
                <a:cs typeface="Cooper Black" panose="0208090404030B020404" charset="0"/>
              </a:rPr>
              <a:t>SRI SARADA NIKETEN COLLEGE FOR W0MEN.</a:t>
            </a:r>
            <a:endParaRPr lang="en-IN" altLang="en-US" sz="4800">
              <a:ln>
                <a:solidFill>
                  <a:schemeClr val="bg1"/>
                </a:solidFill>
              </a:ln>
              <a:solidFill>
                <a:srgbClr val="7030A0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Cooper Black" panose="0208090404030B020404" charset="0"/>
              <a:cs typeface="Cooper Black" panose="0208090404030B0204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400300" y="5628640"/>
            <a:ext cx="94926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5400">
                <a:ln>
                  <a:solidFill>
                    <a:schemeClr val="bg1"/>
                  </a:solidFill>
                </a:ln>
                <a:solidFill>
                  <a:schemeClr val="tx2"/>
                </a:solidFill>
                <a:latin typeface="Cooper Black" panose="0208090404030B020404" charset="0"/>
                <a:cs typeface="Cooper Black" panose="0208090404030B020404" charset="0"/>
              </a:rPr>
              <a:t>AMARAVATHIPUDUR</a:t>
            </a:r>
            <a:r>
              <a:rPr lang="en-IN" altLang="en-US" sz="4000">
                <a:ln>
                  <a:solidFill>
                    <a:schemeClr val="bg1"/>
                  </a:solidFill>
                </a:ln>
                <a:solidFill>
                  <a:srgbClr val="00B0F0"/>
                </a:solidFill>
                <a:latin typeface="Cooper Black" panose="0208090404030B020404" charset="0"/>
                <a:cs typeface="Cooper Black" panose="0208090404030B020404" charset="0"/>
              </a:rPr>
              <a:t>.</a:t>
            </a:r>
            <a:endParaRPr lang="en-IN" altLang="en-US" sz="4000">
              <a:ln>
                <a:solidFill>
                  <a:schemeClr val="bg1"/>
                </a:solidFill>
              </a:ln>
              <a:solidFill>
                <a:srgbClr val="00B0F0"/>
              </a:solidFill>
              <a:latin typeface="Cooper Black" panose="0208090404030B020404" charset="0"/>
              <a:cs typeface="Cooper Black" panose="0208090404030B0204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93725" y="266700"/>
            <a:ext cx="3599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>
                <a:effectLst>
                  <a:reflection blurRad="6350" stA="55000" endA="300" endPos="45500" dir="5400000" sy="-100000" algn="bl" rotWithShape="0"/>
                </a:effectLst>
                <a:latin typeface="Bodoni MT Black" panose="02070A03080606020203" charset="0"/>
                <a:cs typeface="Bodoni MT Black" panose="02070A03080606020203" charset="0"/>
              </a:rPr>
              <a:t>RESULTS;</a:t>
            </a:r>
            <a:endParaRPr lang="en-IN" altLang="en-US" sz="3600">
              <a:effectLst>
                <a:reflection blurRad="6350" stA="55000" endA="300" endPos="45500" dir="5400000" sy="-100000" algn="bl" rotWithShape="0"/>
              </a:effectLst>
              <a:latin typeface="Bodoni MT Black" panose="02070A03080606020203" charset="0"/>
              <a:cs typeface="Bodoni MT Black" panose="02070A03080606020203" charset="0"/>
            </a:endParaRPr>
          </a:p>
        </p:txBody>
      </p:sp>
      <p:pic>
        <p:nvPicPr>
          <p:cNvPr id="3" name="Picture 2" descr="Screenshot (3)"/>
          <p:cNvPicPr>
            <a:picLocks noChangeAspect="1"/>
          </p:cNvPicPr>
          <p:nvPr/>
        </p:nvPicPr>
        <p:blipFill>
          <a:blip r:embed="rId1"/>
          <a:srcRect t="5635"/>
          <a:stretch>
            <a:fillRect/>
          </a:stretch>
        </p:blipFill>
        <p:spPr>
          <a:xfrm>
            <a:off x="716280" y="1066165"/>
            <a:ext cx="4876165" cy="5157470"/>
          </a:xfrm>
          <a:prstGeom prst="rect">
            <a:avLst/>
          </a:prstGeom>
        </p:spPr>
      </p:pic>
      <p:pic>
        <p:nvPicPr>
          <p:cNvPr id="4" name="Picture 3" descr="Screenshot (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170" y="266700"/>
            <a:ext cx="4613910" cy="58851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581785" y="6223635"/>
            <a:ext cx="31457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800">
                <a:latin typeface="Cooper Black" panose="0208090404030B020404" charset="0"/>
                <a:cs typeface="Cooper Black" panose="0208090404030B020404" charset="0"/>
              </a:rPr>
              <a:t>Pofit &amp; Loss A/C</a:t>
            </a:r>
            <a:endParaRPr lang="en-IN" altLang="en-US" sz="2800">
              <a:latin typeface="Cooper Black" panose="0208090404030B020404" charset="0"/>
              <a:cs typeface="Cooper Black" panose="0208090404030B0204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384415" y="6193155"/>
            <a:ext cx="30403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3200">
                <a:latin typeface="Cooper Black" panose="0208090404030B020404" charset="0"/>
                <a:cs typeface="Cooper Black" panose="0208090404030B020404" charset="0"/>
              </a:rPr>
              <a:t>Balance Sheet</a:t>
            </a:r>
            <a:endParaRPr lang="en-IN" altLang="en-US" sz="3200">
              <a:latin typeface="Cooper Black" panose="0208090404030B020404" charset="0"/>
              <a:cs typeface="Cooper Black" panose="0208090404030B0204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creenshot (5)"/>
          <p:cNvPicPr>
            <a:picLocks noChangeAspect="1"/>
          </p:cNvPicPr>
          <p:nvPr/>
        </p:nvPicPr>
        <p:blipFill>
          <a:blip r:embed="rId1"/>
          <a:srcRect r="6056" b="23173"/>
          <a:stretch>
            <a:fillRect/>
          </a:stretch>
        </p:blipFill>
        <p:spPr>
          <a:xfrm>
            <a:off x="123190" y="1265555"/>
            <a:ext cx="6856095" cy="3324225"/>
          </a:xfrm>
          <a:prstGeom prst="rect">
            <a:avLst/>
          </a:prstGeom>
        </p:spPr>
      </p:pic>
      <p:pic>
        <p:nvPicPr>
          <p:cNvPr id="3" name="Picture 2" descr="Screenshot (6)"/>
          <p:cNvPicPr>
            <a:picLocks noChangeAspect="1"/>
          </p:cNvPicPr>
          <p:nvPr/>
        </p:nvPicPr>
        <p:blipFill>
          <a:blip r:embed="rId2"/>
          <a:srcRect t="2352" b="4880"/>
          <a:stretch>
            <a:fillRect/>
          </a:stretch>
        </p:blipFill>
        <p:spPr>
          <a:xfrm>
            <a:off x="7334885" y="0"/>
            <a:ext cx="4764405" cy="636206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129905" y="6336030"/>
            <a:ext cx="29813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800">
                <a:latin typeface="Cooper Black" panose="0208090404030B020404" charset="0"/>
                <a:cs typeface="Cooper Black" panose="0208090404030B020404" charset="0"/>
              </a:rPr>
              <a:t>Journal Report</a:t>
            </a:r>
            <a:endParaRPr lang="en-IN" altLang="en-US" sz="2800">
              <a:latin typeface="Cooper Black" panose="0208090404030B020404" charset="0"/>
              <a:cs typeface="Cooper Black" panose="0208090404030B0204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creenshot (7)"/>
          <p:cNvPicPr>
            <a:picLocks noChangeAspect="1"/>
          </p:cNvPicPr>
          <p:nvPr/>
        </p:nvPicPr>
        <p:blipFill>
          <a:blip r:embed="rId1"/>
          <a:srcRect l="3984" t="9240" r="1532" b="33878"/>
          <a:stretch>
            <a:fillRect/>
          </a:stretch>
        </p:blipFill>
        <p:spPr>
          <a:xfrm>
            <a:off x="0" y="0"/>
            <a:ext cx="6656070" cy="3185795"/>
          </a:xfrm>
          <a:prstGeom prst="rect">
            <a:avLst/>
          </a:prstGeom>
        </p:spPr>
      </p:pic>
      <p:pic>
        <p:nvPicPr>
          <p:cNvPr id="3" name="Picture 2" descr="Screenshot (8)"/>
          <p:cNvPicPr>
            <a:picLocks noChangeAspect="1"/>
          </p:cNvPicPr>
          <p:nvPr/>
        </p:nvPicPr>
        <p:blipFill>
          <a:blip r:embed="rId2"/>
          <a:srcRect l="3354" r="2152" b="18191"/>
          <a:stretch>
            <a:fillRect/>
          </a:stretch>
        </p:blipFill>
        <p:spPr>
          <a:xfrm>
            <a:off x="4498975" y="3048000"/>
            <a:ext cx="7585710" cy="37325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hatsApp Image 2023-10-14 at 1.00.49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20" y="293370"/>
            <a:ext cx="11857990" cy="64763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912870" y="313055"/>
            <a:ext cx="398716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480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Algerian" panose="04020705040A02060702" charset="0"/>
                <a:cs typeface="Algerian" panose="04020705040A02060702" charset="0"/>
              </a:rPr>
              <a:t>APPLICATION</a:t>
            </a:r>
            <a:endParaRPr lang="en-IN" altLang="en-US" sz="480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58445" y="2425065"/>
            <a:ext cx="1192403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IN" altLang="en-US" sz="3200">
                <a:latin typeface="Arial Black" panose="020B0A04020102020204" charset="0"/>
                <a:cs typeface="Arial Black" panose="020B0A04020102020204" charset="0"/>
              </a:rPr>
              <a:t>       </a:t>
            </a:r>
            <a:r>
              <a:rPr lang="en-US" sz="3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Zoho Books is a modern accounting app designed for Windows 10. </a:t>
            </a:r>
            <a:endParaRPr lang="en-US" sz="320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l"/>
            <a:r>
              <a:rPr lang="en-US" sz="3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en-IN" altLang="en-US" sz="3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 </a:t>
            </a:r>
            <a:endParaRPr lang="en-IN" altLang="en-US" sz="320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l"/>
            <a:r>
              <a:rPr lang="en-IN" altLang="en-US" sz="3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      </a:t>
            </a:r>
            <a:r>
              <a:rPr lang="en-US" sz="3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Send Quotes and invoices, record expenses and bills, manage projects, and streamline your accounting.</a:t>
            </a:r>
            <a:endParaRPr lang="en-US" sz="320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67385" y="2609850"/>
            <a:ext cx="463550" cy="225425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667385" y="4095115"/>
            <a:ext cx="463550" cy="225425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WhatsApp Image 2023-10-14 at 8.16.08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0" y="1553210"/>
            <a:ext cx="1198626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 sz="4000">
                <a:latin typeface="Arial Black" panose="020B0A04020102020204" charset="0"/>
                <a:cs typeface="Arial Black" panose="020B0A04020102020204" charset="0"/>
              </a:rPr>
              <a:t>        </a:t>
            </a:r>
            <a:r>
              <a:rPr lang="en-US" sz="4000">
                <a:latin typeface="Arial Black" panose="020B0A04020102020204" charset="0"/>
                <a:cs typeface="Arial Black" panose="020B0A04020102020204" charset="0"/>
              </a:rPr>
              <a:t>Zoho Books is easy to understand and its configuration is quick and easy.</a:t>
            </a:r>
            <a:endParaRPr lang="en-US" sz="4000">
              <a:latin typeface="Arial Black" panose="020B0A04020102020204" charset="0"/>
              <a:cs typeface="Arial Black" panose="020B0A04020102020204" charset="0"/>
            </a:endParaRPr>
          </a:p>
          <a:p>
            <a:pPr algn="l"/>
            <a:endParaRPr lang="en-US" sz="4000">
              <a:latin typeface="Arial Black" panose="020B0A04020102020204" charset="0"/>
              <a:cs typeface="Arial Black" panose="020B0A04020102020204" charset="0"/>
            </a:endParaRPr>
          </a:p>
          <a:p>
            <a:pPr algn="l"/>
            <a:r>
              <a:rPr lang="en-US" sz="4000"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en-IN" altLang="en-US" sz="4000">
                <a:latin typeface="Arial Black" panose="020B0A04020102020204" charset="0"/>
                <a:cs typeface="Arial Black" panose="020B0A04020102020204" charset="0"/>
              </a:rPr>
              <a:t>   </a:t>
            </a:r>
            <a:r>
              <a:rPr lang="en-US" sz="4000"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en-IN" altLang="en-US" sz="4000">
                <a:latin typeface="Arial Black" panose="020B0A04020102020204" charset="0"/>
                <a:cs typeface="Arial Black" panose="020B0A04020102020204" charset="0"/>
              </a:rPr>
              <a:t>  </a:t>
            </a:r>
            <a:r>
              <a:rPr lang="en-US" sz="4000">
                <a:latin typeface="Arial Black" panose="020B0A04020102020204" charset="0"/>
                <a:cs typeface="Arial Black" panose="020B0A04020102020204" charset="0"/>
              </a:rPr>
              <a:t>The automation of the system is great and you save a lot of time</a:t>
            </a:r>
            <a:r>
              <a:rPr lang="en-US"/>
              <a:t>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987800" y="410210"/>
            <a:ext cx="37769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48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Algerian" panose="04020705040A02060702" charset="0"/>
                <a:cs typeface="Algerian" panose="04020705040A02060702" charset="0"/>
              </a:rPr>
              <a:t>CONCLUSION:</a:t>
            </a:r>
            <a:endParaRPr lang="en-IN" altLang="en-US" sz="480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6" name="Striped Right Arrow 5"/>
          <p:cNvSpPr/>
          <p:nvPr/>
        </p:nvSpPr>
        <p:spPr>
          <a:xfrm>
            <a:off x="753745" y="3686810"/>
            <a:ext cx="452755" cy="280670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Striped Right Arrow 6"/>
          <p:cNvSpPr/>
          <p:nvPr/>
        </p:nvSpPr>
        <p:spPr>
          <a:xfrm>
            <a:off x="753745" y="1830070"/>
            <a:ext cx="452755" cy="280670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 descr="WhatsApp Image 2023-10-14 at 8.15.51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07315" y="2253615"/>
            <a:ext cx="12278360" cy="3691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IN" altLang="en-US" sz="3600">
                <a:latin typeface="Cooper Black" panose="0208090404030B020404" charset="0"/>
                <a:cs typeface="Cooper Black" panose="0208090404030B020404" charset="0"/>
              </a:rPr>
              <a:t>            </a:t>
            </a:r>
            <a:r>
              <a:rPr lang="en-US" sz="3600">
                <a:latin typeface="Cooper Black" panose="0208090404030B020404" charset="0"/>
                <a:cs typeface="Cooper Black" panose="0208090404030B020404" charset="0"/>
              </a:rPr>
              <a:t>Zoho development is going to focus on cloud services. Furthermore, expectations are that cloud would form 70% of Zoho's business and 30% would be from on-premise offerings. However, Zoho is going to continue its global expansion plans.</a:t>
            </a:r>
            <a:endParaRPr lang="en-US" sz="3600">
              <a:latin typeface="Cooper Black" panose="0208090404030B020404" charset="0"/>
              <a:cs typeface="Cooper Black" panose="0208090404030B0204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842385" y="399415"/>
            <a:ext cx="450659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480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Algerian" panose="04020705040A02060702" charset="0"/>
                <a:cs typeface="Algerian" panose="04020705040A02060702" charset="0"/>
              </a:rPr>
              <a:t>FUTURE SCOPE:</a:t>
            </a:r>
            <a:endParaRPr lang="en-IN" altLang="en-US" sz="480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  <a:reflection blurRad="6350" stA="60000" endA="900" endPos="58000" dir="5400000" sy="-100000" algn="bl" rotWithShape="0"/>
              </a:effectLst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4" name="Notched Right Arrow 3"/>
          <p:cNvSpPr/>
          <p:nvPr/>
        </p:nvSpPr>
        <p:spPr>
          <a:xfrm>
            <a:off x="754380" y="2593340"/>
            <a:ext cx="593090" cy="31242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-green-interior-design-and-decoration-plan-powerpoint-background_f145e1d7fc__960_540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26795" y="1190625"/>
            <a:ext cx="8259445" cy="2178050"/>
          </a:xfrm>
        </p:spPr>
        <p:txBody>
          <a:bodyPr/>
          <a:lstStyle/>
          <a:p>
            <a:r>
              <a:rPr lang="en-IN" altLang="en-US" sz="7200" b="1" dirty="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charset="0"/>
                <a:cs typeface="Algerian" panose="04020705040A02060702" charset="0"/>
              </a:rPr>
              <a:t>URBANAURA</a:t>
            </a:r>
            <a:br>
              <a:rPr lang="en-IN" altLang="en-US" sz="7200" b="1" dirty="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charset="0"/>
                <a:cs typeface="Algerian" panose="04020705040A02060702" charset="0"/>
              </a:rPr>
            </a:br>
            <a:r>
              <a:rPr lang="en-IN" altLang="en-US" sz="7200" b="1" dirty="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charset="0"/>
                <a:cs typeface="Algerian" panose="04020705040A02060702" charset="0"/>
              </a:rPr>
              <a:t>               INTERIORS.</a:t>
            </a:r>
            <a:endParaRPr lang="en-IN" altLang="en-US" sz="7200" b="1" dirty="0">
              <a:effectLst>
                <a:reflection blurRad="6350" stA="55000" endA="300" endPos="45500" dir="5400000" sy="-100000" algn="bl" rotWithShape="0"/>
              </a:effectLst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6" name="Subtitle 5"/>
          <p:cNvSpPr/>
          <p:nvPr>
            <p:ph type="subTitle" idx="1"/>
          </p:nvPr>
        </p:nvSpPr>
        <p:spPr>
          <a:xfrm>
            <a:off x="514985" y="3756343"/>
            <a:ext cx="9144000" cy="1655762"/>
          </a:xfrm>
        </p:spPr>
        <p:txBody>
          <a:bodyPr/>
          <a:p>
            <a:r>
              <a:rPr lang="en-IN" altLang="en-US" sz="66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lgerian" panose="04020705040A02060702" charset="0"/>
                <a:cs typeface="Algerian" panose="04020705040A02060702" charset="0"/>
              </a:rPr>
              <a:t>[TEAM11]</a:t>
            </a:r>
            <a:endParaRPr lang="en-IN" altLang="en-US" sz="660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62685" y="4975860"/>
            <a:ext cx="453771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 sz="24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oper Black" panose="0208090404030B020404" charset="0"/>
                <a:cs typeface="Cooper Black" panose="0208090404030B020404" charset="0"/>
              </a:rPr>
              <a:t>Team members:</a:t>
            </a:r>
            <a:endParaRPr lang="en-IN" altLang="en-US" sz="2400"/>
          </a:p>
          <a:p>
            <a:pPr algn="l"/>
            <a:r>
              <a:rPr lang="en-IN" altLang="en-US"/>
              <a:t>                                      </a:t>
            </a:r>
            <a:r>
              <a:rPr lang="en-IN" altLang="en-US" sz="2000"/>
              <a:t> </a:t>
            </a:r>
            <a:r>
              <a:rPr lang="en-IN" altLang="en-US" sz="2000">
                <a:latin typeface="Cooper Black" panose="0208090404030B020404" charset="0"/>
                <a:cs typeface="Cooper Black" panose="0208090404030B020404" charset="0"/>
              </a:rPr>
              <a:t>S.Sangavi,   </a:t>
            </a:r>
            <a:endParaRPr lang="en-IN" altLang="en-US" sz="2000">
              <a:latin typeface="Cooper Black" panose="0208090404030B020404" charset="0"/>
              <a:cs typeface="Cooper Black" panose="0208090404030B020404" charset="0"/>
            </a:endParaRPr>
          </a:p>
          <a:p>
            <a:pPr algn="l"/>
            <a:r>
              <a:rPr lang="en-IN" altLang="en-US" sz="2000">
                <a:latin typeface="Cooper Black" panose="0208090404030B020404" charset="0"/>
                <a:cs typeface="Cooper Black" panose="0208090404030B020404" charset="0"/>
              </a:rPr>
              <a:t>                                       K.Priyanka,</a:t>
            </a:r>
            <a:endParaRPr lang="en-IN" altLang="en-US" sz="2000">
              <a:latin typeface="Cooper Black" panose="0208090404030B020404" charset="0"/>
              <a:cs typeface="Cooper Black" panose="0208090404030B020404" charset="0"/>
            </a:endParaRPr>
          </a:p>
          <a:p>
            <a:pPr algn="l"/>
            <a:r>
              <a:rPr lang="en-IN" altLang="en-US" sz="2000">
                <a:latin typeface="Cooper Black" panose="0208090404030B020404" charset="0"/>
                <a:cs typeface="Cooper Black" panose="0208090404030B020404" charset="0"/>
              </a:rPr>
              <a:t>                                       </a:t>
            </a:r>
            <a:r>
              <a:rPr lang="en-IN" altLang="en-US" sz="2000">
                <a:latin typeface="Cooper Black" panose="0208090404030B020404" charset="0"/>
                <a:cs typeface="Cooper Black" panose="0208090404030B020404" charset="0"/>
                <a:sym typeface="+mn-ea"/>
              </a:rPr>
              <a:t>KR.Sankavi,</a:t>
            </a:r>
            <a:endParaRPr lang="en-IN" altLang="en-US" sz="2000">
              <a:latin typeface="Cooper Black" panose="0208090404030B020404" charset="0"/>
              <a:cs typeface="Cooper Black" panose="0208090404030B020404" charset="0"/>
              <a:sym typeface="+mn-ea"/>
            </a:endParaRPr>
          </a:p>
          <a:p>
            <a:pPr algn="l"/>
            <a:r>
              <a:rPr lang="en-IN" altLang="en-US" sz="2000">
                <a:latin typeface="Cooper Black" panose="0208090404030B020404" charset="0"/>
                <a:cs typeface="Cooper Black" panose="0208090404030B020404" charset="0"/>
              </a:rPr>
              <a:t>                                       V.Ramya.</a:t>
            </a:r>
            <a:endParaRPr lang="en-IN" altLang="en-US" sz="2000">
              <a:latin typeface="Cooper Black" panose="0208090404030B020404" charset="0"/>
              <a:cs typeface="Cooper Black" panose="0208090404030B0204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WhatsApp Image 2023-10-14 at 8.16.07 AM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9685" y="0"/>
            <a:ext cx="12364720" cy="72358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25035" y="363855"/>
            <a:ext cx="8743315" cy="6652260"/>
          </a:xfrm>
        </p:spPr>
        <p:txBody>
          <a:bodyPr/>
          <a:p>
            <a:pPr marL="0" indent="0">
              <a:lnSpc>
                <a:spcPct val="70000"/>
              </a:lnSpc>
              <a:buNone/>
            </a:pPr>
            <a:r>
              <a:rPr lang="en-IN" altLang="en-US">
                <a:latin typeface="Algerian" panose="04020705040A02060702" charset="0"/>
                <a:cs typeface="Algerian" panose="04020705040A02060702" charset="0"/>
              </a:rPr>
              <a:t>   </a:t>
            </a:r>
            <a:r>
              <a:rPr lang="en-IN" altLang="en-US">
                <a:ln>
                  <a:solidFill>
                    <a:schemeClr val="bg1"/>
                  </a:solidFill>
                </a:ln>
                <a:latin typeface="Algerian" panose="04020705040A02060702" charset="0"/>
                <a:cs typeface="Algerian" panose="04020705040A02060702" charset="0"/>
              </a:rPr>
              <a:t> </a:t>
            </a:r>
            <a:r>
              <a: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</a:rPr>
              <a:t>INTRODUCTION</a:t>
            </a:r>
            <a:endParaRPr lang="en-US">
              <a:ln>
                <a:solidFill>
                  <a:schemeClr val="bg1"/>
                </a:solidFill>
              </a:ln>
              <a:latin typeface="Algerian" panose="04020705040A02060702" charset="0"/>
              <a:cs typeface="Algerian" panose="04020705040A0206070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altLang="en-US">
                <a:latin typeface="Cooper Black" panose="0208090404030B020404" charset="0"/>
                <a:cs typeface="Cooper Black" panose="0208090404030B020404" charset="0"/>
              </a:rPr>
              <a:t>       </a:t>
            </a:r>
            <a:r>
              <a:rPr lang="en-US" sz="28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Cooper Black" panose="0208090404030B020404" charset="0"/>
                <a:cs typeface="Cooper Black" panose="0208090404030B020404" charset="0"/>
                <a:sym typeface="+mn-ea"/>
              </a:rPr>
              <a:t>overvie</a:t>
            </a:r>
            <a:r>
              <a:rPr lang="en-IN" altLang="en-US" sz="28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Cooper Black" panose="0208090404030B020404" charset="0"/>
                <a:cs typeface="Cooper Black" panose="0208090404030B020404" charset="0"/>
                <a:sym typeface="+mn-ea"/>
              </a:rPr>
              <a:t>w</a:t>
            </a:r>
            <a:endParaRPr lang="en-US" sz="280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Cooper Black" panose="0208090404030B020404" charset="0"/>
              <a:cs typeface="Cooper Black" panose="0208090404030B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Cooper Black" panose="0208090404030B020404" charset="0"/>
                <a:cs typeface="Cooper Black" panose="0208090404030B020404" charset="0"/>
              </a:rPr>
              <a:t> </a:t>
            </a:r>
            <a:r>
              <a:rPr lang="en-IN" altLang="en-US" sz="28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Cooper Black" panose="0208090404030B020404" charset="0"/>
                <a:cs typeface="Cooper Black" panose="0208090404030B020404" charset="0"/>
              </a:rPr>
              <a:t>       </a:t>
            </a:r>
            <a:r>
              <a:rPr lang="en-US" sz="28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Cooper Black" panose="0208090404030B020404" charset="0"/>
                <a:cs typeface="Cooper Black" panose="0208090404030B020404" charset="0"/>
              </a:rPr>
              <a:t>Purpose</a:t>
            </a:r>
            <a:endParaRPr lang="en-US" sz="280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Cooper Black" panose="0208090404030B020404" charset="0"/>
              <a:cs typeface="Cooper Black" panose="0208090404030B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Cooper Black" panose="0208090404030B020404" charset="0"/>
                <a:cs typeface="Cooper Black" panose="0208090404030B020404" charset="0"/>
              </a:rPr>
              <a:t> </a:t>
            </a:r>
            <a:r>
              <a:rPr lang="en-IN" altLang="en-US">
                <a:latin typeface="Cooper Black" panose="0208090404030B020404" charset="0"/>
                <a:cs typeface="Cooper Black" panose="0208090404030B020404" charset="0"/>
              </a:rPr>
              <a:t>  </a:t>
            </a:r>
            <a:r>
              <a:rPr lang="en-IN" altLang="en-US">
                <a:ln>
                  <a:solidFill>
                    <a:schemeClr val="tx1"/>
                  </a:solidFill>
                </a:ln>
                <a:latin typeface="Cooper Black" panose="0208090404030B020404" charset="0"/>
                <a:cs typeface="Cooper Black" panose="0208090404030B020404" charset="0"/>
              </a:rPr>
              <a:t> </a:t>
            </a:r>
            <a:r>
              <a: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</a:rPr>
              <a:t>PROBLEM DEFINITION &amp;DESIGN </a:t>
            </a:r>
            <a:r>
              <a:rPr lang="en-IN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</a:rPr>
              <a:t>               </a:t>
            </a:r>
            <a:r>
              <a:rPr lang="en-US" altLang="en-IN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</a:rPr>
              <a:t>T</a:t>
            </a:r>
            <a:r>
              <a: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</a:rPr>
              <a:t>HINKI</a:t>
            </a:r>
            <a:r>
              <a:rPr lang="en-IN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</a:rPr>
              <a:t>ng</a:t>
            </a:r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lgerian" panose="04020705040A02060702" charset="0"/>
              <a:cs typeface="Algerian" panose="04020705040A0206070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altLang="en-US">
                <a:latin typeface="Cooper Black" panose="0208090404030B020404" charset="0"/>
                <a:cs typeface="Cooper Black" panose="0208090404030B020404" charset="0"/>
              </a:rPr>
              <a:t>       </a:t>
            </a:r>
            <a:r>
              <a:rPr lang="en-US">
                <a:ln>
                  <a:solidFill>
                    <a:schemeClr val="bg1"/>
                  </a:solidFill>
                </a:ln>
                <a:latin typeface="Cooper Black" panose="0208090404030B020404" charset="0"/>
                <a:cs typeface="Cooper Black" panose="0208090404030B020404" charset="0"/>
              </a:rPr>
              <a:t>Empathy map</a:t>
            </a:r>
            <a:endParaRPr lang="en-US">
              <a:ln>
                <a:solidFill>
                  <a:schemeClr val="bg1"/>
                </a:solidFill>
              </a:ln>
              <a:latin typeface="Cooper Black" panose="0208090404030B020404" charset="0"/>
              <a:cs typeface="Cooper Black" panose="0208090404030B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altLang="en-US">
                <a:ln>
                  <a:solidFill>
                    <a:schemeClr val="bg1"/>
                  </a:solidFill>
                </a:ln>
                <a:latin typeface="Cooper Black" panose="0208090404030B020404" charset="0"/>
                <a:cs typeface="Cooper Black" panose="0208090404030B020404" charset="0"/>
              </a:rPr>
              <a:t>       </a:t>
            </a:r>
            <a:r>
              <a:rPr lang="en-US">
                <a:ln>
                  <a:solidFill>
                    <a:schemeClr val="bg1"/>
                  </a:solidFill>
                </a:ln>
                <a:latin typeface="Cooper Black" panose="0208090404030B020404" charset="0"/>
                <a:cs typeface="Cooper Black" panose="0208090404030B020404" charset="0"/>
              </a:rPr>
              <a:t>Brainstorming map</a:t>
            </a:r>
            <a:endParaRPr lang="en-US">
              <a:ln>
                <a:solidFill>
                  <a:schemeClr val="bg1"/>
                </a:solidFill>
              </a:ln>
              <a:latin typeface="Algerian" panose="04020705040A02060702" charset="0"/>
              <a:cs typeface="Algerian" panose="04020705040A0206070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altLang="en-US">
                <a:latin typeface="Algerian" panose="04020705040A02060702" charset="0"/>
                <a:cs typeface="Algerian" panose="04020705040A02060702" charset="0"/>
              </a:rPr>
              <a:t>    </a:t>
            </a:r>
            <a:r>
              <a: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</a:rPr>
              <a:t>RESULTS</a:t>
            </a:r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lgerian" panose="04020705040A02060702" charset="0"/>
              <a:cs typeface="Algerian" panose="04020705040A0206070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</a:rPr>
              <a:t>    </a:t>
            </a:r>
            <a:r>
              <a: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</a:rPr>
              <a:t>ADVANTAGES AND DISADVANTAGES</a:t>
            </a:r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lgerian" panose="04020705040A02060702" charset="0"/>
              <a:cs typeface="Algerian" panose="04020705040A0206070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</a:rPr>
              <a:t>    </a:t>
            </a:r>
            <a:r>
              <a: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</a:rPr>
              <a:t>APPLICATIONS</a:t>
            </a:r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lgerian" panose="04020705040A02060702" charset="0"/>
              <a:cs typeface="Algerian" panose="04020705040A0206070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</a:rPr>
              <a:t>   </a:t>
            </a:r>
            <a:r>
              <a: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</a:rPr>
              <a:t>CONCLUSIONS</a:t>
            </a:r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lgerian" panose="04020705040A02060702" charset="0"/>
              <a:cs typeface="Algerian" panose="04020705040A0206070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</a:rPr>
              <a:t>   </a:t>
            </a:r>
            <a:r>
              <a: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</a:rPr>
              <a:t>FUTURE SCOPE</a:t>
            </a:r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4455795" y="2042795"/>
            <a:ext cx="478790" cy="327660"/>
          </a:xfrm>
          <a:prstGeom prst="notched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Donut 12"/>
          <p:cNvSpPr/>
          <p:nvPr/>
        </p:nvSpPr>
        <p:spPr>
          <a:xfrm>
            <a:off x="5238750" y="1586230"/>
            <a:ext cx="183515" cy="183515"/>
          </a:xfrm>
          <a:prstGeom prst="donu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nut 13"/>
          <p:cNvSpPr/>
          <p:nvPr/>
        </p:nvSpPr>
        <p:spPr>
          <a:xfrm>
            <a:off x="5238750" y="3729990"/>
            <a:ext cx="183515" cy="183515"/>
          </a:xfrm>
          <a:prstGeom prst="donu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nut 14"/>
          <p:cNvSpPr/>
          <p:nvPr/>
        </p:nvSpPr>
        <p:spPr>
          <a:xfrm>
            <a:off x="5238750" y="1084580"/>
            <a:ext cx="183515" cy="183515"/>
          </a:xfrm>
          <a:prstGeom prst="donu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onut 15"/>
          <p:cNvSpPr/>
          <p:nvPr/>
        </p:nvSpPr>
        <p:spPr>
          <a:xfrm>
            <a:off x="5238750" y="3165475"/>
            <a:ext cx="183515" cy="183515"/>
          </a:xfrm>
          <a:prstGeom prst="donu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Notched Right Arrow 16"/>
          <p:cNvSpPr/>
          <p:nvPr/>
        </p:nvSpPr>
        <p:spPr>
          <a:xfrm>
            <a:off x="4455795" y="442595"/>
            <a:ext cx="478790" cy="327660"/>
          </a:xfrm>
          <a:prstGeom prst="notched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Notched Right Arrow 17"/>
          <p:cNvSpPr/>
          <p:nvPr/>
        </p:nvSpPr>
        <p:spPr>
          <a:xfrm>
            <a:off x="4455795" y="6651625"/>
            <a:ext cx="478790" cy="327660"/>
          </a:xfrm>
          <a:prstGeom prst="notched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Notched Right Arrow 18"/>
          <p:cNvSpPr/>
          <p:nvPr/>
        </p:nvSpPr>
        <p:spPr>
          <a:xfrm>
            <a:off x="4455795" y="6102985"/>
            <a:ext cx="478790" cy="327660"/>
          </a:xfrm>
          <a:prstGeom prst="notched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Notched Right Arrow 19"/>
          <p:cNvSpPr/>
          <p:nvPr/>
        </p:nvSpPr>
        <p:spPr>
          <a:xfrm>
            <a:off x="4455795" y="5435600"/>
            <a:ext cx="478790" cy="327660"/>
          </a:xfrm>
          <a:prstGeom prst="notched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Notched Right Arrow 20"/>
          <p:cNvSpPr/>
          <p:nvPr/>
        </p:nvSpPr>
        <p:spPr>
          <a:xfrm>
            <a:off x="4455795" y="4891405"/>
            <a:ext cx="478790" cy="327660"/>
          </a:xfrm>
          <a:prstGeom prst="notched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Notched Right Arrow 21"/>
          <p:cNvSpPr/>
          <p:nvPr/>
        </p:nvSpPr>
        <p:spPr>
          <a:xfrm>
            <a:off x="4455795" y="4347210"/>
            <a:ext cx="478790" cy="327660"/>
          </a:xfrm>
          <a:prstGeom prst="notched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Content Placeholder 7" descr="WhatsApp Image 2023-10-14 at 8.15.51 AM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-635"/>
            <a:ext cx="12192635" cy="6858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600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charset="0"/>
                <a:cs typeface="Algerian" panose="04020705040A02060702" charset="0"/>
              </a:rPr>
              <a:t>INTRODUCTION...</a:t>
            </a:r>
            <a:endParaRPr lang="en-IN" altLang="en-US" sz="6000">
              <a:effectLst>
                <a:reflection blurRad="6350" stA="55000" endA="300" endPos="45500" dir="5400000" sy="-100000" algn="bl" rotWithShape="0"/>
              </a:effectLst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525" y="1517650"/>
            <a:ext cx="12265660" cy="4968240"/>
          </a:xfrm>
        </p:spPr>
        <p:txBody>
          <a:bodyPr/>
          <a:p>
            <a:pPr>
              <a:lnSpc>
                <a:spcPct val="120000"/>
              </a:lnSpc>
            </a:pPr>
            <a:r>
              <a:rPr lang="en-US">
                <a:latin typeface="Cooper Black" panose="0208090404030B020404" charset="0"/>
                <a:cs typeface="Cooper Black" panose="0208090404030B020404" charset="0"/>
              </a:rPr>
              <a:t>Zoho Books is an accounting solution that is designed to help small businesses manage their finances.</a:t>
            </a:r>
            <a:endParaRPr lang="en-US">
              <a:latin typeface="Cooper Black" panose="0208090404030B020404" charset="0"/>
              <a:cs typeface="Cooper Black" panose="0208090404030B020404" charset="0"/>
            </a:endParaRPr>
          </a:p>
          <a:p>
            <a:pPr>
              <a:lnSpc>
                <a:spcPct val="120000"/>
              </a:lnSpc>
            </a:pPr>
            <a:r>
              <a:rPr lang="en-US">
                <a:latin typeface="Cooper Black" panose="0208090404030B020404" charset="0"/>
                <a:cs typeface="Cooper Black" panose="0208090404030B020404" charset="0"/>
              </a:rPr>
              <a:t>This solution includes dashboards and a wide variety of reports. Business users can automate tasks and set up custom workflows.</a:t>
            </a:r>
            <a:endParaRPr lang="en-US">
              <a:latin typeface="Cooper Black" panose="0208090404030B020404" charset="0"/>
              <a:cs typeface="Cooper Black" panose="0208090404030B020404" charset="0"/>
            </a:endParaRPr>
          </a:p>
          <a:p>
            <a:pPr>
              <a:lnSpc>
                <a:spcPct val="120000"/>
              </a:lnSpc>
            </a:pPr>
            <a:r>
              <a:rPr lang="en-US">
                <a:latin typeface="Cooper Black" panose="0208090404030B020404" charset="0"/>
                <a:cs typeface="Cooper Black" panose="0208090404030B020404" charset="0"/>
              </a:rPr>
              <a:t> Zoho Books is a smart accounting system designed for growing businesses. It is very simple, easy to use, and able to help you make intelligent data-based decisions.</a:t>
            </a:r>
            <a:endParaRPr lang="en-US">
              <a:latin typeface="Cooper Black" panose="0208090404030B020404" charset="0"/>
              <a:cs typeface="Cooper Black" panose="0208090404030B0204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606155" y="9353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 descr="WhatsApp Image 2023-10-14 at 9.52.08 AM"/>
          <p:cNvPicPr>
            <a:picLocks noChangeAspect="1"/>
          </p:cNvPicPr>
          <p:nvPr>
            <p:ph sz="half" idx="1"/>
          </p:nvPr>
        </p:nvPicPr>
        <p:blipFill>
          <a:blip r:embed="rId1"/>
          <a:srcRect b="7407"/>
          <a:stretch>
            <a:fillRect/>
          </a:stretch>
        </p:blipFill>
        <p:spPr>
          <a:xfrm>
            <a:off x="835660" y="0"/>
            <a:ext cx="11465560" cy="1889125"/>
          </a:xfrm>
          <a:prstGeom prst="rect">
            <a:avLst/>
          </a:prstGeom>
        </p:spPr>
      </p:pic>
      <p:pic>
        <p:nvPicPr>
          <p:cNvPr id="6" name="Content Placeholder 5" descr="WhatsApp Image 2023-10-14 at 9.47.54 AM (1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2870" y="2286000"/>
            <a:ext cx="4204970" cy="452628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826635" y="2040255"/>
            <a:ext cx="724852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>
                <a:latin typeface="Cooper Black" panose="0208090404030B020404" charset="0"/>
                <a:cs typeface="Cooper Black" panose="0208090404030B020404" charset="0"/>
              </a:rPr>
              <a:t>Zoho Books is designed to help your business connect across multiple platforms. </a:t>
            </a:r>
            <a:endParaRPr lang="en-US" sz="3200">
              <a:latin typeface="Cooper Black" panose="0208090404030B020404" charset="0"/>
              <a:cs typeface="Cooper Black" panose="0208090404030B020404" charset="0"/>
            </a:endParaRPr>
          </a:p>
          <a:p>
            <a:endParaRPr lang="en-US" sz="3200">
              <a:latin typeface="Cooper Black" panose="0208090404030B020404" charset="0"/>
              <a:cs typeface="Cooper Black" panose="0208090404030B020404" charset="0"/>
            </a:endParaRPr>
          </a:p>
          <a:p>
            <a:r>
              <a:rPr lang="en-US" sz="3200">
                <a:latin typeface="Cooper Black" panose="0208090404030B020404" charset="0"/>
                <a:cs typeface="Cooper Black" panose="0208090404030B020404" charset="0"/>
              </a:rPr>
              <a:t>Extend your accounting with a library of more than 300 business apps via Zapier, or take advantage of built-in connections with other apps in the Zoho suite.</a:t>
            </a:r>
            <a:endParaRPr lang="en-US" sz="3200">
              <a:latin typeface="Cooper Black" panose="0208090404030B020404" charset="0"/>
              <a:cs typeface="Cooper Black" panose="0208090404030B020404" charset="0"/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4570095" y="2286000"/>
            <a:ext cx="193675" cy="18288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4570095" y="4210050"/>
            <a:ext cx="193675" cy="18288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224790" y="1456055"/>
            <a:ext cx="35725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8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latin typeface="Algerian" panose="04020705040A02060702" charset="0"/>
                <a:cs typeface="Algerian" panose="04020705040A02060702" charset="0"/>
              </a:rPr>
              <a:t>overview:</a:t>
            </a:r>
            <a:endParaRPr lang="en-IN" altLang="en-US" sz="480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reflection blurRad="6350" stA="55000" endA="300" endPos="45500" dir="5400000" sy="-100000" algn="bl" rotWithShape="0"/>
              </a:effectLst>
              <a:latin typeface="Algerian" panose="04020705040A02060702" charset="0"/>
              <a:cs typeface="Algerian" panose="04020705040A0206070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WhatsApp Image 2023-10-14 at 9.47.54 AM"/>
          <p:cNvPicPr>
            <a:picLocks noChangeAspect="1"/>
          </p:cNvPicPr>
          <p:nvPr>
            <p:ph sz="half" idx="4294967295"/>
          </p:nvPr>
        </p:nvPicPr>
        <p:blipFill>
          <a:blip r:embed="rId1"/>
          <a:srcRect l="3268" r="3539" b="4190"/>
          <a:stretch>
            <a:fillRect/>
          </a:stretch>
        </p:blipFill>
        <p:spPr>
          <a:xfrm>
            <a:off x="-635" y="848995"/>
            <a:ext cx="12192635" cy="345567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75260" y="4304665"/>
            <a:ext cx="1201674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 sz="3200">
                <a:latin typeface="Arial Black" panose="020B0A04020102020204" charset="0"/>
                <a:cs typeface="Arial Black" panose="020B0A04020102020204" charset="0"/>
              </a:rPr>
              <a:t>            </a:t>
            </a:r>
            <a:r>
              <a:rPr lang="en-US" sz="3200">
                <a:latin typeface="Arial Black" panose="020B0A04020102020204" charset="0"/>
                <a:cs typeface="Arial Black" panose="020B0A04020102020204" charset="0"/>
              </a:rPr>
              <a:t>Zoho CRM acts as a single repository to bring your sales, marketing, and customer support</a:t>
            </a:r>
            <a:r>
              <a:rPr lang="en-IN" altLang="en-US" sz="3200"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en-US" sz="3200">
                <a:latin typeface="Arial Black" panose="020B0A04020102020204" charset="0"/>
                <a:cs typeface="Arial Black" panose="020B0A04020102020204" charset="0"/>
              </a:rPr>
              <a:t>activities together, and streamline your process, policy, and people in one platform. It looks like you're in the united states based on your IP.</a:t>
            </a:r>
            <a:endParaRPr lang="en-US" sz="32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353560" y="-29845"/>
            <a:ext cx="54349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80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lgerian" panose="04020705040A02060702" charset="0"/>
                <a:cs typeface="Algerian" panose="04020705040A02060702" charset="0"/>
              </a:rPr>
              <a:t>PURPOSE...</a:t>
            </a:r>
            <a:endParaRPr lang="en-IN" altLang="en-US" sz="4800"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10" name="4-Point Star 9"/>
          <p:cNvSpPr/>
          <p:nvPr/>
        </p:nvSpPr>
        <p:spPr>
          <a:xfrm>
            <a:off x="1380490" y="4421505"/>
            <a:ext cx="398780" cy="365125"/>
          </a:xfrm>
          <a:prstGeom prst="star4">
            <a:avLst/>
          </a:prstGeom>
          <a:solidFill>
            <a:srgbClr val="FF0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2007235" y="208280"/>
            <a:ext cx="83800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60000"/>
              </a:lnSpc>
            </a:pPr>
            <a:r>
              <a:rPr lang="en-IN" altLang="en-US" sz="600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lgerian" panose="04020705040A02060702" charset="0"/>
                <a:cs typeface="Algerian" panose="04020705040A02060702" charset="0"/>
                <a:sym typeface="+mn-ea"/>
              </a:rPr>
              <a:t>  PROBLEM DEFINITION         &amp;                                                 DESIGN THINKING</a:t>
            </a:r>
            <a:endParaRPr lang="en-IN" altLang="en-US" sz="600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  <a:reflection blurRad="6350" stA="55000" endA="300" endPos="45500" dir="5400000" sy="-100000" algn="bl" rotWithShape="0"/>
              </a:effectLst>
              <a:latin typeface="Algerian" panose="04020705040A02060702" charset="0"/>
              <a:cs typeface="Algerian" panose="04020705040A02060702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610" y="5034280"/>
            <a:ext cx="12082145" cy="146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70000"/>
              </a:lnSpc>
            </a:pPr>
            <a:r>
              <a:rPr lang="en-IN" altLang="en-US" sz="3200">
                <a:latin typeface="Arial Black" panose="020B0A04020102020204" charset="0"/>
                <a:cs typeface="Arial Black" panose="020B0A04020102020204" charset="0"/>
              </a:rPr>
              <a:t>           </a:t>
            </a:r>
            <a:r>
              <a:rPr lang="en-US" sz="3200">
                <a:latin typeface="Arial Black" panose="020B0A04020102020204" charset="0"/>
                <a:cs typeface="Arial Black" panose="020B0A04020102020204" charset="0"/>
              </a:rPr>
              <a:t>Zoho Books is an online accounting application that takes care of the accounting needs of your business. You can record, audit and analyze all financial transactions easily.</a:t>
            </a:r>
            <a:endParaRPr lang="en-US" sz="320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5" name="Picture 4" descr="WhatsApp Image 2023-10-14 at 12.08.09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245" y="1942465"/>
            <a:ext cx="10635615" cy="2972435"/>
          </a:xfrm>
          <a:prstGeom prst="rect">
            <a:avLst/>
          </a:prstGeom>
        </p:spPr>
      </p:pic>
      <p:sp>
        <p:nvSpPr>
          <p:cNvPr id="7" name="Flowchart: Connector 6"/>
          <p:cNvSpPr/>
          <p:nvPr/>
        </p:nvSpPr>
        <p:spPr>
          <a:xfrm>
            <a:off x="1363345" y="5156835"/>
            <a:ext cx="166370" cy="14541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WhatsApp Image 2023-10-14 at 8.15.55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635"/>
            <a:ext cx="12467590" cy="685863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007485" y="208280"/>
            <a:ext cx="417639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440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EMPATHY MAP</a:t>
            </a:r>
            <a:r>
              <a:rPr lang="en-IN" altLang="en-US" sz="440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lgerian" panose="04020705040A02060702" charset="0"/>
                <a:cs typeface="Algerian" panose="04020705040A02060702" charset="0"/>
              </a:rPr>
              <a:t>:</a:t>
            </a:r>
            <a:endParaRPr lang="en-IN" altLang="en-US" sz="440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4" name="Picture 3" descr="Screenshot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055" y="976630"/>
            <a:ext cx="8082915" cy="56432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661410" y="308610"/>
            <a:ext cx="48698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360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charset="0"/>
                <a:cs typeface="Algerian" panose="04020705040A02060702" charset="0"/>
              </a:rPr>
              <a:t>BRAINSTORMING MAP:</a:t>
            </a:r>
            <a:endParaRPr lang="en-IN" altLang="en-US" sz="3600">
              <a:effectLst>
                <a:reflection blurRad="6350" stA="55000" endA="300" endPos="45500" dir="5400000" sy="-100000" algn="bl" rotWithShape="0"/>
              </a:effectLst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3" name="Picture 2" descr="Screenshot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84300"/>
            <a:ext cx="12192000" cy="5473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2424</Words>
  <Application>WPS Presentation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SimSun</vt:lpstr>
      <vt:lpstr>Wingdings</vt:lpstr>
      <vt:lpstr>Cooper Black</vt:lpstr>
      <vt:lpstr>Algerian</vt:lpstr>
      <vt:lpstr>Arial Black</vt:lpstr>
      <vt:lpstr>Bodoni MT Black</vt:lpstr>
      <vt:lpstr>Microsoft YaHei</vt:lpstr>
      <vt:lpstr>Arial Unicode MS</vt:lpstr>
      <vt:lpstr>Calibri</vt:lpstr>
      <vt:lpstr>Default Design</vt:lpstr>
      <vt:lpstr>SRI SARADA NIKETEN COLLEGE FOR W0MEN.</vt:lpstr>
      <vt:lpstr>URBANAURA                INTERIORS.</vt:lpstr>
      <vt:lpstr>PowerPoint 演示文稿</vt:lpstr>
      <vt:lpstr>INTRODUCTION...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URBANAURA INTERIORS</dc:title>
  <dc:creator/>
  <cp:lastModifiedBy>sanga</cp:lastModifiedBy>
  <cp:revision>5</cp:revision>
  <dcterms:created xsi:type="dcterms:W3CDTF">2023-10-13T07:28:00Z</dcterms:created>
  <dcterms:modified xsi:type="dcterms:W3CDTF">2023-10-14T09:50:54Z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79EEF799DFBC4B46B99F74D58EDD6297</vt:lpwstr>
  </property>
  <property fmtid="{D5CDD505-2E9C-101B-9397-08002B2CF9AE}" pid="3" name="KSOProductBuildVer">
    <vt:lpwstr>1033-11.2.0.11440</vt:lpwstr>
  </property>
</Properties>
</file>