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4"/>
  </p:sldMasterIdLst>
  <p:notesMasterIdLst>
    <p:notesMasterId r:id="rId19"/>
  </p:notesMasterIdLst>
  <p:sldIdLst>
    <p:sldId id="298" r:id="rId5"/>
    <p:sldId id="322" r:id="rId6"/>
    <p:sldId id="313" r:id="rId7"/>
    <p:sldId id="314" r:id="rId8"/>
    <p:sldId id="315" r:id="rId9"/>
    <p:sldId id="321" r:id="rId10"/>
    <p:sldId id="303" r:id="rId11"/>
    <p:sldId id="323" r:id="rId12"/>
    <p:sldId id="318" r:id="rId13"/>
    <p:sldId id="324" r:id="rId14"/>
    <p:sldId id="300" r:id="rId15"/>
    <p:sldId id="319" r:id="rId16"/>
    <p:sldId id="320" r:id="rId17"/>
    <p:sldId id="3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63636" autoAdjust="0"/>
  </p:normalViewPr>
  <p:slideViewPr>
    <p:cSldViewPr snapToGrid="0">
      <p:cViewPr varScale="1">
        <p:scale>
          <a:sx n="47" d="100"/>
          <a:sy n="47" d="100"/>
        </p:scale>
        <p:origin x="816" y="36"/>
      </p:cViewPr>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CE877-8A89-4C7D-BF16-0060C4D04C46}" type="datetimeFigureOut">
              <a:rPr lang="en-IN" smtClean="0"/>
              <a:t>30-06-2023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C85AF-810A-4993-AE60-09B1940F2784}" type="slidenum">
              <a:rPr lang="en-IN" smtClean="0"/>
              <a:t>‹#›</a:t>
            </a:fld>
            <a:endParaRPr lang="en-IN"/>
          </a:p>
        </p:txBody>
      </p:sp>
    </p:spTree>
    <p:extLst>
      <p:ext uri="{BB962C8B-B14F-4D97-AF65-F5344CB8AC3E}">
        <p14:creationId xmlns:p14="http://schemas.microsoft.com/office/powerpoint/2010/main" val="201290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1</a:t>
            </a:fld>
            <a:endParaRPr lang="en-IN"/>
          </a:p>
        </p:txBody>
      </p:sp>
    </p:spTree>
    <p:extLst>
      <p:ext uri="{BB962C8B-B14F-4D97-AF65-F5344CB8AC3E}">
        <p14:creationId xmlns:p14="http://schemas.microsoft.com/office/powerpoint/2010/main" val="388897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12</a:t>
            </a:fld>
            <a:endParaRPr lang="en-IN"/>
          </a:p>
        </p:txBody>
      </p:sp>
    </p:spTree>
    <p:extLst>
      <p:ext uri="{BB962C8B-B14F-4D97-AF65-F5344CB8AC3E}">
        <p14:creationId xmlns:p14="http://schemas.microsoft.com/office/powerpoint/2010/main" val="56414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13</a:t>
            </a:fld>
            <a:endParaRPr lang="en-IN"/>
          </a:p>
        </p:txBody>
      </p:sp>
    </p:spTree>
    <p:extLst>
      <p:ext uri="{BB962C8B-B14F-4D97-AF65-F5344CB8AC3E}">
        <p14:creationId xmlns:p14="http://schemas.microsoft.com/office/powerpoint/2010/main" val="322913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2</a:t>
            </a:fld>
            <a:endParaRPr lang="en-IN"/>
          </a:p>
        </p:txBody>
      </p:sp>
    </p:spTree>
    <p:extLst>
      <p:ext uri="{BB962C8B-B14F-4D97-AF65-F5344CB8AC3E}">
        <p14:creationId xmlns:p14="http://schemas.microsoft.com/office/powerpoint/2010/main" val="227004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3</a:t>
            </a:fld>
            <a:endParaRPr lang="en-IN"/>
          </a:p>
        </p:txBody>
      </p:sp>
    </p:spTree>
    <p:extLst>
      <p:ext uri="{BB962C8B-B14F-4D97-AF65-F5344CB8AC3E}">
        <p14:creationId xmlns:p14="http://schemas.microsoft.com/office/powerpoint/2010/main" val="25044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6</a:t>
            </a:fld>
            <a:endParaRPr lang="en-IN"/>
          </a:p>
        </p:txBody>
      </p:sp>
    </p:spTree>
    <p:extLst>
      <p:ext uri="{BB962C8B-B14F-4D97-AF65-F5344CB8AC3E}">
        <p14:creationId xmlns:p14="http://schemas.microsoft.com/office/powerpoint/2010/main" val="369163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7</a:t>
            </a:fld>
            <a:endParaRPr lang="en-IN"/>
          </a:p>
        </p:txBody>
      </p:sp>
    </p:spTree>
    <p:extLst>
      <p:ext uri="{BB962C8B-B14F-4D97-AF65-F5344CB8AC3E}">
        <p14:creationId xmlns:p14="http://schemas.microsoft.com/office/powerpoint/2010/main" val="85260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8</a:t>
            </a:fld>
            <a:endParaRPr lang="en-IN"/>
          </a:p>
        </p:txBody>
      </p:sp>
    </p:spTree>
    <p:extLst>
      <p:ext uri="{BB962C8B-B14F-4D97-AF65-F5344CB8AC3E}">
        <p14:creationId xmlns:p14="http://schemas.microsoft.com/office/powerpoint/2010/main" val="196460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9</a:t>
            </a:fld>
            <a:endParaRPr lang="en-IN"/>
          </a:p>
        </p:txBody>
      </p:sp>
    </p:spTree>
    <p:extLst>
      <p:ext uri="{BB962C8B-B14F-4D97-AF65-F5344CB8AC3E}">
        <p14:creationId xmlns:p14="http://schemas.microsoft.com/office/powerpoint/2010/main" val="166546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10</a:t>
            </a:fld>
            <a:endParaRPr lang="en-IN"/>
          </a:p>
        </p:txBody>
      </p:sp>
    </p:spTree>
    <p:extLst>
      <p:ext uri="{BB962C8B-B14F-4D97-AF65-F5344CB8AC3E}">
        <p14:creationId xmlns:p14="http://schemas.microsoft.com/office/powerpoint/2010/main" val="99911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DC85AF-810A-4993-AE60-09B1940F2784}" type="slidenum">
              <a:rPr lang="en-IN" smtClean="0"/>
              <a:t>11</a:t>
            </a:fld>
            <a:endParaRPr lang="en-IN"/>
          </a:p>
        </p:txBody>
      </p:sp>
    </p:spTree>
    <p:extLst>
      <p:ext uri="{BB962C8B-B14F-4D97-AF65-F5344CB8AC3E}">
        <p14:creationId xmlns:p14="http://schemas.microsoft.com/office/powerpoint/2010/main" val="239215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18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23827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2322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29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07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44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40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78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6/30/2023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044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6/30/2023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97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89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6/30/2023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8307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2.bain.com/Images/Value_online_customer_loyalty_you_capture.pdf" TargetMode="External"/><Relationship Id="rId2" Type="http://schemas.openxmlformats.org/officeDocument/2006/relationships/hyperlink" Target="http://www2.bain.com/Images/BB_Prescription_cutting_costs.pdf"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386081"/>
            <a:ext cx="3636061" cy="2743200"/>
          </a:xfrm>
        </p:spPr>
        <p:txBody>
          <a:bodyPr>
            <a:normAutofit/>
          </a:bodyPr>
          <a:lstStyle/>
          <a:p>
            <a:r>
              <a:rPr lang="en-US" sz="4400" dirty="0" smtClean="0">
                <a:solidFill>
                  <a:schemeClr val="tx1"/>
                </a:solidFill>
                <a:latin typeface="Times New Roman" panose="02020603050405020304" pitchFamily="18" charset="0"/>
                <a:cs typeface="Times New Roman" panose="02020603050405020304" pitchFamily="18" charset="0"/>
              </a:rPr>
              <a:t> CUSTOMER CHURN PREDICTION</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11781" y="4625192"/>
            <a:ext cx="3308376" cy="1703293"/>
          </a:xfrm>
        </p:spPr>
        <p:txBody>
          <a:bodyPr>
            <a:normAutofit/>
          </a:bodyPr>
          <a:lstStyle/>
          <a:p>
            <a:r>
              <a:rPr lang="en-US" sz="2800" b="1" cap="none" dirty="0" smtClean="0">
                <a:latin typeface="Times New Roman" panose="02020603050405020304" pitchFamily="18" charset="0"/>
                <a:cs typeface="Times New Roman" panose="02020603050405020304" pitchFamily="18" charset="0"/>
              </a:rPr>
              <a:t>Priyanka Sharma</a:t>
            </a:r>
            <a:endParaRPr lang="en-US" sz="2800" b="1" dirty="0"/>
          </a:p>
          <a:p>
            <a:endParaRPr lang="en-US" sz="28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E31A84C-EE5B-F387-86D3-38CA741686C5}"/>
              </a:ext>
            </a:extLst>
          </p:cNvPr>
          <p:cNvSpPr/>
          <p:nvPr/>
        </p:nvSpPr>
        <p:spPr>
          <a:xfrm>
            <a:off x="7862047" y="894080"/>
            <a:ext cx="3494268" cy="3435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atin typeface="Arial Black" panose="020B0A04020102020204" pitchFamily="34" charset="0"/>
              </a:rPr>
              <a:t>BANK CUSTOMER CHURN PREDICTION</a:t>
            </a:r>
          </a:p>
          <a:p>
            <a:pPr algn="ctr"/>
            <a:endParaRPr lang="en-US" sz="2000" dirty="0"/>
          </a:p>
          <a:p>
            <a:pPr algn="ctr"/>
            <a:endParaRPr lang="en-US" sz="2000" dirty="0" smtClean="0"/>
          </a:p>
          <a:p>
            <a:pPr algn="ctr"/>
            <a:r>
              <a:rPr lang="en-US" sz="2000" dirty="0" smtClean="0"/>
              <a:t>Presented </a:t>
            </a:r>
            <a:r>
              <a:rPr lang="en-US" sz="2000" dirty="0"/>
              <a:t>By </a:t>
            </a:r>
            <a:r>
              <a:rPr lang="en-US" sz="2000" dirty="0" smtClean="0"/>
              <a:t>DABatch(8934</a:t>
            </a:r>
            <a:r>
              <a:rPr lang="en-US" sz="2000" dirty="0"/>
              <a:t>) :</a:t>
            </a:r>
            <a:r>
              <a:rPr lang="en-US" dirty="0"/>
              <a:t> </a:t>
            </a:r>
          </a:p>
        </p:txBody>
      </p:sp>
      <p:sp>
        <p:nvSpPr>
          <p:cNvPr id="17" name="Rectangle 16">
            <a:extLst>
              <a:ext uri="{FF2B5EF4-FFF2-40B4-BE49-F238E27FC236}">
                <a16:creationId xmlns:a16="http://schemas.microsoft.com/office/drawing/2014/main" id="{2D24D2C5-3652-4EB8-6AD5-1EDDBAF57F77}"/>
              </a:ext>
            </a:extLst>
          </p:cNvPr>
          <p:cNvSpPr/>
          <p:nvPr/>
        </p:nvSpPr>
        <p:spPr>
          <a:xfrm>
            <a:off x="1376998" y="592586"/>
            <a:ext cx="5800164" cy="1192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EduBridge Project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423" y="1095495"/>
            <a:ext cx="2801937" cy="31382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65" y="1095495"/>
            <a:ext cx="2949258" cy="3138245"/>
          </a:xfrm>
          <a:prstGeom prst="rect">
            <a:avLst/>
          </a:prstGeom>
        </p:spPr>
      </p:pic>
      <p:sp>
        <p:nvSpPr>
          <p:cNvPr id="4" name="Rectangle 3"/>
          <p:cNvSpPr/>
          <p:nvPr/>
        </p:nvSpPr>
        <p:spPr>
          <a:xfrm>
            <a:off x="8047939" y="388928"/>
            <a:ext cx="3308376" cy="461665"/>
          </a:xfrm>
          <a:prstGeom prst="rect">
            <a:avLst/>
          </a:prstGeom>
        </p:spPr>
        <p:txBody>
          <a:bodyPr wrap="square">
            <a:spAutoFit/>
          </a:bodyPr>
          <a:lstStyle/>
          <a:p>
            <a:r>
              <a:rPr lang="en-US" sz="2400" b="1" dirty="0" smtClean="0">
                <a:solidFill>
                  <a:srgbClr val="FF0000"/>
                </a:solidFill>
                <a:latin typeface="Bahnschrift SemiLight" panose="020B0502040204020203" pitchFamily="34" charset="0"/>
              </a:rPr>
              <a:t>CAPSTONE PROJECT</a:t>
            </a:r>
            <a:endParaRPr lang="en-IN" sz="2400" b="1" dirty="0">
              <a:solidFill>
                <a:srgbClr val="FF0000"/>
              </a:solidFill>
              <a:latin typeface="Bahnschrift SemiLight" panose="020B0502040204020203" pitchFamily="34"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BE37-5E55-59C5-4F10-A54148B50EBB}"/>
              </a:ext>
            </a:extLst>
          </p:cNvPr>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EXPLORATORY DATA ANALYSIS(EDA)</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7639665" y="1845734"/>
            <a:ext cx="4369455" cy="4311225"/>
          </a:xfrm>
        </p:spPr>
        <p:txBody>
          <a:bodyPr>
            <a:normAutofit/>
          </a:bodyPr>
          <a:lstStyle/>
          <a:p>
            <a:pPr marL="0" indent="0">
              <a:buNone/>
            </a:pPr>
            <a:r>
              <a:rPr lang="en-US" dirty="0" smtClean="0"/>
              <a:t>EDA using bar plot has helped in understanding consumer behaviour with respect to our target data</a:t>
            </a:r>
          </a:p>
          <a:p>
            <a:pPr marL="0" indent="0">
              <a:buNone/>
            </a:pPr>
            <a:r>
              <a:rPr lang="en-US" dirty="0" smtClean="0"/>
              <a:t>Inferences-</a:t>
            </a:r>
          </a:p>
          <a:p>
            <a:pPr marL="457200" indent="-457200">
              <a:buFont typeface="+mj-lt"/>
              <a:buAutoNum type="arabicPeriod"/>
            </a:pPr>
            <a:r>
              <a:rPr lang="en-US" dirty="0" smtClean="0"/>
              <a:t>Blue card category dominates in term of card usage.</a:t>
            </a:r>
          </a:p>
          <a:p>
            <a:pPr marL="457200" indent="-457200">
              <a:buFont typeface="+mj-lt"/>
              <a:buAutoNum type="arabicPeriod"/>
            </a:pPr>
            <a:r>
              <a:rPr lang="en-US" dirty="0" smtClean="0"/>
              <a:t>Platinum and Gold category customers are the High value customer whose transaction amount is large.</a:t>
            </a:r>
          </a:p>
          <a:p>
            <a:pPr marL="457200" indent="-457200">
              <a:buFont typeface="+mj-lt"/>
              <a:buAutoNum type="arabicPeriod"/>
            </a:pPr>
            <a:r>
              <a:rPr lang="en-US" dirty="0" smtClean="0"/>
              <a:t>Attrition is not specific to any single category of card. </a:t>
            </a:r>
            <a:endParaRPr lang="en-US" dirty="0" smtClean="0"/>
          </a:p>
        </p:txBody>
      </p:sp>
      <p:sp>
        <p:nvSpPr>
          <p:cNvPr id="8" name="AutoShape 6" descr="data:image/png;base64,iVBORw0KGgoAAAANSUhEUgAABlAAAAZGCAYAAADQ++xSAAAAOXRFWHRTb2Z0d2FyZQBNYXRwbG90bGliIHZlcnNpb24zLjcuMSwgaHR0cHM6Ly9tYXRwbG90bGliLm9yZy/bCgiHAAAACXBIWXMAAA9hAAAPYQGoP6dpAAEAAElEQVR4nOzdfVgVdf7/8RcgHEUEJAVkRSQt7+/CUkpdVASRLJPar2XelOnqov3UVs0yQ60oy8zKm3UrrU3btM1u1JSjpmbiHV9ZE8tvmua2eXA3U/IOjjK/P7rO5AFRQDgHOM/HdXHlzLxnPp/3dJjhzHtmPl6GYRgCAAAAAAAAAACAydvdHQAAAAAAAAAAAKhqKKAAAAAAAAAAAAAUQQEFAAAAAAAAAACgCAooAAAAAAAAAAAARVBAAQAAAAAAAAAAKIICCgAAAAAAAAAAQBEUUAAAAAAAAAAAAIqggAIAAAAAAAAAAFAEBRQAAAAAAAAAAIAiKKAAAAC40dGjR+Xl5aWlS5e6uysAgGrAy8tLY8eOdXc3Ks3SpUvl5eWlPXv2uLzt4cOHKyAgwOXtAvAcmzdvlpeXlzZv3uzWflTWd5CmTZtq+PDhFbrN8ijtudJxzjl69GjldwrVFgUUuNThw4f1xz/+UTfeeKNq166twMBA3XHHHZo3b57Onz9f4e0tX75cr7zySoVvtypbu3atvLy8FBERocLCQnd3BwDKxfGHrOOndu3aioiIUGJiol599VX98ssv7u5itbNgwYIaW6TxxPM9gMpx+fln27ZtxZYbhqHIyEh5eXnpzjvvrLR+bN++XWlpaTp16lSltQEAnuLy7xVX+ylNUeO5557TRx99VOl9vpyj6OL48fHxUWhoqO699159/fXXLu2LxDmqrC5duqQlS5YoLi5OISEhslgsatq0qR566CG33CxwJQcOHFBaWhqFpBLUcncH4DnWrFmj++67TxaLRUOHDlXbtm1VUFCgbdu2adKkScrJydHixYsrtM3ly5dr//79Gj9+fIVutypbtmyZmjZtqqNHj2rTpk2Kj493d5cAoNxmzpyp6Oho2e122Ww2bd68WePHj9fLL7+sTz75RO3bt3d3F6uNBQsWqEGDBlXijrCK5onnewCVq3bt2lq+fLm6devmNH/Lli364YcfZLFYKrX97du3a8aMGRo+fLiCg4MrtS0AqOn+9re/OU2/8847slqtxea3atXqmtt67rnndO+992rAgAEV2cVSefTRR3XrrbfKbrdr3759WrRokTZv3qz9+/crPDzcZf242jnq4MGD8vauPvfrDxkyRIMGDaq08/r58+c1cOBArVu3Tj169NATTzyhkJAQHT16VCtWrNDbb7+tY8eOqXHjxpXSfmkdOHBAM2bMUFxcnJo2berWvlRFFFDgEkeOHNGgQYMUFRWlTZs2qVGjRuay1NRUHTp0SGvWrHFjD6ums2fPqm7dumWK//jjj5Wenq4lS5Zo2bJlFFAAVGtJSUnq3LmzOT116lRt2rRJd955p+666y59/fXXqlOnjht7CACoifr166eVK1fq1VdfVa1av31tXr58uWJiYvTf//7Xjb0DAJTFgw8+6DS9Y8cOWa3WYvOruu7du+vee+81p1u0aKExY8bonXfe0eTJk93Ys99U9g0GFc3Hx0c+Pj6Vtv1JkyZp3bp1mjt3brGbvZ5++mnNnTu30tpGxak+JUFUa7Nnz9aZM2f05ptvOhVPHJo3b67/9//+31Xfwejl5aW0tDRz+pdfftH48ePVtGlTWSwWhYaGqk+fPvrf//1fSVJcXJzWrFmj77//3nzM8fIq6okTJzRixAiFhYWpdu3a6tChg95++22nNh39eemllzR//nzdeOON8vf3V0JCgv71r3/JMAzNmjVLjRs3Vp06dXT33Xfr5MmTxfr+2WefqXv37qpbt67q1aun5ORk5eTkOMU43rd7+PBh9evXT/Xq1dPgwYPLsJelVatW6fz587rvvvs0aNAgffjhh7pw4UKxuPPnz+vRRx9VgwYNVK9ePd11113697//XWwfS9K///1vPfzwwwoLC5PFYlGbNm301ltvlalfAFCRevXqpaeeekrff/+93n33XXP+N998o3vvvVchISGqXbu2OnfurE8++cRpXcerWbZu3ao//vGPuuGGGxQYGKihQ4fq559/LtZWWY7f//73vzVgwAAFBASoYcOG+vOf/6xLly45xZ46dUrDhw9XUFCQgoODNWzYsBIffS9LPl9++aUmTpyohg0bqm7durrnnnv0n//8x4xr2rSpcnJytGXLFvOcGBcXV5rdbXr33Xd12223yd/fX/Xr11ePHj2UkZHhFLNgwQK1adNGFotFERERSk1NLZZfSe9FjouLc+qT41UFK1as0LPPPqvGjRurdu3a6t27tw4dOuS03tXO9wBQHvfff79++uknWa1Wc15BQYE++OADPfDAA8Xiz549q8cee0yRkZGyWCxq0aKFXnrpJRmG4RTneCf7Rx99pLZt25p/X69bt86MSUtL06RJkyRJ0dHR5rGt6Gs1rrYN6drfl0rru+++03333aeQkBD5+/ura9euxW5+K+0xuyzOnTtXqnN1ac49krRy5UrFxMSoTp06atCggR588EH9+9//vmY/srOz1bBhQ8XFxenMmTPlygVA1Vea47iXl5fOnj2rt99+2zw2O/6u/f777/WnP/1JLVq0UJ06dXTDDTfovvvuq9RXInXv3l3Sr6/Lv1x5r+Ps27dPw4cPN1+7Hx4erocfflg//fSTGXOtc9SV/tav6PPIt99+q5SUFIWHh6t27dpq3LixBg0apNOnTxfL6VrnyiuNgdK0aVPdeeedysjIUMeOHVW7dm21bt1aH3744TX34eV++OEH/eUvf1GfPn2u+KS8j4+P/vznPzs9fbJ3714lJSUpMDBQAQEB6t27t3bs2OG0Xlpamry8vIpt72q5bNu2Tbfddptq166tG2+8Ue+8847Tevfdd58kqWfPnmV6pZ2n4AkUuMSnn36qG2+8UbfffnuFbXP06NH64IMPNHbsWLVu3Vo//fSTtm3bpq+//lq33HKLnnzySZ0+fVo//PCDWdF1DAh4/vx5xcXF6dChQxo7dqyio6O1cuVKDR8+XKdOndL/+3//z6mtZcuWqaCgQOPGjdPJkyc1e/Zs/eEPf1CvXr20efNmTZkyRYcOHdJrr72mP//5z04npr/97W8aNmyYEhMT9cILL+jcuXNauHChunXrpr179zpd5Ll48aISExPVrVs3vfTSS/L39y/TPlm2bJl69uyp8PBwDRo0SI8//rg+/fRT80DoMHz4cK1YsUJDhgxR165dtWXLFiUnJxfbXm5urrp27Wp+0WvYsKE+++wzjRgxQnl5ebwqBYDbDBkyRE888YQyMjI0cuRI5eTk6I477tDvfvc7Pf7446pbt65WrFihAQMG6B//+Ifuuecep/XHjh2r4OBgpaWl6eDBg1q4cKG+//578w93qWzH70uXLikxMVFdunTRSy+9pA0bNmjOnDlq1qyZxowZI+nX9+bffffd2rZtm0aPHq1WrVpp1apVGjZsWLH8yprPuHHjVL9+fT399NM6evSoXnnlFY0dO1bvv/++JOmVV17RuHHjFBAQoCeffFKSFBYWVur9PWPGDKWlpen222/XzJkz5efnp507d2rTpk1KSEiQ9Osf8jNmzFB8fLzGjBlj7tfdu3fryy+/lK+vb6nbu9zzzz8vb29v/fnPf9bp06c1e/ZsDR48WDt37pSkq57vAaC8mjZtqtjYWL333ntKSkqS9GtR/fTp0xo0aJBeffVVM9YwDN111136/PPPNWLECHXs2FHr16/XpEmT9O9//7vY3aXbtm3Thx9+qD/96U+qV6+eXn31VaWkpOjYsWO64YYbNHDgQP3f//2f3nvvPc2dO1cNGjSQJDVs2LDU25Cu/X2pNHJzc3X77bfr3LlzevTRR3XDDTfo7bff1l133aUPPvig2PnoWsfssijNubq0556lS5fqoYce0q233qr09HTl5uZq3rx5+vLLL7V3794SX5O2e/duJSYmqnPnzvr444956hWooUp7HP/b3/6mRx55RLfddptGjRolSWrWrJmkX48X27dv16BBg9S4cWMdPXpUCxcuVFxcnA4cOFDm6zul4bhQXr9+fXPe9VzHsVqt+u677/TQQw8pPDzcfNV+Tk6OduzYIS8vr1Kdoy5X0eeRgoICJSYmKj8/X+PGjVN4eLj+/e9/a/Xq1Tp16pSCgoLMbZXmXFmSb7/9Vv/zP/+j0aNHa9iwYVqyZInuu+8+rVu3Tn369Lnqug6fffaZLl68qCFDhpQqPicnR927d1dgYKAmT54sX19f/eUvf1FcXJy2bNmiLl26lGo7RR06dEj33nuvRowYoWHDhumtt97S8OHDFRMTozZt2qhHjx569NFH9eqrr+qJJ54wX2VXmlfaeQwDqGSnT582JBl33333NWOPHDliSDKWLFlSbJkk4+mnnzang4KCjNTU1KtuLzk52YiKiio2/5VXXjEkGe+++645r6CgwIiNjTUCAgKMvLw8p/40bNjQOHXqlBk7depUQ5LRoUMHw263m/Pvv/9+w8/Pz7hw4YJhGIbxyy+/GMHBwcbIkSOd2rfZbEZQUJDT/GHDhhmSjMcff/yqOZUkNzfXqFWrlvHXv/7VnHf77bcX2+9ZWVmGJGP8+PFO84cPH15sH48YMcJo1KiR8d///tcpdtCgQUZQUJBx7ty5cvUVAK5lyZIlhiRj9+7dJcYEBQUZnTp1MgzDMHr37m20a9fOPP4ahmEUFhYat99+u3HTTTcV225MTIxRUFBgzp89e7Yhyfj4448Nwyjf8XvmzJlOsZ06dTJiYmLM6Y8++siQZMyePducd/HiRaN79+7Fzn1lzSc+Pt4oLCw050+YMMHw8fFxOne1adPG+P3vf1/C3izZt99+a3h7exv33HOPcenSJadljjZPnDhh+Pn5GQkJCU4xr7/+uiHJeOutt8x5UVFRxrBhw4q18/vf/96pf59//rkhyWjVqpWRn59vzp83b54hyfjqq6/MeSWd7wGgrC4//7z++utGvXr1zL9577vvPqNnz56GYfx6LEtOTjYM47fj+zPPPOO0rXvvvdfw8vIyDh06ZM6TZPj5+TnN++c//2lIMl577TVz3osvvmhIMo4cOVKsj6XdRmm+L13L+PHjDUnGF198Yc775ZdfjOjoaKNp06bmMb8sx+xrKe25urTnnoKCAiM0NNRo27atcf78eTNu9erVhiRj+vTp5rxhw4YZdevWNQzDMLZt22YEBgYaycnJTudjANVfamqqcfkl0bIcx+vWrXvFv2WvdH0kMzPTkGS888475jzH8fLzzz8vdX8d67z11lvGf/7zH+PHH3801q1bZzRv3tzw8vIydu3aZcaW9jrOla6/XSmH9957z5BkbN261Zx3tXNU0b/1K/o8snfvXkOSsXLlyqvus9KeKx3nnMtziYqKMiQZ//jHP8x5p0+fNho1amR+/yyNCRMmGJKMvXv3lip+wIABhp+fn3H48GFz3o8//mjUq1fP6NGjhznv6aefdvr8liaXy///nThxwrBYLMZjjz1mzlu5cmWZP5eehFd4odLl5eVJkurVq1eh2w0ODtbOnTv1448/lnndtWvXKjw8XPfff785z9fXV48++qjOnDmjLVu2OMXfd999TlVsR9X3wQcfdHoncpcuXVRQUGA+Cm61WnXq1Cndf//9+u9//2v++Pj4qEuXLvr888+L9c1xp3JZ/f3vf5e3t7dSUlLMeffff78+++wzp0fdHY8r/ulPf3Jaf9y4cU7ThmHoH//4h/r37y/DMJz6n5iYqNOnT5f58X8AqEgBAQH65ZdfdPLkSW3atEl/+MMf9Msvv5jHqp9++kmJiYn69ttvi72iY9SoUU5PRIwZM0a1atXS2rVrJZXv+D169Gin6e7du+u7774zp9euXatatWo5Hed9fHyKHX/Lm8/lj3F3795dly5d0vfff1/a3Vmijz76SIWFhZo+fXqxASEdbW7YsEEFBQUaP368U8zIkSMVGBh4XeOcPfTQQ/Lz8zOnHa8quHzfAkBl+MMf/qDz589r9erV+uWXX7R69eorvr5r7dq18vHx0aOPPuo0/7HHHpNhGPrss8+c5sfHx5t3LEtS+/btFRgYWKbjWmm2cT3flxzWrl2r2267Td26dTPnBQQEaNSoUTp69KgOHDjgFF+Rx+xrnatLe+7Zs2ePTpw4oT/96U+qXbu2GZecnKyWLVte8Rz1+eefKzExUb1799aHH35Y7d7pD6Bsynocv5LLn1Cz2+366aef1Lx5cwUHB1fYtZOHH35YDRs2VEREhPr27avTp0/rb3/7m2699VZJ138d5/IcLly4oP/+97/q2rWrJJU7h4o+jziuza1fv17nzp27atvXc76NiIhwejrG8SrJvXv3ymazXXN9qWzXQy9duqSMjAwNGDBAN954ozm/UaNGeuCBB7Rt2zZze2XVunVrcz9Kvz4t1KJFC75PlQGv8EKlCwwMlPTrO3gr0uzZszVs2DBFRkYqJiZG/fr109ChQ50ONCX5/vvvddNNNxW7EOR4PK3oBacmTZo4TTsO2JGRkVec7yhYfPvtt5J+fV//lTj2jUOtWrWc3n1YFo530//000/m+yk7deqkgoICrVy50ny89Pvvv5e3t7eio6Od1m/evLnT9H/+8x+dOnVKixcv1uLFi6/Y5okTJ8rVVwCoCGfOnFFoaKgOHTokwzD01FNP6amnnrpi7IkTJ/S73/3OnL7pppuclgcEBKhRo0bmY/BlPX7Xrl272GPr9evXdypgf//992rUqFGx10u1aNHCabo8+RQ9Tzke47/Su+LL6vDhw/L29lbr1q1LjHGcN4vm4ufnpxtvvPG6CjmVmRsAXE3Dhg0VHx+v5cuX69y5c7p06ZLT4L0O33//vSIiIopdICntdwup+DnjWkqzjev5vuTw/fffX/GVIZfn1rZt2xL7dT3H7Gudq0t77ikpTpJatmypbdu2Oc27cOGCkpOTFRMToxUrVjjdMAegZirrcfxKzp8/r/T0dC1ZskT//ve/ncZOudLYHOUxffp0de/eXWfOnNGqVavMG2kdrvc6zsmTJzVjxgz9/e9/LxZX3hwq+jwSHR2tiRMn6uWXX9ayZcvUvXt33XXXXXrwwQedbny+0rYc2yvNOal58+bFxhm5+eabJf366rTw8PBrbqMs10P/85//6Ny5c1c8V7Vq1UqFhYX617/+pTZt2lxzW0VVxN8dno6/BFDpAgMDFRERof37918z9kqDIEkqNgiv9OsdYd27d9eqVauUkZGhF198US+88II+/PBD8z3FFcXHx6dM8x0nysLCQkm/vifzSgfXon+MWyyWYkWd0vj222+1e/duScW/aEi/jo3iKKCUlqPvDz744BXfzy/9Wr0HAHf44YcfdPr0aTVv3tw8Xv35z39WYmLiFeOLFomvpazH75LOB+VRnnyudT6qSq52rr9SHtUpNwA1zwMPPKCRI0fKZrMpKSmpxLEyyqIijmul2YYrvy+VpV9VncViUb9+/fTxxx9r3bp1uvPOO93dJQDVwLhx47RkyRKNHz9esbGxCgoKkpeXlwYNGmT+fX+92rVrp/j4eEnSgAEDdO7cOY0cOVLdunVTZGTkdV/H+cMf/qDt27dr0qRJ6tixowICAlRYWKi+fftWWA7XUprzyJw5czR8+HB9/PHHysjI0KOPPqr09HTt2LHD6aZkd5+TWrZsKUn66quv1LFjxwrbblmunUru3w81AQUUuMSdd96pxYsXKzMzU7GxsSXGOSrLp06dcppfUrW/UaNG+tOf/qQ//elPOnHihG655RY9++yz5heCkg4qUVFR2rdvnwoLC50KFt988425vCI4HhUMDQ01T3KVYdmyZfL19dXf/va3YgfGbdu26dVXX9WxY8fUpEkTRUVFqbCwUEeOHHEqthw6dMhpvYYNG6pevXq6dOlSpfYdAMrjb3/7myQpMTHRvJPW19e31Merb7/9Vj179jSnz5w5o+PHj6tfv36SKuf4HRUVpY0bN+rMmTNOT6EcPHjQKa48+ZRGSefEa2nWrJkKCwt14MCBEv/wd5w3Dx486HRnc0FBgY4cOeKUR/369Yud56Vfz/VluSv6cuXNDQCu5Z577tEf//hH7dixQ++///4VY6KiorRhwwb98ssvTncvX893i4o6rl3r+9K1REVFFTtPSRX/velKrnWuLu255/K4ok+WHjx4sFgOXl5eWrZsme6++27dd999+uyzzxQXF1fh+QGoOspyHC/p+PzBBx9o2LBhmjNnjjnvwoULV/y7t6I8//zzWrVqlZ599lktWrTouq7j/Pzzz9q4caNmzJih6dOnm/MdT+ZfriznqMo6j7Rr107t2rXTtGnTtH37dt1xxx1atGiRnnnmmXJtryjHWwEuz/X//u//JElNmzYt1TaSkpLk4+Ojd99995oDyTds2FD+/v4l7itvb2/zLTiXXzu9/MaO63nqn+9TV8cYKHCJyZMnq27dunrkkUeUm5tbbPnhw4c1b948BQYGqkGDBtq6davT8gULFjhNX7p0qdjjg6GhoYqIiFB+fr45r27duld8zLBfv36y2WxOX4IuXryo1157TQEBAfr9739frjyLSkxMVGBgoJ577jnZ7fZiy//zn/9USDuOxxb/53/+R/fee6/Tz6RJkyRJ7733ntknqfg+fe2115ymfXx8lJKSon/84x9XfHqoovoOAGW1adMmzZo1S9HR0Ro8eLBCQ0MVFxenv/zlLzp+/Hix+CsdrxYvXux0XF64cKEuXrxoXlCqjON3v379dPHiRS1cuNCcd+nSpWLH3/LkUxp169Yt1xe4AQMGyNvbWzNnzix255njrqX4+Hj5+fnp1VdfdbqT6c0339Tp06eVnJxszmvWrJl27NihgoICc97q1av1r3/9q8x9cyjpfA8A1ysgIEALFy5UWlqa+vfvf8WYfv366dKlS3r99ded5s+dO1deXl7letqjbt26korfWFZapf2+dC39+vXTrl27lJmZac47e/asFi9erKZNm1719Y7X61rn6tKeezp37qzQ0FAtWrTIKffPPvtMX3/9tdM5ysHPz08ffvihbr31VvXv31+7du2qrDQBVAFlOY6X9De1j49PsTv6X3vttRKfCqgIzZo1U0pKipYuXSqbzXZd13EcN+MWzeGVV14pFluWc1RFn0fy8vJ08eJFp3nt2rWTt7d3mc5v1/Ljjz9q1apVTu2+88476tixY6le3yX9+tr/kSNHKiMjo9h3PunXNw/MmTNHP/zwg3x8fJSQkKCPP/7YfFWlJOXm5mr58uXq1q2b+Uowx81+l187PXv2rN5+++3ypCrp+v/uqOl4AgUu0axZMy1fvlz/8z//o1atWmno0KFq27atCgoKtH37dq1cuVLDhw+XJD3yyCN6/vnn9cgjj6hz587aunWrWeV1+OWXX9S4cWPde++96tChgwICArRhwwbt3r3bqdofExOj999/XxMnTtStt96qgIAA9e/fX6NGjdJf/vIXDR8+XFlZWWratKk++OADffnll3rllVcqbMD7wMBALVy4UEOGDNEtt9yiQYMGqWHDhjp27JjWrFmjO+64o9gJuqx27typQ4cOaezYsVdc/rvf/U633HKLli1bpilTpigmJkYpKSl65ZVX9NNPP6lr167asmWLuY8vrzo///zz+vzzz9WlSxeNHDlSrVu31smTJ/W///u/2rBhg06ePHldfQeAa/nss8/0zTff6OLFi8rNzdWmTZtktVoVFRWlTz75xBwMdv78+erWrZvatWunkSNH6sYbb1Rubq4yMzP1ww8/6J///KfTdgsKCtS7d2/94Q9/0MGDB7VgwQJ169ZNd911l6TKOX73799fd9xxhx5//HEdPXpUrVu31ocffnjFC/9lzac0YmJitHDhQj3zzDNq3ry5QkNDSxzj5XLNmzfXk08+qVmzZql79+4aOHCgLBaLdu/erYiICKWnp6thw4aaOnWqZsyYob59++quu+4y9+utt96qBx980NzeI488og8++EB9+/bVH/7wBx0+fFjvvvuu0wCP5cntSud7AKgIJb0GxaF///7q2bOnnnzySR09elQdOnRQRkaGPv74Y40fP75cx7eYmBhJ0pNPPqlBgwbJ19dX/fv3Ny9wXEtpvy9dy+OPP6733ntPSUlJevTRRxUSEqK3335bR44c0T/+8Y9yvX64tK51ri7tucfX11cvvPCCHnroIf3+97/X/fffr9zcXM2bN09NmzbVhAkTrth+nTp1tHr1avXq1UtJSUnasmWL03v6AdQcZTmOx8TEaMOGDXr55ZcVERGh6OhodenSRXfeeaf+9re/KSgoSK1bt1ZmZqY2bNigG264oVL7PmnSJK1YsUKvvPKKnn/++XJfxwkMDFSPHj00e/Zs2e12/e53v1NGRoaOHDlSLLYs56iKPo9s2rRJY8eO1X333aebb75ZFy9eNN/GkpKSUqZtXc3NN9+sESNGaPfu3QoLC9Nbb72l3NxcLVmypEzbmTNnjg4fPqxHH31UH374oe68807Vr19fx44d08qVK/XNN99o0KBBkqRnnnlGVqtV3bp105/+9CfVqlVLf/nLX5Sfn6/Zs2eb20xISFCTJk00YsQITZo0ST4+PnrrrbfM76vl0bFjR/n4+OiFF17Q6dOnZbFY1KtXL4WGhpZrezWOAbjQ//3f/xkjR440mjZtavj5+Rn16tUz7rjjDuO1114zLly4YBiGYZw7d84YMWKEERQUZNSrV8/4wx/+YJw4ccKQZDz99NOGYRhGfn6+MWnSJKNDhw5GvXr1jLp16xodOnQwFixY4NTemTNnjAceeMAIDg42JBlRUVHmstzcXOOhhx4yGjRoYPj5+Rnt2rUzlixZ4rT+kSNHDEnGiy++6DT/888/NyQZK1eudJq/ZMkSQ5Kxe/fuYvGJiYlGUFCQUbt2baNZs2bG8OHDjT179pgxw4YNM+rWrVvmfTpu3DhDknH48OESY9LS0gxJxj//+U/DMAzj7NmzRmpqqhESEmIEBAQYAwYMMA4ePGhIMp5//nmndXNzc43U1FQjMjLS8PX1NcLDw43evXsbixcvLnNfAaC0HMdTx4+fn58RHh5u9OnTx5g3b56Rl5dXbJ3Dhw8bQ4cONcLDww1fX1/jd7/7nXHnnXcaH3zwQbHtbtmyxRg1apRRv359IyAgwBg8eLDx008/Fdvm9Ry/n376aaPon1o//fSTMWTIECMwMNAICgoyhgwZYuzdu9eQVOwcVJZ8rnTekWR8/vnn5jybzWYkJycb9erVMyQZv//976+470vy1ltvGZ06dTIsFotRv3594/e//71htVqdYl5//XWjZcuWhq+vrxEWFmaMGTPG+Pnnn4tta86cOcbvfvc7w2KxGHfccYexZ88e4/e//71Tn0o61zrOzZfvr6ud7wGgLEo6rhYVFRVlJCcnm9O//PKLMWHCBCMiIsLw9fU1brrpJuPFF180CgsLndaTZKSmpl5xe8OGDXOaN2vWLON3v/ud4e3tbUgyjhw5UuptlPb7UmkcPnzYuPfee43g4GCjdu3axm233WasXr3aKaYsx+xrKeu5urTnnvfff988j4WEhBiDBw82fvjhB6eYK53T//vf/xqtW7c2wsPDjW+//bbUeQCoulJTU4v9nV7a4/g333xj9OjRw6hTp44hyTzu/vzzz+Y1poCAACMxMdH45ptvih3fr/R3+rWUdIx1iIuLMwIDA41Tp04ZhlG66zhXOj7/8MMPxj333GMEBwcbQUFBxn333Wf8+OOPTtfjHEo6R13pfFaR55HvvvvOePjhh41mzZoZtWvXNkJCQoyePXsaGzZscFqvtOdbxznH0X9HTHJysrF+/Xqjffv2hsViMVq2bFni/r+WixcvGm+88YbRvXt3IygoyPD19TWioqKMhx56yNi7d69T7P/+7/8aiYmJRkBAgOHv72/07NnT2L59e7FtZmVlGV26dDH8/PyMJk2aGC+//PJVcymq6HcvwzCMv/71r8aNN95o+Pj4lPkzWtN5GQYjxgCQsrOz1alTJ7377rsaPHiwu7sDAJVi6dKleuihh7R792517tzZ3d0BAAAAAFQhTZs2Vdu2bbV69Wp3dwVVBGOgAB7o/Pnzxea98sor8vb2Vo8ePdzQIwAAAAAAAACoWhgDBajCzp8/f81BcUNCQuTn51em7c6ePVtZWVnq2bOnatWqpc8++0yfffaZRo0apcjIyOvpMgCgGrHZbFddXqdOHQUFBbmoNwAAV6ms7xlVrU0AqMo4LlZffI/yLBRQgCrs/fff10MPPXTVmM8//1xxcXFl2u7tt98uq9WqWbNm6cyZM2rSpInS0tL05JNPXkdvAQDVTaNGja66fNiwYVq6dKlrOgMAcJnK+p5R1doEgKqM42L1xfcoz8IYKEAVdvz4ceXk5Fw1JiYmRvXr13dRjwAANcmGDRuuujwiIkKtW7d2UW8AAK7iju8ZfLcBAGccF6svvkd5FgooAAAAAAAAAAAARTCIPAAAAAAAAAAAQBE1dgyUwsJC/fjjj6pXr568vLzc3R0AqDSGYeiXX35RRESEvL2pi7sS5xoAnoJzjftwrgHgSTjfuA/nGwCeoqznmhpbQPnxxx8VGRnp7m4AgMv861//UuPGjd3dDY/CuQaAp+Fc43qcawB4Is43rsf5BoCnKe25pkwFlPT0dH344Yf65ptvVKdOHd1+++164YUX1KJFCzMmLi5OW7ZscVrvj3/8oxYtWmROHzt2TGPGjNHnn3+ugIAADRs2TOnp6apV67fubN68WRMnTlROTo4iIyM1bdo0DR8+vNR9rVevnqRfd0RgYGBZ0qx0drtdGRkZSkhIkK+vr7u74xLkTM41VVXIOS8vT5GRkeZxD65T3nNNVfjcuIIn5OkJOUrkWZOUN0fONe5Tlb/XVBZP+F0sLfbFb9gXv6nJ+4Lzjfvw3aZknpCj5Bl5ekKOkmfkeT05lvVcU6YCypYtW5Samqpbb71VFy9e1BNPPKGEhAQdOHBAdevWNeNGjhypmTNnmtP+/v7mvy9duqTk5GSFh4dr+/btOn78uIYOHSpfX18999xzkqQjR44oOTlZo0eP1rJly7Rx40Y98sgjatSokRITE0vVV8fjhoGBgVXui4bdbpe/v78CAwNr7Ie4KHIm55qqKuXMY9auV95zTVX63FQmT8jTE3KUyLMmud4cOde4XlX+XlNZPOF3sbTYF79hX/zGE/YF5xvX47tNyTwhR8kz8vSEHCXPyLMiciztuaZMBZR169Y5TS9dulShoaHKyspSjx49zPn+/v4KDw+/4jYyMjJ04MABbdiwQWFhYerYsaNmzZqlKVOmKC0tTX5+flq0aJGio6M1Z84cSVKrVq20bds2zZ07t9QFFAAAAAAAAAAAgPK6rhG5Tp8+LUkKCQlxmr9s2TI1aNBAbdu21dSpU3Xu3DlzWWZmptq1a6ewsDBzXmJiovLy8pSTk2PGxMfHO20zMTFRmZmZ19NdAAAAAAAAAACAUin3IPKFhYUaP3687rjjDrVt29ac/8ADDygqKkoRERHat2+fpkyZooMHD+rDDz+UJNlsNqfiiSRz2mazXTUmLy9P58+fV506dYr1Jz8/X/n5+eZ0Xl6epF8f57Hb7eVNs1I4+lPV+lWZyNkzkLN7+wAAAAAAAACg4pS7gJKamqr9+/dr27ZtTvNHjRpl/rtdu3Zq1KiRevfurcOHD6tZs2bl7+k1pKena8aMGcXmZ2RkOI3BUpVYrVZ3d8HlyNkzkLNrXf6UHwAAAAAAAICKUa4CytixY7V69Wpt3bpVjRs3vmpsly5dJEmHDh1Ss2bNFB4erl27djnF5ObmSpI5bkp4eLg57/KYwMDAKz59IklTp07VxIkTzem8vDxFRkYqISGhyg22aLfbZbVa1adPnxo7kE9R5EzONVVVyNnxxB0AAAAAAACAilOmAophGBo3bpxWrVqlzZs3Kzo6+prrZGdnS5IaNWokSYqNjdWzzz6rEydOKDQ0VNKvd24HBgaqdevWZszatWudtmO1WhUbG1tiOxaLRRaLpdh8X1/fKnshtyr3rbKQs2cgZ9e3DQAAAAAAAKBilWkQ+dTUVL377rtavny56tWrJ5vNJpvNpvPnz0uSDh8+rFmzZikrK0tHjx7VJ598oqFDh6pHjx5q3769JCkhIUGtW7fWkCFD9M9//lPr16/XtGnTlJqaahZARo8ere+++06TJ0/WN998owULFmjFihWaMGFCBacPAAAAAAAAAABQXJkKKAsXLtTp06cVFxenRo0amT/vv/++JMnPz08bNmxQQkKCWrZsqccee0wpKSn69NNPzW34+Pho9erV8vHxUWxsrB588EENHTpUM2fONGOio6O1Zs0aWa1WdejQQXPmzNEbb7yhxMTECkobAAAAgCdbuHCh2rdvr8DAQAUGBio2NlafffaZuTwuLk5eXl5OP6NHj3baxrFjx5ScnCx/f3+FhoZq0qRJunjxolPM5s2bdcstt8hisah58+ZaunSpK9IDAAAAUAHK/Aqvq4mMjNSWLVuuuZ2oqKhir+gqKi4uTnv37i1L9wAAAACgVBo3bqznn39eN910kwzD0Ntvv627775be/fuVZs2bSRJI0eOdLrRy9/f3/z3pUuXlJycrPDwcG3fvl3Hjx/X0KFD5evrq+eee06SdOTIESUnJ2v06NFatmyZNm7cqEceeUSNGjXi5jAAAACgGijXIPIAAAAAUJ3179/fafrZZ5/VwoULtWPHDrOA4u/vr/Dw8Cuun5GRoQMHDmjDhg0KCwtTx44dNWvWLE2ZMkVpaWny8/PTokWLFB0drTlz5kiSWrVqpW3btmnu3LkUUAAAAIBqgAIKAAAAAI926dIlrVy5UmfPnlVsbKw5f9myZXr33XcVHh6u/v3766mnnjKfQsnMzFS7du0UFhZmxicmJmrMmDHKyclRp06dlJmZqfj4eKe2EhMTNX78+BL7kp+fr/z8fHM6Ly9PkmS322W32ysi3SrPkaen5Hs17IvfsC9+U5P3RU3MCQBQvVFAAQAAAOCRvvrqK8XGxurChQsKCAjQqlWr1Lp1a0nSAw88oKioKEVERGjfvn2aMmWKDh48qA8//FCSZLPZnIonksxpm8121Zi8vDydP39ederUKdan9PR0zZgxo9j8jIwMp1eIeQKr1eruLlQZ7IvfsC9+UxP3xblz59zdBQAAnFBAQY3W9PE1Lm/z6PPJLm8TAABXaJu2XvmXvFzWHudUVLYWLVooOztbp0+f1gcffKBhw4Zpy5Ytat26tUaNGmXGtWvXTo0aNVLv3r11+PBhNWvWrNL6NHXqVE2cONGczsvLU2RkpBISEhQYGFhp7VYldrtdVqtVffr0ka+vr7u741bu3Bdt09a7tD1J2p9W8qvt+Fz8pibvC8dTdwDch7/5AWcUUAAAAAB4JD8/PzVv3lySFBMTo927d2vevHn6y1/+Uiy2S5cukqRDhw6pWbNmCg8P165du5xicnNzJckcNyU8PNycd3lMYGDgFZ8+kSSLxSKLxVJsvq+vb427UHotnphzSdyxL1x58cyhNDnyufhNTdwXNS0fAED15+3uDgAAAABAVVBYWOg0/sjlsrOzJUmNGjWSJMXGxuqrr77SiRMnzBir1arAwEDzNWCxsbHauHGj03asVqvTOCsAAAAAqi6eQAEAAADgcaZOnaqkpCQ1adJEv/zyi5YvX67Nmzdr/fr1Onz4sJYvX65+/frphhtu0L59+zRhwgT16NFD7du3lyQlJCSodevWGjJkiGbPni2bzaZp06YpNTXVfIJk9OjRev311zV58mQ9/PDD2rRpk1asWKE1a1z/mlkAAAAAZUcBBQAAAIDHOXHihIYOHarjx48rKChI7du31/r169WnTx/961//0oYNG/TKK6/o7NmzioyMVEpKiqZNm2au7+Pjo9WrV2vMmDGKjY1V3bp1NWzYMM2cOdOMiY6O1po1azRhwgTNmzdPjRs31htvvKHExJLHeQAAAABQdVBAAQAAAOBx3nzzzRKXRUZGasuWLdfcRlRUlNauXXvVmLi4OO3du7fM/QMAAADgfoyBAgAAAAAAAAAAUAQFFAAAAAAAAAAAgCIooAAAAAAAAAAAABTBGCgAAADXqW3aeuVf8nJZe0efT3ZZWwAAAAAAeCqeQAEAAAAAAAAAACiCAgoAAAAAAAAAAEARFFAAAAAAAAAAAACKoIACAAAAAAAAAABQBAUUAAAAAAAAAACAIiigAAAAAAAAAAAAFEEBBQAAAAAAAAAAoAgKKAAAAAAAAAAAAEVQQAEAAAAAAAAAACiCAgoAAAAAAAAAAEARFFAAAAAAAAAAAACKoIACAKhS0tPTdeutt6pevXoKDQ3VgAEDdPDgQaeYuLg4eXl5Of2MHj3aKebYsWNKTk6Wv7+/QkNDNWnSJF28eNEpZvPmzbrllltksVjUvHlzLV26tLLTAwAAAAAAQDVBAQUAUKVs2bJFqamp2rFjh6xWq+x2uxISEnT27FmnuJEjR+r48ePmz+zZs81lly5dUnJysgoKCrR9+3a9/fbbWrp0qaZPn27GHDlyRMnJyerZs6eys7M1fvx4PfLII1q/fr3LcgUAAAAAAEDVVcvdHQAA4HLr1q1zml66dKlCQ0OVlZWlHj16mPP9/f0VHh5+xW1kZGTowIED2rBhg8LCwtSxY0fNmjVLU6ZMUVpamvz8/LRo0SJFR0drzpw5kqRWrVpp27Ztmjt3rhITEysvQQAAAAAAAFQLPIECAKjSTp8+LUkKCQlxmr9s2TI1aNBAbdu21dSpU3Xu3DlzWWZmptq1a6ewsDBzXmJiovLy8pSTk2PGxMfHO20zMTFRmZmZlZUKAAAAAAAAqhGeQAEAVFmFhYUaP3687rjjDrVt29ac/8ADDygqKkoRERHat2+fpkyZooMHD+rDDz+UJNlsNqfiiSRz2mazXTUmLy9P58+fV506dYr1Jz8/X/n5+eZ0Xl6eJMlut8tut5c6L0dsWdapjjwhT0duFm/DLe26uj1PydMTPrNlzbEm7xMAAAAAKAkFFABAlZWamqr9+/dr27ZtTvNHjRpl/rtdu3Zq1KiRevfurcOHD6tZs2aV1p/09HTNmDGj2PyMjAz5+/uXeXtWq7UiulXleUKeszoXurS9tWvXurQ9B0/J0xM+s2XN8fKn/AAAAADAU1BAAQBUSWPHjtXq1au1detWNW7c+KqxXbp0kSQdOnRIzZo1U3h4uHbt2uUUk5ubK0nmuCnh4eHmvMtjAgMDr/j0iSRNnTpVEydONKfz8vIUGRmphIQEBQYGljo3u90uq9WqPn36yNfXt9TrVTeekKcjx6f2eCu/0Mtl7e5Pc+04PZ6Wpyd8Zsuao+OJOwAAAADwJBRQAABVimEYGjdunFatWqXNmzcrOjr6mutkZ2dLkho1aiRJio2N1bPPPqsTJ04oNDRU0q93WwcGBqp169ZmTNG7261Wq2JjY0tsx2KxyGKxFJvv6+tbrout5V2vuvGEPPMLvZR/yXWFBXftT0/J0xM+s2XNsabvDwAAAAC4EgaRBwBUKampqXr33Xe1fPly1atXTzabTTabTefPn5ckHT58WLNmzVJWVpaOHj2qTz75REOHDlWPHj3Uvn17SVJCQoJat26tIUOG6J///KfWr1+vadOmKTU11SyAjB49Wt99950mT56sb775RgsWLNCKFSs0YcIEt+UOAAAAAACAqoMCCgCgSlm4cKFOnz6tuLg4NWrUyPx5//33JUl+fn7asGGDEhIS1LJlSz322GNKSUnRp59+am7Dx8dHq1evlo+Pj2JjY/Xggw9q6NChmjlzphkTHR2tNWvWyGq1qkOHDpozZ47eeOMNJSa69pVBAAAAAAAAqJp4hRcAoEoxDOOqyyMjI7Vly5ZrbicqKuqaA1DHxcVp7969ZeofAAAAAAAAPANPoAAAAAAAAAAAABRBAQUAAAAAAAAAAKAICigAAAAAAAAAAABFUEABAAAAAAAAKlh6erpuvfVW1atXT6GhoRowYIAOHjzoFHPhwgWlpqbqhhtuUEBAgFJSUpSbm+sUc+zYMSUnJ8vf31+hoaGaNGmSLl686BSzefNm3XLLLbJYLGrevLmWLl1a2ekBgEeggAIAAAAAAABUsC1btig1NVU7duyQ1WqV3W5XQkKCzp49a8ZMmDBBn376qVauXKktW7boxx9/1MCBA83lly5dUnJysgoKCrR9+3a9/fbbWrp0qaZPn27GHDlyRMnJyerZs6eys7M1fvx4PfLII1q/fr1L8wWAmogCCgAAAACPs3DhQrVv316BgYEKDAxUbGysPvvsM3M5dwQDAK7XunXrNHz4cLVp00YdOnTQ0qVLdezYMWVlZUmSTp8+rTfffFMvv/yyevXqpZiYGC1ZskTbt2/Xjh07JEkZGRk6cOCA3n33XXXs2FFJSUmaNWuW5s+fr4KCAknSokWLFB0drTlz5qhVq1YaO3as7r33Xs2dO9dtuQNATUEBBQAAAIDHady4sZ5//nllZWVpz5496tWrl+6++27l5ORI4o5gAEDFO336tCQpJCREkpSVlSW73a74+HgzpmXLlmrSpIkyMzMlSZmZmWrXrp3CwsLMmMTEROXl5ZnnrMzMTKdtOGIc2wAAlF8td3cAAAAAAFytf//+TtPPPvusFi5cqB07dqhx48Z68803tXz5cvXq1UuStGTJErVq1Uo7duxQ165dzTuCN2zYoLCwMHXs2FGzZs3SlClTlJaWJj8/P6c7giWpVatW2rZtm+bOnavExESX5wwAcJ/CwkKNHz9ed9xxh9q2bStJstls8vPzU3BwsFNsWFiYbDabGXN58cSx3LHsajF5eXk6f/686tSpU6w/+fn5ys/PN6fz8vIkSXa7XXa7vdR5OWLLsk514wk5Sr/lZ/E23NKuK9vylP+XNTnP68mxrOtQQAEAAADg0S5duqSVK1fq7Nmzio2NveYdwV27di3xjuAxY8YoJydHnTp1KvGO4PHjx7sqNQBAFZGamqr9+/dr27Zt7u6KpF8HuJ8xY0ax+RkZGfL39y/z9qxWa0V0q0rzhBwlaVbnQpe2t3btWpe2J3nO/0tPyLM8OZ47d65M8RRQAAAAAHikr776SrGxsbpw4YICAgK0atUqtW7dWtnZ2dX+juDqzBPumiwtd+4Li49r70CWrp4nn4vf1OR9URNzkqSxY8dq9erV2rp1qxo3bmzODw8PV0FBgU6dOuV0zsnNzVV4eLgZs2vXLqftOcbkujym6Dhdubm5CgwMvOK5RpKmTp2qiRMnmtN5eXmKjIxUQkKCAgMDS52b3W6X1WpVnz595OvrW+r1qhNPyFH6Lc+n9ngrv9DLZe3uT3PdU7me9v+yJud5PTk6/r4uLQooAAAAADxSixYtlJ2drdOnT+uDDz7QsGHDtGXLFrf2qaLvCK7OPOGuydJyx76YfZvLmyzVXch8Ln5TE/dFWe8KruoMw9C4ceO0atUqbd68WdHR0U7LY2Ji5Ovrq40bNyolJUWSdPDgQR07dkyxsbGSpNjYWD377LM6ceKEQkNDJf36/z4wMFCtW7c2Y4r+/litVnMbV2KxWGSxWIrN9/X1LdcF1/KuV514Qo6SlF/opfxLriuguGOfesr/S0/Iszw5ljWeAgoAAAAAj+Tn56fmzZtL+vUi1u7duzVv3jz9z//8T7W/I7g684S7JkvLnfuibdp6l7YnXf0uZD4Xv6nJ+6KsdwVXdampqVq+fLk+/vhj1atXz3xCMSgoSHXq1FFQUJBGjBihiRMnKiQkRIGBgRo3bpxiY2PVtWtXSVJCQoJat26tIUOGaPbs2bLZbJo2bZpSU1PNAsjo0aP1+uuva/LkyXr44Ye1adMmrVixQmvWrHFb7gBQU1BAAQAAAAD9OsBvfn5+jbojuDrzxJxL4o594cq7jx1KkyOfi9/UxH1R0/JZuHChJCkuLs5p/pIlSzR8+HBJ0ty5c+Xt7a2UlBTl5+crMTFRCxYsMGN9fHy0evVqjRkzRrGxsapbt66GDRummTNnmjHR0dFas2aNJkyYoHnz5qlx48Z64403lJjoulcjAUBNRQEFAAAAgMeZOnWqkpKS1KRJE/3yyy9avny5Nm/erPXr13NHMACgQhjGtccSql27tubPn6/58+eXGBMVFXXNV9zFxcVp7969Ze4jAODqKKAAAAAA8DgnTpzQ0KFDdfz4cQUFBal9+/Zav369+vTpI4k7ggEAAABQQAEAAADggd58882rLueOYAAAAADeZQlOT0/Xrbfeqnr16ik0NFQDBgzQwYMHnWIuXLig1NRU3XDDDQoICFBKSkqxgROPHTum5ORk+fv7KzQ0VJMmTdLFixedYjZv3qxbbrlFFotFzZs319KlS8uXIQAAAAAAAAAAQBmVqYCyZcsWpaamaseOHbJarbLb7UpISNDZs2fNmAkTJujTTz/VypUrtWXLFv34448aOHCgufzSpUtKTk5WQUGBtm/frrfffltLly7V9OnTzZgjR44oOTlZPXv2VHZ2tsaPH69HHnlE69evr4CUAQAAAAAAAAAArq5Mr/Bat26d0/TSpUsVGhqqrKws9ejRQ6dPn9abb76p5cuXq1evXpKkJUuWqFWrVtqxY4e6du2qjIwMHThwQBs2bFBYWJg6duyoWbNmacqUKUpLS5Ofn58WLVqk6OhozZkzR5LUqlUrbdu2TXPnzuV9wQAAAAAAAAAAoNJd1xgop0+fliSFhIRIkrKysmS32xUfH2/GtGzZUk2aNFFmZqa6du2qzMxMtWvXTmFhYWZMYmKixowZo5ycHHXq1EmZmZlO23DEjB8/vsS+5OfnKz8/35zOy8uTJNntdtnt9utJs8I5+lPV+lWZ3JWzxcdwaXtS8Vz5/1yzVYWcPWl/AwAAAAAAXI+2aeuVf8nLZe0dfT7ZZW2h4pW7gFJYWKjx48frjjvuUNu2bSVJNptNfn5+Cg4OdooNCwuTzWYzYy4vnjiWO5ZdLSYvL0/nz59XnTp1ivUnPT1dM2bMKDY/IyND/v7+5UuyklmtVnd3weVcnfPs21zanCQVG0iU/8+ewZ05nzt3zm1tAwAAAAAAADVVuQsoqamp2r9/v7Zt21aR/Sm3qVOnauLEieZ0Xl6eIiMjlZCQoMDAQDf2rDi73S6r1ao+ffrI19fX3d1xCXfl3DbN9ePm7E/79TVz/H8mZ1dxPHEHAAAAAAAAoOKUq4AyduxYrV69Wlu3blXjxo3N+eHh4SooKNCpU6ecnkLJzc1VeHi4GbNr1y6n7eXm5prLHP91zLs8JjAw8IpPn0iSxWKRxWIpNt/X17fKXsityn2rLK7O2ZWP4zkUzY//z57BnTl72r4GAAAAAADA1fGqsorhXZZgwzA0duxYrVq1Sps2bVJ0dLTT8piYGPn6+mrjxo3mvIMHD+rYsWOKjY2VJMXGxuqrr77SiRMnzBir1arAwEC1bt3ajLl8G44YxzYAAAAAAAAAAAAqU5meQElNTdXy5cv18ccfq169euaYJUFBQapTp46CgoI0YsQITZw4USEhIQoMDNS4ceMUGxurrl27SpISEhLUunVrDRkyRLNnz5bNZtO0adOUmppqPkEyevRovf7665o8ebIefvhhbdq0SStWrNCaNWsqOH0AAAAAAAAAAIDiylRAWbhwoSQpLi7Oaf6SJUs0fPhwSdLcuXPl7e2tlJQU5efnKzExUQsWLDBjfXx8tHr1ao0ZM0axsbGqW7euhg0bppkzZ5ox0dHRWrNmjSZMmKB58+apcePGeuONN5SYmFjONAEAAAAAAAAAQGVo+rjrHn6w+BiafZtr2ipTAcUwjGvG1K5dW/Pnz9f8+fNLjImKitLatWuvup24uDjt3bu3LN0DAAAAAAAAAACoEGUaAwUAAAAAAAAAAMATUEABAAAAAAAAAAAoggIKAAAAAAAAAABAEWUaAwXAtTkGTHIMZtQ2bb3yL3lVaptHn0+u1O0DAAAAAAAAgKfhCRQAAAAAAAAAAIAiKKAAAAAAAAAAAAAUQQEFAAAAAAAAAACgCAooAAAAAAAAAAAARVBAAQAAAAAAAAAAKIICCgAAAAAAAAAAQBEUUAAAAAAAAAAAAIqggAIAAAAAAAAAAFAEBRQAAAAAAAAAAIAiKKAAAAAAAAAAAAAUQQEFAAAAAAAAAACgCAooAAAAAAAAAAAARVBAAQAAAAAAAAAAKIICCgCgSklPT9ett96qevXqKTQ0VAMGDNDBgwedYi5cuKDU1FTdcMMNCggIUEpKinJzc51ijh07puTkZPn7+ys0NFSTJk3SxYsXnWI2b96sW265RRaLRc2bN9fSpUsrOz0AAAAAAABUExRQAABVypYtW5SamqodO3bIarXKbrcrISFBZ8+eNWMmTJigTz/9VCtXrtSWLVv0448/auDAgebyS5cuKTk5WQUFBdq+fbvefvttLV26VNOnTzdjjhw5ouTkZPXs2VPZ2dkaP368HnnkEa1fv96l+QIAAAAAAKBqquXuDgAAcLl169Y5TS9dulShoaHKyspSjx49dPr0ab355ptavny5evXqJUlasmSJWrVqpR07dqhr167KyMjQgQMHtGHDBoWFhaljx46aNWuWpkyZorS0NPn5+WnRokWKjo7WnDlzJEmtWrXStm3bNHfuXCUmJro8bwAAAAAAAFQtFFAAAFXa6dOnJUkhISGSpKysLNntdsXHx5sxLVu2VJMmTZSZmamuXbsqMzNT7dq1U1hYmBmTmJioMWPGKCcnR506dVJmZqbTNhwx48ePL7Ev+fn5ys/PN6fz8vIkSXa7XXa7vdQ5OWLLsk515Al5OnKzeBtuadfV7XlKnp7wmS1rjjV5nwAAAABASSigwKXapq1X/iUvd3cDQDVRWFio8ePH64477lDbtm0lSTabTX5+fgoODnaKDQsLk81mM2MuL544ljuWXS0mLy9P58+fV506dYr1Jz09XTNmzCg2PyMjQ/7+/mXOz2q1lnmd6sgT8pzVudCl7a1du9al7Tl4Sp6e8Jkta47nzp2rpJ64T3p6uj788EN98803qlOnjm6//Xa98MILatGihRkTFxenLVu2OK33xz/+UYsWLTKnjx07pjFjxujzzz9XQECAhg0bpvT0dNWq9dtXrc2bN2vixInKyclRZGSkpk2bpuHDh1d6jgAAAACuDwUUAECVlZqaqv3792vbtm3u7ookaerUqZo4caI5nZeXp8jISCUkJCgwMLDU27Hb7bJarerTp498fX0ro6tVgifk6cjxqT3eyi903Q0C+9Nc+5o5T8vTEz6zZc3R8cRdTeIYc+vWW2/VxYsX9cQTTyghIUEHDhxQ3bp1zbiRI0dq5syZ5vTlBXPHmFvh4eHavn27jh8/rqFDh8rX11fPPfecpN/G3Bo9erSWLVumjRs36pFHHlGjRo14ZSQAAABQxVFAAQBUSWPHjtXq1au1detWNW7c2JwfHh6ugoICnTp1yukplNzcXIWHh5sxu3btctpebm6uuczxX8e8y2MCAwOv+PSJJFksFlkslmLzfX19y3WxtbzrVTeekGd+oZdLn7B01/70lDw94TNb1hxr4v641phbDv7+/ua5oyjG3AIAAABqNm93dwAAgMsZhqGxY8dq1apV2rRpk6Kjo52Wx8TEyNfXVxs3bjTnHTx4UMeOHVNsbKwkKTY2Vl999ZVOnDhhxlitVgUGBqp169ZmzOXbcMQ4tgEA8CxFx9xyWLZsmRo0aKC2bdtq6tSpTq8zK2nMrby8POXk5JgxVxpzKzMzs7JSAQAAAFBBeAIFAFClpKamavny5fr4449Vr149c8ySoKAg1alTR0FBQRoxYoQmTpyokJAQBQYGaty4cYqNjVXXrl0lSQkJCWrdurWGDBmi2bNny2azadq0aUpNTTWfIBk9erRef/11TZ48WQ8//LA2bdqkFStWaM2aNW7LHQDgHlcac0uSHnjgAUVFRSkiIkL79u3TlClTdPDgQX344YeSKmfMrfz8fOXn55vTjten2e122e32Csq4anPk6Sn5Xo0794XFx3B5m1fLk8/Fb2ryvqiJOQEAqjcKKACAKmXhwoWSfh2493JLliwxB9ydO3euvL29lZKSovz8fCUmJmrBggVmrI+Pj1avXq0xY8YoNjZWdevW1bBhw5zeYR8dHa01a9ZowoQJmjdvnho3bqw33niD16kAgAcqacytUaNGmf9u166dGjVqpN69e+vw4cNq1qxZpfQlPT1dM2bMKDY/IyPDafwVT2C1Wt3dhSrDHfti9m0ub1Jr1669Zgyfi9/UxH1x+VN+AABUBRRQAABVimFc+27H2rVra/78+Zo/f36JMVFRUdf8Eh4XF6e9e/eWuY8AgJqjpDG3rqRLly6SpEOHDqlZs2aVMubW1KlTNXHiRHM6Ly9PkZGRSkhIUGBgYNkTrIbsdrusVqv69OlTI8ffKQt37ou2aetd2p4k7U8r+UYWPhe/qcn7wvHUHQAAVQUFFAAAAAAexzAMjRs3TqtWrdLmzZuLjbl1JdnZ2ZKkRo0aSfp1PK1nn31WJ06cUGhoqKQrj7lVtKB/tTG3LBaL+brJy/n6+ta4C6XX4ok5l8Qd+yL/kpdL25NUqhz5XPymJu6LmpYPAKD6YxB5AAAAAB4nNTVV7777rpYvX26OuWWz2XT+/HlJ0uHDhzVr1ixlZWXp6NGj+uSTTzR06FD16NFD7du3l+Q85tY///lPrV+//opjbn333XeaPHmyvvnmGy1YsEArVqzQhAkT3JY7AAAAgNKhgAIAAADA4yxcuFCnT59WXFycGjVqZP68//77kiQ/Pz9t2LBBCQkJatmypR577DGlpKTo008/NbfhGHPLx8dHsbGxevDBBzV06NArjrlltVrVoUMHzZkzhzG3AAAAgGqCV3gBAAAA8DjXGnMrMjJSW7ZsueZ2GHMLAAAAqLl4AgUAAAAAAAAAAKAICigAAAAAAAAAAABFUEABAAAAAAAAAAAoggIKAAAAAAAAAABAERRQAAAAAAAAAAAAiqCAAgAAAAAAAAAAUAQFFAAAAAAAAAAAgCJqubsDAACgZmubtl75l7xc1t7R55Nd1hYAAAAAAKi5eAIFAAAAAAAAAACgCAooAAAAAAAAQAXbunWr+vfvr4iICHl5eemjjz5yWj58+HB5eXk5/fTt29cp5uTJkxo8eLACAwMVHBysESNG6MyZM04x+/btU/fu3VW7dm1FRkZq9uzZlZ0aAHgMCigAAAAAAABABTt79qw6dOig+fPnlxjTt29fHT9+3Px57733nJYPHjxYOTk5slqtWr16tbZu3apRo0aZy/Py8pSQkKCoqChlZWXpxRdfVFpamhYvXlxpeQGAJ2EMFAAAAAAAAKCCJSUlKSkp6aoxFotF4eHhV1z29ddfa926ddq9e7c6d+4sSXrttdfUr18/vfTSS4qIiNCyZctUUFCgt956S35+fmrTpo2ys7P18ssvOxVaAADlwxMoAAAAAAAAgBts3rxZoaGhatGihcaMGaOffvrJXJaZmang4GCzeCJJ8fHx8vb21s6dO82YHj16yM/Pz4xJTEzUwYMH9fPPP7suEQCooXgCBQAAAAAAAHCxvn37auDAgYqOjtbhw4f1xBNPKCkpSZmZmfLx8ZHNZlNoaKjTOrVq1VJISIhsNpskyWazKTo62ikmLCzMXFa/fv0rtp2fn6/8/HxzOi8vT5Jkt9tlt9tLnYMjtizrVDeekKP0W34Wb8Mt7bqyrZqc4+XtuTpPV3LkVp59W9Z1KKAAAAAAAAAALjZo0CDz3+3atVP79u3VrFkzbd68Wb17967UttPT0zVjxoxi8zMyMuTv71/m7Vmt1oroVpXmCTlK0qzOhS5tb+3atS5tT/KMHCXX5+kO5fm9PHfuXJniKaAAAAAAAAAAbnbjjTeqQYMGOnTokHr37q3w8HCdOHHCKebixYs6efKkOW5KeHi4cnNznWIc0yWNrSJJU6dO1cSJE83pvLw8RUZGKiEhQYGBgaXus91ul9VqVZ8+feTr61vq9aoTT8hR+i3Pp/Z4K7/Qy2Xt7k9LdFlbnpCj5L48XcnibWhW58Jy/V46nrgrLQooAAAAAAAAgJv98MMP+umnn9SoUSNJUmxsrE6dOqWsrCzFxMRIkjZt2qTCwkJ16dLFjHnyySdlt9vNi4hWq1UtWrQo8fVd0q+D11sslmLzfX19y1UkKO961Ykn5ChJ+YVeyr/kuovu7tinnpCj5Po83aE8v5dljWcQeQAAAAAAAKCCnTlzRtnZ2crOzpYkHTlyRNnZ2Tp27JjOnDmjSZMmaceOHTp69Kg2btyou+++W82bN1di4q93q7dq1Up9+/bVyJEjtWvXLn355ZcaO3asBg0apIiICEnSAw88ID8/P40YMUI5OTl6//33NW/ePKenSwAA5UcBBQAAAAAAAKhge/bsUadOndSpUydJ0sSJE9WpUydNnz5dPj4+2rdvn+666y7dfPPNGjFihGJiYvTFF184PRmybNkytWzZUr1791a/fv3UrVs3LV682FweFBSkjIwMHTlyRDExMXrsscc0ffp0jRo1yuX5AkBNVOYCytatW9W/f39FRETIy8tLH330kdPy4cOHy8vLy+mnb9++TjEnT57U4MGDFRgYqODgYI0YMUJnzpxxitm3b5+6d++u2rVrKzIyUrNnzy57dgAAAAAAAIAbxMXFyTCMYj9Lly5VnTp1tH79ep04cUIFBQU6evSoFi9erLCwMKdthISEaPny5frll190+vRpvfXWWwoICHCKad++vb744gtduHBBP/zwg6ZMmeLKNAGgRitzAeXs2bPq0KGD5s+fX2JM3759dfz4cfPnvffec1o+ePBg5eTkyGq1avXq1dq6datTZTwvL08JCQmKiopSVlaWXnzxRaWlpTlV2AEAAAAAAAAAACpLmQeRT0pKUlJS0lVjLBaLwsPDr7js66+/1rp167R792517txZkvTaa6+pX79+eumllxQREaFly5apoKBAb731lvz8/NSmTRtlZ2fr5Zdf5hFEAAAAAAAAAABQ6cpcQCmNzZs3KzQ0VPXr11evXr30zDPP6IYbbpAkZWZmKjg42CyeSFJ8fLy8vb21c+dO3XPPPcrMzFSPHj3k5+dnxiQmJuqFF17Qzz//rPr16xdrMz8/X/n5+eZ0Xl6eJMlut8tut1dGmuXm6E9V61dlcuRq8Tbc3BPXceTqipyrymfJkz/b7szZk/Y3AAAAAAAA4CoVXkDp27evBg4cqOjoaB0+fFhPPPGEkpKSlJmZKR8fH9lsNoWGhjp3olYthYSEyGazSZJsNpuio6OdYhzvgLTZbFcsoKSnp2vGjBnF5mdkZMjf37+i0qtQVqvV3V1wuVmdC93dBZdzRc5r166t9DbKwhM/2+7M+dy5c25rGwAAAAAAAKipKryAMmjQIPPf7dq1U/v27dWsWTNt3rxZvXv3rujmTFOnTtXEiRPN6by8PEVGRiohIUGBgYGV1m552O12Wa1W9enTR76+vu7ujks4cn5qj7fyC73c3R2XsHgbmtW50CU5709LrNTtl5Ynf7bdmbPjiTsAAAAAAAAAFadSXuF1uRtvvFENGjTQoUOH1Lt3b4WHh+vEiRNOMRcvXtTJkyfNcVPCw8OVm5vrFOOYLmlsFYvFIovFUmy+r69vlb2QW5X7VlnyC72Uf8kzCigOrsi5qn2OPPGz7c6cPW1fAwAAAAAAAK5Q6QWUH374QT/99JMaNWokSYqNjdWpU6eUlZWlmJgYSdKmTZtUWFioLl26mDFPPvmk7Ha7eWHQarWqRYsWV3x9F8qn6eNrXNaWxcfQ7Ntc1hwAAAAAAAAAANfFu6wrnDlzRtnZ2crOzpYkHTlyRNnZ2Tp27JjOnDmjSZMmaceOHTp69Kg2btyou+++W82bN1di4q+vGGrVqpX69u2rkSNHateuXfryyy81duxYDRo0SBEREZKkBx54QH5+fhoxYoRycnL0/vvva968eU6v6AIAAAAAAAAAAKgsZS6g7NmzR506dVKnTp0kSRMnTlSnTp00ffp0+fj4aN++fbrrrrt08803a8SIEYqJidEXX3zh9HqtZcuWqWXLlurdu7f69eunbt26afHixebyoKAgZWRk6MiRI4qJidFjjz2m6dOna9SoURWQMgAAAAAAAAAAwNWV+RVecXFxMgyjxOXr16+/5jZCQkK0fPnyq8a0b99eX3zxRVm7BwAAAAAAAAAAcN3K/AQKAAAAAAAAAABATUcBBQAAAAAAAAAAoAgKKAAAAAA8Tnp6um699VbVq1dPoaGhGjBggA4ePOgUc+HCBaWmpuqGG25QQECAUlJSlJub6xRz7NgxJScny9/fX6GhoZo0aZIuXrzoFLN582bdcsstslgsat68uZYuXVrZ6QEAAACoABRQAAAAAHicLVu2KDU1VTt27JDVapXdbldCQoLOnj1rxkyYMEGffvqpVq5cqS1btujHH3/UwIEDzeWXLl1ScnKyCgoKtH37dr399ttaunSppk+fbsYcOXJEycnJ6tmzp7KzszV+/Hg98sgjpRo7EgAAAIB7lXkQeQAAAACo7tatW+c0vXTpUoWGhiorK0s9evTQ6dOn9eabb2r58uXq1auXJGnJkiVq1aqVduzYoa5duyojI0MHDhzQhg0bFBYWpo4dO2rWrFmaMmWK0tLS5Ofnp0WLFik6Olpz5syRJLVq1Urbtm3T3LlzlZiY6PK8AQAAAJQeT6AAAAAA8HinT5+WJIWEhEiSsrKyZLfbFR8fb8a0bNlSTZo0UWZmpiQpMzNT7dq1U1hYmBmTmJiovLw85eTkmDGXb8MR49gGAAAAgKqLJ1AAAACAy7RNW6/8S14uaevo88kuaQdXV1hYqPHjx+uOO+5Q27ZtJUk2m01+fn4KDg52ig0LC5PNZjNjLi+eOJY7ll0tJi8vT+fPn1edOnWcluXn5ys/P9+czsvLkyTZ7XbZ7fbrzLR6cOTpKflejTv3hcXHcHmbV8uTz8VvavK+qIk5AQCqNwooAAAAADxaamqq9u/fr23btrm7K0pPT9eMGTOKzc/IyJC/v78beuQ+VqvV3V2oMtyxL2bf5vImtXbt2mvG8Ln4TU3cF+fOnXN3FwAAcEIBBQAAAIDHGjt2rFavXq2tW7eqcePG5vzw8HAVFBTo1KlTTk+h5ObmKjw83IzZtWuX0/Zyc3PNZY7/OuZdHhMYGFjs6RNJmjp1qiZOnGhO5+XlKTIyUgkJCQoMDLy+ZKsJu90uq9WqPn36yNfX193dcSt37ou2aetd2p4k7U8reVwgPhe/qcn7wvHUHQAAVQUFFAAAAAAexzAMjRs3TqtWrdLmzZsVHR3ttDwmJka+vr7auHGjUlJSJEkHDx7UsWPHFBsbK0mKjY3Vs88+qxMnTig0NFTSr3eEBwYGqnXr1mZM0bvqrVaruY2iLBaLLBZLsfm+vr417kLptXhiziVxx75w1asML1eaHPlc/KYm7oualg8AoPpjEHkAQJWzdetW9e/fXxEREfLy8tJHH33ktHz48OHy8vJy+unbt69TzMmTJzV48GAFBgYqODhYI0aM0JkzZ5xi9u3bp+7du6t27dqKjIzU7NmzKzs1AEAVkZqaqnfffVfLly9XvXr1ZLPZZLPZdP78eUlSUFCQRowYoYkTJ+rzzz9XVlaWHnroIcXGxqpr166SpISEBLVu3VpDhgzRP//5T61fv17Tpk1TamqqWQQZPXq0vvvuO02ePFnffPONFixYoBUrVmjChAluyx0AAABA6VBAAQBUOWfPnlWHDh00f/78EmP69u2r48ePmz/vvfee0/LBgwcrJydHVqvVfDXLqFGjzOV5eXlKSEhQVFSUsrKy9OKLLyotLU2LFy+utLwAAFXHwoULdfr0acXFxalRo0bmz/vvv2/GzJ07V3feeadSUlLUo0cPhYeH68MPPzSX+/j4aPXq1fLx8VFsbKwefPBBDR06VDNnzjRjoqOjtWbNGlmtVnXo0EFz5szRG2+8ocTEkl9VBAAAAKBq4BVeAIAqJykpSUlJSVeNsVgs5vvli/r666+1bt067d69W507d5Ykvfbaa+rXr59eeuklRUREaNmyZSooKNBbb70lPz8/tWnTRtnZ2Xr55ZedCi0AgJrJMIxrxtSuXVvz58+/akE/KirqmgNfx8XFae/evWXuIwAAAAD3ooACAKiWNm/erNDQUNWvX1+9evXSM888oxtuuEGSlJmZqeDgYLN4Iknx8fHy9vbWzp07dc899ygzM1M9evSQn5+fGZOYmKgXXnhBP//8s+rXr1+szfz8fOXn55vTjkEu7Xa77HZ7qfvuiC3LOtWRIz+L97UvUlZGu65sqybneHl75Fl5bbq6vbK2W9OPVwAAAABwJRRQAADVTt++fTVw4EBFR0fr8OHDeuKJJ5SUlKTMzEz5+PjIZrOZg/k61KpVSyEhIbLZbJIkm81WbMDgsLAwc9mVCijp6emaMWNGsfkZGRny9/cvcx5Wq7XM61RHszoXurS9a90JXhk8IUeJPCuDu3Is6/Hn3LlzldQTAAAAAKi6KKAAAKqdQYMGmf9u166d2rdvr2bNmmnz5s3q3bt3pbU7depUTZw40ZzOy8tTZGSkEhISFBgYWOrt2O12Wa1W9enTR76+vpXR1SrBkedTe7yVX+jlsnb3p7luXAFPyFEiz8rkrhzLevxxPHEHAAAAAJ6EAgoAoNq78cYb1aBBAx06dEi9e/dWeHi4Tpw44RRz8eJFnTx50hw3JTw8XLm5uU4xjumSxlaxWCyyWCzF5vv6+parEFLe9aqb/EIv5V9y3UV3d+xTT8hRIs/K4K4cy3r88YRjFQAAAAAURQEFAFDt/fDDD/rpp5/UqFEjSVJsbKxOnTqlrKwsxcTESJI2bdqkwsJCdenSxYx58sknZbfbzQuDVqtVLVq0uOLruwAAAAAAnqtt2nqX3kx09Plkl7UFoGTe7u4AAABFnTlzRtnZ2crOzpYkHTlyRNnZ2Tp27JjOnDmjSZMmaceOHTp69Kg2btyou+++W82bN1di4q+vwmnVqpX69u2rkSNHateuXfryyy81duxYDRo0SBEREZKkBx54QH5+fhoxYoRycnL0/vvva968eU6v6AIAAAAAAIDnooACAKhy9uzZo06dOqlTp06SpIkTJ6pTp06aPn26fHx8tG/fPt111126+eabNWLECMXExOiLL75wer3WsmXL1LJlS/Xu3Vv9+vVTt27dtHjxYnN5UFCQMjIydOTIEcXExOixxx7T9OnTNWrUKJfnCwAAAAAAgKqHV3gBAKqcuLg4GYZR4vL169dfcxshISFavnz5VWPat2+vL774osz9AwAAAAAAQM3HEygAAAAAAAAAAABFUEABAAAAAAAAAAAoggIKAAAAAAAAAABAERRQAAAAAAAAAAAAiqCAAgAAAAAAAAAAUAQFFAAAAAAAAAAAgCIooAAAAAAAAAAAABRBAQUAAAAAAAAAAKAICigAAAAAAAAAAABFUEABAAAAAAAAAAAoggIKAAAAAAAAAABAERRQAAAAAAAAAAAAiqCAAgAAAAAAAAAAUAQFFAAAAAAAAAAAgCIooAAAAAAAAAAAABRBAQUAAAAAAAAAAKAICigAAAAAAAAAAABFUEABAAAAAAAAAAAoggIKAAAAAAAAAABAERRQAAAAAAAAAAAAiqCAAgAAAAAAAAAAUAQFFAAAAAAAAAAAgCIooAAAAAAAAAAAABRBAQUAAAAAAACoYFu3blX//v0VEREhLy8vffTRR07LDcPQ9OnT1ahRI9WpU0fx8fH69ttvnWJOnjypwYMHKzAwUMHBwRoxYoTOnDnjFLNv3z51795dtWvXVmRkpGbPnl3ZqQGAx6CAAgAAAMDjXOui1vDhw+Xl5eX007dvX6cYLmoBAK7m7Nmz6tChg+bPn3/F5bNnz9arr76qRYsWaefOnapbt64SExN14cIFM2bw4MHKycmR1WrV6tWrtXXrVo0aNcpcnpeXp4SEBEVFRSkrK0svvvii0tLStHjx4krPDwA8QS13dwAAAAAAXM1xUevhhx/WwIEDrxjTt29fLVmyxJy2WCxOywcPHqzjx4/LarXKbrfroYce0qhRo7R8+XJJv13Uio+P16JFi/TVV1/p4YcfVnBwsNPFLwBAzZSUlKSkpKQrLjMMQ6+88oqmTZumu+++W5L0zjvvKCwsTB999JEGDRqkr7/+WuvWrdPu3bvVuXNnSdJrr72mfv366aWXXlJERISWLVumgoICvfXWW/Lz81ObNm2UnZ2tl19+mXMNAFQAnkABAAAA4HGSkpL0zDPP6J577ikxxmKxKDw83PypX7++ucxxUeuNN95Qly5d1K1bN7322mv6+9//rh9//FGSnC5qtWnTRoMGDdKjjz6ql19+udLzAwBUbUeOHJHNZlN8fLw5LygoSF26dFFmZqYkKTMzU8HBwWbxRJLi4+Pl7e2tnTt3mjE9evSQn5+fGZOYmKiDBw/q559/dlE2AFBz8QQKAAAAAFzB5s2bFRoaqvr166tXr1565plndMMNN0i69kWte+65p8SLWi+88IJ+/vlnp4IMAKnp42tKXGbxMTT7Nqlt2nrlX/KqsDaPPp9cYdsCysJms0mSwsLCnOaHhYWZy2w2m0JDQ52W16pVSyEhIU4x0dHRxbbhWFbSuSY/P1/5+fnmdF5eniTJbrfLbreXOg9HbFnWqW4cuVm8Dbe06+r2anKenpDj5e25Ok9XcuRWnn1b1nUooAAAAABAEX379tXAgQMVHR2tw4cP64knnlBSUpIyMzPl4+NTaRe1KuqCVnXmCRfjSsud+8LiU7UuujgulFT0xaDq+Dmryb8jNTGnqio9PV0zZswoNj8jI0P+/v5l3p7Vaq2IblVpszoXurS9tWvXurQ9B0/I0xNylFyfpzuU59hz7ty5MsVTQAEAAACAIgYNGmT+u127dmrfvr2aNWumzZs3q3fv3pXWbkVf0KrOPOFiXGm5Y1/Mvs3lTZZKRV8MctdFrYpQE39HynpRqzoLDw+XJOXm5qpRo0bm/NzcXHXs2NGMOXHihNN6Fy9e1MmTJ831w8PDlZub6xTjmHbEXMnUqVM1ceJEczovL0+RkZFKSEhQYGBgqfOw2+2yWq3q06ePfH19S71edeLI8ak93sovrLgn4K5lf1qiy9qSPCNPT8hRcl+ermTxNjSrc2G5jj2OG5RKq8wFlK1bt+rFF19UVlaWjh8/rlWrVmnAgAHmcsMw9PTTT+uvf/2rTp06pTvuuEMLFy7UTTfdZMacPHlS48aN06effipvb2+lpKRo3rx5CggIMGP27dun1NRU7d69Ww0bNtS4ceM0efLksnYXAAAAAK7bjTfeqAYNGujQoUPq3bt3pV3UqqgLWtWZJ1yMKy137ou2aetd2t61OC6UVPTFIFdf1KoINfl3pKwXtaqz6OhohYeHa+PGjWbBJC8vTzt37tSYMWMkSbGxsTp16pSysrIUExMjSdq0aZMKCwvVpUsXM+bJJ5+U3W43Pw9Wq1UtWrS46qsiLRaLLBZLsfm+vr7l+lyVd73qJL/Qq0JfIXgt7tqfnpCnJ+QouT5PdyjPsaes8WUuoJw9e1YdOnTQww8/rIEDBxZbPnv2bL366qt6++23FR0draeeekqJiYk6cOCAateuLUkaPHiwjh8/LqvVKrvdroceekijRo3S8uXLJf16wkhISFB8fLwWLVqkr776Sg8//LCCg4M1atSosnYZAAAAAK7LDz/8oJ9++sm8S7iyLmpV9AWt6swTcy6JO/ZFVb3gUtEXg6rzZ6wm/o7UtHzOnDmjQ4cOmdNHjhxRdna2QkJC1KRJE40fP17PPPOMbrrpJvMaWkREhHmjcqtWrdS3b1+NHDlSixYtkt1u19ixYzVo0CBFRERIkh544AHNmDFDI0aM0JQpU7R//37NmzdPc+fOdUfKAFDjlLmAkpSUpKSkpCsuMwxDr7zyiqZNm6a7775bkvTOO+8oLCxMH330kQYNGqSvv/5a69at0+7du80BF1977TX169dPL730kiIiIrRs2TIVFBTorbfekp+fn9q0aaPs7Gy9/PLLFFAAAAAAXLerXdQKCQnRjBkzlJKSovDwcB0+fFiTJ09W8+bNlZj4693qXNQCAFzLnj171LNnT3Pa8YThsGHDtHTpUk2ePFlnz57VqFGjdOrUKXXr1k3r1q0zb0CWpGXLlmns2LHq3bu3+RaXV1991VweFBSkjIwMpaamKiYmRg0aNND06dO5fgYAFaRCx0A5cuSIbDab4uPjzXlBQUHq0qWLMjMzNWjQIGVmZio4ONgsnkhSfHy8vL29tXPnTt1zzz3KzMxUjx495OfnZ8YkJibqhRde0M8//1ztB1usKgO+uXJQwMoa8K8qc2XO7v4sOVSVz7YrVYWcPWl/AwBQUa52UWvhwoXat2+f3n77bZ06dUoRERFKSEjQrFmznJ4O4aIWAOBq4uLiZBglXxPw8vLSzJkzNXPmzBJjQkJCzDe2lKR9+/b64osvyt1PAEDJKrSAYrPZJElhYWFO88PCwsxlNptNoaGhzp2oVUshISFOMdHR0cW24Vh2pQJKdRxs0d0DvrljUMCKHvCvOnBFzlVt4EN3f7bdwZ05e9JAiwAAVJRrXdRav/7a4z9wUQsAAACo2Sq0gOJO1Wmwxaoy4JsrBwWsrAH/qjJX5lxVBj6sKp9tV6oKOXvSQIsAAAAAAACAq1RoASU8PFySlJubaw6u6Jju2LGjGXPixAmn9S5evKiTJ0+a64eHhys3N9cpxjHtiCmqOg626O6+uWNQwIoe8K86cEXOVe0z7u7Ptju4M2dP29cAAAAAAACAK3hX5Maio6MVHh6ujRs3mvPy8vK0c+dOxcbGSpJiY2N16tQpZWVlmTGbNm1SYWGhunTpYsZs3brV6b3+VqtVLVq0uOLruwAAAAAAAAAAACpSmQsoZ86cUXZ2trKzsyX9OnB8dna2jh07Ji8vL40fP17PPPOMPvnkE3311VcaOnSoIiIiNGDAAElSq1at1LdvX40cOVK7du3Sl19+qbFjx2rQoEGKiIiQJD3wwAPy8/PTiBEjlJOTo/fff1/z5s1zekUXAAAAAAAAAABAZSnzK7z27Nmjnj17mtOOosawYcO0dOlSTZ48WWfPntWoUaN06tQpdevWTevWrVPt2rXNdZYtW6axY8eqd+/e8vb2VkpKil599VVzeVBQkDIyMpSamqqYmBg1aNBA06dP16hRo64nVwAAAAAAAAAVrG3aepe+sv3o88kuawuAZytzASUuLk6GYZS43MvLSzNnztTMmTNLjAkJCdHy5cuv2k779u31xRdflLV7AAAAAAAAAAAA161Cx0ABAAAAAAAAAACoCSigAAAAAAAAAAAAFEEBBQAAAAAAAAAAoIgyj4ECoOpp+vgal7fJgG2oTFu3btWLL76orKwsHT9+XKtWrdKAAQPM5YZh6Omnn9Zf//pXnTp1SnfccYcWLlyom266yYw5efKkxo0bp08//VTe3t5KSUnRvHnzFBAQYMbs27dPqamp2r17txo2bKhx48Zp8uTJrkwVAAAAAAAAVRRPoAAAqpyzZ8+qQ4cOmj9//hWXz549W6+++qoWLVqknTt3qm7dukpMTNSFCxfMmMGDBysnJ0dWq1WrV6/W1q1bNWrUKHN5Xl6eEhISFBUVpaysLL344otKS0vT4sWLKz0/AAAAAAAAVH08gQIAqHKSkpKUlJR0xWWGYeiVV17RtGnTdPfdd0uS3nnnHYWFhemjjz7SoEGD9PXXX2vdunXavXu3OnfuLEl67bXX1K9fP7300kuKiIjQsmXLVFBQoLfeekt+fn5q06aNsrOz9fLLLzsVWgAAAAAAAOCZKKAAAKqVI0eOyGazKT4+3pwXFBSkLl26KDMzU4MGDVJmZqaCg4PN4okkxcfHy9vbWzt37tQ999yjzMxM9ejRQ35+fmZMYmKiXnjhBf3888+qX79+sbbz8/OVn59vTufl5UmS7Ha77HZ7qXNwxJZlnerIkZ/F23BLu65sqybneHl75Fl5bbq6vbK2W9OPVwAAAABwJRRQAADVis1mkySFhYU5zQ8LCzOX2Ww2hYaGOi2vVauWQkJCnGKio6OLbcOx7EoFlPT0dM2YMaPY/IyMDPn7+5c5F6vVWuZ1qqNZnQtd2t7atWtd2p7kGTlK5FkZ3JVjWY8/586dq6SeAAAAAEDVRQEFAIBSmjp1qiZOnGhO5+XlKTIyUgkJCQoMDCz1dux2u6xWq/r06SNfX9/K6GqV4MjzqT3eyi/0clm7+9MSXdaWJ+QokWdlcleOZT3+OJ64A+A+TR9f4+4uAAAAeBwKKACAaiU8PFySlJubq0aNGpnzc3Nz1bFjRzPmxIkTTutdvHhRJ0+eNNcPDw9Xbm6uU4xj2hFTlMVikcViKTbf19e3XIWQ8q5X3eQXein/kusuurtjn3pCjhJ5VgZ35VjW448nHKsAAAAAoChvd3cAAICyiI6OVnh4uDZu3GjOy8vL086dOxUbGytJio2N1alTp5SVlWXGbNq0SYWFherSpYsZs3XrVqf3+lutVrVo0eKKr+8CAAAAAACAZ6GAAgCocs6cOaPs7GxlZ2dL+nXg+OzsbB07dkxeXl4aP368nnnmGX3yySf66quvNHToUEVERGjAgAGSpFatWqlv374aOXKkdu3apS+//FJjx47VoEGDFBERIUl64IEH5OfnpxEjRignJ0fvv/++5s2b5/SKLgAAAAAAAHguXuEFAKhy9uzZo549e5rTjqLGsGHDtHTpUk2ePFlnz57VqFGjdOrUKXXr1k3r1q1T7dq1zXWWLVumsWPHqnfv3vL29lZKSopeffVVc3lQUJAyMjKUmpqqmJgYNWjQQNOnT9eoUaNclygAAAAAAACqLAooAIAqJy4uToZhlLjcy8tLM2fO1MyZM0uMCQkJ0fLly6/aTvv27fXFF1+Uu58AAMAzuWpAd4uPodm3SW3T1kty3RhUAAAA+BWv8AIAAAAAAAAAACiCAgoAAAAAAAAAAEARFFAAAAAAAAAAAACKoIACAAAAAAAAAABQBIPIAwDgJm3T1iv/kusGhD36fLLL2gIAAAAAAKjueAIFAAAAAAAAAACgCAooAAAAAAAAAAAARVBAAQAAAAAAAAAAKIICCgAAAAAAAAAAQBEUUAAAAAAAAAAAAIqggAIAAAAAAAAAAFAEBRQAAAAAAAAAAIAiKKAAAAAA8Dhbt25V//79FRERIS8vL3300UdOyw3D0PTp09WoUSPVqVNH8fHx+vbbb51iTp48qcGDByswMFDBwcEaMWKEzpw54xSzb98+de/eXbVr11ZkZKRmz55d2akBAAAAqCAUUAAAAAB4nLNnz6pDhw6aP3/+FZfPnj1br776qhYtWqSdO3eqbt26SkxM1IULF8yYwYMHKycnR1arVatXr9bWrVs1atQoc3leXp4SEhIUFRWlrKwsvfjii0pLS9PixYsrPT8AAAAA16+WuzsAAAAAAK6WlJSkpKSkKy4zDEOvvPKKpk2bprvvvluS9M477ygsLEwfffSRBg0apK+//lrr1q3T7t271blzZ0nSa6+9pn79+umll15SRESEli1bpoKCAr311lvy8/NTmzZtlJ2drZdfftmp0AIAAACgauIJFAAAAAC4zJEjR2Sz2RQfH2/OCwoKUpcuXZSZmSlJyszMVHBwsFk8kaT4+Hh5e3tr586dZkyPHj3k5+dnxiQmJurgwYP6+eefXZQNAAAAgPLiCRQAAAAAuIzNZpMkhYWFOc0PCwszl9lsNoWGhjotr1WrlkJCQpxioqOji23Dsax+/frF2s7Pz1d+fr45nZeXJ0my2+2y2+3Xk1a14cizKudr8TFc04634fRfT1ZZ+6Iqf85KUh1+R8qrJuYEAKjeKKAAAAAAQBWRnp6uGTNmFJufkZEhf39/N/TIfaxWq7u7UKLZt7m2vVmdC13bYBVW0fti7dq1Fbo9V6rKvyPlde7cOXd3AQAAJxRQAAAAAOAy4eHhkqTc3Fw1atTInJ+bm6uOHTuaMSdOnHBa7+LFizp58qS5fnh4uHJzc51iHNOOmKKmTp2qiRMnmtN5eXmKjIxUQkKCAgMDry+xasJut8tqtapPnz7y9fV1d3euqG3aepe0Y/E2NKtzoZ7a4638Qi+XtFlVVda+2J+WWGHbcpXq8DtSXo6n7gAAqCoooAAAAADAZaKjoxUeHq6NGzeaBZO8vDzt3LlTY8aMkSTFxsbq1KlTysrKUkxMjCRp06ZNKiwsVJcuXcyYJ598Una73bzIabVa1aJFiyu+vkuSLBaLLBZLsfm+vr417kLptVTlnPMvubaYkV/o5fI2q6qK3hdV9TNWGlX5d6S8alo+AIDqj0HkAQAAAHicM2fOKDs7W9nZ2ZJ+HTg+Oztbx44dk5eXl8aPH69nnnlGn3zyib766isNHTpUERERGjBggCSpVatW6tu3r0aOHKldu3bpyy+/1NixYzVo0CBFRERIkh544AH5+flpxIgRysnJ0fvvv6958+Y5PWECAAAAoOriCRQAAAAAHmfPnj3q2bOnOe0oagwbNkxLly7V5MmTdfbsWY0aNUqnTp1St27dtG7dOtWuXdtcZ9myZRo7dqx69+4tb29vpaSk6NVXXzWXBwUFKSMjQ6mpqYqJiVGDBg00ffp0jRo1ynWJAgAAACg3CihVRNPH17i7CwAAAIDHiIuLk2EYJS738vLSzJkzNXPmzBJjQkJCtHz58qu20759e33xxRfl7icAAAAA9+EVXgAAAAAAAAAAAEVQQAEAAAAAAAAAACiCAgoAAAAAAAAAAEARFFAAAAAAAAAAAACKoIACAAAAAAAAAABQBAUUAAAAAAAAAACAIiigAAAAAAAAAAAAFEEBBQAAAAAAAAAAoAgKKAAAAAAAAAAAAEXUcncHAAAAAAAA3KHp42tc3ubR55Nd3iYAACgfnkABAAAAAAAA3CAtLU1eXl5OPy1btjSXX7hwQampqbrhhhsUEBCglJQU5ebmOm3j2LFjSk5Olr+/v0JDQzVp0iRdvHjR1akAQI3EEygAAAAAAACAm7Rp00YbNmwwp2vV+u1y3YQJE7RmzRqtXLlSQUFBGjt2rAYOHKgvv/xSknTp0iUlJycrPDxc27dv1/HjxzV06FD5+vrqueeec3kuAFDTUEABAAAAAAAA3KRWrVoKDw8vNv/06dN68803tXz5cvXq1UuStGTJErVq1Uo7duxQ165dlZGRoQMHDmjDhg0KCwtTx44dNWvWLE2ZMkVpaWny8/NzdToAUKNUeAElLS1NM2bMcJrXokULffPNN5J+ffTwscce09///nfl5+crMTFRCxYsUFhYmBl/7NgxjRkzRp9//rkCAgI0bNgwpaenO1XgAbjXld4VbPExNPs2qW3aeuVf8qrQ9nhPMAAAAACgJvr2228VERGh2rVrKzY2Vunp6WrSpImysrJkt9sVHx9vxrZs2VJNmjRRZmamunbtqszMTLVr187pulpiYqLGjBmjnJwcderUyR0pAUCNUSkVCR49BAAAAAAAAK6uS5cuWrp0qVq0aKHjx49rxowZ6t69u/bv3y+bzSY/Pz8FBwc7rRMWFiabzSZJstlsTsUTx3LHspLk5+crPz/fnM7Ly5Mk2e122e32UvffEWvxNkq9TkUoSx8rqq2anOPl7dXkPD0hx8vbc3WeruTIrTz7tqzrVEoBhUcPAQAAAAAAgKtLSkoy/92+fXt16dJFUVFRWrFiherUqVNp7aanpxd7g4wkZWRkyN/fv8zbm9W5sCK6VWpr1651aXuSZ+QoeUaenpCj5Po83cFqtZZ5nXPnzpUpvlIKKDx6CAAAAAAAAJRNcHCwbr75Zh06dEh9+vRRQUGBTp065fQUSm5urnnjcnh4uHbt2uW0jdzcXHNZSaZOnaqJEyea03l5eYqMjFRCQoICAwNL3V+73S6r1aqn9ngrv7BiX+V9NfvTEl3WlifkKHlGnp6Qo+S+PF3J4m1oVudC9enTR76+vmVa1/HEXWlVeAGluj966AqO/lzeL4tPzX2kSvrtsaqa/OhYUeRcsara77HDlX6f3dUHAAAAAED1dubMGR0+fFhDhgxRTEyMfH19tXHjRqWkpEiSDh48qGPHjik2NlaSFBsbq2effVYnTpxQaGiopF/vyA4MDFTr1q1LbMdischisRSb7+vrW+aLkZKUX+hV4WOhXk15+ni9PCFHyTPy9IQcJdfn6Q7lOWaVNb7CCyg15dFDV7j8EaPZt7mxIy7kCY+OFUXOFcNdjzuWVnkeGawoZX30EAAAAABQNfz5z39W//79FRUVpR9//FFPP/20fHx8dP/99ysoKEgjRozQxIkTFRISosDAQI0bN06xsbHq2rWrJCkhIUGtW7fWkCFDNHv2bNlsNk2bNk2pqalXLJAAAMqmUl7hdbnq9uihKzgeo7r8EaO2aevd3KvK5XisqiY/OlYUOVdszq5+3LG0rvT77GplffQQAAAAAFA1/PDDD7r//vv1008/qWHDhurWrZt27Nihhg0bSpLmzp0rb29vpaSkKD8/X4mJiVqwYIG5vo+Pj1avXq0xY8YoNjZWdevW1bBhwzRz5kx3pQQANUqlF1Cq66OHrnB532r641QOnvDoWFHkXDGq6u+xgzuPNVV931SGtLS0Yk8dtmjRQt98840k6cKFC3rsscf097//3elLxuWviDx27JjGjBmjzz//XAEBARo2bJjS09NVq1alnxoBAAAAQJL097///arLa9eurfnz52v+/PklxkRFRVX5tzYAQHVV4VeJePQQAOAKbdq00YYNG8zpywsfEyZM0Jo1a7Ry5UoFBQVp7NixGjhwoL788ktJ0qVLl5ScnKzw8HBt375dx48f19ChQ+Xr66vnnnvO5bkAAAAAAACg6qnwAgqPHgIAXKFWrVpXfLXj6dOn9eabb2r58uXq1auXJGnJkiVq1aqVduzYoa5duyojI0MHDhzQhg0bFBYWpo4dO2rWrFmaMmWK0tLS5Ofn5+p0AAAAAAAAUMVUeAGFRw8BAK7w7bffKiIiQrVr11ZsbKzS09PVpEkTZWVlyW63Kz4+3oxt2bKlmjRposzMTHXt2lWZmZlq166d0yu9EhMTNWbMGOXk5KhTp07uSAkAAAAAAABVCC96BwBUO126dNHSpUvVokULHT9+XDNmzFD37t21f/9+2Ww2+fn5KTg42GmdsLAw2Ww2SZLNZnMqnjiWO5aVJD8/X/n5+eZ0Xl6eJMlut8tut5e6/45Yi7dR6nUqQln6WJHt1eQ8PSHHy9sjz8pr09XtlbVdV/cTAAAAAKoCCigAgGonKSnJ/Hf79u3VpUsXRUVFacWKFapTp06ltZuenl5s8HpJysjIkL+/f5m3N6tzYUV0q9Tc9XSnJ+TpCTlK5FkZ3JWj1WotU/y5c+cqqScAAAAAUHVRQAEAVHvBwcG6+eabdejQIfXp00cFBQU6deqU01Moubm55pgp4eHh2rVrl9M2cnNzzWUlmTp1qiZOnGhO5+XlKTIyUgkJCQoMDCx1f+12u6xWq57a4638Qq9Sr3e99qcluqwtyTPy9IQcJfKsTO7KsU+fPvL19S31eo4n7gAAAADAk1BAAQBUe2fOnNHhw4c1ZMgQxcTEyNfXVxs3blRKSook6eDBgzp27JhiY2MlSbGxsXr22Wd14sQJhYaGSvr1buzAwEC1bt26xHYsFossFkux+b6+vmW6EOmQX+il/Euuuxhdnj5WBE/I0xNylMizMrgrx7Iet9zVTwAAAABwJwooAIBq589//rP69++vqKgo/fjjj3r66afl4+Oj+++/X0FBQRoxYoQmTpyokJAQBQYGaty4cYqNjVXXrl0lSQkJCWrdurWGDBmi2bNny2azadq0aUpNTb1igQQAAAAAAACehwIKAKDa+eGHH3T//ffrp59+UsOGDdWtWzft2LFDDRs2lCTNnTtX3t7eSklJUX5+vhITE7VgwQJzfR8fH61evVpjxoxRbGys6tatq2HDhmnmzJnuSgkAAAAAAABVDAUUAEC18/e///2qy2vXrq358+dr/vz5JcZERUW5bfBmAAAAAAAAVH3e7u4AAAAAAAAAAABAVUMBBQAAAACKSEtLk5eXl9NPy5YtzeUXLlxQamqqbrjhBgUEBCglJUW5ublO2zh27JiSk5Pl7++v0NBQTZo0SRcvXnR1KgAAAADKiVd4AQAAAG7S9PE1Lm3P4mNo9m0ubbJaa9OmjTZs2GBO16r129enCRMmaM2aNVq5cqWCgoI0duxYDRw4UF9++aUk6dKlS0pOTlZ4eLi2b9+u48ePa+jQofL19dVzzz3n8lxqMlf/HgEAAMBzUEABAAAAgCuoVauWwsPDi80/ffq03nzzTS1fvly9evWSJC1ZskStWrXSjh071LVrV2VkZOjAgQPasGGDwsLC1LFjR82aNUtTpkxRWlqa/Pz8XJ0OAAAAgDLiFV4AAAAAcAXffvutIiIidOONN2rw4ME6duyYJCkrK0t2u13x8fFmbMuWLdWkSRNlZmZKkjIzM9WuXTuFhYWZMYmJicrLy1NOTo5rEwEAAABQLjyBAgAAAABFdOnSRUuXLlWLFi10/PhxzZgxQ927d9f+/ftls9nk5+en4OBgp3XCwsJks9kkSTabzal44ljuWFaS/Px85efnm9N5eXmSJLvdLrvdXhGpVXmOPEubr8XHqMzuuJXF23D6ryerSfvien+Xy/o7Up3UxJwAANUbBRQAAAAAKCIpKcn8d/v27dWlSxdFRUVpxYoVqlOnTqW1m56erhkzZhSbn5GRIX9//0prtyqyWq2livOEcX1mdS50dxeqjJqwL9auXVsh2ynt70h1cu7cOXd3AQAAJxRQAAAAAOAagoODdfPNN+vQoUPq06ePCgoKdOrUKaenUHJzc80xU8LDw7Vr1y6nbeTm5prLSjJ16lRNnDjRnM7Ly1NkZKQSEhIUGBhYgRlVXXa7XVarVX369JGvr+8149umrXdBr9zD4m1oVudCPbXHW/mFXu7ujluxL35T1n2xPy3RBb2qGI6n7gAAqCoooAAAAADANZw5c0aHDx/WkCFDFBMTI19fX23cuPH/s3f/8TnX/f//79tsh40dE9mv08yiE/MzEsep/AhbWs5kdeqnERWNQuGtUwyJU0nO8qNOhbNSfnzSD2QOMk6ZaFn5EZ1E6symlE1+zGyv7x++xyvHsc12cOz37Xq5HBeO5+v5er0ez5fD69fj9Xw9FR8fL0k6cOCAjh49KpvNJkmy2WyaNm2ajh8/ruDgYEkXnxa3Wq2Kjo4ucj0Wi0UWi6VAua+vb4mSCVVJSduck1f1b6bn5HtVi3aWBNviDyXdFpVp31GZYgUAVA8kUAAAAADAxdNPP60+ffooMjJSP/30kyZNmiQfHx/dd999CgoK0uDBgzV69GjVrVtXVqtVI0aMkM1mU6dOnSRJMTExio6O1kMPPaSZM2cqIyNDEyZMUGJiYqEJEgAAAAAVDwkUAAAAAHDx448/6r777tOJEydUv3593Xzzzdq+fbvq168vSZo9e7a8vb0VHx+vnJwcxcbGat68eeb8Pj4+Wr16tYYNGyabzaZatWopISFBU6ZMKa8mAQAAAHATCRQAAAAAcPHee+9ddnrNmjU1d+5czZ07t8g6kZGRHhssGgAAAEDZ8y7vAAAAAAAAAAAAACoaEigAAAAAAAAAAAAuSKAAAAAAAAAAAAC4IIECAAAAAAAAAADggkHkC9Ho/9aU6vItPoZm3iS1TEpWTp5Xqa4LAAAAAAAAAAC4jx4oAAAAAAAAAAAALkigAAAAAAAAAAAAuCCBAgAAAAAAAAAA4IIxUAAAAAAAAKqo0h7ntTBHZsSV+ToBACgN9EABAAAAAAAAAABwQQIFAAAAAAAAAADABQkUAAAAAAAAAAAAFyRQAAAAAAAAAAAAXDCIPAAAAADAIzwxWLXFx9DMm6SWScnKyfPyQFQAAADAlaEHCgAAAAAAAAAAgAsSKAAAAAAAAAAAAC5IoAAAAAAAAAAAALgggQIAAAAAAAAAAOCCQeQBVAqeGJDUXUdmxJX5OgEAAAAAAABUDPRAAQAAAAAAAAAAcEEPFAAAAACoosqjFy8AAABQVdADBQAAAAAAAAAAwAUJFAAAAAAAAAAAABckUAAAAAAAAAAAAFyQQAEAAAAAAAAAAHBBAgUAAAAAAAAAAMAFCRQAAAAAAAAAAAAXJFAAAAAAAAAAAABckEABAAAAAAAAAABwQQIFAAAAAAAAAADABQkUAAAAAAAAAAAAFyRQAAAAAAAAAAAAXFToBMrcuXPVqFEj1axZUx07dtSOHTvKOyQAQBXDsQYAUBY43gAAShvHGgDwvAqbQFm2bJlGjx6tSZMm6csvv1SbNm0UGxur48ePl3doAIAqgmMNAKAscLwBAJQ2jjUAUDoqbALlpZde0iOPPKJBgwYpOjpaCxYsUEBAgN58883yDg0AUEVwrAEAlAWONwCA0saxBgBKR4VMoJw/f15paWnq2bOnWebt7a2ePXsqNTW1HCMDAFQVHGsAAGWB4w0AoLRxrAGA0lOjvAMozC+//KK8vDyFhIQ4lYeEhGj//v2FzpOTk6OcnBzze1ZWliTp119/VW5urlvrr3HhtJsRu6dGvqEzZ/JVI9dbeflepbquioI20+bKqMnTy4utY/E2NOGGfLX9+/vK8UCbPx/fw+15Tp06JUkyDOOq11+dlOexJjc3V2fOnCnz/ysnTpwos3VJ1aOd1aGNEu2sShzH6hMnTsjX17fE83GsuXLuHm88eV0jlf61TWmoaueUV4Nt8Qe2xR8qw7a40mM4x5srw7VN6aoObZSqRzurQxslrmuK4+6xpkImUK7E9OnTNXny5ALlUVFR5RBN8e4v7wDKAW2uHmjz1bl21pXPe+rUKQUFBXkuGBRQ2Y41rq7m91WZVId2Voc2StWnnWXtao5bHGtKX2U/1nhKdTynLArb4g9siz9U9G1xtcdwjjelr7Ifb6rDeWJ1aKNUPdpZHdpYHq72WFjSY02FTKBce+218vHxUWZmplN5ZmamQkNDC51n/PjxGj16tPk9Pz9fv/76q+rVqycvr4qVacvOzlZERIR++OEHWa3W8g6nTNBm2lxVVYQ2G4ahU6dOKTw8vFzWX1mV57GmIvxuykJ1aGd1aKNEO6uSK20jx5or5+7xpjJd15SW6vB/saTYFn9gW/yhKm8LjjdXhmub0lUd2ihVj3ZWhzZK1aOdV9NGd481FTKB4ufnp/bt22vjxo3q27evpIs78o0bN2r48OGFzmOxWGSxWJzK6tSpU8qRXh2r1Vplf8RFoc3VA20uezyd5b6KcKwp799NWakO7awObZRoZ1VyJW3kWHNl3D3eVMbrmtJSHf4vlhTb4g9siz9U1W3B8cZ9XNuUjerQRql6tLM6tFGqHu280ja6c6ypkAkUSRo9erQSEhJ044036qabbtLLL7+s06dPa9CgQeUdGgCgiuBYAwAoCxxvAACljWMNAJSOCptA6d+/v37++WdNnDhRGRkZatu2rdatW1dgQCwAAK4UxxoAQFngeAMAKG0cawCgdFTYBIokDR8+vMiuhpWZxWLRpEmTCnSVrMpoc/VAm1EZlcexprr8bqpDO6tDGyXaWZVUhzZWVFX12qY08Dv9A9viD2yLP7AtUBSubUpHdWijVD3aWR3aKFWPdpZlG70MwzBKfS0AAAAAAAAAAACViHd5BwAAAAAAAAAAAFDRkEABAAAAAAAAAABwQQIFAAAAAAAAAADABQmUUjJ//ny1bt1aVqtVVqtVNptNn3zyiTn93LlzSkxMVL169VS7dm3Fx8crMzOzHCP2vBkzZsjLy0sjR440y6pau5OSkuTl5eX0adasmTm9qrXX4X//+58efPBB1atXT/7+/mrVqpW++OILc7phGJo4caLCwsLk7++vnj176r///W85Rnz1GjVqVODf2svLS4mJiZKq7r81SsfcuXPVqFEj1axZUx07dtSOHTvKOySP2rJli/r06aPw8HB5eXnpgw8+KO+QPG769Onq0KGDAgMDFRwcrL59++rAgQPlHZbHFXc+UxUVdv5SFRR3zgKUh5LsS6vLORbXj4WrDteURamu15qoPDjnrzo45686qss5f3H3JT2NBEopadCggWbMmKG0tDR98cUXuvXWW3XnnXdq7969kqRRo0bp448/1ooVK7R582b99NNP6tevXzlH7Tk7d+7Ua6+9ptatWzuVV8V2t2jRQseOHTM/W7duNadVxfb+9ttv6ty5s3x9ffXJJ59o3759mjVrlq655hqzzsyZM/XPf/5TCxYs0Oeff65atWopNjZW586dK8fIr87OnTud/p3tdrsk6Z577pFUNf+tUTqWLVum0aNHa9KkSfryyy/Vpk0bxcbG6vjx4+UdmsecPn1abdq00dy5c8s7lFKzefNmJSYmavv27bLb7crNzVVMTIxOnz5d3qF5VHHnM1VNUecvVcXlzlmA8lCSfWl1Oceq7tePhalO15RFqW7XmqhcOOevOjjnr1qq+jl/Se5LepyBMnPNNdcYCxcuNE6ePGn4+voaK1asMKd98803hiQjNTW1HCP0jFOnThnXX3+9Ybfbja5duxpPPvmkYRhGlWz3pEmTjDZt2hQ6rSq21zAMY9y4ccbNN99c5PT8/HwjNDTUeOGFF8yykydPGhaLxXj33XfLIsQy8eSTTxqNGzc28vPzq+y/NUrHTTfdZCQmJprf8/LyjPDwcGP69OnlGFXpkWSsWrWqvMModcePHzckGZs3by7vUEqd43ymqinq/KWquNw5C1BRuO5Lq/s5VnW5fixMdbqmLEp1vNZE5cU5f9XDOX/lVB3O+Yu7L1ka6IFSBvLy8vTee+/p9OnTstlsSktLU25urnr27GnWadasmRo2bKjU1NRyjNQzEhMTFRcX59Q+SVW23f/9738VHh6u6667Tg888ICOHj0qqeq296OPPtKNN96oe+65R8HBwbrhhhv0r3/9y5x++PBhZWRkOLU7KChIHTt2rNTtvtT58+f19ttv6+GHH5aXl1eV/beG550/f15paWlOvxVvb2/17NmT30oll5WVJUmqW7duOUdSelzPZ6qaos5fqpKizlmAisJ1X1pdz7Gq2/VjYarbNWVRqtu1JlDRcc5f+XHOX/kVd1+yNNQo1aVXc7t375bNZtO5c+dUu3ZtrVq1StHR0UpPT5efn5/q1KnjVD8kJEQZGRnlE6yHvPfee/ryyy+1c+fOAtMyMjKqXLs7duyoxYsXq2nTpjp27JgmT56sW265RXv27KmS7ZWk7777TvPnz9fo0aP1zDPPaOfOnXriiSfk5+enhIQEs20hISFO81X2dl/qgw8+0MmTJzVw4EBJVfO3jdLxyy+/KC8vr9D/H/v37y+nqHC18vPzNXLkSHXu3FktW7Ys73A8rqjzmarkcucvVcXlzlkCAwPLOzyg0H1pdTvHqo7Xj4WpbteURamO15pARcY5f+XHOX/VOOcv7r5kaSCBUoqaNm2q9PR0ZWVlaeXKlUpISNDmzZvLO6xS88MPP+jJJ5+U3W5XzZo1yzucMtG7d2/z761bt1bHjh0VGRmp5cuXy9/fvxwjKz35+fm68cYb9fzzz0uSbrjhBu3Zs0cLFiwotR1VRfPGG2+od+/eCg8PL+9QAFQAiYmJ2rNnT5V7t6xDUeczVeWCqrqcv1zunGXw4MHlGBlwUVXfl5ZEdbt+LEx12SeXRHW81gQqsqp+nOKcv2qoDuf85XFfkld4lSI/Pz81adJE7du31/Tp09WmTRvNmTNHoaGhOn/+vE6ePOlUPzMzU6GhoeUTrAekpaXp+PHjateunWrUqKEaNWpo8+bN+uc//6kaNWooJCSkSrb7UnXq1NGf//xnHTx4sMr+O4eFhRU4gDZv3tzsEuhoW2ZmplOdyt5uh++//14bNmzQkCFDzLKq+m8Nz7v22mvl4+NTZf9/VEfDhw/X6tWrtWnTJjVo0KC8wykVRZ3PVBXFnb/k5eWVd4il4tJzFqC8FbUvrW7nWNXt+rEwXFMWrTpcawIVFef8lR/n/FXnnL+4+5KlgQRKGcrPz1dOTo7at28vX19fbdy40Zx24MABHT16tFK/X7BHjx7avXu30tPTzc+NN96oBx54wPx7VWz3pX7//XcdOnRIYWFhVfbfuXPnzjpw4IBT2bfffqvIyEhJUlRUlEJDQ53anZ2drc8//7xSt9th0aJFCg4OVlxcnFlWVf+t4Xl+fn5q3769028lPz9fGzdu5LdSyRiGoeHDh2vVqlX69NNPFRUVVd4hlRnH+UxVUdz5i4+PT3mHWCouPWcByktx+9Lqfo5V1a8fC8M1ZdGqw7UmUNFwzs85f2VXFc/5i7svWRp4hVcpGT9+vHr37q2GDRvq1KlTWrp0qVJSUpScnKygoCANHjxYo0ePVt26dWW1WjVixAjZbDZ16tSpvEO/YoGBgQXeA1mrVi3Vq1fPLK9q7X766afVp08fRUZG6qefftKkSZPk4+Oj++67r8r+O48aNUp/+ctf9Pzzz+tvf/ubduzYoddff12vv/66JMnLy0sjR47Uc889p+uvv15RUVF69tlnFR4err59+5Zv8FcpPz9fixYtUkJCgmrU+GP3WVX/rVE6Ro8erYSEBN1444266aab9PLLL+v06dMaNGhQeYfmMb///rvTEy6HDx9Wenq66tatq4YNG5ZjZJ6TmJiopUuX6sMPP1RgYKD5vvGgoKAq9VqNy53PVBUlOX+pCi53zgKUl+L2pdXpHKs6Xj8WpjpeUxalOl5ronLhnJ9z/sqEc/6qc85f3H3JUmGgVDz88MNGZGSk4efnZ9SvX9/o0aOHsX79enP62bNnjccff9y45pprjICAAOOuu+4yjh07Vo4Rl46uXbsaTz75pPm9qrW7f//+RlhYmOHn52f86U9/Mvr3728cPHjQnF7V2uvw8ccfGy1btjQsFovRrFkz4/XXX3eanp+fbzz77LNGSEiIYbFYjB49ehgHDhwop2g9Jzk52ZBUaFuq6r81Sscrr7xiNGzY0PDz8zNuuukmY/v27eUdkkdt2rTJkFTgk5CQUN6heUxh7ZNkLFq0qLxD86jizmeqKtfzl6qguHMWoDyUZF9aXc6xuH4sWlW/pixKdb3WROXBOX/VwTl/1VFdzvmLuy/paV6GYRill54BAAAAAAAAAACofBgD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EGp8fLy0vDhw8s7jArjyJEj8vLy0uLFi8s7FAAAAADVREpKiry8vJSSkmKWDRw4UI0aNSrTOBo1aqSBAwd6dJleXl5KSkry6DIBoDIqbF9fFVzNvbTyONaVFe4xli0SKJXU4sWL5eXlJS8vL23durXAdMMwFBERIS8vL91xxx2lFse2bduUlJSkkydPlto6SsJxoFi5cmW5xiFJS5cu1csvv1zeYRRp2bJlevDBB3X99dfLy8tL3bp1K7Tezp07NXz4cLVo0UK1atVSw4YN9be//U3ffvtt2QYMoMI4dOiQHnvsMV133XWqWbOmrFarOnfurDlz5ujs2bOlss59+/YpKSlJR44cKZXlO6xdu7bUb8Dk5eVp0aJF6tatm+rWrSuLxaJGjRpp0KBB+uKLL0p13SV1Ndv7999/16RJk3Tbbbepbt26RZ7Q5+fna/HixfrrX/+qiIgI1apVSy1bttRzzz2nc+fOXX0jAKACKo9jqDvOnDmjpKSkK7rx5riJ8+KLL3o+MDdVlOtTANWD475ccZ+S7Fuff/55ffDBB6Ue86Uc99IcHx8fHwUHB+vuu+/WN998U6axVGUDBw502s41atRQRESE7r33Xu3bt6+8w0MJ1CjvAHB1atasqaVLl+rmm292Kt+8ebN+/PFHWSyWUl3/tm3bNHnyZA0cOFB16tQp1XVVFkuXLtWePXs0cuRIp/LIyEidPXtWvr6+5RPY/2/+/PlKS0tThw4ddOLEiSLr/eMf/9Bnn32me+65R61bt1ZGRoZeffVVtWvXTtu3b1fLli3LMGoA5W3NmjW65557ZLFYNGDAALVs2VLnz5/X1q1bNWbMGO3du1evv/66x9e7b98+TZ48Wd26dSvVp4fWrl2ruXPnlloS5ezZs+rXr5/WrVunLl266JlnnlHdunV15MgRLV++XEuWLNHRo0fVoEGDUll/SV3N9v7ll180ZcoUNWzYUG3atCnyQvHMmTMaNGiQOnXqpKFDhyo4OFipqamaNGmSNm7cqE8//VReXl5X3xgAqCDK6xh6Of/617+Un59vfj9z5owmT54sSUU+YHW1Dhw4IG9vzz7DefbsWdWo8cdtDa5PAZSlt956y+n7v//9b9nt9gLlzZs3L3ZZzz//vO6++2717dvXkyGWyBNPPKEOHTooNzdXX3/9tRYsWKCUlBTt2bNHoaGhZR6Pp7ge68qTxWLRwoULJUkXLlzQoUOHtGDBAq1bt0779u1TeHh4OUeIyyGBUsndfvvtWrFihf75z386nTguXbpU7du31y+//FKO0eFSXl5eqlmzZnmHobfeekt/+tOf5O3tfdkkyOjRo7V06VL5+fmZZf3791erVq00Y8YMvf3222URLoAK4PDhw7r33nsVGRmpTz/9VGFhYea0xMREHTx4UGvWrCnHCCu+MWPGaN26dZo9e3aBBPukSZM0e/bs8gnMg8LCwnTs2DGFhobqiy++UIcOHQqt5+fnp88++0x/+ctfzLJHHnlEjRo1MpMoPXv2LKuwAaBUXc0xND8/X+fPny+Va4jyeKirNB7uqwjXVwCqrwcffNDp+/bt22W32wuUV3S33HKL7r77bvN706ZNNWzYMP373//W2LFjyzGyq1PeDzBfqkaNGgV+F506ddIdd9yhNWvW6JFHHimnyFASvMKrkrvvvvt04sQJ2e12s+z8+fNauXKl7r///gL1T58+raeeekoRERGyWCxq2rSpXnzxRRmG4VTPMX7JBx98oJYtW8pisahFixZat26dWScpKUljxoyRJEVFRZld0Vxf+3G5ZUjSqVOnNHLkSDVq1EgWi0XBwcHq1auXvvzyy6vaNklJSfLy8tLBgwfNJ5CCgoI0aNAgnTlzxqnuokWLdOuttyo4OFgWi0XR0dGaP39+ocv95JNP1LVrVwUGBspqtapDhw5aunSppItPa61Zs0bff/+9uT0cT/C6vp/wxRdflJeXl77//vsC6xg/frz8/Pz022+/mWWff/65brvtNgUFBSkgIEBdu3bVZ5995vZ2iYiIKNGTX3/5y1+ckieSdP3116tFixZud+V0/Ft8++23evDBBxUUFKT69evr2WeflWEY+uGHH3TnnXfKarUqNDRUs2bNKrCM48ePa/DgwQoJCVHNmjXVpk0bLVmyxKnOpa8PeP3119W4cWNZLBZ16NBBO3fudCtmAH+YOXOmfv/9d73xxhtON34cmjRpoieffFLSxadppk6dav7/a9SokZ555hnl5OQ4zdOoUSPdcccd2rp1q2666SbVrFlT1113nf7973+bdRYvXqx77rlHktS9e/cCXeA//PBDxcXFKTw8XBaLRY0bN9bUqVOVl5dXIMbPP/9ct99+u6655hrVqlVLrVu31pw5cyRd7FI9d+5cSc7d8B3ee+89tW/f3tzvt2rVypy3JH788Ue99tpr6tWrV4HkiST5+Pjo6aefdup9smvXLvXu3VtWq1W1a9dWjx49tH37dqf5HPtWV47XfF56PPbE9i6OxWIp0RNqfn5+TskTh7vuukuS3D7GONqWkpKiG2+8Uf7+/mrVqpUZ9/vvv69WrVqpZs2aat++vXbt2lVgGZ9++qluueUW1apVS3Xq1NGdd95ZIA53zisAwMGdY6jjGuydd95RixYtZLFYzGun//3vf3r44YcVEhJiXle9+eabBZb3448/qm/fvqpVq5aCg4M1atSoAsdgyfm98EeOHFH9+vUlSZMnTzb3/57ulek6BorjeLV161Y98cQTql+/vurUqaPHHntM58+f18mTJzVgwABdc801uuaaazR27NhCr1sdcZb0+hQAylJJ7sN5eXnp9OnTWrJkibnvcuwvv//+ez3++ONq2rSp/P39Va9ePd1zzz2lum+75ZZbJF18/eSlijsWZWZmqkaNGmaPxksdOHBAXl5eevXVV82y7777Tvfcc4/q1q2rgIAAderUqdgH89y5l+Y6Boq794xWrFih6Oho1axZUy1bttSqVas8Oq6K49rp0gfif/31Vz399NNq1aqVateuLavVqt69e+urr77yyDpxZeiBUsk1atRINptN7777rnr37i3p4g3+rKws3XvvvfrnP/9p1jUMQ3/961+1adMmDR48WG3btlVycrLGjBmj//3vfwWeft26davef/99Pf744woMDNQ///lPxcfH6+jRo6pXr5769eunb7/9Vu+++65mz56ta6+9VpLMk++SLEOShg4dqpUrV2r48OGKjo7WiRMntHXrVn3zzTdq167dVW+jv/3tb4qKitL06dP15ZdfauHChQoODtY//vEPs878+fPVokUL/fWvf1WNGjX08ccf6/HHH1d+fr4SExPNeosXL9bDDz+sFi1aaPz48apTp4527dqldevW6f7779ff//53ZWVl6ccffzS3Z+3atYuMa+zYsVq+fLl5ou+wfPlyxcTE6JprrpF08cZO79691b59e02aNEne3t5m0uc///mPbrrppqveTiVhGIYyMzPVokWLK5q/f//+at68uWbMmKE1a9boueeeU926dfXaa6/p1ltv1T/+8Q+98847evrpp9WhQwd16dJF0sWu+d26ddPBgwc1fPhwRUVFacWKFRo4cKBOnjxpXnQ6LF26VKdOndJjjz0mLy8vzZw5U/369dN3331XoZ5AACqLjz/+WNddd12hN71dDRkyREuWLNHdd9+tp556Sp9//rmmT5+ub775RqtWrXKqe/DgQd19990aPHiwEhIS9Oabb2rgwIFq3769WrRooS5duuiJJ57QP//5Tz3zzDNm13fHn4sXL1bt2rU1evRo1a5dW59++qkmTpyo7OxsvfDCC+Z67Ha77rjjDoWFhenJJ59UaGiovvnmG61evVpPPvmkHnvsMf3000+Fdre32+2677771KNHD/O48c033+izzz4rsO8pyieffKILFy7ooYceKlH9vXv36pZbbpHVatXYsWPl6+ur1157Td26ddPmzZvVsWPHEi3H1dVu79KWkZEhSeb5hDsOHjyo+++/X4899pgefPBBvfjii+rTp48WLFigZ555Ro8//rgkafr06frb3/7m9BqZDRs2qHfv3rruuuuUlJSks2fP6pVXXlHnzp315ZdfFrhAKsl5BQA4uHMMlS6e9y9fvlzDhw/Xtddeq0aNGikzM1OdOnUyEyz169fXJ598osGDBys7O9tMzp89e1Y9evTQ0aNH9cQTTyg8PFxvvfWWPv3008uus379+po/f76GDRumu+66S/369ZMktW7d+qraXlIjRoxQaGioJk+erO3bt+v1119XnTp1tG3bNjVs2FDPP/+81q5dqxdeeEEtW7bUgAEDCl1OSa5PAaAslfQ+3FtvvaUhQ4bopptu0qOPPipJaty4saSL49Nu27ZN9957rxo0aKAjR45o/vz56tatm/bt26eAgACPx+1IzjjuSUkq0bEoJCREXbt21fLlyzVp0iSnZS5btkw+Pj7mA1uZmZn6y1/+ojNnzuiJJ55QvXr1tGTJEv31r3/VypUrzYerXLlzL60oJblntGbNGvMtLNOnT9dvv/2mwYMH609/+pNb2/JSjrcE5eXl6bvvvtO4ceNUr149p7Grv/vuO33wwQe65557FBUVpczMTL322mvq2rUrr/oqTwYqpUWLFhmSjJ07dxqvvvqqERgYaJw5c8YwDMO45557jO7duxuGYRiRkZFGXFycYRiG8cEHHxiSjOeee85pWXfffbfh5eVlHDx40CyTZPj5+TmVffXVV4Yk45VXXjHLXnjhBUOScfjw4QIxlnQZQUFBRmJi4lVsDcPYtGmTIclYsWKFWTZp0iRDkvHwww871b3rrruMevXqOZU5tt2lYmNjjeuuu878fvLkSSMwMNDo2LGjcfbsWae6+fn55t/j4uKMyMjIAss7fPiwIclYtGiRWWaz2Yz27ds71duxY4chyfj3v/9tLvv66683YmNjndZz5swZIyoqyujVq1eBdZVUixYtjK5du5a4/ltvvWVIMt544w231uP4t3j00UfNsgsXLhgNGjQwvLy8jBkzZpjlv/32m+Hv728kJCSYZS+//LIhyXj77bfNsvPnzxs2m82oXbu2kZ2dbRjGH9u4Xr16xq+//mrW/fDDDw1Jxscff+xW3AAMIysry5Bk3HnnncXWTU9PNyQZQ4YMcSp/+umnDUnGp59+apZFRkYakowtW7aYZcePHzcsFovx1FNPmWUrVqwwJBmbNm0qsL7C9t2PPfaYERAQYJw7d84wjIv7mqioKCMyMtL47bffnOpeuk9NTEw0CjstevLJJw2r1WpcuHDh8o2/jFGjRhmSjF27dpWoft++fQ0/Pz/j0KFDZtlPP/1kBAYGGl26dDHLHPtWV45zhEuPzZ7Y3u7YuXNngWNecXr27GlYrdYC/07FcbRt27ZtZllycrIhyfD39ze+//57s/y1114r0L62bdsawcHBxokTJ8yyr776yvD29jYGDBhglrlzXgEAhuHeMdQwLl4/eXt7G3v37nUqHzx4sBEWFmb88ssvTuX33nuvERQUZB4PHefMy5cvN+ucPn3aaNKkSYF9X0JCgtM1y88//2xIMiZNmuRWGw3jj3PwF1544bL1IiMjnc7xHccr1+scm81meHl5GUOHDjXLHNcOrtcurjFf7voUAEqb6zWFO/fhatWq5bSPdCjsmic1NdXpvpFh/HFfzJ3zeMc8b775pvHzzz8bP/30k7Fu3TqjSZMmhpeXl7Fjxw6zbkmPRY7z7d27dzvVi46ONm699Vbz+8iRIw1Jxn/+8x+z7NSpU0ZUVJTRqFEjIy8vzzCMK7+XZhgFj3Xu3DNq1aqV0aBBA+PUqVNmWUpKiiGp0Ht+l5OQkGBIKvD505/+ZKSlpTnVPXfunNn2S+O2WCzGlClTCrTFnestXDle4VUF/O1vf9PZs2e1evVqnTp1SqtXry709V1r166Vj4+PnnjiCafyp556SoZh6JNPPnEq79mzp5nxli4+gWS1WvXdd9+VOLaSLKNOnTr6/PPP9dNPP5V4ue4YOnSo0/dbbrlFJ06cUHZ2tlnm7+9v/j0rK0u//PKLunbtqu+++05ZWVmSLj6FfOrUKf3f//1fgXftXulgt/3791daWppTt8hly5bJYrHozjvvlCSlp6frv//9r+6//36dOHFCv/zyi3755RedPn1aPXr00JYtW8pkUKz9+/crMTFRNptNCQkJV7SMIUOGmH/38fHRjTfeKMMwNHjwYLO8Tp06atq0qdNvZO3atQoNDdV9991nlvn6+uqJJ57Q77//rs2bNzutp3///k5PHDi6n7rz2wVwkWNfGRgYWGzdtWvXSro4htKlnnrqKUkq0B07Ojra/P8pXXxC1PX//+Vcuu8+deqUfvnlF91yyy06c+aM9u/fL+niq7AOHz6skSNHFhhMtiT77jp16uj06dNOr8p0lzvbMC8vT+vXr1ffvn113XXXmeVhYWG6//77tXXrVqfjlzuudnuXpueff14bNmzQjBkzrmjQ3+joaNlsNvO7o5fOrbfeqoYNGxYod7T52LFjSk9P18CBA1W3bl2zXuvWrdWrVy/zN32pkpxXAIDk3v7foWvXroqOjja/G4ah//f//p/69OkjwzDMa4FffvlFsbGxysrKMl99vHbtWoWFhTm9xz4gIMB8mrmiGjx4sNMxuWPHjgWuERzXDhXhmAUAJeXufbjCXHrNk5ubqxMnTqhJkyaqU6fOVb/63uHhhx9W/fr1FR4erttuu01ZWVl66623zDEN3TkW9evXTzVq1NCyZcvM5e/Zs0f79u1T//79zbK1a9fqpptu0s0332yW1a5dW48++qiOHDmiffv2FRlvSe6lXU5x94x++ukn7d69WwMGDHB6q0zXrl3VqlWrYpdfmJo1a8put8tutys5OVmvvfaaateurdtvv13ffvutWc9isZg95fPy8nTixAnVrl1bTZs29di/N9xHAqUKqF+/vnr27KmlS5fq/fffV15entNJs8P333+v8PDwAifwjldzuL4/8NIbDg7XXHON07gcxSnJMmbOnKk9e/YoIiJCN910k5KSkjx6Yuwag2MneWkMn332mXr27Gm++7x+/fp65plnJMlMoDh2zJcbeN1d99xzj7y9vc0Di2EYWrFihfnee0n673//K0lKSEhQ/fr1nT4LFy5UTk6OGWNpycjIUFxcnIKCgrRy5Ur5+Phc0XJc/y2CgoJUs2bNAq9rCQoKcvr3+f7773X99dcXGLulpL/dwv7NAZSMY1906tSpYut+//338vb2VpMmTZzKQ0NDVadOHY8fZ/bu3au77rpLQUFBslqtql+/vjkwn6f23Y8//rj+/Oc/q3fv3mrQoIEefvjhAmN5Fcedbfjzzz/rzJkzatq0aYFpzZs3V35+vn744Qe31u/gieN6aVi2bJkmTJigwYMHa9iwYVe0jMKOL9LFcb8KK3e02fGbLGp7Ox5YuNy6OMYAKIo7+3+HqKgop+8///yzTp48qddff73AtcCgQYMkXRwrULq4T2vSpEmBBwQK28dVJO7sw9nXAqhM3L0PV5izZ89q4sSJ5hgq1157rerXr6+TJ0967F7QxIkTZbfbtWrVKg0YMEBZWVlO91/cORZde+216tGjh5YvX27Ov2zZMtWoUcN8RaSj7UWdgzumF6Uk99Iup7jzece6Xa9riyorCR8fH/Xs2VM9e/ZUTEyMHn30UW3YsEFZWVkaP368WS8/P1+zZ8/W9ddf7/Tv/fXXX5f6vT8UjTFQqoj7779fjzzyiDIyMtS7d+8renrTVVE3yQ2Xgfuudhl/+9vfdMstt2jVqlVav369XnjhBf3jH//Q+++/b47rcjWKi+HQoUPq0aOHmjVrppdeekkRERHy8/PT2rVrNXv27FLt3REeHq5bbrlFy5cv1zPPPKPt27fr6NGjTu9Rd6z/hRdeUNu2bQtdTlHjrHhCVlaWevfurZMnT+o///nPVb1vsbB/C0/8zspimUB1ZbVaFR4erj179pR4npL2yrua/6snT55U165dZbVaNWXKFDVu3Fg1a9bUl19+qXHjxnls3x0cHKz09HQlJyfrk08+0SeffKJFixZpwIABWrJkSYmW0axZM0nS7t27i9yPX4mitnNeXl6h5RVx32i32zVgwADFxcVpwYIFV7ycotrGMQZAebqSY+ilTxpLf1wLPPjgg0X2Ai+rsUpKizv7cPa1AKqbESNGaNGiRRo5cqRsNpuCgoLk5eWle++912PXPK1atVLPnj0lSX379tWZM2f0yCOP6Oabb1ZERITbx6J7771XgwYNUnp6utq2bavly5erR48eVzTWYWFKci/tcirK+XyDBg3UtGlTbdmyxSx7/vnn9eyzz+rhhx/W1KlTVbduXXl7e2vkyJFl8vYZFI4EShVx11136bHHHtP27dudusldKjIyUhs2bNCpU6ecst+O15xERka6vd4rfXWVq7CwMD3++ON6/PHHdfz4cbVr107Tpk3zSAKlOB9//LFycnL00UcfOWWhN23a5FTP8SqyPXv2XDbj7O426d+/vx5//HEdOHBAy5YtU0BAgPr06VNgvVar1TyglZVz586pT58++vbbb7Vhwwan1wmUpcjISH399dfKz893egrian67AErujjvu0Ouvv67U1FSn1yS5ioyMVH5+vv773/86DTyemZmpkydPevQ4k5KSohMnTuj9999Xly5dzPLDhw871bt03325fejl9t1+fn7q06eP+vTpo/z8fD3++ON67bXX9Oyzz5boCaTevXvLx8dHb7/9drEDydevX18BAQE6cOBAgWn79++Xt7e3+USu40mpkydPOj04UZIn2YriqeN6SXz++ee66667dOONN2r58uWqUaPsT0sdv8mitve1116rWrVqlXVYAKqQkh5Di1K/fn0FBgYqLy+v2GuByMhI7dmzR4ZhOO3PC9vHuSrL/X9pqirtAFA1uHMfrqj918qVK5WQkKBZs2aZZefOndPJkydLJ2hJM2bM0KpVqzRt2jQtWLDArWORdDEJ89hjj5n3J7/99lunXhbSxbYXdQ7umH45xd1LuxqOdR88eLDAtMLKrsaFCxf0+++/m99Xrlyp7t2764033nCqd/LkSY8loOA+XuFVRdSuXVvz589XUlJSkTuM22+/XXl5eXr11VedymfPni0vL68rSlY4bipc6Y47Ly+vQBe04OBghYeHKycn54qW6S5H5vnSTHNWVpYWLVrkVC8mJkaBgYGaPn26zp075zTt0nlr1arlVre6+Ph4+fj46N1339WKFSt0xx13ON2sad++vRo3bqwXX3zRaafq8PPPP5d4Xe7Iy8tT//79lZqaqhUrVlzRBZ+n3H777crIyHBKDl64cEGvvPKKateura5du5ZbbEB1MHbsWNWqVUtDhgxRZmZmgemHDh3SnDlzdPvtt0uSXn75ZafpL730kiQpLi7O7XUXdZwpbN99/vx5zZs3z6leu3btFBUVpZdffrnAMlz33YWt58SJE07fvb29zaerSnqcioiI0COPPKL169frlVdeKTA9Pz9fs2bN0o8//igfHx/FxMToww8/1JEjR8w6mZmZWrp0qW6++WazW7ojOXTpE0unT58ucc+Ywlztcb2kvvnmG8XFxalRo0ZavXp1gSeuy0pYWJjatm2rJUuWOLV5z549Wr9+vfmbBoArVdJjaFF8fHwUHx+v//f//l+hPVkuvRa4/fbb9dNPP2nlypVm2ZkzZ/T6668XG2dAQICk0t//l7ayOo4BQEm4cx+uVq1ahe67fHx8CvSMeOWVV4rsde4JjRs3Vnx8vBYvXqyMjAy3jkXSxXEkY2NjtXz5cr333nvy8/NT3759nercfvvt2rFjh1JTU82y06dP6/XXX1ejRo2KfYC3uHtpVyM8PFwtW7bUv//9b6f7cJs3b9bu3bs9sg7pYmLpwIEDatOmjVlW2L/3ihUr9L///c9j64X76IFShRQ3sHefPn3UvXt3/f3vf9eRI0fUpk0brV+/Xh9++KFGjhzpNNh7SbVv316S9Pe//1333nuvfH191adPnxLvtE6dOqUGDRro7rvvVps2bVS7dm1t2LBBO3fudMqul6aYmBjz6eLHHntMv//+u/71r38pODhYx44dM+tZrVbNnj1bQ4YMUYcOHXT//ffrmmuu0VdffaUzZ86YN6zat2+vZcuWafTo0erQoYNq16592Sx4cHCwunfvrpdeekmnTp1yGlRLunizbuHCherdu7datGihQYMG6U9/+pP+97//adOmTbJarfr4449L3N4tW7aYN9t+/vlnnT59Ws8995wkqUuXLuaT3E899ZQ++ugj9enTR7/++qvefvttp+U4xhkoC48++qhee+01DRw4UGlpaWrUqJFWrlypzz77TC+//LJbA3MCcF/jxo21dOlS9e/fX82bN9eAAQPUsmVLnT9/Xtu2bdOKFSs0cOBAPfnkk0pISNDrr79uvmJrx44dWrJkifr27avu3bu7ve62bdvKx8dH//jHP5SVlSWLxaJbb71Vf/nLX3TNNdcoISFBTzzxhLy8vPTWW28VONn09vbW/Pnz1adPH7Vt21aDBg1SWFiY9u/fr7179yo5OVnSH8ezJ554QrGxsfLx8dG9996rIUOG6Ndff9Wtt96qBg0a6Pvvv9crr7yitm3bOvWyKc6sWbN06NAhPfHEE3r//fd1xx136JprrtHRo0e1YsUK7d+/X/fee68k6bnnnpPdbtfNN9+sxx9/XDVq1NBrr72mnJwczZw501xmTEyMGjZsqMGDB2vMmDHy8fHRm2++qfr16+vo0aNub+vLbe/g4OASzf/qq6/q5MmT+umnnyRd7OX5448/Srr4+oGgoCCdOnVKsbGx+u233zRmzBitWbPGaRmNGzcu06T9Cy+8oN69e8tms2nw4ME6e/asXnnlFQUFBSkpKanM4gBQNZX0GHo5M2bM0KZNm9SxY0c98sgjio6O1q+//qovv/xSGzZs0K+//ipJeuSRR/Tqq69qwIABSktLU1hYmN566y0zOXI5/v7+io6O1rJly/TnP/9ZdevWVcuWLd0aQ2zjxo0FHjSTLj6J7MlxJC/naq9PAcCT3LkP1759e23YsEEvvfSSwsPDFRUVpY4dO+qOO+7QW2+9paCgIEVHRys1NVUbNmxQvXr1SjX2MWPGaPny5Xr55Zc1Y8aMEh+LHPr3768HH3xQ8+bNU2xsbIGhBv7v//5P7777rnr37q0nnnhCdevW1ZIlS3T48GH9v//3/wqMgeuquHtpV+v555/XnXfeqc6dO2vQoEH67bff9Oqrr6ply5aFPtxcnAsXLpj31fLz83XkyBEtWLBA+fn5mjRpklnvjjvu0JQpUzRo0CD95S9/0e7du/XOO+/ouuuu81jbcAUMVEqLFi0yJBk7d+68bL3IyEgjLi7O/H7q1Clj1KhRRnh4uOHr62tcf/31xgsvvGDk5+c7zSfJSExMLHR5CQkJTmVTp041/vSnPxne3t6GJOPw4cMlXkZOTo4xZswYo02bNkZgYKBRq1Yto02bNsa8efNKsBX+sGnTJkOSsWLFCrNs0qRJhiTj559/dqrr2HaOOA3DMD766COjdevWRs2aNY1GjRoZ//jHP4w333yzQD1H3b/85S+Gv7+/YbVajZtuusl49913zem///67cf/99xt16tQxJBmRkZGGYRjG4cOHDUnGokWLCsT/r3/9y5BkBAYGGmfPni20jbt27TL69etn1KtXz7BYLEZkZKTxt7/9zdi4caNb28qxXQr7TJo0yazXtWvXIuu5u+so6t8iISHBqFWrVoH6Xbt2NVq0aOFUlpmZaQwaNMi49tprDT8/P6NVq1YFtqVjG7/wwgsFlunaPgDu+/bbb41HHnnEaNSokeHn52cEBgYanTt3Nl555RXj3LlzhmEYRm5urjF58mQjKirK8PX1NSIiIozx48eb0x1cj08OXbt2Nbp27epU9q9//cu47rrrDB8fH0OSsWnTJsMwDOOzzz4zOnXqZPj7+xvh4eHG2LFjjeTkZKc6Dlu3bjV69eplHmtat25tvPLKK+b0CxcuGCNGjDDq169veHl5mfu5lStXGjExMUZwcLDh5+dnNGzY0HjssceMY8eOub39Lly4YCxcuNC45ZZbjKCgIMPX19eIjIw0Bg0aZOzatcup7pdffmnExsYatWvXNgICAozu3bsb27ZtK7DMtLQ0o2PHjmZsL730UqHHOU9s75KIjIws8rjhiMexry7q43qeUZJ1Fta2ws5DijpObNiwwejcubN5bO/Tp4+xb98+pzrunFcAgKuSHEOLun4yjIvnwomJiUZERITh6+trhIaGGj169DBef/11p3rff/+98de//tUICAgwrr32WuPJJ5801q1bV2B/npCQYF6nOGzbts1o37694efn59a5c3H79bfeesswjILXkkVd07pz7VBYnEVdnwJAaUtMTCxwv6Sk9+H2799vdOnSxfD393c6J/7tt9/MeyG1a9c2YmNjjf379xfYpzrui7lz7l7YvbRLdevWzbBarcbJkycNwyj5scgwDCM7O9tsy9tvv13o8g8dOmTcfffdRp06dYyaNWsaN910k7F69WqnOldzL831WOfuPaP33nvPaNasmWGxWIyWLVsaH330kREfH280a9as0PYUJSEhocCx0Wq1Gj169DA2bNjgVPfcuXPGU089ZYSFhRn+/v5G586djdTU1ALXbZfbLvA8L8NgFDYAAAAAAAAAAIrStm1b1a9fX3a7vbxDQRliDBQAAAAAAAAAACTl5ubqwoULTmUpKSn66quv1K1bt/IJCuWGHiio0M6ePVvsgOx169aVn59fGUVUMeXl5RU7mHzt2rVVu3Ztj673999/L/bdj/Xr1zcHewaAqiYjI+Oy0/39/RUUFFRG0ZSO8trX//zzz5cdHNPPz09169b16DoBAH84f/58gXfauwoKCpK/v38ZRQQAKAnupV29I0eOqGfPnnrwwQcVHh6u/fv3a8GCBQoKCtKePXtUr149/frrrzp//nyRy/Dx8VH9+vXLMGqUFgaRR4W2bNkyDRo06LJ1Nm3aVO2zvz/88IOioqIuW2fSpEkeHwz3xRdf1OTJky9b5/Dhw2rUqJFH1wsAFUVYWNhlpyckJGjx4sVlE0wpKa99fYcOHfT9998XOb1r165KSUnx6DoBAH/Ytm2bunfvftk6ixYt0sCBA8smIABAiXAv7epdc801at++vRYuXKiff/5ZtWrVUlxcnGbMmKF69epJkvr166fNmzcXuYzIyEgdOXKkjCJGaaIHCiq0Y8eOae/evZet0759e11zzTVlFFHFdO7cOW3duvWyda677jpdd911Hl3vd999p+++++6ydW6++WbVrFnTo+sFgIpiw4YNl50eHh6u6OjoMoqmdJTXvv6zzz7T2bNni5zuuKgBAJSO3377TWlpaZet06JFi2IfJgAAlC3upZWNtLQ0/fbbb0VO9/f3V+fOncswIpQWEigAAAAAAAAAAAAurmoQ+RkzZsjLy0sjR440y86dO6fExETVq1dPtWvXVnx8vDIzM53mO3r0qOLi4hQQEKDg4GCNGTOm0IF52rVrJ4vFoiZNmlT6118AAAAAAAAAAIDK44rHQNm5c6dee+01tW7d2ql81KhRWrNmjVasWKGgoCANHz5c/fr102effSbp4mDXcXFxCg0N1bZt23Ts2DENGDBAvr6+ev755yVdfI92XFychg4dqnfeeUcbN27UkCFDFBYWptjY2BLFl5+fr59++kmBgYHy8vK60mYCQIVnGIZOnTql8PBweXtfVV4cbuJYA6C64FhTfjjWAKhOON6UH443AKoLt481xhU4deqUcf311xt2u93o2rWr8eSTTxqGYRgnT540fH19jRUrVph1v/nmG0OSkZqaahiGYaxdu9bw9vY2MjIyzDrz5883rFarkZOTYxiGYYwdO9Zo0aKF0zr79+9vxMbGljjGH374wZDEhw8fPtXm88MPP1zJLr3CmTdvntGqVSsjMDDQCAwMNDp16mSsXbvWnN61a9cCbX/ssceclvH9998bt99+u+Hv72/Ur1/fePrpp43c3FynOps2bTJuuOEGw8/Pz2jcuLGxaNEit2PlWMOHD5/q9qkqx5rKhGMNHz58quOH403Z43jDhw+f6vYp6bHminqgJCYmKi4uTj179tRzzz1nlqelpSk3N1c9e/Y0y5o1a6aGDRsqNTVVnTp1Umpqqlq1aqWQkBCzTmxsrIYNG6a9e/fqhhtuUGpqqtMyHHUufVVYcQIDAyVJP/zwg6xWa4nny83N1fr16xUTEyNfX98Sz1dREH/5Iv7yVV3jz87OVkREhLnfq+waNGigGTNm6Prrr5dhGFqyZInuvPNO7dq1Sy1atJAkPfLII5oyZYo5T0BAgPn3surpKHGsIf7yQfzlq7rGX9WONZWJY5sfPnxYqamplfa3V5FV9v/XFRnbtvRU1W3L8ab8VNdrm5KgjVUDbaw6rrad7h5r3E6gvPfee/ryyy+1c+fOAtMyMjLk5+enOnXqOJWHhIQoIyPDrHNp8sQx3THtcnWys7N19uxZ+fv7F1h3Tk6OcnJyzO+nTp2SJPn7+xdavyg1atRQQECA/P39K+UPjfjLF/GXr+oaf25uriRVmW7Wffr0cfo+bdo0zZ8/X9u3bzcTKAEBAQoNDS10/vXr12vfvn3asGGDQkJC1LZtW02dOlXjxo1TUlKS/Pz8tGDBAkVFRWnWrFmSpObNm2vr1q2aPXu2WwkUxza3Wq1uX2QEBATIarVWyt8q8Zcv4i9f1T3+qnKsqUwc2zwwMLBS//Yqssr+/7oiY9uWnqq+bTnelL3qem1TErSxaqCNVYen2lnSY41bCZQffvhBTz75pOx2u2rWrHlFgZWW6dOna/LkyQXK169f7/RkcknZ7XZPhFVuiL98EX/5qm7xnzlzppQiKX95eXlasWKFTp8+LZvNZpa/8847evvttxUaGqo+ffro2WefNff1pdnT0TVZn52dLeniwduRyCoJR1135qlIiL98EX/5qq7xV9b2AgAAAMDVcCuBkpaWpuPHj6tdu3ZmWV5enrZs2aJXX31VycnJOn/+vE6ePOnUCyUzM9N8Ujg0NFQ7duxwWm5mZqY5zfGno+zSOlartcjeJOPHj9fo0aPN746uODExMW5nzu12u3r16lUpM3XEX76Iv3xV1/gdN/Grkt27d8tms+ncuXOqXbu2Vq1apejoaEnS/fffr8jISIWHh+vrr7/WuHHjdODAAb3//vuSSq+no0Sy3hXxly/iL1/VLf6qnKwHAAAAgKK4lUDp0aOHdu/e7VQ2aNAgNWvWTOPGjVNERIR8fX21ceNGxcfHS5IOHDigo0ePmk8O22w2TZs2TcePH1dwcLCkixdwVqvVvDlms9m0du1ap/XY7Xanp49dWSwWWSyWAuW+vr5XdCP1SuerKIi/fBF/+apu8VfmthaladOmSk9PV1ZWllauXKmEhARt3rxZ0dHRevTRR816rVq1UlhYmHr06KFDhw6pcePGpRoXyfqLiL98EX/5qq7xV8VkPQAAAAAUx60ESmBgoFq2bOlUVqtWLdWrV88sHzx4sEaPHq26devKarVqxIgRstls6tSpkyQpJiZG0dHReuihhzRz5kxlZGRowoQJSkxMNBMgQ4cO1auvvqqxY8fq4Ycf1qeffqrly5drzZo1nmgzAKCC8/PzU5MmTSRJ7du3186dOzVnzhy99tprBep27NhRknTw4EE1bty41Ho6SiTrXRF/+SL+8lXd4q/MbQUAAACAK+Xt6QXOnj1bd9xxh+Lj49WlSxeFhoaar1WRJB8fH61evVo+Pj6y2Wx68MEHNWDAAE2ZMsWsExUVpTVr1shut6tNmzaaNWuWFi5c6NbAvgCAqiM/P99p7JFLpaenS5LCwsIkXezFuHv3bh0/ftysU1hPx40bNzotp7iejgAAAAAAAKhe3OqBUpiUlBSn7zVr1tTcuXM1d+7cIueJjIws8IouV926ddOuXbuuNjwAQCUzfvx49e7dWw0bNtSpU6e0dOlSpaSkKDk5WYcOHdLSpUt1++23q169evr66681atQodenSRa1bt5ZET0cAAAAAAAB4xlUnUAAA8KTjx49rwIABOnbsmIKCgtS6dWslJyerV69e+uGHH7Rhwwa9/PLLOn36tCIiIhQfH68JEyaY8zt6Og4bNkw2m021atVSQkJCoT0dR40apTlz5qhBgwb0dAQAAAAAAIATj7/CCwCAq/HGG2/oyJEjysnJ0fHjx7Vhwwb16tVLkhQREaHNmzfrxIkTOnfunP773/9q5syZBQZwd/R0PHPmjH7++We9+OKLqlHD+ZkBR0/HnJwcHTp0SAMHDiyrJgIAAACoBqZPn64OHTooMDBQwcHB6tu3rw4cOOBUp1u3bvLy8nL6DB061KnO0aNHFRcXp4CAAAUHB2vMmDG6cOGCU52UlBS1a9dOFotFTZo00eLFi0u7eQBQLZBAAQAAAAAAADxs8+bNSkxM1Pbt22W325Wbm6uYmBidPn3aqd4jjzyiY8eOmZ+ZM2ea0/Ly8hQXF6fz589r27ZtWrJkiRYvXqyJEyeadQ4fPqy4uDh1795d6enpGjlypIYMGaLk5OQyaysAVFW8wgsAAAAAAADwsHXr1jl9X7x4sYKDg5WWlqYuXbqY5QEBAQoNDS10GevXr9e+ffu0YcMGhYSEqG3btpo6darGjRunpKQk+fn5acGCBYqKitKsWbMkSc2bN9fWrVs1e/ZsXlMMAFeJHigAAAAAAABAKcvKypIk1a1b16n8nXfe0bXXXquWLVtq/PjxOnPmjDktNTVVrVq1UkhIiFkWGxur7Oxs7d2716zTs2dPp2XGxsYqNTW1tJoCANUGPVAAAAAAAACAUpSfn6+RI0eqc+fOatmypVl+//33KzIyUuHh4fr66681btw4HThwQO+//74kKSMjwyl5Isn8npGRcdk62dnZOnv2rPz9/QvEk5OTo5ycHPN7dna2JCk3N1e5ubklbpejrjvzVDa0sWqgjVXH1bbT3flIoACloGVSsnLyvMpsfUdmxJXZugAAFQPHGgAl0ej/1pTp+thXAEDhEhMTtWfPHm3dutWp/NFHHzX/3qpVK4WFhalHjx46dOiQGjduXGrxTJ8+XZMnTy5Qvn79egUEBLi9PLvd7omwKjTaWDXQxqrjStt5aS+/kiCBAgAAAAAAAJSS4cOHa/Xq1dqyZYsaNGhw2bodO3aUJB08eFCNGzdWaGioduzY4VQnMzNTksxxU0JDQ82yS+tYrdZCe59I0vjx4zV69Gjze3Z2tiIiIhQTEyOr1VrituXm5sput+vZL7yVk192D/fsSSq7sV0cbezVq5d8fX3LbL1liTZWDdWhjdLVt9PR466kSKAAAAAAAAAAHmYYhkaMGKFVq1YpJSVFUVFRxc6Tnp4uSQoLC5Mk2Ww2TZs2TcePH1dwcLCki09dW61WRUdHm3XWrl3rtBy73S6bzVbkeiwWiywWS4FyX1/fK7ohmZPvVaa9o8vj5vCVbpvKhDZWDdWhjdKVt9PdeRhEHgAAAAAAAPCwxMREvf3221q6dKkCAwOVkZGhjIwMnT17VpJ06NAhTZ06VWlpaTpy5Ig++ugjDRgwQF26dFHr1q0lSTExMYqOjtZDDz2kr776SsnJyZowYYISExPNBMjQoUP13XffaezYsdq/f7/mzZun5cuXa9SoUeXWdgCoKkigAAAAAAAAAB42f/58ZWVlqVu3bgoLCzM/y5YtkyT5+flpw4YNiomJUbNmzfTUU08pPj5eH3/8sbkMHx8frV69Wj4+PrLZbHrwwQc1YMAATZkyxawTFRWlNWvWyG63q02bNpo1a5YWLlyo2Niye80VAFRVvMILAAAAAAAA8DDDMC47PSIiQps3by52OZGRkQVe0eWqW7du2rVrl1vxAQCKRw8UAAAAAAAAAAAAFyRQAAAAAFQ7SUlJ8vLycvo0a9bMnH7u3DklJiaqXr16ql27tuLj45WZmem0jKNHjyouLk4BAQEKDg7WmDFjdOHCBac6KSkpateunSwWi5o0aaLFixeXRfMAAAAAeAAJFAAAAADVUosWLXTs2DHzs3XrVnPaqFGj9PHHH2vFihXavHmzfvrpJ/Xr18+cnpeXp7i4OJ0/f17btm3TkiVLtHjxYk2cONGsc/jwYcXFxal79+5KT0/XyJEjNWTIECUnJ5dpOwEAAABcGcZAAQAAAFAt1ahRQ6GhoQXKs7Ky9MYbb2jp0qW69dZbJUmLFi1S8+bNtX37dnXq1Enr16/Xvn37tGHDBoWEhKht27aaOnWqxo0bp6SkJPn5+WnBggWKiorSrFmzJEnNmzfX1q1bNXv2bAb2BQAAACoBeqAAAAAAqJb++9//Kjw8XNddd50eeOABHT16VJKUlpam3Nxc9ezZ06zbrFkzNWzYUKmpqZKk1NRUtWrVSiEhIWad2NhYZWdna+/evWadS5fhqONYBgAAAICKjR4oAAAAAKqdjh07avHixWratKmOHTumyZMn65ZbbtGePXuUkZEhPz8/1alTx2mekJAQZWRkSJIyMjKckieO6Y5pl6uTnZ2ts2fPyt/fv0BcOTk5ysnJMb9nZ2dLknJzc53+LCmLj+FW/avlbnwVwZVuWxSPbVt6quq2rWrtAQBUfiRQAAAAAFQ7vXv3Nv/eunVrdezYUZGRkVq+fHmhiY2yMn36dE2ePLlA+aZNmxQQECC73e7W8mbe5KnISmbt2rVlu0IPcnfbouTYtqWnqm3bM2fOlHcIAAA4IYECAACqlEb/t+ay0y0+hmbeJLVMSlZOntdVr+/IjLirXgaA8lenTh39+c9/1sGDB9WrVy+dP39eJ0+edOqFkpmZaY6ZEhoaqh07djgtIzMz05zm+NNRdmkdq9VaZJJm/PjxGj16tPk9OztbERER6t69uz7//HP16tVLvr6+JW5Xy6SyHbB+T1LlG9slNzdXdrvd7W2L4rFtS09V3baOXncAAFQUJFAAAAAAVHu///67Dh06pIceekjt27eXr6+vNm7cqPj4eEnSgQMHdPToUdlsNkmSzWbTtGnTdPz4cQUHB0u6+CS41WpVdHS0Wce1R4bdbjeXURiLxSKLxVKg3HGD1NfX162bpZ5IFLujMt/IdXfbouTYtqWnqm3bqtQWAEDVwCDyAAAAAKqdp59+Wps3b9aRI0e0bds23XXXXfLx8dF9992noKAgDR48WKNHj9amTZuUlpamQYMGyWazqVOnTpKkmJgYRUdH66GHHtJXX32l5ORkTZgwQYmJiWYCZOjQofruu+80duxY7d+/X/PmzdPy5cs1atSo8mw6AAAAgBKiBwoAAACAaufHH3/UfffdpxMnTqh+/fq6+eabtX37dtWvX1+SNHv2bHl7eys+Pl45OTmKjY3VvHnzzPl9fHy0evVqDRs2TDabTbVq1VJCQoKmTJli1omKitKaNWs0atQozZkzRw0aNNDChQsVG1v5XnMFAAAAVEckUAAAAABUO++9995lp9esWVNz587V3Llzi6wTGRlZ7KDp3bp1065du64oRgAAAADli1d4AQAAAAAAAAAAuCCBAgAAAAAAAAAA4IIECgAAAAAAAAAAgAsSKAAAAAAAAAAAAC7cSqDMnz9frVu3ltVqldVqlc1m0yeffGJO79atm7y8vJw+Q4cOdVrG0aNHFRcXp4CAAAUHB2vMmDG6cOGCU52UlBS1a9dOFotFTZo00eLFi6+8hQAAAAAAAAAAAG6q4U7lBg0aaMaMGbr++utlGIaWLFmiO++8U7t27VKLFi0kSY888oimTJlizhMQEGD+PS8vT3FxcQoNDdW2bdt07NgxDRgwQL6+vnr++eclSYcPH1ZcXJyGDh2qd955Rxs3btSQIUMUFham2NhYT7QZAAAAAAAAAADgstxKoPTp08fp+7Rp0zR//nxt377dTKAEBAQoNDS00PnXr1+vffv2acOGDQoJCVHbtm01depUjRs3TklJSfLz89OCBQsUFRWlWbNmSZKaN2+urVu3avbs2SRQAAAAAAAAAABAmbjiMVDy8vL03nvv6fTp07LZbGb5O++8o2uvvVYtW7bU+PHjdebMGXNaamqqWrVqpZCQELMsNjZW2dnZ2rt3r1mnZ8+eTuuKjY1VamrqlYYKAAAAAAAAAADgFrd6oEjS7t27ZbPZdO7cOdWuXVurVq1SdHS0JOn+++9XZGSkwsPD9fXXX2vcuHE6cOCA3n//fUlSRkaGU/JEkvk9IyPjsnWys7N19uxZ+fv7FxpXTk6OcnJyzO/Z2dmSpNzcXOXm5pa4fY667sxTkRB/+XLEbfE2ymW9nlpOZd/+1S3+ytpeAAAAAAAAoCJzO4HStGlTpaenKysrSytXrlRCQoI2b96s6OhoPfroo2a9Vq1aKSwsTD169NChQ4fUuHFjjwbuavr06Zo8eXKB8vXr1zuNw1JSdrvdE2GVG+IvX1NvzC/T9a1du9ajy6vs27+6xX9pTz8AAAAAAAAAnuF2AsXPz09NmjSRJLVv3147d+7UnDlz9NprrxWo27FjR0nSwYMH1bhxY4WGhmrHjh1OdTIzMyXJHDclNDTULLu0jtVqLbL3iSSNHz9eo0ePNr9nZ2crIiJCMTExslqtJW5fbm6u7Ha7evXqJV9f3xLPV1EQf/lyxP/sF97Kyfcqs/XuSfLM+EBVZftXt/gdPe4AAAAAAAAAeI7bCRRX+fn5Tq/OulR6erokKSwsTJJks9k0bdo0HT9+XMHBwZIuPmlttVrN14DZbLYCT9Pb7XancVYKY7FYZLFYCpT7+vpe0Y3UK52voiD+8pWT76WcvLJLoHh6W1X27V/d4q/MbS3M/PnzNX/+fB05ckSS1KJFC02cOFG9e/eWJJ07d05PPfWU3nvvPeXk5Cg2Nlbz5s1zev3j0aNHNWzYMG3atEm1a9dWQkKCpk+frho1/jjspaSkaPTo0dq7d68iIiI0YcIEDRw4sCybCgAAAAAAgArMrUHkx48fry1btujIkSPavXu3xo8fr5SUFD3wwAM6dOiQpk6dqrS0NB05ckQfffSRBgwYoC5duqh169aSpJiYGEVHR+uhhx7SV199peTkZE2YMEGJiYlm8mPo0KH67rvvNHbsWO3fv1/z5s3T8uXLNWrUKM+3HgBQ4TRo0EAzZsxQWlqavvjiC91666268847tXfvXknSqFGj9PHHH2vFihXavHmzfvrpJ/Xr18+cPy8vT3FxcTp//ry2bdumJUuWaPHixZo4caJZ5/Dhw4qLi1P37t2Vnp6ukSNHasiQIUpOTi7z9gIAAAAAAKBicqsHyvHjxzVgwAAdO3ZMQUFBat26tZKTk9WrVy/98MMP2rBhg15++WWdPn1aERERio+P14QJE8z5fXx8tHr1ag0bNkw2m021atVSQkKCpkyZYtaJiorSmjVrNGrUKM2ZM0cNGjTQwoULFRvrmVcUAQAqtj59+jh9nzZtmubPn6/t27erQYMGeuONN7R06VLdeuutkqRFixapefPm2r59uzp16qT169dr37592rBhg0JCQtS2bVtNnTpV48aNU1JSkvz8/LRgwQJFRUVp1qxZkqTmzZtr69atmj17NscbAAAAAAAASHIzgfLGG28UOS0iIkKbN28udhmRkZHFDnjdrVs37dq1y53QAABVUF5enlasWKHTp0/LZrMpLS1Nubm56tmzp1mnWbNmatiwoVJTU9WpUyelpqaqVatWTq/0io2N1bBhw7R3717dcMMNSk1NdVqGo87IkSMvG09OTo7Taysd48/k5uYqNze3xO1y1HVnnoqkosdv8TEuP93bcPrzapX1dnCsz1Pxu7teTy2nov5+ilNd46+s7QUAAACAq3HVY6AAAOBpu3fvls1m07lz51S7dm2tWrVK0dHRSk9Pl5+fn+rUqeNUPyQkRBkZGZKkjIwMp+SJY7pj2uXqZGdn6+zZs/L39y80runTp2vy5MkFytevX6+AgAC322m3292epyKpqPHPvKlk9abemO+R9RX3YEhp8VT8JeXpdlbU309JVbf4z5w5U0qRAAAAAEDFRQIFAFDhNG3aVOnp6crKytLKlSuVkJBQol6OpW38+PEaPXq0+T07O1sRERGKiYmR1Wot8XJyc3Nlt9vVq1cv+fr6lkaopaqix98y6fJj2Vi8DU29MV/PfuGtnHyvq17fnqSyfe2bY/t7Kv6S8lQ7K/rvpzjVNX5HjzsAAAAAqE5IoAAAKhw/Pz81adJEktS+fXvt3LlTc+bMUf/+/XX+/HmdPHnSqRdKZmamQkNDJUmhoaHasWOH0/IyMzPNaY4/HWWX1rFarUX2PpEki8Uii8VSoNzX1/eKbqRe6XwVRUWNPyevZEmFnHyvEte9nPLaBp6Kv6Q83c6K+vspqeoWf2VuKwAAAABcKe/yDgAAgOLk5+crJydH7du3l6+vrzZu3GhOO3DggI4ePSqbzSZJstls2r17t44fP27Wsdvtslqtio6ONutcugxHHccyAAAAAAAAAHqgAAAqlPHjx6t3795q2LChTp06paVLlyolJUXJyckKCgrS4MGDNXr0aNWtW1dWq1UjRoyQzWZTp06dJEkxMTGKjo7WQw89pJkzZyojI0MTJkxQYmKi2Xtk6NChevXVVzV27Fg9/PDD+vTTT7V8+XKtWbOmPJsOAAAAAACACoQECgCgQjl+/LgGDBigY8eOKSgoSK1bt1ZycrJ69eolSZo9e7a8vb0VHx+vnJwcxcbGat68eeb8Pj4+Wr16tYYNGyabzaZatWopISFBU6ZMMetERUVpzZo1GjVqlObMmaMGDRpo4cKFio0t27EsAAAAAAAAUHGRQAEAVChvvPHGZafXrFlTc+fO1dy5c4usExkZqbVr1152Od26ddOuXbuuKEYAAAAAAABUfYyBAgAAAAAAAAAA4IIECgAAAAAAAAAAgAsSKAAAAAAAAAAAAC5IoAAAAAAAAAAAALhgEHmUmUb/t6bYOhYfQzNvklomJSsnz+uq13lkRtxVLwMAAAAAAAAAUP3QAwUAAAAAAAAAAMAFCRQAAAAAAAAAAAAXJFAAAAAAAAAAAABckEABAAAAAAAAAABwQQIFAAAAAAAAAADABQkUAAAAAAAAAAAAFyRQAAAAAAAAAAAAXJBAAQAAAAAAAAAAcEECBQAAAAAAAAAAwAUJFAAAAAAAAAAAABckUAAAAAAAAAAPmz59ujp06KDAwEAFBwerb9++OnDggFOdc+fOKTExUfXq1VPt2rUVHx+vzMxMpzpHjx5VXFycAgICFBwcrDFjxujChQtOdVJSUtSuXTtZLBY1adJEixcvLu3mAUC1QAIFAAAAAAAA8LDNmzcrMTFR27dvl91uV25urmJiYnT69GmzzqhRo/Txxx9rxYoV2rx5s3766Sf169fPnJ6Xl6e4uDidP39e27Zt05IlS7R48WJNnDjRrHP48GHFxcWpe/fuSk9P18iRIzVkyBAlJyeXaXsBoCqqUd4BAAAAAAAAAFXNunXrnL4vXrxYwcHBSktLU5cuXZSVlaU33nhDS5cu1a233ipJWrRokZo3b67t27erU6dOWr9+vfbt26cNGzYoJCREbdu21dSpUzVu3DglJSXJz89PCxYsUFRUlGbNmiVJat68ubZu3arZs2crNja2zNsNAFUJPVAAAAAAAACAUpaVlSVJqlu3riQpLS1Nubm56tmzp1mnWbNmatiwoVJTUyVJqampatWqlUJCQsw6sbGxys7O1t69e806ly7DUcexDADAlaMHCgAAAAAAAFCK8vPzNXLkSHXu3FktW7aUJGVkZMjPz0916tRxqhsSEqKMjAyzzqXJE8d0x7TL1cnOztbZs2fl7+9fIJ6cnBzl5OSY37OzsyVJubm5ys3NLXG7HHUt3kaJ5/EEd2L01LrKcp1ljTZWDdWhjdLVt9Pd+UigAAAAAAAAAKUoMTFRe/bs0datW8s7FEkXB7ifPHlygfL169crICDA7eVNvTHfE2GV2Nq1a8t0fZJkt9vLfJ1ljTZWDdWhjdKVt/PMmTNu1XcrgTJ//nzNnz9fR44ckSS1aNFCEydOVO/evSVJ586d01NPPaX33ntPOTk5io2N1bx585yy4EePHtWwYcO0adMm1a5dWwkJCZo+fbpq1PgjlJSUFI0ePVp79+5VRESEJkyYoIEDB7rVMAAAAAAAAKC8DR8+XKtXr9aWLVvUoEEDszw0NFTnz5/XyZMnnXqhZGZmKjQ01KyzY8cOp+VlZmaa0xx/OsourWO1WgvtfSJJ48eP1+jRo83v2dnZioiIUExMjKxWa4nblpubK7vdrme/8FZOvleJ57tae5LKbmwXRxt79eolX1/fMltvWaKNVUN1aKN09e109LgrKbcSKA0aNNCMGTN0/fXXyzAMLVmyRHfeead27dqlFi1aaNSoUVqzZo1WrFihoKAgDR8+XP369dNnn30mScrLy1NcXJxCQ0O1bds2HTt2TAMGDJCvr6+ef/55SdLhw4cVFxenoUOH6p133tHGjRs1ZMgQhYWFMfAVAAAAAAAAKgXDMDRixAitWrVKKSkpioqKcprevn17+fr6auPGjYqPj5ckHThwQEePHpXNZpMk2Ww2TZs2TcePH1dwcLCki09dW61WRUdHm3Vce2TY7XZzGYWxWCyyWCwFyn19fa/ohmROvpdy8sougVIeN4evdNtUJrSxaqgObZSuvJ3uzuNWAqVPnz5O36dNm6b58+dr+/btatCggd544w0tXbpUt956qyRp0aJFat68ubZv365OnTpp/fr12rdvnzZs2KCQkBC1bdtWU6dO1bhx45SUlCQ/Pz8tWLBAUVFRmjVrliSpefPm2rp1q2bPnk0CBQAAAAAAAJVCYmKili5dqg8//FCBgYHmmCVBQUHy9/dXUFCQBg8erNGjR6tu3bqyWq0aMWKEbDabOnXqJEmKiYlRdHS0HnroIc2cOVMZGRmaMGGCEhMTzQTI0KFD9eqrr2rs2LF6+OGH9emnn2r58uVas2ZNubUdAKoK7yudMS8vT++9955Onz4tm82mtLQ05ebmqmfPnmadZs2aqWHDhkpNTZUkpaamqlWrVk6v9IqNjVV2drb27t1r1rl0GY46jmUAAAAAAAAAFd38+fOVlZWlbt26KSwszPwsW7bMrDN79mzdcccdio+PV5cuXRQaGqr333/fnO7j46PVq1fLx8dHNptNDz74oAYMGKApU6aYdaKiorRmzRrZ7Xa1adNGs2bN0sKFC3kQGQA8wO1B5Hfv3i2bzaZz586pdu3aWrVqlaKjo5Weni4/Pz+ndzZKUkhIiJlhz8jIcEqeOKY7pl2uTnZ2ts6ePVvkuxtzcnKUk5Njfne8yyw3N1e5ubklbp+jrjvzVCQVOX6Lj1F8HW/D6c+rVdbbwbE+T8Xv7no9tZyK+Pspieoaf2VtLwAAFcWMGTM0fvx4Pfnkk3r55ZclMb4jAODqGUbx9wZq1qypuXPnau7cuUXWiYyMLHbQ9G7dumnXrl1uxwgAuDy3EyhNmzZVenq6srKytHLlSiUkJGjz5s2lEZtbpk+frsmTJxcoX79+vQICAtxent1u90RY5aYixj/zppLXnXpjvkfWWdwJRmnxVPwl5el2VsTfjzuqW/xnzpwppUgAAKj6du7cqddee02tW7d2Kmd8RwAAAABuJ1D8/PzUpEkTSRcHu9q5c6fmzJmj/v376/z58zp58qRTL5TMzEyFhoZKkkJDQ7Vjxw6n5WVmZprTHH86yi6tY7Vai+x9Iknjx4/X6NGjze/Z2dmKiIhQTEyMrFZriduXm5sru92uXr16VcrBdipy/C2TkoutY/E2NPXGfD37hbdy8q9+8LE9SWV7YerY/p6Kv6Q81c6K/Pspieoav6PHHQAAcM/vv/+uBx54QP/617/03HPPmeVZWVmM7wgAAADA/QSKq/z8fOXk5Kh9+/by9fXVxo0bFR8fL0k6cOCAjh49KpvNJkmy2WyaNm2ajh8/ruDgYEkXn7S2Wq2Kjo4267g+TW+3281lFMVisZiDZ13K19f3im6kXul8FUVFjD8nr+QJhZx8L7fqF6W8toGn4i8pT7ezIv5+3FHd4q/MbQUAoDwlJiYqLi5OPXv2dEqgFDe+Y6dOnYoc33HYsGHau3evbrjhhiLHdxw5cmSRMV3u1cSX/llSJXmNridVxleLVvbXwFZkbNvSU1W3bVVrDwCg8nMrgTJ+/Hj17t1bDRs21KlTp7R06VKlpKQoOTlZQUFBGjx4sEaPHq26devKarVqxIgRstls6tSpkyQpJiZG0dHReuihhzRz5kxlZGRowoQJSkxMNJMfQ4cO1auvvqqxY8fq4Ycf1qeffqrly5drzZo1nm89AAAAgGrpvffe05dffqmdO3cWmJaRkVFu4zsW9WriTZs2KSAgwO1XfbrzGl1PKK9X6HpCZX8NbEXGti09VW3b8npiAEBF41YC5fjx4xowYICOHTumoKAgtW7dWsnJyerVq5ckafbs2fL29lZ8fLzTQIsOPj4+Wr16tYYNGyabzaZatWopISFBU6ZMMetERUVpzZo1GjVqlObMmaMGDRpo4cKFdHEHAAAA4BE//PCDnnzySdntdtWsWbO8w3FS1KuJu3fvrs8//9ztV32W5DW6nlTWr9D1hMr+GtiKjG1beqrqtuX1xACAisatBMobb7xx2ek1a9bU3LlzNXfu3CLrREZGFvtUUrdu3bRr1y53QgMAAACAEklLS9Px48fVrl07sywvL09btmzRq6++quTk5HIb3/FyryZ2/OnOzdKyfK2sVLlfLVrZXwNbkbFtS09V27ZVqS0AgKrBu7wDAAAAAICy1KNHD+3evVvp6enm58Ybb9QDDzxg/t0xvqNDYeM77t69W8ePHzfrFDa+46XLcNQpbnxHAAAAABUDCRQAQIUyffp0dejQQYGBgQoODlbfvn114MABpzrdunWTl5eX02fo0KFOdY4ePaq4uDgFBAQoODhYY8aM0YULF5zqpKSkqF27drJYLGrSpIkWL15c2s0DAFQAgYGBatmypdOnVq1aqlevnlq2bOk0vuOmTZuUlpamQYMGFTm+41dffaXk5ORCx3f87rvvNHbsWO3fv1/z5s3T8uXLNWrUqPJsPgAAAIASIoECAKhQNm/erMTERG3fvl12u125ubmKiYnR6dOnneo98sgjOnbsmPmZOXOmOS0vL09xcXE6f/68tm3bpiVLlmjx4sWaOHGiWefw4cOKi4tT9+7dlZ6erpEjR2rIkCFKTi7bd8UDACqm2bNn64477lB8fLy6dOmi0NBQvf/+++Z0x/iOPj4+stlsevDBBzVgwIBCx3e02+1q06aNZs2axfiOAAAAQCXi1hgoAACUtnXr1jl9X7x4sYKDg5WWlqYuXbqY5QEBAeY75l2tX79e+/bt04YNGxQSEqK2bdtq6tSpGjdunJKSkuTn56cFCxYoKipKs2bNkiQ1b95cW7du1ezZs7mxBQDVUEpKitN3xncEAAAAQA8UAECFlpWVJUmqW7euU/k777yja6+9Vi1bttT48eN15swZc1pqaqpatWqlkJAQsyw2NlbZ2dnau3evWadnz55Oy4yNjVVqamppNQUAAAAAAACVCD1QAAAVVn5+vkaOHKnOnTurZcuWZvn999+vyMhIhYeH6+uvv9a4ceN04MAB89UqGRkZTskTSeb3jIyMy9bJzs7W2bNn5e/vXyCenJwc5eTkmN+zs7MlSbm5ucrNzS1xuxx13ZmnIqno8Vt8jMtP9zac/rxaZb0dHOvzVPzurtdTy6mov5/iVNf4K2t7AQAAAOBqkEABAFRYiYmJ2rNnj7Zu3epU/uijj5p/b9WqlcLCwtSjRw8dOnRIjRs3LrV4pk+frsmTJxcoX79+vQICAtxent1u90RY5aaixj/zppLVm3pjvkfWV9zre0qLp+IvKU+3s6L+fkqqusV/aS8/AAAAAKguSKAAACqk4cOHa/Xq1dqyZYsaNGhw2bodO3aUJB08eFCNGzdWaGioduzY4VQnMzNTksxxU0JDQ82yS+tYrdZCe59I0vjx4zV69Gjze3Z2tiIiIhQTEyOr1VrituXm5sput6tXr17y9fUt8XwVRUWPv2VS8mWnW7wNTb0xX89+4a2cfK+rXt+epLIdM8ex/T0Vf0l5qp0V/fdTnOoav6PHHQAAAABUJyRQAAAVimEYGjFihFatWqWUlBRFRUUVO096erokKSwsTJJks9k0bdo0HT9+XMHBwZIuPm1ttVoVHR1t1nF9ot5ut8tmsxW5HovFIovFUqDc19f3im6kXul8FUVFjT8nr2RJhZx8rxLXvZzy2gaeir+kPN3Oivr7KanqFn9lbisAAAAAXCkGkQcAVCiJiYl6++23tXTpUgUGBiojI0MZGRk6e/asJOnQoUOaOnWq0tLSdOTIEX300UcaMGCAunTpotatW0uSYmJiFB0drYceekhfffWVkpOTNWHCBCUmJpoJkKFDh+q7777T2LFjtX//fs2bN0/Lly/XqFGjyq3tAAAAAAAAqDhIoAAAKpT58+crKytL3bp1U1hYmPlZtmyZJMnPz08bNmxQTEyMmjVrpqeeekrx8fH6+OOPzWX4+Pho9erV8vHxkc1m04MPPqgBAwZoypQpZp2oqCitWbNGdrtdbdq00axZs7Rw4ULFxpbt65gAAAAAAABQMfEKLwBAhWIYxmWnR0REaPPmzcUuJzIysthBr7t166Zdu3a5FR8AAAAAAACqB3qgAAAAAAAAAAAAuCCBAgAAAAAAAAAA4IIECgAAAAAAAAAAgAsSKAAAAAAAAAAAAC5IoAAAAAAAAAAAALgggQIAAAAAAAAAAOCCBAoAAAAAAAAAAIALEigAAAAAAAAAAAAuSKAAAAAAAAAAAAC4IIECAAAAAAAAAADgggQKAAAAAAAAAACACxIoAAAAAAAAAAAALkigAAAAAAAAAAAAuCCBAgAAAAAAAAAA4IIECgAAAAAAAAAAgAsSKAAAAAAAAAAAAC7cSqBMnz5dHTp0UGBgoIKDg9W3b18dOHDAqU63bt3k5eXl9Bk6dKhTnaNHjyouLk4BAQEKDg7WmDFjdOHCBac6KSkpateunSwWi5o0aaLFixdfWQsBAAAAAAAAAADc5FYCZfPmzUpMTNT27dtlt9uVm5urmJgYnT592qneI488omPHjpmfmTNnmtPy8vIUFxen8+fPa9u2bVqyZIkWL16siRMnmnUOHz6suLg4de/eXenp6Ro5cqSGDBmi5OTkq2wuAAAAAAAAAABA8Wq4U3ndunVO3xcvXqzg4GClpaWpS5cuZnlAQIBCQ0MLXcb69eu1b98+bdiwQSEhIWrbtq2mTp2qcePGKSkpSX5+flqwYIGioqI0a9YsSVLz5s21detWzZ49W7Gxse62EQAAAAAAAAAAwC1XNQZKVlaWJKlu3bpO5e+8846uvfZatWzZUuPHj9eZM2fMaampqWrVqpVCQkLMstjYWGVnZ2vv3r1mnZ49ezotMzY2VqmpqVcTLgAAAAAAAAAAQIm41QPlUvn5+Ro5cqQ6d+6sli1bmuX333+/IiMjFR4erq+//lrjxo3TgQMH9P7770uSMjIynJInkszvGRkZl62TnZ2ts2fPyt/fv0A8OTk5ysnJMb9nZ2dLknJzc5Wbm1vidjnqujNPRVKR47f4GMXX8Tac/rxaZb0dHOvzVPzurtdTy6mIv5+SqK7xV9b2AgAAAAAAABXZFSdQEhMTtWfPHm3dutWp/NFHHzX/3qpVK4WFhalHjx46dOiQGjdufOWRFmP69OmaPHlygfL169crICDA7eXZ7XZPhFVuKmL8M28qed2pN+Z7ZJ1r1671yHLc5an4S8rT7ayIvx93VLf4L+3lBwAAAAAAAMAzriiBMnz4cK1evVpbtmxRgwYNLlu3Y8eOkqSDBw+qcePGCg0N1Y4dO5zqZGZmSpI5bkpoaKhZdmkdq9VaaO8TSRo/frxGjx5tfs/OzlZERIRiYmJktVpL3Lbc3FzZ7Xb16tVLvr6+JZ6voqjI8bdMSi62jsXb0NQb8/XsF97Kyfe66nXuSSrbMXMc299T8ZeUp9pZkX8/JVFd43f0uAMAAAAAAADgOW4lUAzD0IgRI7Rq1SqlpKQoKiqq2HnS09MlSWFhYZIkm82madOm6fjx4woODpZ08Wlrq9Wq6Ohos47rE/V2u102m63I9VgsFlkslgLlvr6+V3Qj9UrnqygqYvw5eSVPKOTke7lVvyjltQ08FX9JebqdFfH3447qFn9lbisAAAAAAABQUbk1iHxiYqLefvttLV26VIGBgcrIyFBGRobOnj0rSTp06JCmTp2qtLQ0HTlyRB999JEGDBigLl26qHXr1pKkmJgYRUdH66GHHtJXX32l5ORkTZgwQYmJiWYCZOjQofruu+80duxY7d+/X/PmzdPy5cs1atQoDzcfAAAAAAAAAACgILcSKPPnz1dWVpa6deumsLAw87Ns2TJJkp+fnzZs2KCYmBg1a9ZMTz31lOLj4/Xxxx+by/Dx8dHq1avl4+Mjm82mBx98UAMGDNCUKVPMOlFRUVqzZo3sdrvatGmjWbNmaeHChYqNLdvXMQEAAAAAAAAAgOrJ7Vd4XU5ERIQ2b95c7HIiIyOLHfS6W7du2rVrlzvhAQAAAAAAAAAAeIRbPVAAAAAAAAAAAACqAxIoAAAAAAAAAAAALkigAAAAAAAAAAAAuCCBAgAAAAAAAAAA4IIECgAAAAAAAOBhW7ZsUZ8+fRQeHi4vLy998MEHTtMHDhwoLy8vp89tt93mVOfXX3/VAw88IKvVqjp16mjw4MH6/fffnep8/fXXuuWWW1SzZk1FRERo5syZpd00AKg2SKAAAAAAAAAAHnb69Gm1adNGc+fOLbLObbfdpmPHjpmfd99912n6Aw88oL1798put2v16tXasmWLHn30UXN6dna2YmJiFBkZqbS0NL3wwgtKSkrS66+/XmrtAoDqpEZ5BwAAAAAAAABUNb1791bv3r0vW8disSg0NLTQad98843WrVunnTt36sYbb5QkvfLKK7r99tv14osvKjw8XO+8847Onz+vN998U35+fmrRooXS09P10ksvOSVaAABXhh4oAIAKZfr06erQoYMCAwMVHBysvn376sCBA051zp07p8TERNWrV0+1a9dWfHy8MjMzneocPXpUcXFxCggIUHBwsMaMGaMLFy441UlJSVG7du1ksVjUpEkTLV68uLSbBwAAAACmlJQUBQcHq2nTpho2bJhOnDhhTktNTVWdOnXM5Ikk9ezZU97e3vr888/NOl26dJGfn59ZJzY2VgcOHNBvv/1Wdg0BgCqKHigAgApl8+bNSkxMVIcOHXThwgU988wziomJ0b59+1SrVi1J0qhRo7RmzRqtWLFCQUFBGj58uPr166fPPvtMkpSXl6e4uDiFhoZq27ZtOnbsmAYMGCBfX189//zzkqTDhw8rLi5OQ4cO1TvvvKONGzdqyJAhCgsLU2xsbLm1HwAAAED1cNttt6lfv36KiorSoUOH9Mwzz6h3795KTU2Vj4+PMjIyFBwc7DRPjRo1VLduXWVkZEiSMjIyFBUV5VQnJCTEnHbNNdcUuu6cnBzl5OSY37OzsyVJubm5ys3NLXEbHHUt3kaJ5/EEd2L01LrKcp1ljTZWDdWhjdLVt9Pd+UigAAAqlHXr1jl9X7x4sYKDg5WWlqYuXbooKytLb7zxhpYuXapbb71VkrRo0SI1b95c27dvV6dOnbR+/Xrt27dPGzZsUEhIiNq2baupU6dq3LhxSkpKkp+fnxYsWKCoqCjNmjVLktS8eXNt3bpVs2fPJoECAAAAoNTde++95t9btWql1q1bq3HjxkpJSVGPHj1Kdd3Tp0/X5MmTC5SvX79eAQEBbi9v6o35ngirxNauXVum65Mku91e5ussa7SxaqgObZSuvJ1nzpxxqz4JFABAhZaVlSVJqlu3riQpLS1Nubm56tmzp1mnWbNmatiwoVJTU9WpUyelpqaqVatW5pNX0sVu7MOGDdPevXt1ww03KDU11WkZjjojR44sMhZPP6VVWZ8KqejxW3wu//Sb4+k4Tz0lV9bbobI/5VfRfz/Fqa7xV9b2AgBQmVx33XW69tprdfDgQfXo0UOhoaE6fvy4U50LFy7o119/NcdNCQ0NLfA6Y8f3osZWkaTx48dr9OjR5vfs7GxFREQoJiZGVqu1xDHn5ubKbrfr2S+8lZPvVeL5rtaepLJ76M3Rxl69esnX17fM1luWaGPVUB3aKF19Ox33ckqKBAoAoMLKz8/XyJEj1blzZ7Vs2VLSxW7ofn5+qlOnjlPdkJAQp27slyZPHNMd0y5XJzs7W2fPnpW/v3+BeDz9lFZlfyqkosY/86aS1fPUU3Ll8fSbVPmf8quov5+Sqm7xu/uUVmUwf/58zZ8/X0eOHJEktWjRQhMnTjQH+z137pyeeuopvffee8rJyVFsbKzmzZvndOw4evSohg0bpk2bNql27dpKSEjQ9OnTVaPGH5dZKSkpGj16tPbu3auIiAhNmDBBAwcOLMumAgAqiR9//FEnTpxQWFiYJMlms+nkyZNKS0tT+/btJUmffvqp8vPz1bFjR7PO3//+d+Xm5po3Eu12u5o2bVrk67uki4PXWyyWAuW+vr5XdEMyJ99LOXlll0Apj5vDV7ptKhPaWDVUhzZKV95Od+chgQIAqLASExO1Z88ebd26tbxDkeT5p7Qq61MhFT3+lknJl51u8TY09cZ8jz0lV5ZPv0mV/ym/iv77KU51jd/dp7QqgwYNGmjGjBm6/vrrZRiGlixZojvvvFO7du1SixYtGG8LAHDVfv/9dx08eND8fvjwYaWnp6tu3bqqW7euJk+erPj4eIWGhurQoUMaO3asmjRpYh4jmjdvrttuu02PPPKIFixYoNzcXA0fPlz33nuvwsPDJUn333+/Jk+erMGDB2vcuHHas2eP5syZo9mzZ5dLmwGgqiGBAgCokIYPH67Vq1dry5YtatCggVkeGhqq8+fP6+TJk069UDIzM526se/YscNpea7d2Ivq6m61WgvtfSJ5/imtyv5USEWNv6RPvnnqKbny2gaV/Sm/ivr7KanqFn9lbmtR+vTp4/R92rRpmj9/vrZv364GDRow3hYA4Kp98cUX6t69u/nd8TBWQkKC5s+fr6+//lpLlizRyZMnFR4erpiYGE2dOtXpmuOdd97R8OHD1aNHD3l7eys+Pl7//Oc/zelBQUFav369EhMT1b59e1177bWaOHGiHn300bJrKABUYSRQKohG/7fGI8ux+BiaedPFp2+Lu6lyZEacR9YJAJ5kGIZGjBihVatWKSUlRVFRUU7T27dvL19fX23cuFHx8fGSpAMHDujo0aOy2WySLnZjnzZtmo4fP67g4GBJF7uxW61WRUdHm3VcX0lkt9vNZQAAqo+8vDytWLFCp0+fls1mK9fxtgAAVUe3bt1kGEWPW5ecfPme09LFsSCXLl162TqtW7fWf/7zH7fjAwAUjwQKAKBCSUxM1NKlS/Xhhx8qMDDQHLMkKChI/v7+CgoK0uDBgzV69GjVrVtXVqtVI0aMkM1mU6dOnSRJMTExio6O1kMPPaSZM2cqIyNDEyZMUGJiovk019ChQ/Xqq69q7Nixevjhh/Xpp59q+fLlWrPGMwltAEDFt3v3btlsNp07d061a9fWqlWrFB0drfT09HIbbysnJ0c5OTnmd8fr03Jzc53+LCmLT9E37kqDu/FVBFe6bVE8tm3pqarbtqq1BwBQ+ZFAAQBUKPPnz5d08WmtSy1atMgcdHf27Nlm9/VLB/Z18PHx0erVqzVs2DDZbDbVqlVLCQkJmjJlilknKipKa9as0ahRozRnzhw1aNBACxcu5JUqAFCNNG3aVOnp6crKytLKlSuVkJCgzZs3l2tM06dP1+TJkwuUb9q0SQEBAbLb7W4tb+ZNnoqsZFx7d1Ym7m5blBzbtvRUtW175syZ8g4BAAAnJFAAABXK5bq4O9SsWVNz587V3Llzi6wTGRlZ7E2cbt26adeuXW7HCACoGvz8/NSkSRNJF18RuXPnTs2ZM0f9+/cvt/G2xo8fb74jX7rYAyUiIkLdu3fX559/rl69erk1Jk3LpOJfD+NJe5Iq34MIubm5stvtbm9bFI9tW3qq6rZ19LoDAKCiIIECAAAAAJLy8/OVk5NTruNtWSwWp8GDHRw3SH19fd26WVrcuIieVplv5Lq7bVFybNvSU9W2bVVqCwCgaiCBAgAAAKDaGT9+vHr37q2GDRvq1KlTWrp0qVJSUpScnMx4WwAAAAAkkUABAAAAUA0dP35cAwYM0LFjxxQUFKTWrVsrOTlZvXr1ksR4WwAAAABIoAAAAACoht54443LTme8LQAAAADe5R0AAAAAAAAAAABARUMCBQAAAAAAAAAAwAUJFAAAAAAAAAAAABckUAAAAAAAAAAAAFyQQAEAAAAAAAAAAHBBAgUAAAAAAAAAAMCFWwmU6dOnq0OHDgoMDFRwcLD69u2rAwcOONU5d+6cEhMTVa9ePdWuXVvx8fHKzMx0qnP06FHFxcUpICBAwcHBGjNmjC5cuOBUJyUlRe3atZPFYlGTJk20ePHiK2shAAAAAAAAAACAm9xKoGzevFmJiYnavn277Ha7cnNzFRMTo9OnT5t1Ro0apY8//lgrVqzQ5s2b9dNPP6lfv37m9Ly8PMXFxen8+fPatm2blixZosWLF2vixIlmncOHDysuLk7du3dXenq6Ro4cqSFDhig5OdkDTQYAAAAAAAAAALi8Gu5UXrdundP3xYsXKzg4WGlpaerSpYuysrL0xhtvaOnSpbr11lslSYsWLVLz5s21fft2derUSevXr9e+ffu0YcMGhYSEqG3btpo6darGjRunpKQk+fn5acGCBYqKitKsWbMkSc2bN9fWrVs1e/ZsxcbGeqjpAAAAAAAAAAAAhXMrgeIqKytLklS3bl1JUlpamnJzc9WzZ0+zTrNmzdSwYUOlpqaqU6dOSk1NVatWrRQSEmLWiY2N1bBhw7R3717dcMMNSk1NdVqGo87IkSOLjCUnJ0c5OTnm9+zsbElSbm6ucnNzS9wmR1135vEEi4/hmeV4G05/Xk5FbKM78ZdEWbfRsT5Pxe/uej21nLLebp5SXeOvrO0FAAAAAAAAKrIrTqDk5+dr5MiR6ty5s1q2bClJysjIkJ+fn+rUqeNUNyQkRBkZGWadS5MnjumOaZerk52drbNnz8rf379APNOnT9fkyZMLlK9fv14BAQFut89ut7s9z9WYeZNnlzf1xvxi66xdu9azKy2GO20sSfwlUdZtdPBU/CXl6XaW9e/f06pb/GfOnCmlSAAAAAAAAIDq64oTKImJidqzZ4+2bt3qyXiu2Pjx4zV69Gjze3Z2tiIiIhQTEyOr1Vri5eTm5sput6tXr17y9fUtjVAL1TLJM+O7WLwNTb0xX89+4a2cfK/L1t2TVLavQytJG92JvyTKuo2O34+n4i8pT7WzvH7/nlJd43f0uAMAAAAAAADgOVeUQBk+fLhWr16tLVu2qEGDBmZ5aGiozp8/r5MnTzr1QsnMzFRoaKhZZ8eOHU7Ly8zMNKc5/nSUXVrHarUW2vtEkiwWiywWS4FyX1/fK7qReqXzXamcPM/ebM/J9yp2mWV9g9mdNpYk/pIor5vonoq/pDzdzrL+/XtadYu/MrcVAAAAAAAAqKi83alsGIaGDx+uVatW6dNPP1VUVJTT9Pbt28vX11cbN240yw4cOKCjR4/KZrNJkmw2m3bv3q3jx4+bdex2u6xWq6Kjo806ly7DUcexDAAAAAAAAAAAgNLkVg+UxMRELV26VB9++KECAwPNMUuCgoLk7++voKAgDR48WKNHj1bdunVltVo1YsQI2Ww2derUSZIUExOj6OhoPfTQQ5o5c6YyMjI0YcIEJSYmmj1Ihg4dqldffVVjx47Vww8/rE8//VTLly/XmjVrPNx8AAAAAAAAAEB10DIpuUzfGiNJR2bElen64Flu9UCZP3++srKy1K1bN4WFhZmfZcuWmXVmz56tO+64Q/Hx8erSpYtCQ0P1/vvvm9N9fHy0evVq+fj4yGaz6cEHH9SAAQM0ZcoUs05UVJTWrFkju92uNm3aaNasWVq4cKFiY8t2PAsAAAAAAAAAAFA9udUDxTCMYuvUrFlTc+fO1dy5c4usExkZqbVr1152Od26ddOuXbvcCQ8AAAAAAAAAAMAjrmgQeQAAAAAAAAAArkaj/yubIRssPoZm3lQmq0IV49YrvAAAAAAAAAAAAKoDEigAAAAAAAAAAAAuSKAAAAAAAAAAAAC4IIECAAAAAAAAAADgggQKAAAAAAAAAACACxIoAAAAAAAAAAAALkigAAAAAAAAAAAAuCCBAgAAAAAAAAAA4IIECgAAAAAAAAAAgAsSKAAAAAAAAAAAAC5IoAAAAAAAAAAAALgggQIAqHC2bNmiPn36KDw8XF5eXvrggw+cpg8cOFBeXl5On9tuu82pzq+//qoHHnhAVqtVderU0eDBg/X777871fn66691yy23qGbNmoqIiNDMmTNLu2kAAAAAAACoJEigAAAqnNOnT6tNmzaaO3dukXVuu+02HTt2zPy8++67TtMfeOAB7d27V3a7XatXr9aWLVv06KOPmtOzs7MVExOjyMhIpaWl6YUXXlBSUpJef/31UmsXAAAAAAAAKo8a5R0AAACuevfurd69e1+2jsViUWhoaKHTvvnmG61bt047d+7UjTfeKEl65ZVXdPvtt+vFF19UeHi43nnnHZ0/f15vvvmm/Pz81KJFC6Wnp+ull15ySrQAAAAAAACgeiKBAgColFJSUv4/9u49Luoq/+P4mzuoAZICkoh0824absjmXQSNLNN208xLWaYLllJqlilqaVlmVqa1tWKFa9ovrdQUvKfijc31Vv7SMLYC3NUU8YII398f/Zh1uM7gMMPl9Xw85qHz/Z7v93zOly9zmPnMOUf+/v5q2LChevXqpZdeekk33nijJCk1NVW+vr6m5IkkRUZGytnZWXv27NEDDzyg1NRUdevWTe7u7qYy0dHRevXVV/Xbb7+pYcOGJerMy8tTXl6e6XlOTo4kKT8/X/n5+RbHXlTWmmOqk+oev4eLUf5+Z8Ps3+tl7+tQVJ+t4re2Xludp7rePxWpq/HX1PYCAAAAwPUggQIAqHH69u2rgQMHKjQ0VCdOnNDzzz+vfv36KTU1VS4uLsrKypK/v7/ZRTP1ywABAABJREFUMa6urvLz81NWVpYkKSsrS6GhoWZlAgICTPtKS6DMmTNHM2bMKLE9OTlZ9erVs7odKSkpVh9TnVTX+OfeZVm5WZ0KbVLfunXrbHIea9kqfkvZup3V9f6xVF2L/+LFi1UUCQAAAABUXyRQAAA1zuDBg03/b9eundq3b69bbrlFW7duVe/evaus3ilTpig+Pt70PCcnR8HBwYqKipK3t7fF58nPz1dKSor69OkjNze3qgi1VG0TNtjkPB7OhmZ1KtSL+52VV+hUbtnDCdE2qdMaFbXTmvgtYe82Ft0/torfUrZqp6Puf1upq/EXjbgDAAAAgLqEBAoAoMa7+eab1ahRIx0/fly9e/dWYGCgTp06ZVbm6tWrOnPmjGndlMDAQGVnZ5uVKXpe1toqHh4e8vDwKLHdzc2tUh+kVva4ysorsO2H7XmFThWe0xEfMFvaTkvit4SjPkS3VfyWsnU77X3/21pdi78mtxUAAAAAKsvZ0QEAAHC9fv75Z50+fVpNmjSRJEVEROjs2bNKS0szldm8ebMKCwsVHh5uKrN9+3azef1TUlLUokWLUqfvAgAAAAAAQN1CAgUAUO3k5ubqwIEDOnDggCQpPT1dBw4cUEZGhnJzczVx4kTt3r1bJ0+e1KZNm3T//ffr1ltvVXT071MMtWrVSn379tUTTzyhvXv3aufOnYqLi9PgwYMVFBQkSXr44Yfl7u6uUaNG6ciRI/r000+1YMECsym6AAAAAAAAUHeRQAEAVDv79+9Xx44d1bFjR0lSfHy8OnbsqGnTpsnFxUUHDx7Ufffdp9tvv12jRo1SWFiYvvnmG7PptZKSktSyZUv17t1b99xzj7p06aL333/ftN/Hx0fJyclKT09XWFiYnnnmGU2bNk2jR4+2e3sBAAAAAABQ/bAGCgCg2unRo4cMwyhz/4YNFS+G7ufnp2XLlpVbpn379vrmm2+sjg8AAAAAAAC1HyNQAAAAAAAAAAAAimEECgAAAAAAAADUcW0TNiivwMnRYQDVCiNQAAAAAAAAABvbvn27+vfvr6CgIDk5OWn16tVm+w3D0LRp09SkSRN5eXkpMjJSP/zwg1mZM2fOaOjQofL29pavr69GjRql3NxcszIHDx5U165d5enpqeDgYM2dO7eqmwYAdQYjUAAAAFCh5s+ttcl5PFwMzb3Lsm+3nXwlxiZ1AgAAOMKFCxd0xx136LHHHtPAgQNL7J87d67eeustLV26VKGhoXrxxRcVHR2to0ePytPTU5I0dOhQZWZmKiUlRfn5+Xr00Uc1evRo03qPOTk5ioqKUmRkpBYvXqxDhw7psccek6+vr0aPHm3X9gJAbUQCBQAAAAAAALCxfv36qV+/fqXuMwxDb775pqZOnar7779fkvTRRx8pICBAq1ev1uDBg/Xdd99p/fr12rdvnzp16iRJevvtt3XPPffo9ddfV1BQkJKSknTlyhX97W9/k7u7u9q0aaMDBw7ojTfeIIECADZgdQJl+/bteu2115SWlqbMzEytWrVKAwYMMO0fOXKkli5danZMdHS01q9fb3p+5swZjRs3Tl999ZWcnZ01aNAgLViwQA0aNDCVOXjwoGJjY7Vv3z41btxY48aN06RJkyrRRAAAAAAAAKD6SE9PV1ZWliIjI03bfHx8FB4ertTUVA0ePFipqany9fU1JU8kKTIyUs7OztqzZ48eeOABpaamqlu3bnJ3dzeViY6O1quvvqrffvtNDRs2LLX+vLw85eXlmZ7n5ORIkvLz85Wfn29xO4rKejgbFh9jC9bEaKu67FmnvTnq52hPRW1zRBvtde/UhXtVuv52Wnuc1QmUioYfSlLfvn21ZMkS03MPDw+z/Qw/BAAAAAAAQF2VlZUlSQoICDDbHhAQYNqXlZUlf39/s/2urq7y8/MzKxMaGlriHEX7ykqgzJkzRzNmzCixPTk5WfXq1bO6PbM6FVp9zPVYt26dXeuTpJSUFLvXaW/2/jk6giPaaO/7tS7cq1Ll23nx4kWryludQClv+GERDw8PBQYGlrqP4YcAAAAAHG3OnDn6/PPP9f3338vLy0t//OMf9eqrr6pFixamMpcvX9Yzzzyj5cuXKy8vT9HR0Xr33XfNPuzKyMjQ2LFjtWXLFjVo0EAjRozQnDlz5Or637daW7duVXx8vI4cOaLg4GBNnTpVI0eOtGdzAQAwM2XKFMXHx5ue5+TkKDg4WFFRUfL29rb4PPn5+UpJSdGL+52VV1j++na2dDgh2m51FbWxT58+cnNzs1u99uSon6M9eTgbmtWpsM60MW1aX0eHU2Wu93eyaMSdpapkDZStW7fK399fDRs2VK9evfTSSy/pxhtvlKQqG35o66GH9h7q5OFim+Fj1gxHq45ttPVwOnu3saYPXa3pQ/3qavw1tb0AADjStm3bFBsbqz/84Q+6evWqnn/+eUVFReno0aOqX7++JGnChAlau3atVq5cKR8fH8XFxWngwIHauXOnJKmgoEAxMTEKDAzUrl27lJmZqeHDh8vNzU2zZ8+W9PsULTExMRozZoySkpK0adMmPf7442rSpImio+334Q8AoHop+uJxdna2mjRpYtqenZ2tDh06mMqcOnXK7LirV6/qzJkzpuMDAwOVnZ1tVqboeVlfbpZ+//Jz8RljJMnNza1SH0jmFTopr8B+H0o7IpFR2WtTk9j75+gIdaWNtf1elSr/O2ntMTZPoPTt21cDBw5UaGioTpw4oeeff179+vVTamqqXFxcqmz4oa2HHtp7qNPcu2x7PkuGo9l7+Jg1bbTVcDpHDOmUav7Q1Zo+1K+uxW/t0EMAACCzNRolKTExUf7+/kpLS1O3bt107tw5ffjhh1q2bJl69eolSVqyZIlatWql3bt3q3PnzkpOTtbRo0e1ceNGBQQEqEOHDpo1a5YmT56shIQEubu7a/HixQoNDdW8efMkSa1atdKOHTs0f/58EigAUIeFhoYqMDBQmzZtMiVMcnJytGfPHo0dO1aSFBERobNnzyotLU1hYWGSpM2bN6uwsFDh4eGmMi+88ILy8/NNHwqmpKSoRYsWZU7fBQCwnM0TKIMHDzb9v127dmrfvr1uueUWbd26Vb1797Z1dSa2Hnpo72F5bRM22OQ81gxHs+dwR8myNtp6OJ2921jTh67W9GGpdTV+a4ceAgCAks6dOydJ8vPzkySlpaUpPz/fbHHfli1bqlmzZkpNTVXnzp2Vmpqqdu3amU3pFR0drbFjx+rIkSPq2LGjUlNTzc5RVGb8+PGlxlHeyPpr/7WUrUa6W6omjoyt6aOYqzOubdWprde2trUnNzdXx48fNz1PT0/XgQMH5Ofnp2bNmmn8+PF66aWXdNtttyk0NFQvvviigoKCNGDAAEm/J9379u2rJ554QosXL1Z+fr7i4uI0ePBgBQUFSZIefvhhzZgxQ6NGjdLkyZN1+PBhLViwQPPnz3dEkwGg1qmSKbyudfPNN6tRo0Y6fvy4evfuXWXDD2099NDew/JsPXTMkuFo9v6A2Zo22mo4naM+RK/pQ1dr+rDUuhZ/TW4rAADVQWFhocaPH6+7775bbdu2lfT7yHd3d3f5+vqalS2+uG9pi/8W7SuvTE5Oji5duiQvLy+zfWWNrN+yZYvq1atn9UhVW490r4ijRoDbQk0fxVydcW2rTm27trVtdP3+/fvVs2dP0/OiL/6OGDFCiYmJmjRpki5cuKDRo0fr7Nmz6tKli9avXy9PT0/TMUlJSYqLi1Pv3r3l7OysQYMG6a233jLt9/HxUXJysmJjYxUWFqZGjRpp2rRprCEMADZS5QmUn3/+WadPnzbN58jwQwAAAADVSWxsrA4fPqwdO3Y4OpQyR9b37NlTe/bssXqkqq1GulvK3iPAbaGmj2Kuzri2Vae2XtvaNrq+R48eMoyyRwI6OTlp5syZmjlzZpll/Pz8tGzZsnLrad++vb755ptKxwkAKJvVCZTyhh/6+flpxowZGjRokAIDA3XixAlNmjRJt956q2l+X4YfAgAAAKgu4uLitGbNGm3fvl1NmzY1bQ8MDNSVK1d09uxZs1Eo2dnZZiPn9+7da3a+4iPnyxpd7+3tXWL0iVT+yPqif635sNTei6TW5A9ya/oo5uqMa1t1atu1rU1tAQDUDs7WHrB//3517NhRHTt2lPT78MOOHTtq2rRpcnFx0cGDB3Xffffp9ttv16hRoxQWFqZvvvnG7E1AUlKSWrZsqd69e+uee+5Rly5d9P7775v2Fw0/TE9PV1hYmJ555hmGHwIAAACwGcMwFBcXp1WrVmnz5s0KDQ012x8WFiY3Nzdt2rTJtO3YsWPKyMhQRESEpN9Hzh86dMhsiuKUlBR5e3urdevWpjLXnqOoTNE5AAAAAFRfVo9AqWj44YYNFQ8RZ/ghAAAAAEeKjY3VsmXL9MUXX+iGG24wrVni4+MjLy8v+fj4aNSoUYqPj5efn5+8vb01btw4RUREqHPnzpKkqKgotW7dWsOGDdPcuXOVlZWlqVOnKjY21vQFsjFjxuidd97RpEmT9Nhjj2nz5s1asWKF1q5d67C2AwAAALbW/Dn7/H3r4WLYdZ0/q0egAAAAAEBNt2jRIp07d049evRQkyZNTI9PP/3UVGb+/Pm69957NWjQIHXr1k2BgYH6/PPPTftdXFy0Zs0aubi4KCIiQo888oiGDx9uNpd9aGio1q5dq5SUFN1xxx2aN2+ePvjgA9MUxwAAAACqrypfRB4AAAAAqpvyRtUX8fT01MKFC7Vw4cIyy4SEhGjdunXlnqdHjx769ttvrY4RAAAAgGMxAgUAAAAAAAAAAKAYEigAAAAAAAAAAADFkEABAAAAAAAAAAAohgQKAAAAAAAAAABAMSwiDwAAAAAAAADVSPPn1tqtLg8XQ3Pvslt1QI3CCBQAAAAAAAAAAIBiSKAAAAAAAAAAAAAUQwIFAAAAAAAAAACgGBIoAAAAAAAAAAAAxZBAAQAAAAAAAAAAKIYECgAAAAAAAAAAQDEkUAAAAAAAAAAAAIohgQIAAAAAAAAAAFAMCRQAAAAAAAAAAIBiSKAAAAAAAAAAAAAUQwIFAFDtbN++Xf3791dQUJCcnJy0evVqs/2GYWjatGlq0qSJvLy8FBkZqR9++MGszJkzZzR06FB5e3vL19dXo0aNUm5urlmZgwcPqmvXrvL09FRwcLDmzp1b1U0DAAAAAABADUECBQBQ7Vy4cEF33HGHFi5cWOr+uXPn6q233tLixYu1Z88e1a9fX9HR0bp8+bKpzNChQ3XkyBGlpKRozZo12r59u0aPHm3an5OTo6ioKIWEhCgtLU2vvfaaEhIS9P7771d5+wAAAAAAAFD9uTo6AAAAiuvXr5/69etX6j7DMPTmm29q6tSpuv/++yVJH330kQICArR69WoNHjxY3333ndavX699+/apU6dOkqS3335b99xzj15//XUFBQUpKSlJV65c0d/+9je5u7urTZs2OnDggN544w2zRAsAAAAAAADqJkagAABqlPT0dGVlZSkyMtK0zcfHR+Hh4UpNTZUkpaamytfX15Q8kaTIyEg5Oztrz549pjLdunWTu7u7qUx0dLSOHTum3377zU6tAQAAAAAAQHXFCBQAQI2SlZUlSQoICDDbHhAQYNqXlZUlf39/s/2urq7y8/MzKxMaGlriHEX7GjZsWKLuvLw85eXlmZ7n5ORIkvLz85Wfn29xG4rKWnOMLXi4GLY5j7Nh9m957N1GqeJ2WhO/JezdxqL6bBW/vVX3+6cijvr9tZXKxl9T2wsAAAAA14MECgAAFpozZ45mzJhRYntycrLq1atn9flSUlJsEZbF5t5l2/PN6lRYYZl169bZtlILWNpOS+K3hCPaKNkufkeprvePpez9+2tr1sZ/8eLFKooEAAAAAKovEigAgBolMDBQkpSdna0mTZqYtmdnZ6tDhw6mMqdOnTI77urVqzpz5ozp+MDAQGVnZ5uVKXpeVKa4KVOmKD4+3vQ8JydHwcHBioqKkre3t8VtyM/PV0pKivr06SM3NzeLj7tebRM22OQ8Hs6GZnUq1Iv7nZVX6FRu2cMJ0Tap0xoVtdOa+C1h7zYW3T+2it/eqvv9UxFH/f7aSmXjLxpxB1Sk+XNr7V7nyVdi7F4nAAAA6gYSKACAGiU0NFSBgYHatGmTKWGSk5OjPXv2aOzYsZKkiIgInT17VmlpaQoLC5Mkbd68WYWFhQoPDzeVeeGFF5Sfn2/6EDElJUUtWrQodfouSfLw8JCHh0eJ7W5ubpX6ILWyx1VWXoFtP2zPK3Sq8JyO+IDZ0nZaEr8lHPUhuq3id5Tqev9Yyt6/v7Zmbfw1ua0AAAAAUFksIg8AqHZyc3N14MABHThwQNLvC8cfOHBAGRkZcnJy0vjx4/XSSy/pyy+/1KFDhzR8+HAFBQVpwIABkqRWrVqpb9++euKJJ7R3717t3LlTcXFxGjx4sIKCgiRJDz/8sNzd3TVq1CgdOXJEn376qRYsWGA2wgQAAAAAAAB1FyNQAADVzv79+9WzZ0/T86KkxogRI5SYmKhJkybpwoULGj16tM6ePasuXbpo/fr18vT0NB2TlJSkuLg49e7dW87Ozho0aJDeeust034fHx8lJycrNjZWYWFhatSokaZNm6bRo0fbr6EAAAAAAACotkigAACqnR49esgwjDL3Ozk5aebMmZo5c2aZZfz8/LRs2bJy62nfvr2++eabSscJAAAAAABQ3ThiXbrayuopvLZv367+/fsrKChITk5OWr16tdl+wzA0bdo0NWnSRF5eXoqMjNQPP/xgVubMmTMaOnSovL295evrq1GjRik3N9eszMGDB9W1a1d5enoqODhYc+fOtb51AAAAAAAAAAAAlWB1AuXChQu64447tHDhwlL3z507V2+99ZYWL16sPXv2qH79+oqOjtbly5dNZYYOHaojR44oJSVFa9as0fbt282mTMnJyVFUVJRCQkKUlpam1157TQkJCXr//fcr0UQAAAAAAAAAAADrWD2FV79+/dSvX79S9xmGoTfffFNTp07V/fffL0n66KOPFBAQoNWrV2vw4MH67rvvtH79eu3bt0+dOnWSJL399tu655579PrrrysoKEhJSUm6cuWK/va3v8nd3V1t2rTRgQMH9MYbbzA3PQAAAAAAAAAAqHI2XQMlPT1dWVlZioyMNG3z8fFReHi4UlNTNXjwYKWmpsrX19eUPJGkyMhIOTs7a8+ePXrggQeUmpqqbt26yd3d3VQmOjpar776qn777Tc1bNiwRN15eXnKy8szPc/JyZEk5efnKz8/3+I2FJW15hhb8HApe65/q87jbJj9W57q2EZr4reEvdtYVJ+t4re2Xludx97XzVbqavw1tb0AAAAAAABAdWbTBEpWVpYkKSAgwGx7QECAaV9WVpb8/f3Ng3B1lZ+fn1mZ0NDQEuco2ldaAmXOnDmaMWNGie3JycmqV6+e1W1JSUmx+pjrMfcu255vVqfCCsusW7fOtpVWwJo2WhK/JezdxiK2it9Stm6nve9/W6tr8V+8eLGKIgEAAAAAAADqLpsmUBxpypQpio+PNz3PyclRcHCwoqKi5O3tbfF58vPzlZKSoj59+sjNza0qQi1V24QNNjmPh7OhWZ0K9eJ+Z+UVOpVb9nBCtE3qtJQlbbQmfkvYu41F94+t4reUrdrpqPvfVupq/EUj7gAAAAAAAADYjk0TKIGBgZKk7OxsNWnSxLQ9OztbHTp0MJU5deqU2XFXr17VmTNnTMcHBgYqOzvbrEzR86IyxXl4eMjDw6PEdjc3t0p9kFrZ4yorr8C2H7bnFTpVeE57f8BsTRstid8SjvoQ3VbxW8rW7bT3/W9rdS3+mtxWAAAAAAAAoLpytuXJQkNDFRgYqE2bNpm25eTkaM+ePYqIiJAkRURE6OzZs0pLSzOV2bx5swoLCxUeHm4qs337drN5/VNSUtSiRYtSp+8CAAAAAAAAAACwJasTKLm5uTpw4IAOHDgg6feF4w8cOKCMjAw5OTlp/Pjxeumll/Tll1/q0KFDGj58uIKCgjRgwABJUqtWrdS3b1898cQT2rt3r3bu3Km4uDgNHjxYQUFBkqSHH35Y7u7uGjVqlI4cOaJPP/1UCxYsMJuiCwAAAAAAAAAAoKpYPYXX/v371bNnT9PzoqTGiBEjlJiYqEmTJunChQsaPXq0zp49qy5dumj9+vXy9PQ0HZOUlKS4uDj17t1bzs7OGjRokN566y3Tfh8fHyUnJys2NlZhYWFq1KiRpk2bptGjR19PWwEAAAAAAAAAACxidQKlR48eMgyjzP1OTk6aOXOmZs6cWWYZPz8/LVu2rNx62rdvr2+++cba8AAAAAAAAAAAAK6bTddAAQAAAAAAAAAAqA1IoAAAAAAAAAAAABRDAgUAAAAAAAAAAKAYEigAAAAAAAAAAADFkEABAAAAAAAAAAAohgQKAAAAAAAAAABAMSRQAAAAAAAAAAAAiiGBAgAAAAAAADhAQkKCnJyczB4tW7Y07b98+bJiY2N14403qkGDBho0aJCys7PNzpGRkaGYmBjVq1dP/v7+mjhxoq5evWrvpgBAreTq6AAAAAAAAACAuqpNmzbauHGj6bmr638/rpswYYLWrl2rlStXysfHR3FxcRo4cKB27twpSSooKFBMTIwCAwO1a9cuZWZmavjw4XJzc9Ps2bPt3hYAqG0YgQIAAACgztm+fbv69++voKAgOTk5afXq1Wb7DcPQtGnT1KRJE3l5eSkyMlI//PCDWZkzZ85o6NCh8vb2lq+vr0aNGqXc3FyzMgcPHlTXrl3l6emp4OBgzZ07t6qbBgCoYVxdXRUYGGh6NGrUSJJ07tw5ffjhh3rjjTfUq1cvhYWFacmSJdq1a5d2794tSUpOTtbRo0f1ySefqEOHDurXr59mzZqlhQsX6sqVK45sFgDUCoxAAQAAAFDnXLhwQXfccYcee+wxDRw4sMT+uXPn6q233tLSpUsVGhqqF198UdHR0Tp69Kg8PT0lSUOHDlVmZqZSUlKUn5+vRx99VKNHj9ayZcskSTk5OYqKilJkZKQWL16sQ4cO6bHHHpOvr69Gjx5t1/YCAKqvH374QUFBQfL09FRERITmzJmjZs2aKS0tTfn5+YqMjDSVbdmypZo1a6bU1FR17txZqampateunQICAkxloqOjNXbsWB05ckQdO3Ystc68vDzl5eWZnufk5EiS8vPzlZ+fb3HsRWU9nA2r2ny9rInRVnXZs05J8nCx3zUt+vnZ++doT7Sx9ihqX2V/J609jgQKAAAAgDqnX79+6tevX6n7DMPQm2++qalTp+r++++XJH300UcKCAjQ6tWrNXjwYH333Xdav3699u3bp06dOkmS3n77bd1zzz16/fXXFRQUpKSkJF25ckV/+9vf5O7urjZt2ujAgQN64403SKAAACRJ4eHhSkxMVIsWLZSZmakZM2aoa9euOnz4sLKysuTu7i5fX1+zYwICApSVlSVJysrKMkueFO0v2leWOXPmaMaMGSW2Jycnq169ela3Y1anQquPuR7r1q2za32SlJKSYtf65t5l1+ok2f/n6Ai0sfao7O/kxYsXrSpPAgUAAAAArpGenq6srCyzb/z6+PgoPDxcqampGjx4sFJTU+Xr62tKnkhSZGSknJ2dtWfPHj3wwANKTU1Vt27d5O7ubioTHR2tV199Vb/99psaNmxo13YBAKqfa5P57du3V3h4uEJCQrRixQp5eXlVWb1TpkxRfHy86XlOTo6Cg4MVFRUlb29vi8+Tn5+vlJQUvbjfWXmFTlURaqkOJ0Tbra6iNvbp00dubm52q7dtwga71eXhbGhWp0K7/xztiTbWHkXtrOzvZNGIO0uRQAEAAACAaxR9Y7e0b/Re+41ff39/s/2urq7y8/MzKxMaGlriHEX7SkuglDelyrX/Wsqe0384yvVOqeKoqVnqAq5t1amt17a2tacyfH19dfvtt+v48ePq06ePrly5orNnz5qNQsnOzlZgYKAkKTAwUHv37jU7R3Z2tmlfWTw8POTh4VFiu5ubW6U+kMwrdFJegf0+sLVnIuPaOu1Zrz2vp6lOO/8cHYE21h6V/Z209hgSKAAAAABQTZQ1pcqWLVtUr149q6cqcMT0H/Zmq2lc7D01S13Cta06te3aWjutSm2Um5urEydOaNiwYQoLC5Obm5s2bdqkQYMGSZKOHTumjIwMRURESJIiIiL08ssv69SpU6bEfkpKiry9vdW6dWuHtQMAagsSKAAAAABwjaJv7GZnZ6tJkyam7dnZ2erQoYOpzKlTp8yOu3r1qs6cOWP2reCibwFfe45r6yiurClVevbsqT179lg9VYE9p/9wlOudxsVRU7PUBVzbqlNbr62106rUBs8++6z69++vkJAQ/frrr5o+fbpcXFw0ZMgQ+fj4aNSoUYqPj5efn5+8vb01btw4RUREqHPnzpKkqKgotW7dWsOGDdPcuXOVlZWlqVOnKjY2ttQRJgAA65BAAQAAAIBrhIaGKjAwUJs2bTIlTHJycrRnzx6NHTtW0u/f+D179qzS0tIUFhYmSdq8ebMKCwsVHh5uKvPCCy8oPz/f9AFnSkqKWrRoUeb6J+VNqVL0rzUfltaV6RtsdZ7a9EF0dcK1rTq17drWprZY6ueff9aQIUN0+vRpNW7cWF26dNHu3bvVuHFjSdL8+fPl7OysQYMGKS8vT9HR0Xr33XdNx7u4uGjNmjUaO3asIiIiVL9+fY0YMUIzZ850VJNqrbYJG+pEvwrAHAkUAAAAAHVObm6ujh8/bnqenp6uAwcOyM/PT82aNdP48eP10ksv6bbbblNoaKhefPFFBQUFacCAAZKkVq1aqW/fvnriiSe0ePFi5efnKy4uToMHD1ZQUJAk6eGHH9aMGTM0atQoTZ48WYcPH9aCBQs0f/58RzQZAFANLV++vNz9np6eWrhwoRYuXFhmmZCQEJtNZwgAMEcCBQAAAECds3//fvXs2dP0vGjarBEjRigxMVGTJk3ShQsXNHr0aJ09e1ZdunTR+vXr5enpaTomKSlJcXFx6t27t+nbwW+99ZZpv4+Pj5KTkxUbG6uwsDA1atRI06ZN0+jRo+3X0Dqg+XNrr+t4DxdDc++y7pvFJ1+Jua46AQAAUDOQQAEAAABQ5/To0UOGYZS538nJSTNnzix3ChQ/Pz8tW7as3Hrat2+vb775ptJxAgAAAHAcZ0cHAAAAAAAAAAAAUN2QQAEAAAAAAAAAACiGBAoAoMZJSEiQk5OT2aNly5am/ZcvX1ZsbKxuvPFGNWjQQIMGDVJ2drbZOTIyMhQTE6N69erJ399fEydO1NWrV+3dFAAAAAAAAFRTrIECAKiR2rRpo40bN5qeu7r+t0ubMGGC1q5dq5UrV8rHx0dxcXEaOHCgdu7cKUkqKChQTEyMAgMDtWvXLmVmZmr48OFyc3PT7Nmz7d4WAAAAAAAAVD8kUAAANZKrq6sCAwNLbD937pw+/PBDLVu2TL169ZIkLVmyRK1atdLu3bvVuXNnJScn6+jRo9q4caMCAgLUoUMHzZo1S5MnT1ZCQoLc3d3t3RwAAAAAAABUM0zhBQCokX744QcFBQXp5ptv1tChQ5WRkSFJSktLU35+viIjI01lW7ZsqWbNmik1NVWSlJqaqnbt2ikgIMBUJjo6Wjk5OTpy5Ih9GwIAAAAAAIBqiREoAIAaJzw8XImJiWrRooUyMzM1Y8YMde3aVYcPH1ZWVpbc3d3l6+trdkxAQICysrIkSVlZWWbJk6L9RfvKkpeXp7y8PNPznJwcSVJ+fr7y8/Mtjr+orDXH2IKHi2Gb8zgbZv+Wx95tlCpupzXxW8LebSyqz1bx21t1v38q4qjfX1upbPw1tb0AAAAAcD1IoAAAapx+/fqZ/t++fXuFh4crJCREK1askJeXV5XVO2fOHM2YMaPE9uTkZNWrV8/q86WkpNgiLIvNvcu255vVqbDCMuvWrbNtpRawtJ2WxG8JR7RRsl38jlJd7x9L2fv319asjf/ixYtVFAkAAAAAVF82T6AkJCSU+HCpRYsW+v777yVJly9f1jPPPKPly5crLy9P0dHRevfdd82+CZyRkaGxY8dqy5YtatCggUaMGKE5c+aYLRAMAEARX19f3X777Tp+/Lj69OmjK1eu6OzZs2ajULKzs01rpgQGBmrv3r1m58jOzjbtK8uUKVMUHx9vep6Tk6Pg4GBFRUXJ29vb4njz8/OVkpKiPn36yM3NzeLjrlfbhA02OY+Hs6FZnQr14n5n5RU6lVv2cEK0Teq0RkXttCZ+S9i7jUX3j63it7fqfv9UxFG/v7ZS2fiLRtwBAAAAQF1SJRmJNm3aaOPGjf+t5JrEx4QJE7R27VqtXLlSPj4+iouL08CBA7Vz505JUkFBgWJiYhQYGKhdu3YpMzNTw4cPl5ubm2bPnl0V4QIAarjc3FydOHFCw4YNU1hYmNzc3LRp0yYNGjRIknTs2DFlZGQoIiJCkhQREaGXX35Zp06dkr+/v6Tfv43t7e2t1q1bl1mPh4eHPDw8Smx3c3Or1AeplT2usvIKbPthe16hU4XndMQHzJa205L4LeGoD9FtFb+jVNf7x1L2/v21NWvjr8ltBQAAAIDKqpIEiqura6nf4D137pw+/PBDLVu2TL169ZIkLVmyRK1atdLu3bvVuXNnJScn6+jRo9q4caMCAgLUoUMHzZo1S5MnT1ZCQoLc3d2rImQAQA3y7LPPqn///goJCdGvv/6q6dOny8XFRUOGDJGPj49GjRql+Ph4+fn5ydvbW+PGjVNERIQ6d+4sSYqKilLr1q01bNgwzZ07V1lZWZo6dapiY2NLTZAAAAAAAACg7qmSBMoPP/ygoKAgeXp6KiIiQnPmzFGzZs2Ulpam/Px8RUZGmsq2bNlSzZo1U2pqqjp37qzU1FS1a9fObEqv6OhojR07VkeOHFHHjh1LrZOFff//PNV4YVZL2sjCvtdXr63OU1MXiq2r8dfU9l6Pn3/+WUOGDNHp06fVuHFjdenSRbt371bjxo0lSfPnz5ezs7MGDRpkNl1kERcXF61Zs0Zjx45VRESE6tevrxEjRmjmzJmOahIAAAAAAACqGZsnUMLDw5WYmKgWLVooMzNTM2bMUNeuXXX48GFlZWXJ3d3dbE56SQoICFBWVpYkKSsryyx5UrS/aF9ZWNjXXHVcmNWaNrKwr3Vs3c66tjBudcPCvhVbvnx5ufs9PT21cOFCLVy4sMwyISEh1XqBagAAAAAAADiWzRMo/fr1M/2/ffv2Cg8PV0hIiFasWCEvLy9bV2fCwr6/q84Ls1rSRhb2rRxbtbOuLoxbXbCwLwAAAAAAAFB9VMkUXtfy9fXV7bffruPHj6tPnz66cuWKzp49azYKJTs727RmSmBgoPbu3Wt2juzsbNO+srCwb7HzVcOFWa1pIwv7WsfW7axrC+NWNyzsCwAAAAAAADhelSdQcnNzdeLECQ0bNkxhYWFyc3PTpk2bNGjQIEnSsWPHlJGRoYiICElSRESEXn75ZZ06dUr+/v6Sfp/OxtvbW61bt67qcAEAAAAAAGqN5s+ttXudJ1+JsXudAABUBZsnUJ599ln1799fISEh+vXXXzV9+nS5uLhoyJAh8vHx0ahRoxQfHy8/Pz95e3tr3LhxioiIUOfOnSVJUVFRat26tYYNG6a5c+cqKytLU6dOVWxsbKkjTAAAqKnaJmyw62g1AAAAAAAAWM7mCZSff/5ZQ4YM0enTp9W4cWN16dJFu3fvVuPGjSVJ8+fPl7OzswYNGqS8vDxFR0fr3XffNR3v4uKiNWvWaOzYsYqIiFD9+vU1YsQIzZw509ahArWGrb5R5OFiaO5dln2oyzeKAAAAUFfxjX4AAIC6weYJlOXLl5e739PTUwsXLtTChQvLLBMSEqJ169bZOjQAAAAAAAAAAACLODs6AAAAAAAAAAAAgOqGBAoAAAAAAAAAAEAxJFAAAAAAAAAAAACKIYECAAAAAAAAAABQDAkUAAAAAAAAAACAYkigAAAAAAAAAAAAFEMCBQAAAAAAAAAAoBgSKAAAAAAAAAAAAMWQQAEAAAAAAAAAACjG1dEBAAAAAACA8jV/bq1d6zv5Soxd6wMAAKiOGIECAAAAAAAAAABQDAkUAAAAAAAAAACAYkigAAAAAAAAAAAAFEMCBQAAAAAAAAAAoBgSKAAAAAAAAAAAAMW4OjoAAAAAAABQvTR/bu11n8PDxdDcu6S2CRuUV+BUYfmTr8Rcd50AAAC2xAgUAAAAAAAAAACAYhiBAgAAAPy/ir5xbe23qSvCt60BAAAAoPoigQKgRrBkCgE+1AIAAABqLltMG2Yt/uYHAADlYQovAAAAAAAAAACAYhiBAgAAAAAAAKDGsOeItaLZLgDUTYxAAQAAAAAAAAAAKIYRKABQBnvPwcy3WgAAAAAAAIDqgwQKAAAAAACok1i4HgAAlIcpvAAAAAAAAAAAAIphBAoAAAAAAICd2GLUS9H0v20TNiivwMkGUQEAgNIwAgUAAAAAAAAAAKAYRqAAAAAADmLvufeLvrEMAAAAAKhYtR6BsnDhQjVv3lyenp4KDw/X3r17HR0SAKCWoa8BANgD/Q0AoKrR1wCA7VXbBMqnn36q+Ph4TZ8+Xf/4xz90xx13KDo6WqdOnXJ0aACAWoK+BgBgD/Q3AICqRl8DAFWj2k7h9cYbb+iJJ57Qo48+KklavHix1q5dq7/97W967rnnqrx+FmIDgNrP0X0NAKBuoL8BAFQ1+hoAqBrVMoFy5coVpaWlacqUKaZtzs7OioyMVGpqaqnH5OXlKS8vz/T83LlzkqQzZ84oPz/f4rrz8/N18eJFueY7q6Cw5iVQXAsNXbxYaFH8p0+ftlNUv3O9eqHiMlbEbwl7t5H7p+o44v6xt6L4T58+LTc3N4uPO3/+vCTJMIyqCq1Woq+pvOr8WiFV/HpBX+NY3D+ORV9jf9b2N+X1NRcvXrT6Z2fJ31B1XU3/va7OuLZVp7pf28r24fQ3lcN7m6pV3X/fbIE21g51oY1S5d/TFLG6rzGqoV9++cWQZOzatcts+8SJE4277rqr1GOmT59uSOLBgwePOvv417/+ZY+X6FqDvoYHDx48rH/Q11jP2v6GvoYHDx486G+sxXsbHjx48LD+YWlfUy1HoFTGlClTFB8fb3peWFioM2fO6MYbb5STk+UZt5ycHAUHB+tf//qXvL29qyLUKkX8jkX8jlVX4zcMQ+fPn1dQUFAVRgeJvqYI8TsW8TtWXY2fvsZ+yupr3Nzc1KxZsxp771VnNf33ujrj2lad2npt6W/sh/c2lqONtQNtrD2ut53W9jXVMoHSqFEjubi4KDs722x7dna2AgMDSz3Gw8NDHh4eZtt8fX0rHYO3t3eNvtGI37GI37HqYvw+Pj5VFE3tRV9z/YjfsYjfsepi/PQ1lWNtf1NWX5OTkyOp5t971RnXtupwbatObby29DfW472NfdDG2oE21h7X005r+hrnStVQxdzd3RUWFqZNmzaZthUWFmrTpk2KiIhwYGQAgNqCvgYAYA/0NwCAqkZfAwBVp1qOQJGk+Ph4jRgxQp06ddJdd92lN998UxcuXNCjjz7q6NAAALUEfQ0AwB7obwAAVY2+BgCqRrVNoDz00EP697//rWnTpikrK0sdOnTQ+vXrFRAQUKX1enh4aPr06SWGMdYUxO9YxO9YxA9r0ddUDvE7FvE7FvGjMmzR3/Czqzpc26rDta06XFsUx3ubqkMbawfaWHvYu51OhmEYdqkJAAAAAAAAAACghqiWa6AAAAAAAAAAAAA4EgkUAAAAAAAAAACAYkigAAAAAAAAAAAAFEMCBQAAAAAAAAAAoBgSKMUsXLhQzZs3l6enp8LDw7V3715Hh2SR7du3q3///goKCpKTk5NWr17t6JCsMmfOHP3hD3/QDTfcIH9/fw0YMEDHjh1zdFgWW7Rokdq3by9vb295e3srIiJCX3/9taPDqpRXXnlFTk5OGj9+vKNDsVhCQoKcnJzMHi1btnR0WBb75Zdf9Mgjj+jGG2+Ul5eX2rVrp/379zs6LFShmtrXSDW7v6GvqT7oaxyD/qZmq8l9R1WoqD8yDEPTpk1TkyZN5OXlpcjISP3www9mZc6cOaOhQ4fK29tbvr6+GjVqlHJzc83KHDx4UF27dpWnp6eCg4M1d+7cErGsXLlSLVu2lKenp9q1a6d169bZvL32YklfefnyZcXGxurGG29UgwYNNGjQIGVnZ5uVycjIUExMjOrVqyd/f39NnDhRV69eNSuzdetW3XnnnfLw8NCtt96qxMTEEvHUpvu+on6c64qaqCbfSxX9bWer30l7qk59Y1WpqI0jR44s8XPt27evWZnq3sbq1hdXBUva2KNHjxI/yzFjxpiVsVcbSaBc49NPP1V8fLymT5+uf/zjH7rjjjsUHR2tU6dOOTq0Cl24cEF33HGHFi5c6OhQKmXbtm2KjY3V7t27lZKSovz8fEVFRenChQuODs0iTZs21SuvvKK0tDTt379fvXr10v33368jR444OjSr7Nu3T++9957at2/v6FCs1qZNG2VmZpoeO3bscHRIFvntt9909913y83NTV9//bWOHj2qefPmqWHDho4ODVWkJvc1Us3ub+hrqgf6Gsegv6nZanrfURUq6o/mzp2rt956S4sXL9aePXtUv359RUdH6/Lly6YyQ4cO1ZEjR5SSkqI1a9Zo+/btGj16tGl/Tk6OoqKiFBISorS0NL322mtKSEjQ+++/byqza9cuDRkyRKNGjdK3336rAQMGaMCAATp8+HDVNb4KWdJXTpgwQV999ZVWrlypbdu26ddff9XAgQNN+wsKChQTE6MrV65o165dWrp0qRITEzVt2jRTmfT0dMXExKhnz546cOCAxo8fr8cff1wbNmwwlalt931F/TjXFTVNbbiXyvvbzha/k/ZWXfrGqmTJ+9G+ffua/Vz//ve/m+2v7m2sTn2xI9soSU888YTZz/LaRJZd22jA5K677jJiY2NNzwsKCoygoCBjzpw5DozKepKMVatWOTqM63Lq1ClDkrFt2zZHh1JpDRs2ND744ANHh2Gx8+fPG7fddpuRkpJidO/e3Xj66acdHZLFpk+fbtxxxx2ODqNSJk+ebHTp0sXRYcCOaktfYxg1v7+hr7E/+hrHob+p2WpT31EVivdHhYWFRmBgoPHaa6+Ztp09e9bw8PAw/v73vxuGYRhHjx41JBn79u0zlfn6668NJycn45dffjEMwzDeffddo2HDhkZeXp6pzOTJk40WLVqYnv/5z382YmJizOIJDw83nnzySZu20VGK95Vnz5413NzcjJUrV5rKfPfdd4YkIzU11TAMw1i3bp3h7OxsZGVlmcosWrTI8Pb2Nl3LSZMmGW3atDGr66GHHjKio6NNz+vCfV/Uj3NdURPV9HupvL/tbPU76UiO7BvtpbT3oyNGjDDuv//+Mo+paW00DMf2xfZS2nvzit4v2rONjED5f1euXFFaWpoiIyNN25ydnRUZGanU1FQHRlY3nTt3TpLk5+fn4EisV1BQoOXLl+vChQuKiIhwdDgWi42NVUxMjNnvQE3yww8/KCgoSDfffLOGDh2qjIwMR4dkkS+//FKdOnXSn/70J/n7+6tjx47661//6uiwUEXoa6oX+hr7o69xHPqbmou+w3rp6enKysoyu2Y+Pj4KDw83XbPU1FT5+vqqU6dOpjKRkZFydnbWnj17TGW6desmd3d3U5no6GgdO3ZMv/32m6lM8de06OjoWvOzKd5XpqWlKT8/36zNLVu2VLNmzcyubbt27RQQEGAqEx0drZycHNNoi4quW22/74v341xX1DS15V4q6287W/1OVif27BsdbevWrfL391eLFi00duxYnT592rSvJrbRUX2xPZX13jwpKUmNGjVS27ZtNWXKFF28eNG0z55tJIHy//7zn/+ooKDA7KJLUkBAgLKyshwUVd1UWFio8ePH6+6771bbtm0dHY7FDh06pAYNGsjDw0NjxozRqlWr1Lp1a0eHZZHly5frH//4h+bMmePoUColPDxciYmJWr9+vRYtWqT09HR17dpV58+fd3RoFfrxxx+1aNEi3XbbbdqwYYPGjh2rp556SkuXLnV0aKgC9DXVB32N/dHXOBb9Tc1F32G9outS3jXLysqSv7+/2X5XV1f5+fmZlSntHNfWUVaZ2vCzKa2vzMrKkru7u3x9fc3KFr+2lb1uOTk5unTpUq2978vqx7muqGlqw71U3t92tvqdrE7s2Tc6Ut++ffXRRx9p06ZNevXVV7Vt2zb169dPBQUFkmpeGx3ZF9tLWe/NH374YX3yySfasmWLpkyZoo8//liPPPKIab892+hqdauAKhYbG6vDhw/XqHnFJalFixY6cOCAzp07p88++0wjRozQtm3bqv0HW//617/09NNPKyUlRZ6eno4Op1L69etn+n/79u0VHh6ukJAQrVixQqNGjXJgZBUrLCxUp06dNHv2bElSx44ddfjwYS1evFgjRoxwcHRA7UVfY1/0NY5HfwPAWjW1r6zOyurHAdhfeX/beXl5OTAyXI/Bgweb/t+uXTu1b99et9xyi7Zu3arevXs7MLLKqQt9cVltvHZdmnbt2qlJkybq3bu3Tpw4oVtuucWuMTIC5f81atRILi4uys7ONtuenZ2twMBAB0VV98TFxWnNmjXasmWLmjZt6uhwrOLu7q5bb71VYWFhmjNnju644w4tWLDA0WFVKC0tTadOndKdd94pV1dXubq6atu2bXrrrbfk6upqytLXJL6+vrr99tt1/PhxR4dSoSZNmpT44LNVq1Y1aloYWI6+pnqgr7E/+hrHo7+pueg7rFd0Xcq7ZoGBgSUWOr569arOnDljVqa0c1xbR1llavrPpqy+MjAwUFeuXNHZs2fNyhe/tpW9bt7e3vLy8qq1931Z/TjXFTVNbbyXrv3bzla/k9WJPfvG6uTmm29Wo0aNTH+z16Q2Orovtgdr3puHh4dLktnP0l5tJIHy/9zd3RUWFqZNmzaZthUWFmrTpk01am7xmsowDMXFxWnVqlXavHmzQkNDHR3SdSssLFReXp6jw6hQ7969dejQIR04cMD06NSpk4YOHaoDBw7IxcXF0SFaLTc3VydOnFCTJk0cHUqF7r77bh07dsxs2//+7/8qJCTEQRGhKtHXOBZ9jePQ1zge/U3NRd9hvdDQUAUGBppds5ycHO3Zs8d0zSIiInT27FmlpaWZymzevFmFhYWmN+gRERHavn278vPzTWVSUlLUokULNWzY0FTm2nqKytTUn01FfWVYWJjc3NzM2nzs2DFlZGSYXdtDhw6ZfUCVkpIib29vUyK3outWV+77on6c64qapjbeS9f+bWer38nqxJ59Y3Xy888/6/Tp06a/2WtCG6tLX1yVKvPe/MCBA5Jk9rO0WxutWnK+llu+fLnh4eFhJCYmGkePHjVGjx5t+Pr6GllZWY4OrULnz583vv32W+Pbb781JBlvvPGG8e233xo//fSTo0OzyNixYw0fHx9j69atRmZmpulx8eJFR4dmkeeee87Ytm2bkZ6ebhw8eNB47rnnDCcnJyM5OdnRoVVK9+7djaefftrRYVjsmWeeMbZu3Wqkp6cbO3fuNCIjI41GjRoZp06dcnRoFdq7d6/h6upqvPzyy8YPP/xgJCUlGfXq1TM++eQTR4eGKlKT+xrDqNn9DX1N9UJfY1/0NzVbTe87qkJF/dErr7xi+Pr6Gl988YVx8OBB4/777zdCQ0ONS5cumc7Rt29fo2PHjsaePXuMHTt2GLfddpsxZMgQ0/6zZ88aAQEBxrBhw4zDhw8by5cvN+rVq2e89957pjI7d+40XF1djddff9347rvvjOnTpxtubm7GoUOH7HcxbMiSvnLMmDFGs2bNjM2bNxv79+83IiIijIiICNP+q1evGm3btjWioqKMAwcOGOvXrzcaN25sTJkyxVTmxx9/NOrVq2dMnDjR+O6774yFCxcaLi4uxvr1601latt9X1E/znVFTVPT76WK/razxe+kvVWXvtFRbTx//rzx7LPPGqmpqUZ6erqxceNG48477zRuu+024/LlyzWmjdWpL3ZUG48fP27MnDnT2L9/v5Genm588cUXxs0332x069bNIW0kgVLM22+/bTRr1sxwd3c37rrrLmP37t2ODskiW7ZsMSSVeIwYMcLRoVmktNglGUuWLHF0aBZ57LHHjJCQEMPd3d1o3Lix0bt37xr7gZZh1LwPtR566CGjSZMmhru7u3HTTTcZDz30kHH8+HFHh2Wxr776ymjbtq3h4eFhtGzZ0nj//fcdHRKqWE3tawyjZvc39DXVC32N/dHf1Gw1ue+oChX1R4WFhcaLL75oBAQEGB4eHkbv3r2NY8eOmZ3j9OnTxpAhQ4wGDRoY3t7exqOPPmqcP3/erMw///lPo0uXLoaHh4dx0003Ga+88kqJWFasWGHcfvvthru7u9GmTRtj7dq1VdbuqmZJX3np0iXjL3/5i9GwYUOjXr16xgMPPGBkZmaanefkyZNGv379DC8vL6NRo0bGM888Y+Tn55uV2bJli9GhQwfD3d3duPnmm0vtj2vTfV9RP851RU1Uk++liv62s9XvpD1Vp76xqpTXxosXLxpRUVFG48aNDTc3NyMkJMR44oknSiT1qnsbq1tfXBUqamNGRobRrVs3w8/Pz/Dw8DBuvfVWY+LEica5c+cc0kan/w8aAAAAAAAAAAAA/481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FAjbd26VU5OTtq6daujQ3G4xMREOTk5af/+/Y4OBQBgQ/R1AABHoy9CXUcCBZXy7rvvysnJSeHh4Y4OxSQjI0NjxoxR8+bN5eHhIX9/fw0YMEA7d+50dGgWK+qULHnYQo8ePczO6e7urtDQUI0ePVr/+te/bFIHgNrF0tcoS/64nj17tlavXl3lMZdl3bp1cnJyUlBQkAoLC6ukjmXLlunNN9+8rnOsWrVK/fr1U6NGjeTu7q6goCD9+c9/1ubNm20TpB0dOXJEjzzyiG666SZ5eHgoKChIjzzyiI4ePVrhsS+//LKcnJzUtm3bSte/c+dOPfDAAwoICJCHh4eaN2+uMWPGlNrnZWZm6rnnnlPPnj11ww038KYRqENqcl/XvHlzi2JPTEy0W0y2VFBQoKCgIDk5Oenrr7+ukjqOHj2qhIQEnTx5skrODwCWoC+qngoKCrRkyRL16NFDfn5+pvcUjz76qNmX2Xbt2qWEhASdPXvWccHCZlwdHQBqpqSkJDVv3lx79+7V8ePHdeuttzo0np07d+qee+6RJD3++ONq3bq1srKylJiYqK5du2rBggUaN26cQ2O0RKtWrfTxxx+bbZsyZYoaNGigF154oUrqbNq0qebMmSNJunLlio4eParFixdrw4YN+u6771SvXr0qqRdAzVT8Neqjjz5SSkpKie2tWrWq8FyzZ8/Wgw8+qAEDBtgyRIsV9WUnT57U5s2bFRkZafM6li1bpsOHD2v8+PFWH2sYhh577DElJiaqY8eOio+PV2BgoDIzM7Vq1Sr17t1bO3fu1B//+Eebx10VPv/8cw0ZMkR+fn4aNWqUQkNDdfLkSX344Yf67LPP9Omnn+r+++8v9diff/5Zs2fPVv369Std/9tvv62nn35aN998s8aNG6cmTZrou+++0wcffKBPP/1UX3/9tTp37mwqf+zYMb366qu67bbb1K5dO6Wmpla6bgA1S03u6958803l5uaanq9bt05///vfNX/+fDVq1Mi0vab0HcVt3rxZmZmZat68uZKSktSvXz+b13H06FHNmDFDPXr0UPPmzW1+fgCwBH1R9XPp0iUNHDhQ69evV7du3fT888/Lz89PJ0+e1IoVK7R06VJlZGSoadOm2rVrl2bMmKGRI0fK19fX0aHjehmAlX788UdDkvH5558bjRs3NhISEhwaz5kzZ4zAwEAjICDAOH78uNm+ixcvGl27djWcnZ2NnTt3OijC69OmTRuje/fuVXLu7t27G23atCmx/Z133jEkGcnJyVVSL4DaIzY21qjsnxP169c3RowYUem6t2zZYkgytmzZYvWxubm5Rv369Y233nrL6NixozFy5MhKx1GemJgYIyQkpFLHvvbaa4YkY/z48UZhYWGJ/R999JGxZ88ewzAMY8mSJYYkY9++fdcTbpU5fvy4Ua9ePaNly5bGqVOnzPb9+9//Nlq2bGk0aNDA+PHHH0s9/qGHHjJ69epVZr9VkR07dhjOzs5G165djQsXLpSILSAgwAgKCjJ+++030/acnBzj9OnThmEYxsqVKyt9rwGo+WpqX2cY/+1L0tPTyy2Xm5tbqfPb2/Dhw40777zTWLBggVG/fv0qiZvXfADVEX2R4xX9DObPn19i39WrV43XXnvN+Ne//mUYhuVtRs3AFF6wWlJSkho2bKiYmBg9+OCDSkpKkiTl5+fLz89Pjz76aIljcnJy5OnpqWeffda07aefftJ9992n+vXry9/fXxMmTNCGDRusniLjvffeU1ZWll577TXdcsstZvu8vLy0dOlSOTk5aebMmabtRXPFb9++XU8++aRuvPFGeXt7a/jw4frtt99K1PH111+ra9euql+/vm644QbFxMToyJEjZmVGjhypBg0a6JdfftGAAQPUoEEDNW7cWM8++6wKCgosbo8lfvzxR/3pT3+Sn5+f6tWrp86dO2vt2rU2O39gYKAkydX1v4PURo4cWeo3sBISEsymFOvevbvuuOOOUs/bokULRUdH2yxOANXThQsX9Mwzzyg4OFgeHh5q0aKFXn/9dRmGYSrj5OSkCxcumF6jnZycNHLkSEm/9w9/+ctf1KJFC3l5eenGG2/Un/70J5tOpbFq1SpdunRJf/rTnzR48GB9/vnnunz5colyTk5OiouL08qVK9W6dWt5eXkpIiJChw4dkvR7H3TrrbfK09NTPXr0MIuxR48eWrt2rX766SdTGy39JuulS5c0Z84ctWzZUq+//nqpUzcOGzZMd911l9m2vLw8xcfHq3Hjxqpfv74eeOAB/fvf/zYr07x5c917773asWOH7rrrLnl6eurmm2/WRx99VKKOgwcPqnv37vLy8lLTpk310ksvacmSJXJycrLq5/Haa6/p4sWLev/999W4cWOzfY0aNdJ7772n3NxcvfbaayWO3b59uz777LPrmgpt1qxZcnJy0tKlS0uMrLzllls0d+5c/frrr3r//fdN22+44Qb5+flVuk4AtVtN6OvKUvS+5cSJE7rnnnt0ww03aOjQoZKkb775Rn/605/UrFkzeXh4KDg4WBMmTNClS5dKPYcl732WL1+usLAw3XDDDfL29la7du20YMECq+O+dOmSVq1apcGDB+vPf/6zLl26pC+++KLM9mVkZOjee+9VgwYNdNNNN2nhwoWSpEOHDqlXr16qX7++QkJCtGzZMtOxiYmJ+tOf/iRJ6tmzp1VT5ACAvdEX2a8v+vnnn/Xee++pT58+pc4u4OLiomeffVZNmzZVQkKCJk6cKEkKDQ01XXemhqy5SKDAaklJSRo4cKDc3d01ZMgQ/fDDD9q3b5/c3Nz0wAMPaPXq1bpy5YrZMatXr1ZeXp4GDx4s6fcX+V69emnjxo166qmn9MILL2jXrl2aPHmy1fF89dVX8vT01J///OdS94eGhqpLly7avHlziRfbuLg4fffdd0pISNDw4cOVlJSkAQMGmHU2H3/8sWJiYtSgQQO9+uqrevHFF3X06FF16dKlxItfQUGBoqOjdeONN+r1119X9+7dNW/ePLMPZK5Xdna2/vjHP2rDhg36y1/+opdfflmXL1/Wfffdp1WrVll9voKCAv3nP//Rf/7zH2VmZmrz5s2aPn26br31Vt19991Wn2/YsGE6ePCgDh8+bLZ93759+t///V898sgjVp8TQM1hGIbuu+8+zZ8/X3379tUbb7yhFi1aaOLEiYqPjzeV+/jjj+Xh4aGuXbvq448/1scff6wnn3xS0u+vF7t27dLgwYP11ltvacyYMdq0aZN69Oihixcv2iTOpKQk9ezZU4GBgRo8eLDOnz+vr776qtSy33zzjZ555hmNGDFCCQkJ+u6773Tvvfdq4cKFeuutt/SXv/xFEydOVGpqqh577DHTcS+88II6dOigRo0amdpoaRJgx44dOnPmjB5++GG5uLhY3K5x48bpn//8p6ZPn66xY8fqq6++UlxcXIlyx48f14MPPqg+ffpo3rx5atiwoUaOHGn25YBffvlFPXv21JEjRzRlyhRNmDBBSUlJlfrQ66uvvlLz5s3VtWvXUvd369ZNzZs3L/EzKCgo0Lhx4/T444+rXbt2VtcrSRcvXtSmTZvUtWtXhYaGllrmoYcekoeHR5n3AABcq6b0deW5evWqoqOj5e/vr9dff12DBg2SJK1cuVIXL17U2LFj9fbbbys6Olpvv/22hg8fXuIclrz3SUlJ0ZAhQ9SwYUO9+uqreuWVV9SjR49KrVP55ZdfKjc3V4MHD1ZgYKB69Ohh+jJfabH169dPwcHBmjt3rpo3b664uDglJiaqb9++6tSpk1599VXdcMMNGj58uNLT0yX93h899dRTkqTnn3/e9HOzZIocALAn+qLf2asv+vrrr3X16lUNGzaswrIDBw7UkCFDJEnz5883XffiXyRDDeLA0S+ogfbv329IMlJSUgzDMIzCwkKjadOmxtNPP20YhmFs2LDBkGR89dVXZsfdc889xs0332x6Pm/ePEOSsXr1atO2S5cuGS1btrR6WKCvr69xxx13lFvmqaeeMiQZBw8eNAzjv1OdhIWFGVeuXDGVmzt3riHJ+OKLLwzDMIzz588bvr6+xhNPPGF2vqysLMPHx8ds+4gRIwxJxsyZM83KduzY0QgLC7O4PcUVn8Jr/PjxhiTjm2++MW07f/68ERoaajRv3twoKCiw+Nzdu3c3JJV4tGrVqsQ0KiNGjCh1Gprp06ebDSM9e/as4enpaUyePNms3FNPPVVlw+wBOE7xoeSrV682JBkvvfSSWbkHH3zQcHJyMptqsayh5BcvXiyxLTU11ZBkfPTRR6ZtlR1Knp2dbbi6uhp//etfTdv++Mc/Gvfff3+JspIMDw8Ps6HX7733niHJCAwMNHJyckzbp0yZUmKYdmWn8FqwYIEhyVi1apVF5Yv6tcjISLPpviZMmGC4uLgYZ8+eNW0LCQkxJBnbt283bTt16pTh4eFhPPPMM6Zt48aNM5ycnIxvv/3WtO306dOGn5+fVcPRz549a0gq9fpe67777jMkmV3Td955x/Dx8TFN+1WZKbwOHDhgSDL9rVKW9u3bG35+fqXuYzoXoG6riX1dkdKmECl63/Lcc89ZFNecOXMMJycn46effipxjore+zz99NOGt7e3cfXq1UrFf617773XuPvuu03P33//fcPV1bXE1JBFsc2ePdu07bfffjO8vLwMJycnY/ny5abt33//vSHJmD59umkbr/kAqiP6Isf2RRMmTDAkmb03Kg9TeNUujECBVZKSkhQQEKCePXtK+n0o4EMPPaTly5eroKBAvXr1UqNGjfTpp5+ajvntt9+UkpKihx56yLRt/fr1uummm3TfffeZtnl6euqJJ56wOqbz58/rhhtuKLdM0f6cnByz7aNHj5abm5vp+dixY+Xq6qp169ZJ+j1LffbsWQ0ZMsQ0SuM///mPXFxcFB4eri1btpSoa8yYMWbPu3btqh9//NHqdpVl3bp1uuuuu9SlSxfTtgYNGmj06NE6efKkjh49atX5mjdvrpSUFKWkpOjrr7/Wm2++qXPnzqlfv34lpn2xhI+Pj+6//379/e9/N43kKSgo0KeffqoBAwZc1wLAAKq/devWycXFxfTtzSLPPPOMDMPQ119/XeE5vLy8TP/Pz8/X6dOndeutt8rX11f/+Mc/rjvG5cuXy9nZ2fQNJ0kaMmSIvv7661Kncezdu7fZ1Fvh4eGSpEGDBpn1P0XbbfGaX9RfVdS/FTd69Giz6b66du2qgoIC/fTTT2blWrdubTYapHHjxmrRooVZ7OvXr1dERIQ6dOhg2ubn52caWm+p8+fPS6q4LUX7i8qfPn1a06ZN04svvnhd39aypv6isgBQnprQ11li7Nix5cZ14cIF/ec//9Ef//hHGYahb7/9tkT5it77+Pr66sKFC0pJSbmuWE+fPq0NGzaYvtEr/d4POzk5acWKFaUe8/jjj5vF0aJFC9WvX99s5oIWLVrI19fXpu/XAMAe6Iv+yx59UWXfn6F2IIECixUUFGj58uXq2bOn0tPTdfz4cR0/flzh4eHKzs7Wpk2b5OrqqkGDBumLL75QXl6eJOnzzz9Xfn6+WQLlp59+0i233FJiTvdbb73V6rgs+cCjrA9PbrvtNrPnDRo0UJMmTUxTc/3www+SpF69eqlx48Zmj+TkZJ06dcrseE9PzxIf8jRs2LDUD+Qq66efflKLFi1KbC8aVl78Q7KK1K9fX5GRkYqMjFTfvn319NNP68svv9SxY8f0yiuvVCrG4cOHKyMjQ998840kaePGjcrOzrZoqCOAmu2nn35SUFBQiddba16jLl26pGnTppnm8m3UqJEaN26ss2fP6ty5c9cd4yeffKK77rpLp0+fNvVlHTt21JUrV7Ry5coS5Zs1a2b23MfHR5IUHBxc6nZbvOZ7e3tLktUf6BePtWHDhqXGVLxcUdlry/3000+l9svW9tXFEyNlOX/+vJycnNSoUSNJ0tSpU+Xn56dx48ZZVd/11O/v739ddQGoG2pCX1cRV1dXNW3atMT2jIwMjRw5Un5+fqa55Lt37y5JJeKy5L3PX/7yF91+++3q16+fmjZtqscee0zr16+3Ot5PP/1U+fn56tixo6nvPnPmjMLDw0udxqu02Hx8fNS0adMS70F9fHxs+n4NAOyBvuh39uqLKvv+DLWDa8VFgN9t3rxZmZmZWr58uZYvX15if1JSkqKiojR48GC99957+vrrrzVgwACtWLFCLVu2LHNh8evVqlUrffvtt8rLy5OHh0epZQ4ePCg3N7cSCZOKFBYWSvp9zsiihdWvde0i65Ksmqe+OgsLC5OPj4+2b99u2lbaAsaSSizMJUnR0dEKCAjQJ598om7duumTTz5RYGCgIiMjqyxmALXHuHHjtGTJEo0fP14RERHy8fGRk5OTBg8ebHpdrqyidbukkkl06fe+bPTo0WbbynptL2u7cc06WpXVsmVLSb8vdDtgwACLj7M0pqqMvTgfHx8FBQXp4MGD5ZY7ePCgmjZtKnd3d/3www96//339eabb+rXX381lbl8+bLy8/N18uRJeXt7W7TI+2233SZXV9dy68/Ly9OxY8d01113Wd4wALgOVdnXWcLDw0POzubfpywoKFCfPn105swZTZ48WS1btlT9+vX1yy+/aOTIkSXisuS9j7+/vw4cOKANGzbo66+/1tdff60lS5Zo+PDhWrp0qcXxFiVJylqj8ccff9TNN99cYWz27P8AoLqjL7K8L7r2/dm1I/RRN5BAgcWSkpLk7++vhQsXltj3+eefa9WqVVq8eLG6deumJk2a6NNPPzUt3v7CCy+YlQ8JCdHRo0dlGIbZB/PHjx+3Oq57771XqampWrlyZakLlJ88eVLffPONIiMjzYYBSr9/kFY0HZkk5ebmKjMzU/fcc48k6ZZbbpH0+4ttdfnwPyQkRMeOHSux/fvvvzftt4WCggLl5uaanjds2FBnz54tUa60bzW4uLjo4YcfVmJiol599VWtXr1aTzzxRK1JMAEoW0hIiDZu3FhiesXSXqPKSsx+9tlnGjFihObNm2fadvny5VJfg6yVlJQkNzc3ffzxxyVek3bs2KG33npLGRkZpY7QqIyy2liRLl26qGHDhvr73/+u559/3iGvnyEhIaX2y5Xpq/v376/33ntPO3bsMJuCssg333yjkydPmha8/OWXX1RYWKinnnqqxLQEkhQaGqqnn35ab775ZoV116tXT71799bGjRv1008/ldpPrlixQnl5efrTn/5kddsA1D3Vva+rrEOHDul///d/tXTpUrOFeq93+i13d3f1799f/fv3V2Fhof7yl7/ovffe04svvmjRqMb09HTt2rVLcXFxpm8gFyksLNSwYcO0bNkyTZ069briLFLZvhsA7Im+yDrX2xf169dPLi4u+uSTTyyaXYW+pHZhCi9Y5NKlS/r8889177336sEHHyzxiIuL0/nz5/Xll1/K2dlZDz74oL766it9/PHHunr1qtn0XdLvIxR++eUXffnll6Ztly9f1l//+lerY3vyySfl7++viRMnlpi79vLly3r00UdlGIamTZtW4tj3339f+fn5pueLFi3S1atX1a9fP1Oc3t7emj17tlm5IpVZI+R63XPPPdq7d69SU1NN2y5cuKD3339fzZs3V+vWra+7ji1btig3N9ds1NAtt9yic+fOmX2DNzMzU6tWrSr1HMOGDdNvv/2mJ598Urm5uaUmtwDUPvfcc48KCgr0zjvvmG2fP3++nJycTK+v0u9TCJb2x7mLi0uJb4K+/fbbpY54s1ZSUpK6du2qhx56qERfNnHiREnS3//+9+uup0j9+vUrNfy9Xr16mjx5sr777jtNnjy51G/GfvLJJ9q7d68twixVdHS0UlNTdeDAAdO2M2fOlDpVSkWeffZZ1atXT08++aROnz5ttu/MmTMaM2aMvL29FRcXJ0lq27atVq1aVeLRpk0bNWvWTKtWrdKoUaMsrn/q1KkyDEMjR47UpUuXzPalp6dr0qRJCg4OZqpJABap7n1dZRUl66+NyzAMLViwoNLnLP6a7+zsrPbt20uSacrnihT1O5MmTSrRd//5z39W9+7dK9U3laVozUZHfoAIABWhL7KcLfqi4OBgPfHEE0pOTtbbb79dYn9hYaHmzZunn3/+WRJ9SW3DCBRY5Msvv9T58+fNFn2/VufOndW4cWMlJSXpoYce0kMPPaS3335b06dPV7t27UxzMBZ58skn9c4772jIkCF6+umn1aRJEyUlJcnT01OSdZnaG2+8UZ999pliYmJ055136vHHH1fr1q2VlZWlxMREHT9+XAsWLNAf//jHEsdeuXJFvXv31p///GcdO3ZM7777rrp06WJqp7e3txYtWqRhw4bpzjvv1ODBg9W4cWNlZGRo7dq1uvvuu0t0VlXtueee09///nf169dPTz31lPz8/LR06VKlp6frf/7nf0oMf6zIuXPn9Mknn0iSrl69qmPHjmnRokXy8vLSc889Zyo3ePBgTZ48WQ888ICeeuopXbx4UYsWLdLtt99e6uJiHTt2VNu2bbVy5Uq1atVKd9555/U1HECN0L9/f/Xs2VMvvPCCTp48qTvuuEPJycn64osvNH78eNPIPun36QI3btyoN954Q0FBQQoNDVV4eLjuvfdeffzxx/Lx8VHr1q2VmpqqjRs36sYbb7yu2Pbs2aPjx4+bPqQv7qabbtKdd96ppKQkTZ48+brqKhIWFqZPP/1U8fHx+sMf/qAGDRqof//+Fh07ceJEHTlyRPPmzdOWLVv04IMPKjAwUFlZWVq9erX27t2rXbt22STO0kyaNEmffPKJ+vTpo3Hjxql+/fr64IMP1KxZM505c8aqvvrWW2/VRx99pCFDhqhdu3YaNWqUQkNDdfLkSX344Yf67bfftHz5coWGhkqSGjVqVOrUZUUjTqyZ1kz6fUTP/PnzNX78eLVv314jR45UkyZN9P333+uvf/2rnJ2dtXr1avn6+pod99JLL0mSjhw5Iun3KT137NghSTb7pjOAmqc693XXo2XLlrrlllv07LPP6pdffpG3t7f+53/+57rWB3n88cd15swZ9erVS02bNtVPP/2kt99+Wx06dCjxHrEsSUlJ6tChQ4m1x4rcd999GjdunP7xj3/Y5D1Hhw4d5OLioldffVXnzp2Th4eHevXqxTpZAKoV+iLL2aIvkqR58+bpxIkTeuqpp0xfMm/YsKEyMjK0cuVKff/99xo8eLCk36+5JL3wwgsaPHiw3Nzc1L9/f1NiBTWMAVigf//+hqenp3HhwoUyy4wcOdJwc3Mz/vOf/xiFhYVGcHCwIcl46aWXSi3/448/GjExMYaXl5fRuHFj45lnnjH+53/+x5Bk7N692+oY09PTjSeeeMJo1qyZ4ebmZjRq1Mi47777jG+++aZE2SVLlhiSjG3bthmjR482GjZsaDRo0MAYOnSocfr06RLlt2zZYkRHRxs+Pj6Gp6enccsttxgjR4409u/fbyozYsQIo379+iWOnT59unE9v2pt2rQxunfvbrbtxIkTxoMPPmj4+voanp6exl133WWsWbPG6nN3797dkGR6ODk5GX5+fsZ9991npKWllSifnJxstG3b1nB3dzdatGhhfPLJJ+W2b+7cuYYkY/bs2VbHBqBmiI2NLfEacP78eWPChAlGUFCQ4ebmZtx2223Ga6+9ZhQWFpqV+/77741u3boZXl5ehiRjxIgRhmEYxm+//WY8+uijRqNGjYwGDRoY0dHRxvfff2+EhISYyhjG76/NkowtW7ZYFOu4ceMMScaJEyfKLJOQkGBIMv75z38ahmEYkozY2FizMunp6YYk47XXXjPbXhTPypUrTdtyc3ONhx9+2PD19TUkGSEhIRbFeq3PPvvMiIqKMvz8/AxXV1ejSZMmxkMPPWRs3brVVKaoX9u3b1+pMV17jUJCQoyYmJgS9XTv3r1Ef/Ptt98aXbt2NTw8PIymTZsac+bMMd566y1DkpGVlWV1Ww4dOmQ8/PDDRmBgoOHs7GxIMjw9PY0jR45YdHz37t2NNm3aWF1vkW+++ca4//77jUaNGhlOTk6GJMPf39/IzMwstfy1fWTxB4C6oyb1dcW99tprhiQjPT3dtK2s9y2GYRhHjx41IiMjjQYNGhiNGjUynnjiCeOf//ynIclYsmRJheco/t6gqA/z9/c33N3djWbNmhlPPvlkma+7xaWlpRmSjBdffLHMMidPnjQkGRMmTCg3trL6kNL6xb/+9a/GzTffbLi4uFzX9QcAW6EvclxfdK2rV68aH3zwgdG1a1fDx8fHcHNzM0JCQoxHH33U+Pbbb83Kzpo1y7jppptM73uubT9qFifDYLU0VB9vvvmmJkyYoJ9//lk33XRTldWTmJioRx99VPv27VOnTp2qrJ66bsGCBZowYYJOnjxps/UEAACONX78eL333nvKzc297rVZPvroI40cOVKPPPKIPvroIxtFaLlZs2Zp2rRpeuGFF0yjTQAAAAAAKMIUXnCYS5cumS3qfvnyZb333nu67bbbqjR5AvswDEMffvihunfvTvIEAGqo4n316dOn9fHHH6tLly42Wdh++PDhyszM1HPPPaemTZtq9uzZ131Oa7z44ov69ddf9fLLL6tZs2YaPXq0XesHAAAAAFRvJFDgMAMHDlSzZs3UoUMH0zoc33//vWkBwEuXLlW48K6fn5/c3d3tEa5NnDlzRleuXClzv4uLixo3bnzd9fz73/8ud9Evd3d3+fn5XXc9pblw4YK+/PJLbdmyRYcOHdIXX3xRJfUAwLVqUp/hyNdoa0VERKhHjx5q1aqVsrOz9eGHHyonJ0cvvviiJCk3N1e5ubnlnqNx48blJlsmT55c6TVnzp07V2JR+OICAwPL3b9o0SItWrSoUvUDgD3VpL7OUllZWeXu9/Lyko+Pj52iAQBUhL4IdREJFDhMdHS0PvjgAyUlJamgoECtW7fW8uXL9dBDD0mSPv30Uz366KPlnmPLli3q0aOHHaK1jYEDB2rbtm1l7g8JCdHJkyevu54//OEP+umnn8rc3717d23duvW66ynNv//9bz388MPy9fXV888/r/vuu69K6gGAa9WkPsORr9HWuueee/TZZ5/p/fffl5OTk+688059+OGH6tatmyTp9ddf14wZM8o9R3p6upo3b14l8T399NNaunRpuWWYrRZAbVGT+jpLNWnSpNz9I0aMUGJion2CAQBUiL4IdRFroKDayszM1JEjR8otExYWpoYNG9opouuXlpam3377rcz9Xl5euvvuu6+7np07d5b7jdyGDRsqLCzsuusBgOqiJvUZtek1+scff9SPP/5YbpkuXbrI09OzSuo/evSofv3113LLREZGVkndAGBvNamvs9TGjRvL3R8UFKTWrVvbKRoAQEXoi1AXkUABAAAAAAAAAAAoxtnRAQAAAAAAAAAAAFQ3tXYNlMLCQv3666+64YYb5OTk5OhwAKDKGIah8+fPKygoSM7O5MXtib4GQF1BX+M49DUA6hL6G8ehvwFQV1jb19TaBMqvv/6q4OBgR4cBAHbzr3/9S02bNnV0GHUKfQ2Auoa+xv7oawDURfQ39kd/A6CusbSvqbUJlBtuuEHS7xfC29vb4uPy8/OVnJysqKgoubm5VVV4dQbX03a4lrZT265lTk6OgoODTa97sB/6muqDa2p7XFPbqunXk77Gccrra2r6feVoXL/rw/W7Ply/0tHfOE5l39tUB7X994n21Wy1uX01tW3W9jW1NoFSNNzQ29vb6g+16tWrJ29v7xr1g6+uuJ62w7W0ndp6LRlmbX/0NdUH19T2uKa2VVuuJ32N/ZXX19SW+8pRuH7Xh+t3fbh+5aO/sb/KvrepDmr77xPtq9lqc/tqetss7WuYUBIAAAAAAAAAAKAYEigAAAAAAAAAAADFkEABAAAAAAAAAAAohgQKAAAAAAAAAABAMSRQAAAAAAAAAAAAiiGBAgAAAAAAAAAAUAwJFAAAAAAAAAAAgGJIoAAAAAAAAAAAABRDAgUAAAAAAAAAAKAYEigAAAAAAAAAAADFkEABAAAAAAAAAAAoxqoESkJCgpycnMweLVu2NO2/fPmyYmNjdeONN6pBgwYaNGiQsrOzzc6RkZGhmJgY1atXT/7+/po4caKuXr1qVmbr1q2688475eHhoVtvvVWJiYmVbyEAAAAAAAAAAICVXK09oE2bNtq4ceN/T+D631NMmDBBa9eu1cqVK+Xj46O4uDgNHDhQO3fulCQVFBQoJiZGgYGB2rVrlzIzMzV8+HC5ublp9uzZkqT09HTFxMRozJgxSkpK0qZNm/T444+rSZMmio6Ovt72WqxtwgblFTjZrb6Tr8TYrS4AAOyl+XNr7VKPh4uhuXf93n8fe/leu9QJAKgeKtvXXNt3WPvej/dvAADYRtuEDZXujyuDPhzWsjqB4urqqsDAwBLbz507pw8//FDLli1Tr169JElLlixRq1attHv3bnXu3FnJyck6evSoNm7cqICAAHXo0EGzZs3S5MmTlZCQIHd3dy1evFihoaGaN2+eJKlVq1basWOH5s+fb9cECgAAAAAAAAAAqLusXgPlhx9+UFBQkG6++WYNHTpUGRkZkqS0tDTl5+crMjLSVLZly5Zq1qyZUlNTJUmpqalq166dAgICTGWio6OVk5OjI0eOmMpce46iMkXnAAAAAAAAAAAAqGpWjUAJDw9XYmKiWrRooczMTM2YMUNdu3bV4cOHlZWVJXd3d/n6+podExAQoKysLElSVlaWWfKkaH/RvvLK5OTk6NKlS/Ly8io1try8POXl5Zme5+TkSJLy8/OVn59vcRuLyno4GxYfYwvWxFiTFLWrtrbPnriWtlPbrmVtaQcAAAAAAHAce03BfC0PF7tXCVjFqgRKv379TP9v3769wsPDFRISohUrVpSZ2LCXOXPmaMaMGSW2Jycnq169elafb1anQluEZbF169bZtT57S0lJcXQItQbX0nZqy7W8ePGio0MAAAAAAAAAah2r10C5lq+vr26//XYdP35cffr00ZUrV3T27FmzUSjZ2dmmNVMCAwO1d+9es3NkZ2eb9hX9W7Tt2jLe3t7lJmmmTJmi+Ph40/OcnBwFBwcrKipK3t7eFrcpPz9fKSkpenG/s/IK7beI/OGE2rm+S9H17NOnj9zc3BwdTo3GtbSd2nYti0bcAQAAyy1atEiLFi3SyZMnJUlt2rTRtGnTTF8au3z5sp555hktX75ceXl5io6O1rvvvms2Wj4jI0Njx47Vli1b1KBBA40YMUJz5syRq+t/32Zt3bpV8fHxOnLkiIKDgzV16lSNHDnSnk0FAAAAUEnXlUDJzc3ViRMnNGzYMIWFhcnNzU2bNm3SoEGDJEnHjh1TRkaGIiIiJEkRERF6+eWXderUKfn7+0v6/Rvg3t7eat26talM8dEYKSkppnOUxcPDQx4eHiW2u7m5VeoD0rxCJ+UV2C+BUhs+xC1PZX8OKIlraTu15VrWhjYAAGBvTZs21SuvvKLbbrtNhmFo6dKluv/++/Xtt9+qTZs2mjBhgtauXauVK1fKx8dHcXFxGjhwoHbu3ClJKigoUExMjAIDA7Vr1y5lZmZq+PDhcnNz0+zZsyVJ6enpiomJ0ZgxY5SUlKRNmzbp8ccfV5MmTRQdXTu/QAUAAADUJlYlUJ599ln1799fISEh+vXXXzV9+nS5uLhoyJAh8vHx0ahRoxQfHy8/Pz95e3tr3LhxioiIUOfOnSVJUVFRat26tYYNG6a5c+cqKytLU6dOVWxsrCn5MWbMGL3zzjuaNGmSHnvsMW3evFkrVqzQ2rX2n4MPAAAAQO3Uv39/s+cvv/yyFi1apN27d6tp06b68MMPtWzZMvXq1UuStGTJErVq1Uq7d+9W586dlZycrKNHj2rjxo0KCAhQhw4dNGvWLE2ePFkJCQlyd3fX4sWLFRoaqnnz5kmSWrVqpR07dmj+/PkkUAAAAIAawKoEys8//6whQ4bo9OnTaty4sbp06aLdu3ercePGkqT58+fL2dlZgwYNMhvmXsTFxUVr1qzR2LFjFRERofr162vEiBGaOXOmqUxoaKjWrl2rCRMmaMGCBWratKk++OAD3mAAAAAAqBIFBQVauXKlLly4oIiICKWlpSk/P1+RkZGmMi1btlSzZs2Umpqqzp07KzU1Ve3atTOb0is6Olpjx47VkSNH1LFjR6Wmppqdo6jM+PHjy4wlLy9PeXl5pudFU3Xm5+crPz/frGzR8+Lb6xoPF6NyxzkbZv9ao65fc4n773px/UrH9QAAVDdWJVCWL19e7n5PT08tXLhQCxcuLLNMSEhIhQum9+jRQ99++601oQEAAACAVQ4dOqSIiAhdvnxZDRo00KpVq9S6dWsdOHBA7u7uZms7SlJAQICysrIkSVlZWWbJk6L9RfvKK5OTk6NLly6VusbjnDlzNGPGjBLbk5OTVa9evVLbkZKSYlmDa6m5d13f8bM6FVp9TEXvaeuSun7/XS+un7mLFy86OgQAAMxc1xooAAAAAFBTtWjRQgcOHNC5c+f02WefacSIEdq2bZtDY5oyZYri4+NNz3NychQcHKyoqCh5e3ublc3Pz1dKSor69OlTp9dEa5uwoVLHeTgbmtWpUC/ud1ZeoXXrXx5OYIYE7r/rw/UrXdGoOwAAqgsSKAAAAADqJHd3d916662SpLCwMO3bt08LFizQQw89pCtXrujs2bNmo1Cys7MVGBgoSQoMDNTevXvNzpednW3aV/Rv0bZry3h7e5c6+kSSPDw8TOtDXsvNza3MD1nL21cX5BVYl/wocXyhk9XnqMvXu7i6fv9dL66fOa4FAKC6cXZ0AAAAAABQHRQWFiovL09hYWFyc3PTpk2bTPuOHTumjIwMRURESJIiIiJ06NAhnTp1ylQmJSVF3t7eat26tanMtecoKlN0DgAAAADVGyNQAAAAANQ5U6ZMUb9+/dSsWTOdP39ey5Yt09atW7Vhwwb5+Pho1KhRio+Pl5+fn7y9vTVu3DhFRESoc+fOkqSoqCi1bt1aw4YN09y5c5WVlaWpU6cqNjbWNIJkzJgxeueddzRp0iQ99thj2rx5s1asWKG1a9c6sukAAAAALEQCBQAAAECdc+rUKQ0fPlyZmZny8fFR+/bttWHDBvXp00eSNH/+fDk7O2vQoEHKy8tTdHS03n33XdPxLi4uWrNmjcaOHauIiAjVr19fI0aM0MyZM01lQkNDtXbtWk2YMEELFixQ06ZN9cEHHyg6mvUzAAAAgJqABAoAAACAOufDDz8sd7+np6cWLlyohQsXllkmJCRE69atK/c8PXr00LffflupGAEAAAA4FmugAAAAAAAAAAAAFEMCBQAAAAAAAAAAoBgSKAAAAAAAAAAAAMWQQAEAAAAAAAAAACiGBAoAAAAAAAAAAEAxJFAAAAAAAAAAAACKIYECAAAAAAAAAABQDAkUAAAAAAAAAACAYkigAAAAAAAAAAAAFOPq6AAAAAAAAFWj+XNr7VrfyVdi7FofAAAAUJUYgQIAAAAAAAAAAFAMCRQAAAAAAAAAAIBiSKAAAAAAAAAAAAAUQwIFAAAAAAAAAACgGBIoAIBqJSEhQU5OTmaPli1bmvZfvnxZsbGxuvHGG9WgQQMNGjRI2dnZZufIyMhQTEyM6tWrJ39/f02cOFFXr141K7N161bdeeed8vDw0K233qrExER7NA8AAAAAAAA1BAkUAEC106ZNG2VmZpoeO3bsMO2bMGGCvvrqK61cuVLbtm3Tr7/+qoEDB5r2FxQUKCYmRleuXNGuXbu0dOlSJSYmatq0aaYy6enpiomJUc+ePXXgwAGNHz9ejz/+uDZs2GDXdgIAAAAAAKD6cnV0AAAAFOfq6qrAwMAS28+dO6cPP/xQy5YtU69evSRJS5YsUatWrbR792517txZycnJOnr0qDZu3KiAgAB16NBBs2bN0uTJk5WQkCB3d3ctXrxYoaGhmjdvniSpVatW2rFjh+bPn6/o6Gi7thUAAAAAAADVEyNQAADVzg8//KCgoCDdfPPNGjp0qDIyMiRJaWlpys/PV2RkpKlsy5Yt1axZM6WmpkqSUlNT1a5dOwUEBJjKREdHKycnR0eOHDGVufYcRWWKzgEAAAAAAAAwAgUAUK2Eh4crMTFRLVq0UGZmpmbMmKGuXbvq8OHDysrKkru7u3x9fc2OCQgIUFZWliQpKyvLLHlStL9oX3llcnJydOnSJXl5eZUaW15envLy8kzPc3JyJEn5+fnKz8+3uI1FZa05pqbycDHsU4+zYfq3LlxXe6hL96k91PTrWVPjBgDAkebMmaPPP/9c33//vby8vPTHP/5Rr776qlq0aGEqc/nyZT3zzDNavny58vLyFB0drXfffdfs/UpGRobGjh2rLVu2qEGDBhoxYoTmzJkjV9f/fqy3detWxcfH68iRIwoODtbUqVM1cuRIezYXAGolEigAgGqlX79+pv+3b99e4eHhCgkJ0YoVK8pMbNjLnDlzNGPGjBLbk5OTVa9ePavPl5KSYouwqrW5d9m3vlmdCrVu3Tr7VlrL1YX71J5q6vW8ePGio0NADdH8ubWODgEAqo1t27YpNjZWf/jDH3T16lU9//zzioqK0tGjR1W/fn1Jv6/xuHbtWq1cuVI+Pj6Ki4vTwIEDtXPnTkn/XeMxMDBQu3btUmZmpoYPHy43NzfNnj1b0n/XeBwzZoySkpK0adMmPf7442rSpAlTFAPAdSKBAgCo1nx9fXX77bfr+PHj6tOnj65cuaKzZ8+ajULJzs42rZkSGBiovXv3mp0jOzvbtK/o36Jt15bx9vYuN0kzZcoUxcfHm57n5OQoODhYUVFR8vb2trhN+fn5SklJUZ8+feTm5mbxcTVR24QNdqnHw9nQrE6FenG/s9Km9bVLnbVdXbpP7aGmX8+iEXcAAMBy69evN3uemJgof39/paWlqVu3bqzxCAA1AAkUAEC1lpubqxMnTmjYsGEKCwuTm5ubNm3apEGDBkmSjh07poyMDEVEREiSIiIi9PLLL+vUqVPy9/eX9Ps3vr29vdW6dWtTmeKjFFJSUkznKIuHh4c8PDxKbHdzc6vUB6KVPa4myStwsm99hU61/praW124T+2ppl7PmhgzAADVzblz5yRJfn5+kipe47Fz585lrvE4duxYHTlyRB07dixzjcfx48eXGYutpieuDmr6VKkVsWf77DUFs1md10zHbA/2vk9q8/1ZU9tmbbwkUAAA1cqzzz6r/v37KyQkRL/++qumT58uFxcXDRkyRD4+Pho1apTi4+Pl5+cnb29vjRs3ThEREercubMkKSoqSq1bt9awYcM0d+5cZWVlaerUqYqNjTUlP8aMGaN33nlHkyZN0mOPPabNmzdrxYoVWruWaUcAAAAA2F5hYaHGjx+vu+++W23btpUkh67xaOvpiauDmjpVqqXs0T57T8F8rVmdCu1Sj6OmfK7N92dNa5u10xOTQAEAVCs///yzhgwZotOnT6tx48bq0qWLdu/ercaNG0uS5s+fL2dnZw0aNMhskcUiLi4uWrNmjcaOHauIiAjVr19fI0aM0MyZM01lQkNDtXbtWk2YMEELFixQ06ZN9cEHHzC8HQAAAECViI2N1eHDh7Vjxw5HhyLJdtMTVwc1farUitizffaagvla107HnFdY9TMYHE6w7/v+2nx/1tS2WTs9MQkUAEC1snz58nL3e3p6auHChVq4cGGZZUJCQir8VkmPHj307bffVipGAAAAALBUXFyc1qxZo+3bt6tp06am7YGBgQ5b49HW0xNXBzU5dkvYo332noLZrO5CJ7vU76h7pDbfnzWtbdbG6lxFcQAAAAAAAAB1lmEYiouL06pVq7R582aFhoaa7b92jccipa3xeOjQIZ06dcpUprQ1Hq89R1GZitZ4BABUjBEoAAAAAAAAgI3FxsZq2bJl+uKLL3TDDTeY1izx8fGRl5cXazwCQA3ACBQAAAAAAADAxhYtWqRz586pR48eatKkienx6aefmsrMnz9f9957rwYNGqRu3bopMDBQn3/+uWl/0RqPLi4uioiI0COPPKLhw4eXusZjSkqK7rjjDs2bN481HgHARhiBAgAAAAAAANiYYRgVlmGNRwCo3hiBAgAAAAAAAAAAUAwJFAAAAAAAAAAAgGJIoAAAAAAAAAAAABRDAgUAAAAAAAAAAKAYEigAAAAAAAAAAADFkEABAAAAAAAAAAAohgQKAAAAAAAAAABAMSRQAAAAAAAAAAAAiiGBAgAAAKDOmTNnjv7whz/ohhtukL+/vwYMGKBjx46ZlenRo4ecnJzMHmPGjDErk5GRoZiYGNWrV0/+/v6aOHGirl69alZm69atuvPOO+Xh4aFbb71ViYmJVd08AAAAADZAAgUAAABAnbNt2zbFxsZq9+7dSklJUX5+vqKionThwgWzck888YQyMzNNj7lz55r2FRQUKCYmRleuXNGuXbu0dOlSJSYmatq0aaYy6enpiomJUc+ePXXgwAGNHz9ejz/+uDZs2GC3tgIAAACoHFdHBwAAAAAA9rZ+/Xqz54mJifL391daWpq6detm2l6vXj0FBgaWeo7k5GQdPXpUGzduVEBAgDp06KBZs2Zp8uTJSkhIkLu7uxYvXqzQ0FDNmzdPktSqVSvt2LFD8+fPV3R0dNU1EAAAAMB1YwQKAAAAgDrv3LlzkiQ/Pz+z7UlJSWrUqJHatm2rKVOm6OLFi6Z9qampateunQICAkzboqOjlZOToyNHjpjKREZGmp0zOjpaqampVdUUAAAAADbCCBQAAAAAdVphYaHGjx+vu+++W23btjVtf/jhhxUSEqKgoCAdPHhQkydP1rFjx/T5559LkrKyssySJ5JMz7Oyssotk5OTo0uXLsnLy8tsX15envLy8kzPc3JyJEn5+fnKz883K1v0vPj2a3m4GBVfgDrKw9kw+9ca5V3zusKS+w9l4/qVjusBAKhuriuB8sorr2jKlCl6+umn9eabb0qSLl++rGeeeUbLly9XXl6eoqOj9e6775q9acjIyNDYsWO1ZcsWNWjQQCNGjNCcOXPk6vrfcLZu3ar4+HgdOXJEwcHBmjp1qkaOHHk94QIAAABACbGxsTp8+LB27Nhhtn306NGm/7dr105NmjRR7969deLECd1yyy1VEsucOXM0Y8aMEtuTk5NVr169Uo9JSUkp83xz77JZaLXWrE6FVh+zbt26KoikZirv/kPFuH7mrh3lBwBAdVDpBMq+ffv03nvvqX379mbbJ0yYoLVr12rlypXy8fFRXFycBg4cqJ07d0r670KLgYGB2rVrlzIzMzV8+HC5ublp9uzZkv670OKYMWOUlJSkTZs26fHHH1eTJk2YJxgAAACAzcTFxWnNmjXavn27mjZtWm7Z8PBwSdLx48d1yy23KDAwUHv37jUrk52dLUmmdVMCAwNN264t4+3tXWL0iSRNmTJF8fHxpuc5OTkKDg5WVFSUvL29zcrm5+crJSVFffr0kZubW6kxt01gsfqyeDgbmtWpUC/ud1ZeoZNVxx5O4H2pJfcfysb1K13RqDsAAKqLSiVQcnNzNXToUP31r3/VSy+9ZNp+7tw5ffjhh1q2bJl69eolSVqyZIlatWql3bt3q3Pnziy0CAAAAMDhDMPQuHHjtGrVKm3dulWhoaEVHnPgwAFJUpMmTSRJERERevnll3Xq1Cn5+/tL+v3b5N7e3mrdurWpTPHRCikpKYqIiCi1Dg8PD3l4eJTY7ubmVuaHrOXtyyuwLjFQF+UVOll9nfjA+7/Ku/9QMa6fOa4FAKC6qdQi8rGxsYqJiSmxGGJaWpry8/PNtrds2VLNmjUzLZLIQosAAAAAHC02NlaffPKJli1bphtuuEFZWVnKysrSpUuXJEknTpzQrFmzlJaWppMnT+rLL7/U8OHD1a1bN9Mo/KioKLVu3VrDhg3TP//5T23YsEFTp05VbGysKQkyZswY/fjjj5o0aZK+//57vfvuu1qxYoUmTJjgsLYDAAAAsIzVI1CWL1+uf/zjH9q3b1+JfVlZWXJ3d5evr6/Z9oCAgAoXUSzaV16ZshZalKxbbLE8RWUrs5Dg9aitC6WxMJ7tcC1tp7Zdy9rSDgAA7GnRokWSpB49ephtX7JkiUaOHCl3d3dt3LhRb775pi5cuKDg4GANGjRIU6dONZV1cXHRmjVrNHbsWEVERKh+/foaMWKEZs6caSoTGhqqtWvXasKECVqwYIGaNm2qDz74gJH1AAAAQA1gVQLlX//6l55++mmlpKTI09OzqmKqlMostlieyiwkeD1q+yKELIxnO1xL26kt15KFFgEAsJ5hlP+FqeDgYG3btq3C84SEhFT4t3yPHj307bffWhUfAAAAAMezKoGSlpamU6dO6c477zRtKygo0Pbt2/XOO+9ow4YNunLlis6ePWs2CiU7O9tsEUVbL7QoWbfYYnmKFnKrzEKC16O2LkLIwni2w7W0ndp2LVloEQAAAAAAALA9qxIovXv31qFDh8y2Pfroo2rZsqUmT56s4OBgubm5adOmTRo0aJAk6dixY8rIyDAtklgVCy1KlVtssTyVWUjwetSGD3HLw8J4tsO1tJ3aci1rQxsAAAAAAACA6saqBMoNN9ygtm3bmm2rX7++brzxRtP2UaNGKT4+Xn5+fvL29ta4ceMUERGhzp07SzJfaHHu3LnKysoqdaHFd955R5MmTdJjjz2mzZs3a8WKFVq7dq0t2gwAAAAAAAAAAFAuqxeRr8j8+fPl7OysQYMGKS8vT9HR0Xr33XdN+1loEQAAAAAAAAAAVHfXnUDZunWr2XNPT08tXLhQCxcuLPMYFloEAAAAAAAAAADVmbOjAwAAAAAAAAAAAKhuSKAAAAAAAAAAAAAUQwIFAAAAAAAAAACgGBIoAAAAAAAAAAAAxZBAAQAAAAAAAAAAKIYECgAAAAAAAAAAQDEkUAAAAAAAAAAAAIohgQIAAAAAAAAAAFAMCRQAAAAAAAAAAIBiSKAAAAAAAAAAAAAUQwIFAAAAAAAAAACgGBIoAAAAAAAAAAAAxZBAAQAAAAAAAAAAKIYECgAAAAAAAAAAQDGujg4AAIDyvPLKK5oyZYqefvppvfnmm5Kky5cv65lnntHy5cuVl5en6OhovfvuuwoICDAdl5GRobFjx2rLli1q0KCBRowYoTlz5sjV9b9d39atWxUfH68jR44oODhYU6dO1ciRI+3cQgAAAABAddb8ubV2r/PkKzF2rxNASYxAAQBUW/v27dN7772n9u3bm22fMGGCvvrqK61cuVLbtm3Tr7/+qoEDB5r2FxQUKCYmRleuXNGuXbu0dOlSJSYmatq0aaYy6enpiomJUc+ePXXgwAGNHz9ejz/+uDZs2GC39gEAAAAAAKD6IoECAKiWcnNzNXToUP31r39Vw4YNTdvPnTunDz/8UG+88YZ69eqlsLAwLVmyRLt27dLu3bslScnJyTp69Kg++eQTdejQQf369dOsWbO0cOFCXblyRZK0ePFihYaGat68eWrVqpXi4uL04IMPav78+Q5pLwAAAAAAAKoXEigAgGopNjZWMTExioyMNNuelpam/Px8s+0tW7ZUs2bNlJqaKklKTU1Vu3btzKb0io6OVk5Ojo4cOWIqU/zc/8fevcdFWeb/H38DwgDqgKiArEqU5fkUlsy3Mg8IGrmZ7G6Wm4csVxfdlErXMkWtbC0zM9M2S9pd3dLdslJTxnMpnljZPJSbrsVWgm0GeBxGuH9/9ONeZ0AFhOH0ej4ePOC+rs99X4cZuIb5zH3f8fHx5jEAAAAAAABQv3EPFABAjfPOO+/oH//4h/bu3VuiLjs7W35+fgoODnYpDwsLU3Z2thlzafKkuL647kox+fn5On/+vAICAkq07XA45HA4zO38/HxJktPplNPpLPP4imPLs09tZfExPNOOt2F+rw/z6gn16XnqCbV9PmtrvwEAAADgWpBAAQDUKP/5z3/06KOPym63y9/fv7q742LOnDmaOXNmifK0tDQFBgaW+3h2u70yulWjzb3Vs+3N7lGkdevWebbROq4+PE89qbbO57lz56q7CwAAAADgcSRQAAA1SkZGhk6ePKmbb77ZLCssLNT27dv16quvasOGDSooKFBubq7LWSg5OTkKDw+XJIWHh2vPnj0ux83JyTHrir8Xl10aY7VaSz37RJKmTp2q5ORkczs/P1+tWrVSXFycrFZrmcfodDplt9vVv39/+fr6lnm/2qhTygaPtGPxNjS7R5Ge3uetjOkDPNJmXVefnqeeUNvns/iMOwAAAACoT0igAABqlH79+unAgQMuZaNGjVK7du00ZcoUtWrVSr6+vtq0aZMSExMlSUeOHFFWVpZsNpskyWaz6dlnn9XJkycVGhoq6adPfVutVnXo0MGMcT9TwW63m8cojcVikcViKVHu6+tboTdEK7pfbeIo9PJse0VedX5OPa0+PE89qbbOZ23sMwAAAABcKxIoAIAapXHjxurUqZNLWcOGDdW0aVOzfPTo0UpOTlZISIisVqsmTJggm82mmJgYSVJcXJw6dOigBx98UHPnzlV2dramTZumpKQkMwEyduxYvfrqq5o8ebIeeughbd68WStXrtTatWs9O2AAAAAAAADUSCRQAAC1zvz58+Xt7a3ExEQ5HA7Fx8frtddeM+t9fHy0Zs0ajRs3TjabTQ0bNtSIESM0a9YsMyYqKkpr167VpEmTtGDBArVs2VJLly5VfHx8dQwJAAAAAAAANQwJFABAjbd161aXbX9/fy1atEiLFi267D6RkZFXvZl47969tX///sroIgAAAAAAAOoY7+ruAAAAAAAAAAAAQE1DAgUAAAAAAAAAAMANCRQAAAAAAAAAAAA3JFAAAAAAAAAAAADckEABAAAAAAAAAABwQwIFAAAAAAAAqGTbt2/XoEGDFBERIS8vL61evdqlfuTIkfLy8nL5GjBggEvMqVOnNGzYMFmtVgUHB2v06NE6c+aMS8xnn32mO+64Q/7+/mrVqpXmzp1b1UMDgHqDBAoAAAAAAABQyc6ePauuXbtq0aJFl40ZMGCATpw4YX799a9/dakfNmyYDh06JLvdrjVr1mj79u0aM2aMWZ+fn6+4uDhFRkYqIyNDL7zwglJSUvTHP/6xysYFAPVJg+ruAAAAAAAAAFDXDBw4UAMHDrxijMViUXh4eKl1n3/+udavX6+9e/eqR48ekqSFCxfqrrvu0osvvqiIiAgtX75cBQUFeuutt+Tn56eOHTsqMzNTL730kkuiBQBQMZyBAgAAAKDemTNnjm655RY1btxYoaGhGjx4sI4cOeISc+HCBSUlJalp06Zq1KiREhMTlZOT4xKTlZWlhIQEBQYGKjQ0VE888YQuXrzoErN161bdfPPNslgsatOmjVJTU6t6eACAWmLr1q0KDQ1V27ZtNW7cOP3www9mXXp6uoKDg83kiSTFxsbK29tbu3fvNmN69eolPz8/MyY+Pl5HjhzRjz/+6LmBAEAdxRkoAAAAAOqdbdu2KSkpSbfccosuXryoJ598UnFxcTp8+LAaNmwoSZo0aZLWrl2rVatWKSgoSOPHj9eQIUO0Y8cOSVJhYaESEhIUHh6unTt36sSJExo+fLh8fX313HPPSZKOHz+uhIQEjR07VsuXL9emTZv08MMPq0WLFoqPj6+28QMAqt+AAQM0ZMgQRUVF6dixY3ryySc1cOBApaeny8fHR9nZ2QoNDXXZp0GDBgoJCVF2drYkKTs7W1FRUS4xYWFhZl2TJk1KbdvhcMjhcJjb+fn5kiSn0ymn01lpY/SE4v5WZb8tPkaVHfty3MflicelOsZp8TZcvlc1Tz+/Pfn4eVptHVt5+0sCBQAAAEC9s379epft1NRUhYaGKiMjQ7169VJeXp7efPNNrVixQn379pUkLVu2TO3bt9euXbsUExOjtLQ0HT58WBs3blRYWJi6deum2bNna8qUKUpJSZGfn5+WLFmiqKgozZs3T5LUvn17ffrpp5o/fz4JFACo54YOHWr+3LlzZ3Xp0kU33HCDtm7dqn79+lVp23PmzNHMmTNLlKelpSkwMLBK264qdru9yo4999YqO/RlrVu3zmW7KsdXrDrGWWx2jyKPtOM+r57iicevutS2sZ07d65c8SRQAAAAANR7eXl5kqSQkBBJUkZGhpxOp2JjY82Ydu3aqXXr1kpPT1dMTIzS09PVuXNn85O+0k+XTRk3bpwOHTqk7t27Kz093eUYxTETJ04stR/l+URwWT71Vx2fJK0truUTr7Xtk5ZVobZ+6rSmYP5KV9/n4/rrr1ezZs109OhR9evXT+Hh4Tp58qRLzMWLF3Xq1Cnzvinh4eElLi9ZvH25e6tI0tSpU5WcnGxu5+fnq1WrVoqLi5PVaq2sIXmE0+mU3W5X//795evrWyVtdErZUCXHvZKDKT990MIT4ytWHeO0eBua3aNIT+/zlqPIq8rbK55XT/Hk4+dptXVsxa+vy4oECgAAAIB6raioSBMnTtRtt92mTp06Sfrpsid+fn4KDg52iQ0LC3O5bMqlyZPi+uK6K8Xk5+fr/PnzCggIcKmryCeCr/Spv+r8JGltUZFPvFbXp1drotr2qdOahvlzVd5PBdc133zzjX744Qe1aNFCkmSz2ZSbm6uMjAxFR0dLkjZv3qyioiL17NnTjHnqqafkdDrNNzDtdrvatm172ct3ST/dvN5isZQo9/X1rVVvhF6qKvvuKKz6N/bduY/FE49NdYzTbLvIyyPtV9fzuzb/bl1NbRtbeftKAgUAAABAvZaUlKSDBw/q008/re6ulOsTwWX51F91fJK0triWT7x6+tOrNVFt/dRpTcH8la68nwqu6c6cOaOjR4+a28ePH1dmZqZCQkIUEhKimTNnKjExUeHh4Tp27JgmT56sNm3amJd4bN++vQYMGKBHHnlES5YskdPp1Pjx4zV06FBFRERIkh544AHNnDlTo0eP1pQpU3Tw4EEtWLBA8+fPr5YxA0BdQwIFAAAAQL01fvx4rVmzRtu3b1fLli3N8vDwcBUUFCg3N9flLJScnByXy6bs2bPH5Xjul0253KVVrFZribNPpIp9IvhKddX5SdLaoiKfeOUN7/+pbZ86rWmYP1d1bS727dunPn36mNvFCfIRI0Zo8eLF+uyzz/T2228rNzdXERERiouL0+zZs13WgeXLl2v8+PHq16+fvL29lZiYqFdeecWsDwoKUlpampKSkhQdHa1mzZpp+vTpGjNmjOcGCgB1GAkUAAAAAPWOYRiaMGGC3n//fW3dulVRUVEu9dHR0fL19dWmTZuUmJgoSTpy5IiysrJks9kk/XTZlGeffVYnT55UaGiopJ8um2K1WtWhQwczprSbwBYfAwBQd/Xu3VuGcfn7LG3YcPWzBENCQrRixYorxnTp0kWffPJJufsHALg6EigAAAAA6p2kpCStWLFCH3zwgRo3bmzesyQoKEgBAQEKCgrS6NGjlZycrJCQEFmtVk2YMEE2m00xMTGSpLi4OHXo0EEPPvig5s6dq+zsbE2bNk1JSUnmp4fHjh2rV199VZMnT9ZDDz2kzZs3a+XKlVq7dm21jR0AAABA2XhXdwcAAAAAwNMWL16svLw89e7dWy1atDC/3n33XTNm/vz5uvvuu5WYmKhevXopPDxc7733nlnv4+OjNWvWyMfHRzabTb/+9a81fPhwzZo1y4yJiorS2rVrZbfb1bVrV82bN09Lly41r28PAAAAoObiDBQAAAAA9c6VLqlSzN/fX4sWLdKiRYsuGxMZGVniEl3uevfurf3795e7jwAAAACqF2egAAAAAAAAAAAAuOEMFAAA6onrfs/19gEAAAAAAMqKM1AAAAAAAAAAAADckEABAAAAAAAAAABwQwIFAAAAAAAAAADATbkSKIsXL1aXLl1ktVpltVpls9n08ccfm/UXLlxQUlKSmjZtqkaNGikxMVE5OTkux8jKylJCQoICAwMVGhqqJ554QhcvXnSJ2bp1q26++WZZLBa1adNGqampFR8hAAAAAAAAAABAOZUrgdKyZUs9//zzysjI0L59+9S3b1/dc889OnTokCRp0qRJ+uijj7Rq1Spt27ZN3333nYYMGWLuX1hYqISEBBUUFGjnzp16++23lZqaqunTp5sxx48fV0JCgvr06aPMzExNnDhRDz/8sDZs2FBJQwYAAAAAAAAAALiyBuUJHjRokMv2s88+q8WLF2vXrl1q2bKl3nzzTa1YsUJ9+/aVJC1btkzt27fXrl27FBMTo7S0NB0+fFgbN25UWFiYunXrptmzZ2vKlClKSUmRn5+flixZoqioKM2bN0+S1L59e3366aeaP3++4uPjK2nYAAAAAAAAAAAAl1euBMqlCgsLtWrVKp09e1Y2m00ZGRlyOp2KjY01Y9q1a6fWrVsrPT1dMTExSk9PV+fOnRUWFmbGxMfHa9y4cTp06JC6d++u9PR0l2MUx0ycOPGK/XE4HHI4HOZ2fn6+JMnpdMrpdJZ5XMWxFm+jzPtUhvL0sTYpHlddHZ8nMZeVp67NZV0ZBwAAAAAAAFCTlDuBcuDAAdlsNl24cEGNGjXS+++/rw4dOigzM1N+fn4KDg52iQ8LC1N2drYkKTs72yV5UlxfXHelmPz8fJ0/f14BAQGl9mvOnDmaOXNmifK0tDQFBgaWd5ia3aOo3Ptci3Xr1nm0PU+z2+3V3YU6g7msPHVlLs+dO1fdXQAAAAAAAADqnHInUNq2bavMzEzl5eXpb3/7m0aMGKFt27ZVRd/KZerUqUpOTja38/Pz1apVK8XFxclqtZb5OE6nU3a7XU/v85ajyKsqulqqgyl18/JkxfPZv39/+fr6Vnd3ajXmsvLUtbksPuMOAAAAAAAAQOUpdwLFz89Pbdq0kSRFR0dr7969WrBgge677z4VFBQoNzfX5SyUnJwchYeHS5LCw8O1Z88el+Pl5OSYdcXfi8sujbFarZc9+0SSLBaLLBZLiXJfX98KvUHqKPKSo9BzCZS68CbulVT0cUBJzGXlqStzWRfGAAAAAAAAANQ03td6gKKiIjkcDkVHR8vX11ebNm0y644cOaKsrCzZbDZJks1m04EDB3Ty5Ekzxm63y2q1qkOHDmbMpccojik+BgAAAAAAAAAAQFUr1xkoU6dO1cCBA9W6dWudPn1aK1as0NatW7VhwwYFBQVp9OjRSk5OVkhIiKxWqyZMmCCbzaaYmBhJUlxcnDp06KAHH3xQc+fOVXZ2tqZNm6akpCTz7JGxY8fq1Vdf1eTJk/XQQw9p8+bNWrlypdauXVv5owcAAAAAAAAAAChFuRIoJ0+e1PDhw3XixAkFBQWpS5cu2rBhg/r37y9Jmj9/vry9vZWYmCiHw6H4+Hi99tpr5v4+Pj5as2aNxo0bJ5vNpoYNG2rEiBGaNWuWGRMVFaW1a9dq0qRJWrBggVq2bKmlS5cqPr5u3iMEAAAAAAAAAADUPOVKoLz55ptXrPf399eiRYu0aNGiy8ZERkZq3bp1VzxO7969tX///vJ0DQAAAAAAAAAAoNJc8z1QAAAAAAAAAAAA6hoSKAAAAAAAAAAAAG5IoAAAAAAAAAAAALghgQIAAAAAAAAAAOCGBAoAAAAAAAAAAIAbEigAAAAAAAAAAABuSKAAAAAAAAAAAAC4IYECAKhRFi9erC5dushqtcpqtcpms+njjz826y9cuKCkpCQ1bdpUjRo1UmJionJyclyOkZWVpYSEBAUGBio0NFRPPPGELl686BKzdetW3XzzzbJYLGrTpo1SU1M9MTwAAAAAAADUEg2quwMAAFyqZcuWev7553XjjTfKMAy9/fbbuueee7R//3517NhRkyZN0tq1a7Vq1SoFBQVp/PjxGjJkiHbs2CFJKiwsVEJCgsLDw7Vz506dOHFCw4cPl6+vr5577jlJ0vHjx5WQkKCxY8dq+fLl2rRpkx5++GG1aNFC8fHx1Tl8AAAAAAB03e/XSpIsPobm3ip1StkgR6FXNfcKqH9IoAAAapRBgwa5bD/77LNavHixdu3apZYtW+rNN9/UihUr1LdvX0nSsmXL1L59e+3atUsxMTFKS0vT4cOHtXHjRoWFhalbt26aPXu2pkyZopSUFPn5+WnJkiWKiorSvHnzJEnt27fXp59+qvnz55NAAQAAAAAAgCQu4QUAqMEKCwv1zjvv6OzZs7LZbMrIyJDT6VRsbKwZ065dO7Vu3Vrp6emSpPT0dHXu3FlhYWFmTHx8vPLz83Xo0CEz5tJjFMcUHwMAAAAAAADgDBQAQI1z4MAB2Ww2XbhwQY0aNdL777+vDh06KDMzU35+fgoODnaJDwsLU3Z2tiQpOzvbJXlSXF9cd6WY/Px8nT9/XgEBAaX2y+FwyOFwmNv5+fmSJKfTKafTWebxFceWZ5/KYPExPNqeJ1m8DfO7p+e1rqqu52ldVdvns7b2GwAAAACuBQkUAECN07ZtW2VmZiovL09/+9vfNGLECG3btq26u6U5c+Zo5syZJcrT0tIUGBhY7uPZ7fbK6FaZzb3Vo81Vi9k9irRu3brq7kad4unnaV1XW+fz3Llz1d0FAAAAAPA4EigAgBrHz89Pbdq0kSRFR0dr7969WrBgge677z4VFBQoNzfX5SyUnJwchYeHS5LCw8O1Z88el+Pl5OSYdcXfi8sujbFarZc9+0SSpk6dquTkZHM7Pz9frVq1UlxcnKxWa5nH53Q6Zbfb1b9/f/n6+pZ5v2vVKWWDx9ryNIu3odk9ivT0Pm9lTB9Q3d2pE6rreVpX1fb5LD7jDgAAAADqExIoAIAar6ioSA6HQ9HR0fL19dWmTZuUmJgoSTpy5IiysrJks9kkSTabTc8++6xOnjyp0NBQST994ttqtapDhw5mjPtZCna73TzG5VgsFlkslhLlvr6+FXpDtKL7VZSj0MtjbVUXR5FXrXxzuibz9PO0rqut81kb+wwAAAAA14oECgCgRpk6daoGDhyo1q1b6/Tp01qxYoW2bt2qDRs2KCgoSKNHj1ZycrJCQkJktVo1YcIE2Ww2xcTESJLi4uLUoUMHPfjgg5o7d66ys7M1bdo0JSUlmcmPsWPH6tVXX9XkyZP10EMPafPmzVq5cqXWrl1bnUMHAAAAAABADUICBQBQo5w8eVLDhw/XiRMnFBQUpC5dumjDhg3q37+/JGn+/Pny9vZWYmKiHA6H4uPj9dprr5n7+/j4aM2aNRo3bpxsNpsaNmyoESNGaNasWWZMVFSU1q5dq0mTJmnBggVq2bKlli5dqvj4eI+PFwAAAAAAADUTCRQAQI3y5ptvXrHe399fixYt0qJFiy4bExkZedUbiffu3Vv79++vUB8BAAAAAABQ93lXdwcAAAAAAAAAAABqGhIoAAAAAAAAAAAAbkigAAAAAAAAAAAAuCGBAgAAAKDe2b59uwYNGqSIiAh5eXlp9erVLvUjR46Ul5eXy9eAAQNcYk6dOqVhw4bJarUqODhYo0eP1pkzZ1xiPvvsM91xxx3y9/dXq1atNHfu3KoeGgAAAIBKQgIFAAAAQL1z9uxZde3aVYsWLbpszIABA3TixAnz669//atL/bBhw3To0CHZ7XatWbNG27dv15gxY8z6/Px8xcXFKTIyUhkZGXrhhReUkpKiP/7xj1U2LgAAAACVp0F1dwAAAAAAPG3gwIEaOHDgFWMsFovCw8NLrfv888+1fv167d27Vz169JAkLVy4UHfddZdefPFFRUREaPny5SooKNBbb70lPz8/dezYUZmZmXrppZdcEi0AAAAAaibOQAEAAACAUmzdulWhoaFq27atxo0bpx9++MGsS09PV3BwsJk8kaTY2Fh5e3tr9+7dZkyvXr3k5+dnxsTHx+vIkSP68ccfPTcQAAAAABXCGSgAAAAA4GbAgAEaMmSIoqKidOzYMT355JMaOHCg0tPT5ePjo+zsbIWGhrrs06BBA4WEhCg7O1uSlJ2draioKJeYsLAws65JkyYl2nU4HHI4HOZ2fn6+JMnpdMrpdLrEFm+7l1/K4mOUdcj1jsXbcPleHlea8/qiLM8/XB7zVzrmAwBQ05BAAQAAAAA3Q4cONX/u3LmzunTpohtuuEFbt25Vv379qqzdOXPmaObMmSXK09LSFBgYWOo+drv9ssebe2ulda3Omt2jqNz7rFu3rgp6Ujtd6fmHq2P+XJ07d666uwAAgAsSKAAAAABwFddff72aNWumo0ePql+/fgoPD9fJkyddYi5evKhTp06Z900JDw9XTk6OS0zx9uXurTJ16lQlJyeb2/n5+WrVqpXi4uJktVpdYp1Op+x2u/r37y9fX99Sj9cpZUP5BlqPWLwNze5RpKf3ectR5FWufQ+mxFdRr2qPsjz/cHnMX+mKz7oDAKCmIIECAAAAAFfxzTff6IcfflCLFi0kSTabTbm5ucrIyFB0dLQkafPmzSoqKlLPnj3NmKeeekpOp9N8g9Rut6tt27alXr5L+unG9RaLpUS5r6/vZd9kvVKdo7B8iYH6yFHkVe554g3v/7nS8w9Xx/y5Yi4AADUNN5EHAAAAUO+cOXNGmZmZyszMlCQdP35cmZmZysrK0pkzZ/TEE09o165d+uqrr7Rp0ybdc889atOmjeLjfzrzoH379howYIAeeeQR7dmzRzt27ND48eM1dOhQRURESJIeeOAB+fn5afTo0Tp06JDeffddLViwwOUMEwAAAAA1F2egAAAAAKh39u3bpz59+pjbxUmNESNGaPHixfrss8/09ttvKzc3VxEREYqLi9Ps2bNdzg5Zvny5xo8fr379+snb21uJiYl65ZVXzPqgoCClpaUpKSlJ0dHRatasmaZPn64xY8Z4bqAAANRB1/1+rfmzxcfQ3Ft/umwlZ14CqGwkUAAAAADUO71795ZhGJet37Dh6vcOCQkJ0YoVK64Y06VLF33yySfl7h8AAACA6sclvAAAAAAAAAAAANyQQAEAAAAAAAAAAHBDAgUAAAAAAAAAAMANCRQAAAAAAACgkm3fvl2DBg1SRESEvLy8tHr1apd6wzA0ffp0tWjRQgEBAYqNjdWXX37pEnPq1CkNGzZMVqtVwcHBGj16tM6cOeMS89lnn+mOO+6Qv7+/WrVqpblz51b10ACg3iCBAgAAAAAAAFSys2fPqmvXrlq0aFGp9XPnztUrr7yiJUuWaPfu3WrYsKHi4+N14cIFM2bYsGE6dOiQ7Ha71qxZo+3bt2vMmDFmfX5+vuLi4hQZGamMjAy98MILSklJ0R//+McqHx8A1AcNqrsDAAAAAAAAQF0zcOBADRw4sNQ6wzD08ssva9q0abrnnnskSX/6058UFham1atXa+jQofr888+1fv167d27Vz169JAkLVy4UHfddZdefPFFRUREaPny5SooKNBbb70lPz8/dezYUZmZmXrppZdcEi0AgIrhDBQAAAAAAADAg44fP67s7GzFxsaaZUFBQerZs6fS09MlSenp6QoODjaTJ5IUGxsrb29v7d6924zp1auX/Pz8zJj4+HgdOXJEP/74o4dGAwB1F2egAAAAAAAAAB6UnZ0tSQoLC3MpDwsLM+uys7MVGhrqUt+gQQOFhIS4xERFRZU4RnFdkyZNSm3f4XDI4XCY2/n5+ZIkp9Mpp9NZ0WF5jMXH+N/P3obL97qG8VUuTz+/i9urDb9X5VVbx1be/pJAAQAAAAAAAOqROXPmaObMmSXK09LSFBgYWA09Kp+5t5Ysm92jyPMd8SDGVznWrVvnkXbc2e32amnXE2rb2M6dO1eueBIoAAAAAAAAgAeFh4dLknJyctSiRQuzPCcnR926dTNjTp486bLfxYsXderUKXP/8PBw5eTkuMQUbxfHlGbq1KlKTk42t/Pz89WqVSvFxcXJarVWfGAe0illg/mzxdvQ7B5FenqftxxFXtXYq6rB+CrXwZT4Km/jUk6nU3a7Xf3795evr69H265qtXVsxWfclRUJFAAAAAAAAMCDoqKiFB4erk2bNpkJk/z8fO3evVvjxo2TJNlsNuXm5iojI0PR0dGSpM2bN6uoqEg9e/Y0Y5566ik5nU7zDUy73a62bdte9vJdkmSxWGSxWEqU+/r61oo3Qh2FJd9odxR5lVpeVzC+ylFdz+/a8rtVEbVtbOXtKzeRBwAAAAAAACrZmTNnlJmZqczMTEk/3Tg+MzNTWVlZ8vLy0sSJE/XMM8/oww8/1IEDBzR8+HBFRERo8ODBkqT27dtrwIABeuSRR7Rnzx7t2LFD48eP19ChQxURESFJeuCBB+Tn56fRo0fr0KFDevfdd7VgwQKXs0sAABXHGSgAAAAAAABAJdu3b5/69OljbhcnNUaMGKHU1FRNnjxZZ8+e1ZgxY5Sbm6vbb79d69evl7+/v7nP8uXLNX78ePXr10/e3t5KTEzUK6+8YtYHBQUpLS1NSUlJio6OVrNmzTR9+nSNGTPGcwMFgDqMBAoAAAAAAABQyXr37i3DMC5b7+XlpVmzZmnWrFmXjQkJCdGKFSuu2E6XLl30ySefVLifAIDL4xJeAAAAAAAAAAAAbkigAAAAAAAAAAAAuClXAmXOnDm65ZZb1LhxY4WGhmrw4ME6cuSIS8yFCxeUlJSkpk2bqlGjRkpMTFROTo5LTFZWlhISEhQYGKjQ0FA98cQTunjxokvM1q1bdfPNN8tisahNmzZKTU2t2AgBAAAAAAAAAADKqVwJlG3btikpKUm7du2S3W6X0+lUXFyczp49a8ZMmjRJH330kVatWqVt27bpu+++05AhQ8z6wsJCJSQkqKCgQDt37tTbb7+t1NRUTZ8+3Yw5fvy4EhIS1KdPH2VmZmrixIl6+OGHtWHDhkoYMgAAAAAAAAAAwJWV6yby69evd9lOTU1VaGioMjIy1KtXL+Xl5enNN9/UihUr1LdvX0nSsmXL1L59e+3atUsxMTFKS0vT4cOHtXHjRoWFhalbt26aPXu2pkyZopSUFPn5+WnJkiWKiorSvHnzJEnt27fXp59+qvnz5ys+Pr6Shg4AAAAAAAAAAFC6ciVQ3OXl5UmSQkJCJEkZGRlyOp2KjY01Y9q1a6fWrVsrPT1dMTExSk9PV+fOnRUWFmbGxMfHa9y4cTp06JC6d++u9PR0l2MUx0ycOPGyfXE4HHI4HOZ2fn6+JMnpdMrpdJZ5TMWxFm+jzPtUhvL0sTYpHlddHZ8nMZeVp67NZV0ZBwAAAAAAAFCTVDiBUlRUpIkTJ+q2225Tp06dJEnZ2dny8/NTcHCwS2xYWJiys7PNmEuTJ8X1xXVXisnPz9f58+cVEBBQoj9z5szRzJkzS5SnpaUpMDCw3OOb3aOo3Ptci3Xr1nm0PU+z2+3V3YU6g7msPHVlLs+dO1fdXQAAAAAAAADqnAonUJKSknTw4EF9+umnldmfCps6daqSk5PN7fz8fLVq1UpxcXGyWq1lPo7T6ZTdbtfT+7zlKPKqiq6W6mBK3bw0WfF89u/fX76+vtXdnVqNuaw8dW0ui8+4AwAAAAAAAFB5KpRAGT9+vNasWaPt27erZcuWZnl4eLgKCgqUm5vrchZKTk6OwsPDzZg9e/a4HC8nJ8esK/5eXHZpjNVqLfXsE0myWCyyWCwlyn19fSv0BqmjyEuOQs8lUOrCm7hXUtHHASUxl5WnrsxlXRgDAAAAAAAAUNN4lyfYMAyNHz9e77//vjZv3qyoqCiX+ujoaPn6+mrTpk1m2ZEjR5SVlSWbzSZJstlsOnDggE6ePGnG2O12Wa1WdejQwYy59BjFMcXHAAAAAAAAAAAAqErlOgMlKSlJK1as0AcffKDGjRub9ywJCgpSQECAgoKCNHr0aCUnJyskJERWq1UTJkyQzWZTTEyMJCkuLk4dOnTQgw8+qLlz5yo7O1vTpk1TUlKSeQbJ2LFj9eqrr2ry5Ml66KGHtHnzZq1cuVJr166t5OEDAAAAAAAAAACUVK4zUBYvXqy8vDz17t1bLVq0ML/effddM2b+/Pm6++67lZiYqF69eik8PFzvvfeeWe/j46M1a9bIx8dHNptNv/71rzV8+HDNmjXLjImKitLatWtlt9vVtWtXzZs3T0uXLlV8fN28TwgAAAAAAAAAAKhZynUGimEYV43x9/fXokWLtGjRosvGREZGat26dVc8Tu/evbV///7ydA8AAAAAAAAAAKBSlOsMFAAAAAAAAAAAgPqABAoAoEaZM2eObrnlFjVu3FihoaEaPHiwjhw54hJz4cIFJSUlqWnTpmrUqJESExOVk5PjEpOVlaWEhAQFBgYqNDRUTzzxhC5evOgSs3XrVt18882yWCxq06aNUlNTq3p4AAAAAAAAqCVIoAAAapRt27YpKSlJu3btkt1ul9PpVFxcnM6ePWvGTJo0SR999JFWrVqlbdu26bvvvtOQIUPM+sLCQiUkJKigoEA7d+7U22+/rdTUVE2fPt2MOX78uBISEtSnTx9lZmZq4sSJevjhh7VhwwaPjhcAAAAAAAA1U7nugQIAQFVbv369y3ZqaqpCQ0OVkZGhXr16KS8vT2+++aZWrFihvn37SpKWLVum9u3ba9euXYqJiVFaWpoOHz6sjRs3KiwsTN26ddPs2bM1ZcoUpaSkyM/PT0uWLFFUVJTmzZsnSWrfvr0+/fRTzZ8/X/Hx8R4fNwAAAAAAAGoWzkABANRoeXl5kqSQkBBJUkZGhpxOp2JjY82Ydu3aqXXr1kpPT5ckpaenq3PnzgoLCzNj4uPjlZ+fr0OHDpkxlx6jOKb4GAAAAAAAAKjfOAMFAFBjFRUVaeLEibrtttvUqVMnSVJ2drb8/PwUHBzsEhsWFqbs7Gwz5tLkSXF9cd2VYvLz83X+/HkFBASU6I/D4ZDD4TC38/PzJUlOp1NOp7PM4yqOLc8+lcHiY3i0PU+yeBvmd0/Pa11VXc/Tuqq2z2dt7TcAAAAAXAsSKACAGispKUkHDx7Up59+Wt1dkfTTDe5nzpxZojwtLU2BgYHlPp7dbq+MbpXZ3Fs92ly1mN2jSOvWravubtQpnn6e1nW1dT7PnTtX3V0AAAAAAI8jgQIAqJHGjx+vNWvWaPv27WrZsqVZHh4eroKCAuXm5rqchZKTk6Pw8HAzZs+ePS7Hy8nJMeuKvxeXXRpjtVpLPftEkqZOnark5GRzOz8/X61atVJcXJysVmuZx+Z0OmW329W/f3/5+vqWeb9r1Sllg8fa8jSLt6HZPYr09D5vZUwfUN3dqROq63laV9X2+Sw+4w4AAAAA6hMSKACAGsUwDE2YMEHvv/++tm7dqqioKJf66Oho+fr6atOmTUpMTJQkHTlyRFlZWbLZbJIkm82mZ599VidPnlRoaKiknz71bbVa1aFDBzPG/UwFu91uHqM0FotFFoulRLmvr2+F3hCt6H4V5Sj08lhb1cVR5FUr35yuyTz9PK3raut81sY+AwAAAMC1IoECAKhRkpKStGLFCn3wwQdq3Lixec+SoKAgBQQEKCgoSKNHj1ZycrJCQkJktVo1YcIE2Ww2xcTESJLi4uLUoUMHPfjgg5o7d66ys7M1bdo0JSUlmQmQsWPH6tVXX9XkyZP10EMPafPmzVq5cqXWrl1bbWMHAAAAAABAzeFd3R0AAOBSixcvVl5ennr37q0WLVqYX++++64ZM3/+fN19991KTExUr169FB4ervfee8+s9/Hx0Zo1a+Tj4yObzaZf//rXGj58uGbNmmXGREVFae3atbLb7eratavmzZunpUuXKj4+3qPjBQAAAAAAQM1EAgUAUKMYhlHq18iRI80Yf39/LVq0SKdOndLZs2f13nvvmfc2KRYZGal169bp3Llz+v777/Xiiy+qQQPXEy979+6t/fv3y+Fw6NixYy5tAADqtu3bt2vQoEGKiIiQl5eXVq9e7VJvGIamT5+uFi1aKCAgQLGxsfryyy9dYk6dOqVhw4bJarUqODhYo0eP1pkzZ1xiPvvsM91xxx3y9/dXq1atNHfu3KoeGgAAAIBKwiW8aojrfu/5S8Z89XyCx9sEAAAAaoKzZ8+qa9eueuihhzRkyJAS9XPnztUrr7yit99+W1FRUXr66acVHx+vw4cPy9/fX5I0bNgwnThxQna7XU6nU6NGjdKYMWO0YsUKSVJ+fr7i4uIUGxurJUuW6MCBA3rooYcUHBysMWPGeHS8AAAAAMqPBAoAAACAemfgwIEaOHBgqXWGYejll1/WtGnTdM8990iS/vSnPyksLEyrV6/W0KFD9fnnn2v9+vXau3evevToIUlauHCh7rrrLr344ouKiIjQ8uXLVVBQoLfeekt+fn7q2LGjMjMz9dJLL5FAAQAAqAae/hC7xcfQ3Fs92iQqGQkUAAAAALjE8ePHlZ2drdjYWLMsKChIPXv2VHp6uoYOHar09HQFBwebyRNJio2Nlbe3t3bv3q17771X6enp6tWrl/z8/MyY+Ph4/eEPf9CPP/6oJk2alGjb4XDI4XCY2/n5+ZIkp9Mpp9PpElu87V5+KYuPUc7R1x8Wb8Ple3lcac7ri7I8/3B5zF/pmA8AQE1DAgUAAAAALpGdnS1JCgsLcykPCwsz67KzsxUaGupS36BBA4WEhLjEREVFlThGcV1pCZQ5c+Zo5syZJcrT0tIUGBhYan/tdvtlx8InHq9udo+icu+zbt26KuhJ7XSl5x+ujvlzde7cueruAgAALkigAAAAAEANMXXqVCUnJ5vb+fn5atWqleLi4mS1Wl1inU6n7Ha7+vfvL19f31KP1yllQ5X2tzazeBua3aNIT+/zlqPIq1z7HkyJr6Je1R5lef7h8pi/0hWfdQcAQE1BAgUAAAAALhEeHi5JysnJUYsWLczynJwcdevWzYw5efKky34XL17UqVOnzP3Dw8OVk5PjElO8XRzjzmKxyGKxlCj39fW97JusV6pzFJYvMVAfOYq8yj1PvOH9P1d6/uHqmD9XzAUAoKbxru4OAAAAAEBNEhUVpfDwcG3atMksy8/P1+7du2Wz2SRJNptNubm5ysjIMGM2b96soqIi9ezZ04zZvn27yzX97Xa72rZtW+rluwAAAADULCRQAAAAANQ7Z86cUWZmpjIzMyX9dOP4zMxMZWVlycvLSxMnTtQzzzyjDz/8UAcOHNDw4cMVERGhwYMHS5Lat2+vAQMG6JFHHtGePXu0Y8cOjR8/XkOHDlVERIQk6YEHHpCfn59Gjx6tQ4cO6d1339WCBQtcLtEFAAAAoObiEl4AAAAA6p19+/apT58+5nZxUmPEiBFKTU3V5MmTdfbsWY0ZM0a5ubm6/fbbtX79evn7+5v7LF++XOPHj1e/fv3k7e2txMREvfLKK2Z9UFCQ0tLSlJSUpOjoaDVr1kzTp0/XmDFjPDdQAAAAABVGAgUAAABAvdO7d28ZhnHZei8vL82aNUuzZs26bExISIhWrFhxxXa6dOmiTz75pML9BAAAAFB9uIQX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BQDVJSUuTl5eXy1a5dO7P+woULSkpKUtOmTdWoUSMlJiYqJyfH5RhZWVlKSEhQYGCgQkND9cQTT+jixYueHgoA1EkNqrsDAAAAAAAAQH3VsWNHbdy40dxu0OB/b9dNmjRJa9eu1apVqxQUFKTx48dryJAh2rFjhySpsLBQCQkJCg8P186dO3XixAkNHz5cvr6+eu655zw+FgCoa0igAAAAAAAAANWkQYMGCg8PL1Gel5enN998UytWrFDfvn0lScuWLVP79u21a9cuxcTEKC0tTYcPH9bGjRsVFhambt26afbs2ZoyZYpSUlLk5+fn6eEAQJ1CAgUAAAAAAACoJl9++aUiIiLk7+8vm82mOXPmqHXr1srIyJDT6VRsbKwZ265dO7Vu3Vrp6emKiYlRenq6OnfurLCwMDMmPj5e48aN06FDh9S9e/dS23Q4HHI4HOZ2fn6+JMnpdMrpdFbRSCuPxcf438/ehsv3uobx1W7F46oNv1flVTym2ja28vaXBAoAAAAAAABQDXr27KnU1FS1bdtWJ06c0MyZM3XHHXfo4MGDys7Olp+fn4KDg132CQsLU3Z2tiQpOzvbJXlSXF9cdzlz5szRzJkzS5SnpaUpMDDwGkdV9ebeWrJsdo8iz3fEgxhf7Wa326u7C1Wmto3t3Llz5YongQIAAAAAAABUg4EDB5o/d+nSRT179lRkZKRWrlypgICAKmt36tSpSk5ONrfz8/PVqlUrxcXFyWq1Vlm7laVTygbzZ4u3odk9ivT0Pm85iryqsVdVg/HVbsXj69+/v3x9fau7O5XK6XTKbrfXurEVn3FXVuVOoGzfvl0vvPCCMjIydOLECb3//vsaPHiwWW8YhmbMmKE33nhDubm5uu2227R48WLdeOONZsypU6c0YcIEffTRR/L29lZiYqIWLFigRo0amTGfffaZkpKStHfvXjVv3lwTJkzQ5MmTy9tdAAAAAAAAoFYIDg7WTTfdpKNHj6p///4qKChQbm6uy1koOTk55j1TwsPDtWfPHpdj5OTkmHWXY7FYZLFYSpT7+vrWijdCHYUl32h3FHmVWl5XML7arbb8blVEbRtbefvqXd4Gzp49q65du2rRokWl1s+dO1evvPKKlixZot27d6thw4aKj4/XhQsXzJhhw4bp0KFDstvtWrNmjbZv364xY8aY9fn5+YqLi1NkZKQyMjL0wgsvKCUlRX/84x/L210AAAAAAACgVjhz5oyOHTumFi1aKDo6Wr6+vtq0aZNZf+TIEWVlZclms0mSbDabDhw4oJMnT5oxdrtdVqtVHTp08Hj/AaCuKfcZKAMHDnQ5vfBShmHo5Zdf1rRp03TPPfdIkv70pz8pLCxMq1ev1tChQ/X5559r/fr12rt3r3r06CFJWrhwoe666y69+OKLioiI0PLly1VQUKC33npLfn5+6tixozIzM/XSSy+5JFoAAAAAAACA2urxxx/XoEGDFBkZqe+++04zZsyQj4+P7r//fgUFBWn06NFKTk5WSEiIrFarJkyYIJvNppiYGElSXFycOnTooAcffFBz585Vdna2pk2bpqSkpFLPMAEAlE+l3gPl+PHjys7OVmxsrFkWFBSknj17Kj09XUOHDlV6erqCg4PN5IkkxcbGytvbW7t379a9996r9PR09erVS35+fmZMfHy8/vCHP+jHH39UkyZNSrTtcDjkcDjM7eJrmTmdTjmdzjKPoTjW4m2UfeC1VHnm5Vrb8ERbdR1zWXnq2lzWlXEAAAAAQH3zzTff6P7779cPP/yg5s2b6/bbb9euXbvUvHlzSdL8+fPNy987HA7Fx8frtddeM/f38fHRmjVrNG7cONlsNjVs2FAjRozQrFmzqmtIAFCnVGoCJTs7W5IUFhbmUh4WFmbWZWdnKzQ01LUTDRooJCTEJSYqKqrEMYrrSkugzJkzRzNnzixRnpaWpsDAwHKPZXaPonLvU9usW7fOY23Z7XaPtVXXMZeVp67M5blz56q7CwAAAACACnjnnXeuWO/v769FixZd9lL6khQZGenR93gAoD6p1ARKdZo6daqSk5PN7fz8fLVq1UpxcXGyWq1lPo7T6ZTdbtfT+7zlKKq7Ny6SpIMp8VXeRvF89u/fv1bdTKgmYi4rT12by+Iz7gAAAAAAAABUnkpNoISHh0uScnJy1KJFC7M8JydH3bp1M2MuvbGVJF28eFGnTp0y9w8PD1dOTo5LTPF2cYw7i8VS6rUdfX19K/QGqaPIS47Cup1AufHptCpvw+JjaO6tUvdnN+vIs3dXeXv1QUWf0yiprsxlXRiDu+3bt+uFF15QRkaGTpw4offff1+DBw826w3D0IwZM/TGG28oNzdXt912mxYvXqwbb7zRjDl16pQmTJigjz76yDzlfcGCBWrUqJEZ89lnnykpKUl79+5V8+bNNWHCBE2ePNmTQwUAAAAAAEAN5V2ZB4uKilJ4eLg2bdpkluXn52v37t2y2WySJJvNptzcXGVkZJgxmzdvVlFRkXr27GnGbN++3eW6/na7XW3bti318l0AgLrl7Nmz6tq162VPU587d65eeeUVLVmyRLt371bDhg0VHx+vCxcumDHDhg3ToUOHZLfbtWbNGm3fvl1jxowx6/Pz8xUXF6fIyEhlZGTohRdeUEpKiv74xz9W+fgAAAAAAABQ85X7DJQzZ87o6NGj5vbx48eVmZmpkJAQtW7dWhMnTtQzzzyjG2+8UVFRUXr66acVERFhfnK4ffv2GjBggB555BEtWbJETqdT48eP19ChQxURESFJeuCBBzRz5kyNHj1aU6ZM0cGDB7VgwQLNnz+/ckYNAKjRBg4cqIEDB5ZaZxiGXn75ZU2bNk333HOPJOlPf/qTwsLCtHr1ag0dOlSff/651q9fr71796pHjx6SpIULF+quu+7Siy++qIiICC1fvlwFBQV666235Ofnp44dOyozM1MvvfSSS6IFAAAAAAAA9VO5z0DZt2+funfvru7du0uSkpOT1b17d02fPl2SNHnyZE2YMEFjxozRLbfcojNnzmj9+vXy9/c3j7F8+XK1a9dO/fr101133aXbb7/d5RO/QUFBSktL0/HjxxUdHa3HHntM06dP5w0tAICOHz+u7OxsxcbGmmVBQUHq2bOn0tPTJUnp6ekKDg42kyeSFBsbK29vb+3evduM6dWrl/z8/MyY+Ph4HTlyRD/++KOHRgMAAAAAAICaqtxnoPTu3VuGYVy23svLS7NmzdKsWbMuGxMSEqIVK1ZcsZ0uXbrok08+KW/3AAB1XHZ2tiQpLCzMpTwsLMysy87OVmhoqEt9gwYNFBIS4hITFRVV4hjFdaVdMtLhcMjhcJjb+fn5kiSn0+ly2cmrKY4tzz6VweJz+fW7trN4G+Z3T89rXVVdz9O6qrbPZ23tNwAAAABci0q9iTwAAHXZnDlzNHPmzBLlaWlpCgwMLPfx7HZ7ZXSrzObe6tHmqsXsHkVat25ddXejTvH087Suq63zee7cuerugselpKSU+Jvftm1bffHFF5KkCxcu6LHHHtM777wjh8Oh+Ph4vfbaay4J/qysLI0bN05btmxRo0aNNGLECM2ZM0cNGvBvGAAAAFAb8ModAFCrhIeHS5JycnLUokULszwnJ0fdunUzY06ePOmy38WLF3Xq1Clz//DwcOXk5LjEFG8Xx7ibOnWqkpOTze38/Hy1atVKcXFxslqtZR6D0+mU3W5X//795evrW+b9rlWnlA0ea8vTLN6GZvco0tP7vJUxfUB1d6dOqK7naV1V2+ez+Iy7+qZjx47auHGjuX1p4mPSpElau3atVq1apaCgII0fP15DhgzRjh07JEmFhYVKSEhQeHi4du7cqRMnTmj48OHy9fXVc8895/GxAAAAACg/EigAgFolKipK4eHh2rRpk5kwyc/P1+7duzVu3DhJks1mU25urjIyMhQdHS1J2rx5s4qKitSzZ08z5qmnnpLT6TTfzLTb7Wrbtm2pl++SJIvFIovFUqLc19e3Qm+IVnS/inIUenmsreriKPKqlW9O12Sefp7WdbV1PmtjnytDgwYNSk2q5+Xl6c0339SKFSvUt29fSdKyZcvUvn177dq1SzExMUpLS9Phw4e1ceNGhYWFqVu3bpo9e7amTJmilJQUl3twAQAAAKiZSKAAAGqcM2fO6OjRo+b28ePHlZmZqZCQELVu3VoTJ07UM888oxtvvFFRUVF6+umnFRERocGDB0uS2rdvrwEDBuiRRx7RkiVL5HQ6NX78eA0dOlQRERGSpAceeEAzZ87U6NGjNWXKFB08eFALFizQ/Pnzq2PIAIAa6Msvv1RERIT8/f1ls9k0Z84ctW7dWhkZGXI6nYqNjTVj27Vrp9atWys9PV0xMTFKT09X586dXS7pFR8fr3HjxunQoUPq3r17qW2W535bZbm3Tl2+/9W1uvT+WeXFfYFq/72dqhvzVzrmAwBQ05BAAQDUOPv27VOfPn3M7eLLZo0YMUKpqamaPHmyzp49qzFjxig3N1e333671q9fL39/f3Of5cuXa/z48erXr5+8vb2VmJioV155xawPCgpSWlqakpKSFB0drWbNmmn69OkaM2aM5wYKAKixevbsqdTUVLVt21YnTpzQzJkzdccdd+jgwYPKzs6Wn5+fgoODXfYJCwtTdna2JCk7O9sleVJcX1x3ORW539aV7q1TH+5/da1m9ygq9z7cb+t/auu9nWoK5s9VfbznFgCgZiOBAgCocXr37i3DuPynQb28vDRr1izNmjXrsjEhISFasWLFFdvp0qWLPvnkkwr3EwBQdw0cOND8uUuXLurZs6ciIyO1cuVKBQQEVFm75bnfVlnurVOX7391rS69f5ajqHyXuTyYEl9Fvao9avu9naob81e6+nrPLQBAzUUCBQAAAACuIjg4WDfddJOOHj2q/v37q6CgQLm5uS5noeTk5Jj3TAkPD9eePXtcjpGTk2PWXU5F7rd1pbr6cP+ra+Uo8ir3PPGG9//U1ns71RTMnyvmAgBQ03hXdwcAAAAAoKY7c+aMjh07phYtWig6Olq+vr7atGmTWX/kyBFlZWXJZrNJkmw2mw4cOKCTJ0+aMXa7XVarVR06dPB4/wEAAACUH2egAAAAAICbxx9/XIMGDVJkZKS+++47zZgxQz4+Prr//vsVFBSk0aNHKzk5WSEhIbJarZowYYJsNptiYmIkSXFxcerQoYMefPBBzZ07V9nZ2Zo2bZqSkpJKPcMEuJrrfr/Wo+199XyCR9sDAACoiUigAAAAAICbb775Rvfff79++OEHNW/eXLfffrt27dql5s2bS5Lmz58vb29vJSYmyuFwKD4+Xq+99pq5v4+Pj9asWaNx48bJZrOpYcOGGjFixBXv3wUAAIC6qVPKBo9eWpUPQlQeEigAAAAA4Oadd965Yr2/v78WLVqkRYsWXTYmMjJS69atq+yuAQAAAPAQ7oECAAAAAAAAAADghgQKAAAAAAAAAACAGxIoAAAAAAAAAAAAbkigAAAAAAAAAAAAuOEm8gAAAAAAoF667vdrPd7mV88neLxNAABQMSRQAABAneLpN0J4EwQAAAAAgLqJBAoAAAAAAAAAAHWEJz5YaPExNPdWqVPKBjkKvershwtJoMBjODUatQ3PWQAAAAAAAKD+4ibyAAAAAAAAAAAAbkigAAAAAAAAAAAAuCGBAgAAAAAAAAAA4IYECgAAAAAAAAAAgBsSKAAAAAAAAAAAAG5IoAAAAAAAAAAAALhpUN0dAAAAAAAAqC+u+/1aWXwMzb1V6pSyQY5Crypt76vnE6r0+AAA1GWcgQIAAAAAAAAAAOCGBAoAAAAAAAAAAIAbLuGFOu2636/1eJucHg0AAAAAAOqL6njvBQA8hTNQAAAAAAAAAAAA3JBAAQAAAAAAAAAAcMMlvAAAAAAAKAcuVwMAAFA/cAYKAAAAAAAAAACAGxIoAAAAAAAAAAAAbkigAAAAAAAAAAAAuOEeKEAlq6rrIVt8DM29VeqUskGOQi+Xuq+eT6iSNgEAAAAAAACgvuIMFAAAAAAAAAAAADckUAAAAAAAAAAAANxwCS+gDqiqy4ZdCZcNAwAAAAAAAFCXcQYKAAAAAAAAAACAGxIoAAAAAAAAAAAAbkigAAAAAAAAAAAAuCGBAgAAAAAAAAAA4IYECgAAAAAAAAAAgJsG1d0BALXTdb9fW91dqDCLj6G5t0qdUjbIUehV3d0BAAAAAAAAUAORQAEAALgG1ZFQ/ur5BI+3CQAAAABAfcMlvAAAAAAAAAAAANxwBgoAANWEy8gBAAAAAIC6wNNXZ/DUlRlq9BkoixYt0nXXXSd/f3/17NlTe/bsqe4uAQDqGNYaAIAnsN4AAKoaaw0AVL4aewbKu+++q+TkZC1ZskQ9e/bUyy+/rPj4eB05ckShoaHV3T0AQB3AWgMA8ATWG6BsquO+YkBdwVoDAFWjxiZQXnrpJT3yyCMaNWqUJGnJkiVau3at3nrrLf3+97+v5t4BAOoC1hoAgCew3qA2uloyw+JjaO6tXJK0NqiOxJSnLquC/2GtAYCqUSMTKAUFBcrIyNDUqVPNMm9vb8XGxio9Pb0aewYAqCtYa1CbeeKNEPc3xngjBKgY1hsAQFVjrQGAqlMjEyj//e9/VVhYqLCwMJfysLAwffHFF6Xu43A45HA4zO28vDxJ0qlTp+R0OsvcttPp1Llz59TA6a3CIj5Fc60aFBk6d66I+awEzGXlqclz+cMPP5R7n9OnT0uSDMOo7O7Uaaw1dUtN/r2urdzntM3jKz3eh91T+3m8zapS/Hv/ww8/yNfXt7q7U26sNRVX3vWmPGtNWZ5XDS6evdYh1FmsHdeG+bs2dX3+KvJ/jcR6U1HV+b+NVP1rTV3/fWJ8tVtdHl91j81Ta02NTKBUxJw5czRz5swS5VFRUdXQG1zqgeruQB3CXFaemjqXzeZVfN/Tp08rKCio8jqDElhraraa+ntdm1X3nF7L30RUDdaaqsda41nV/XeutmP+rk1dnr9rXcNZb6peXVtv6vLvk8T4aru6PL7qHJun1poamUBp1qyZfHx8lJOT41Kek5Oj8PDwUveZOnWqkpOTze2ioiKdOnVKTZs2lZdX2TNg+fn5atWqlf7zn//IarVWbAAwMZ+Vh7msPHVtLg3D0OnTpxUREVHdXalVWGvqFua08jGnlau2zydrTcWVd70pz1pT259X1Y35uzbM37Vh/krHelMx1fm/TU1Q13+fGF/tVpfHV1vHVt61pkYmUPz8/BQdHa1NmzZp8ODBkn76Q75p0yaNHz++1H0sFossFotLWXBwcIX7YLVaa9UDX9Mxn5WHuaw8dWku+XRW+bHW1E3MaeVjTitXbZ5P1pqKKe96U5G1pjY/r2oC5u/aMH/XhvkrifWm/GrC/zY1QV3/fWJ8tVtdHl9tHFt51poamUCRpOTkZI0YMUI9evTQrbfeqpdffllnz57VqFGjqrtrAIA6grUGAOAJrDcAgKrGWgMAVaPGJlDuu+8+ff/995o+fbqys7PVrVs3rV+/vsQNsQAAqCjWGgCAJ7DeAACqGmsNAFSNGptAkaTx48df9lTDqmKxWDRjxowSpzGiYpjPysNcVh7mEpdirakbmNPKx5xWLuYTVbHe8Ly6NszftWH+rg3zh6pQHf/b1AR1/feJ8dVudXl8dXlsl/IyDMOo7k4AAAAAAAAAAADUJN7V3QEAAAAAAAAAAICahgQKAAAAAAAAAACAGxIoAAAAAAAAAAAAbkiguFm0aJGuu+46+fv7q2fPntqzZ091d8mjtm/frkGDBikiIkJeXl5avXq1S71hGJo+fbpatGihgIAAxcbG6ssvv3SJOXXqlIYNGyar1arg4GCNHj1aZ86ccYn57LPPdMcdd8jf31+tWrXS3LlzS/Rl1apVateunfz9/dW5c2etW7eu0sdblebMmaNbbrlFjRs3VmhoqAYPHqwjR464xFy4cEFJSUlq2rSpGjVqpMTEROXk5LjEZGVlKSEhQYGBgQoNDdUTTzyhixcvusRs3bpVN998sywWi9q0aaPU1NQS/anNz+3FixerS5cuslqtslqtstls+vjjj8165hG1Dc+jynO1dQvlU5a1C+VztTUMqCjWEiklJUVeXl4uX+3atTPrPfkasTbgf71rc7X5GzlyZInn44ABA1xi6vP8AZWhLK9Ve/fuXeJ3cezYsdXU47KrjDWtJrvuuutKjM/Ly0tJSUmSat/j5qk1tbpcaXxOp1NTpkxR586d1bBhQ0VERGj48OH67rvvXI5R2mP+/PPPe3gklcSA6Z133jH8/PyMt956yzh06JDxyCOPGMHBwUZOTk51d81j1q1bZzz11FPGe++9Z0gy3n//fZf6559/3ggKCjJWr15t/POf/zR+/vOfG1FRUcb58+fNmAEDBhhdu3Y1du3aZXzyySdGmzZtjPvvv9+sz8vLM8LCwoxhw4YZBw8eNP76178aAQEBxuuvv27G7Nixw/Dx8THmzp1rHD582Jg2bZrh6+trHDhwoMrnoLLEx8cby5YtMw4ePGhkZmYad911l9G6dWvjzJkzZszYsWONVq1aGZs2bTL27dtnxMTEGP/3f/9n1l+8eNHo1KmTERsba+zfv99Yt26d0axZM2Pq1KlmzL///W8jMDDQSE5ONg4fPmwsXLjQ8PHxMdavX2/G1Pbn9ocffmisXbvW+Ne//mUcOXLEePLJJw1fX1/j4MGDhmEwj6hdeB5VrqutWyifsqxdKJ+rrWFARbCW/GTGjBlGx44djRMnTphf33//vVnvqdeItQX/612bq83fiBEjjAEDBrg8H0+dOuUSU5/nD6gMZXmteueddxqPPPKIy+9iXl5eNfa6bK51TavpTp486TI2u91uSDK2bNliGEbte9w8saZWpyuNLzc314iNjTXeffdd44svvjDS09ONW2+91YiOjnY5RmRkpDFr1iyXx7S2/l9JAuUSt956q5GUlGRuFxYWGhEREcacOXOqsVfVx/0XpKioyAgPDzdeeOEFsyw3N9ewWCzGX//6V8MwDOPw4cOGJGPv3r1mzMcff2x4eXkZ3377rWEYhvHaa68ZTZo0MRwOhxkzZcoUo23btub2r371KyMhIcGlPz179jR+85vfVOoYPenkyZOGJGPbtm2GYfw0d76+vsaqVavMmM8//9yQZKSnpxuG8dMfLG9vbyM7O9uMWbx4sWG1Ws35mzx5stGxY0eXtu677z4jPj7e3K6Lz+0mTZoYS5cuZR5R6/A8qjokUCqf+9qFylG8hgEVxVrykxkzZhhdu3Yttc6TrxFrI/7XuzaXS6Dcc889l92H+QMqX2mvVe+8807j0Ucfrb5OVdC1rmm1zaOPPmrccMMNRlFRkWEYtfdxM4yqW1NrirL8n71nzx5DkvH111+bZZGRkcb8+fOrtnMewiW8/r+CggJlZGQoNjbWLPP29lZsbKzS09OrsWc1x/Hjx5Wdne0yR0FBQerZs6c5R+np6QoODlaPHj3MmNjYWHl7e2v37t1mTK9eveTn52fGxMfH68iRI/rxxx/NmEvbKY6pzY9FXl6eJCkkJESSlJGRIafT6TLOdu3aqXXr1i7z2blzZ4WFhZkx8fHxys/P16FDh8yYK81VXXtuFxYW6p133tHZs2dls9mYR9QqPI9Q27ivXbg27msYUBGsJa6+/PJLRURE6Prrr9ewYcOUlZUlyXOvtesK/terHFu3blVoaKjatm2rcePG6YcffjDrmD+g8l3utery5cvVrFkzderUSVOnTtW5c+eqo3vldi1rWm1SUFCgv/zlL3rooYfk5eVlltfWx81dZa2ptUleXp68vLwUHBzsUv7888+radOm6t69u1544YUSl0mtLRpUdwdqiv/+978qLCx0efEsSWFhYfriiy+qqVc1S3Z2tiSVOkfFddnZ2QoNDXWpb9CggUJCQlxioqKiShyjuK5JkybKzs6+Yju1TVFRkSZOnKjbbrtNnTp1kvTTWP38/Er8cXGfz9LmobjuSjH5+fk6f/68fvzxxzrx3D5w4IBsNpsuXLigRo0a6f3331eHDh2UmZnJPKLWYK1BbVLa2oWKudwaBlQEa8n/9OzZU6mpqWrbtq1OnDihmTNn6o477tDBgwc99lo7ICCgikbnWfyvd+0GDBigIUOGKCoqSseOHdOTTz6pgQMHKj09XT4+PswfUMku91r1gQceUGRkpCIiIvTZZ59pypQpOnLkiN57771q7O3VXeuaVpusXr1aubm5GjlypFlWWx+30lTWmlpbXLhwQVOmTNH9998vq9Vqlv/ud7/TzTffrJCQEO3cuVNTp07ViRMn9NJLL1VjbyuGBArgAUlJSTp48KA+/fTT6u5KrdW2bVtlZmYqLy9Pf/vb3zRixAht27atursFAHUWa1fludwaRhIFuDYDBw40f+7SpYt69uypyMhIrVy5ss4kNlB7DB061Py5c+fO6tKli2644QZt3bpV/fr1q8aeAXXT5V6rjhkzxvy5c+fOatGihfr166djx47phhtu8HQ3y6w+rWlvvvmmBg4cqIiICLOstj5u9Z3T6dSvfvUrGYahxYsXu9QlJyebP3fp0kV+fn76zW9+ozlz5shisXi6q9eES3j9f82aNZOPj49ycnJcynNychQeHl5NvapZiufhSnMUHh6ukydPutRfvHhRp06dcokp7RiXtnG5mNr4WIwfP15r1qzRli1b1LJlS7M8PDxcBQUFys3NdYl3n8+KzpXValVAQECdeW77+fmpTZs2io6O1pw5c9S1a1ctWLCAeUStwvMItcXl1i5UzOXWMKAiWEsuLzg4WDfddJOOHj3qsdeIdQX/61W+66+/Xs2aNdPRo0clMX9AZSrPa9WePXtKkvm7WFuUd02rLb7++mtt3LhRDz/88BXjauvjJlXemlrTFSdPvv76a9ntdpezT0rTs2dPXbx4UV999ZVnOliJSKD8f35+foqOjtamTZvMsqKiIm3atIlrVP9/UVFRCg8Pd5mj/Px87d6925wjm82m3NxcZWRkmDGbN29WUVGR+cfPZrNp+/btcjqdZozdblfbtm3VpEkTM+bSdopjatNjYRiGxo8fr/fff1+bN28ucSp2dHS0fH19XcZ55MgRZWVluczngQMHXP6oFv9RKv7U6tXmqq4+t4uKiuRwOJhH1Co8j1DTXW3tQuUoXsOAimAtubwzZ87o2LFjatGihcdeI9YV/K9X+b755hv98MMPatGihSTmD6gMFXmtmpmZKUnm72JtUd41rbZYtmyZQkNDlZCQcMW42vq4SZW3ptZkxcmTL7/8Uhs3blTTpk2vuk9mZqa8vb1LXLqsVqjee9jXLO+8845hsViM1NRU4/Dhw8aYMWOM4OBgIzs7u7q75jGnT5829u/fb+zfv9+QZLz00kvG/v37ja+//towDMN4/vnnjeDgYOODDz4wPvvsM+Oee+4xoqKijPPnz5vHGDBggNG9e3dj9+7dxqeffmrceOONxv3332/W5+bmGmFhYcaDDz5oHDx40HjnnXeMwMBA4/XXXzdjduzYYTRo0MB48cUXjc8//9yYMWOG4evraxw4cMBzk3GNxo0bZwQFBRlbt241Tpw4YX6dO3fOjBk7dqzRunVrY/Pmzca+ffsMm81m2Gw2s/7ixYtGp06djLi4OCMzM9NYv3690bx5c2Pq1KlmzL///W8jMDDQeOKJJ4zPP//cWLRokeHj42OsX7/ejKntz+3f//73xrZt24zjx48bn332mfH73//e8PLyMtLS0gzDYB5Ru/A8qlxXW7dQPmVZu1A+V1vDgIpgLfnJY489ZmzdutU4fvy4sWPHDiM2NtZo1qyZcfLkScMwPPcasbbgf71rc6X5O336tPH4448b6enpxvHjx42NGzcaN998s3HjjTcaFy5cMI9Rn+cPqAxXe6169OhRY9asWca+ffuM48ePGx988IFx/fXXG7169armnl/dta5ptUFhYaHRunVrY8qUKS7ltfFx88SaWp2uNL6CggLj5z//udGyZUsjMzPT5XfR4XAYhmEYO3fuNObPn29kZmYax44dM/7yl78YzZs3N4YPH17NI6sYEihuFi5caLRu3drw8/Mzbr31VmPXrl3V3SWP2rJliyGpxNeIESMMwzCMoqIi4+mnnzbCwsIMi8Vi9OvXzzhy5IjLMX744Qfj/vvvNxo1amRYrVZj1KhRxunTp11i/vnPfxq33367YbFYjJ/97GfG888/X6IvK1euNG666SbDz8/P6Nixo7F27doqG3dVKG0eJRnLli0zY86fP2/89re/NZo0aWIEBgYa9957r3HixAmX43z11VfGwIEDjYCAAKNZs2bGY489ZjidTpeYLVu2GN26dTP8/PyM66+/3qWNYrX5uf3QQw8ZkZGRhp+fn9G8eXOjX79+Lm88MY+obXgeVZ6rrVson7KsXSifq61hQEWxlhjGfffdZ7Ro0cLw8/Mzfvaznxn33XefcfToUbPek68RawP+17s2V5q/c+fOGXFxcUbz5s0NX19fIzIy0njkkUdKJDXr8/wBleFqr1WzsrKMXr16GSEhIYbFYjHatGljPPHEE0ZeXl71drwMKmNNq+k2bNhgSCqxttTGx81Ta2p1udL4jh8/ftnfxS1bthiGYRgZGRlGz549jaCgIMPf399o37698dxzz7l8qKA28TIMw6iUU1kAAAAAAAAAAADqCO6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KBabN26VV5eXtq6dWt1d+WapaSkyMvLS//973+ruysAgGpSvBZc6rrrrtPIkSPN7epa++rSmlsevXv3Vu/evau7GwAAAACAWowESj3i5eVVpq+yvMHy3HPPafXq1VXe59Lk5OTo8ccfV7t27RQYGKiGDRsqOjpazzzzjHJzc8241157TampqRVup7CwUMuWLVPv3r0VEhIii8Wi6667TqNGjdK+ffuufSAetmPHDt17770KCwszxzJ27Fj95z//ueq+jzzyiLy8vHT33XdXuP01a9ZowIABatq0qfz9/XXTTTfpiSee0KlTp0rEHjlyRJMmTdL//d//yd/fX15eXvrqq68q3DaAmuO1116Tl5eXevbsWd1dUWpqqry8vC77N/3uu+/WddddZ26fO3dOKSkpNTYRca3rXlUbOXKky+sNi8Wim266SdOnT9eFCxcqdMzDhw8rJSWFNQIAAAAAUCUaVHcH4Dl//vOfXbb/9Kc/yW63lyhv3779VY/13HPP6Re/+IUGDx5cmV28qr179+quu+7SmTNn9Otf/1rR0dGSpH379un555/X9u3blZaWJumnN5KaNWvm8unfsjp//ryGDBmi9evXq1evXnryyScVEhKir776SitXrtTbb7+trKwstWzZsjKHV2UWLlyoRx99VNdff70mTJigFi1a6PPPP9fSpUv17rvv6uOPP1ZMTEyp++7bt0+pqany9/evcPuPP/645s2bp65du2rKlCkKCQnRP/7xDy1cuFDvvvuuNm3apBtvvNGMT09P1yuvvKIOHTqoffv2yszMrHDbAGqW5cuX67rrrtOePXt09OhRtWnTprq7VGbnzp3TzJkzJanEmQ3Tpk3T73//+yvu36tXL50/f15+fn5V0r/LrXtV3W55WCwWLV26VJKUl5enDz74QLNnz9axY8e0fPnych/v8OHDmjlzpnr37u2S7JJkvh4AAAAAAKCiSKDUI7/+9a9dtnft2iW73V6ivKbKzc3VvffeKx8fH+3fv1/t2rVzqX/22Wf1xhtvVEpbTzzxhNavX6/58+dr4sSJLnUzZszQ/PnzK6UdT9ixY4cmTpyo22+/XevXr1dgYKBZN27cON12221KTEzUoUOHFBwc7LKvYRj63e9+p+HDh2vTpk0Vav+vf/2r5s2bp/vuu0/Lly+Xj4+PWTdy5Ej16dNHv/zlL7Vv3z41aPDTn6Sf//znys3NVePGjfXiiy+SQAHqiOPHj2vnzp1677339Jvf/EbLly/XjBkzqrtblaJBgwbm37DL8fb2vqZkdEVVV7uladCggcvrjt/+9rf6v//7P/31r3/VSy+9pLCwsEprqyYkjAAAAAAAtRuX8IKLs2fP6rHHHlOrVq1ksVjUtm1bvfjiizIMw4zx8vLS2bNn9fbbb5uX4Sj+tOvXX3+t3/72t2rbtq0CAgLUtGlT/fKXv6yUS2u8/vrr+vbbb/XSSy+VSJ5IUlhYmKZNmybpp+vOHzp0SNu2bTP7WNbroH/zzTd6/fXX1b9//xLJE0ny8fHR448/XuLsk9zcXI0cOVLBwcEKCgrSqFGjdO7cOZcYLy8vjR8/XqtXr1anTp1ksVjUsWNHrV+/vkQ7W7duVY8ePeTv768bbrhBr7/+eqnX2L+a2bNny8vLS2+//bZL8kSSbrjhBs2dO1ffffed/vjHP5bY989//rMOHjyoZ599tlxtXmrmzJlq0qSJ/vjHP7okTyTp1ltv1ZQpU/TPf/5T7733nlkeEhKixo0bV7hNADXT8uXL1aRJEyUkJOgXv/iFecaB0+lUSEiIRo0aVWKf/Px8+fv76/HHHzfLvv76a/385z9Xw4YNFRoaqkmTJmnDhg1Vep+Pr776Ss2bN5f009+14rUlJSVFUun3QHHnfi+S4kuIlfZ16Zq1bNky9e3bV6GhobJYLOrQoYMWL17scuwrrXuXuwfKqlWrFB0drYCAADVr1ky//vWv9e2337rEjBw5Uo0aNdK3336rwYMHq1GjRmrevLkef/xxFRYWlm8SS+Hl5aXbb79dhmHo3//+t1leltcTqamp+uUvfylJ6tOnT4lLkZZ2D5STJ09q9OjRCgsLk7+/v7p27aq33377mscBAAAAAKibOAMFJsMw9POf/1xbtmzR6NGj1a1bN23YsEFPPPGEvv32W/Osiz//+c96+OGHdeutt2rMmDGSfnojXvrpEls7d+7U0KFD1bJlS3311VdavHixevfurcOHD5d4A788PvzwQwUEBOgXv/jFVWNffvllTZgwQY0aNdJTTz0lSWX+VOvHH3+sixcv6sEHHyxX/371q18pKipKc+bM0T/+8Q8tXbpUoaGh+sMf/uAS9+mnn+q9997Tb3/7WzVu3FivvPKKEhMTlZWVpaZNm0qS9u/frwEDBqhFixaaOXOmCgsLNWvWLPPNu7I6d+6cNm3apDvuuENRUVGlxtx3330aM2aMPvroI02ePNksP336tKZMmaInn3xS4eHh5Wq32JdffqkjR45o5MiRslqtpcYMHz5cM2bM0EcffaRf/epXFWoHQO2wfPlyDRkyRH5+frr//vu1ePFi7d27V7fccovuvfdevffee3r99dddzhxYvXq1HA6Hhg4dKumnRH/fvn114sQJPfroowoPD9eKFSu0ZcuWKu178+bNtXjxYo0bN0733nuvhgwZIknq0qVLhY/Zq1evEpfR/PrrrzVt2jSFhoaaZYsXL1bHjh3185//XA0aNNBHH32k3/72tyoqKlJSUpKk8q97qampGjVqlG655RbNmTNHOTk5WrBggXbs2KH9+/e7nJFYWFio+Ph49ezZUy+++KI2btyoefPm6YYbbtC4ceMqPP5ixUmRJk2amGVleT3Rq1cv/e53v9Mrr7yiJ5980rwE6eUuRXr+/Hn17t1bR48e1fjx4xUVFaVVq1Zp5MiRys3N1aOPPnrNYwEAAAAA1DEG6q2kpCTj0qfA6tWrDUnGM8884xL3i1/8wvDy8jKOHj1qljVs2NAYMWJEiWOeO3euRFl6erohyfjTn/5klm3ZssWQZGzZsqXM/W3SpInRtWvXMsd37NjRuPPOO8scX2zSpEmGJGP//v1lip8xY4YhyXjooYdcyu+9916jadOmLmWSDD8/P5e5/Oc//2lIMhYuXGiWDRo0yAgMDDS+/fZbs+zLL780GjRoYJTn1zYzM9OQZDz66KNXjOvSpYsREhLiUvb4448bUVFRxoULFwzDMIzIyEgjISGhzG0bxv+eU/Pnz79inNVqNW6++eZS61544QVDknH8+PFytQ2gZtm3b58hybDb7YZhGEZRUZHRsmVL8+/Thg0bDEnGRx995LLfXXfdZVx//fXm9rx58wxJxurVq82y8+fPG+3atSv3urJs2TJDkrF3795S6xMSEozIyEhz+/vvvzckGTNmzCgRW7wWXCoyMtJlrbza2nf+/HkjOjraiIiIME6cOGGWl7a2xsfHu8yLYVx+3XNvt6CgwAgNDTU6depknD9/3oxbs2aNIcmYPn26WTZixAhDkjFr1iyXY3bv3t2Ijo4udRyXM2LECKNhw4bG999/b3z//ffG0aNHjRdffNHw8vIyOnXqZBQVFV1xzKW9nli1atVl5/TOO+90mY+XX37ZkGT85S9/McsKCgoMm81mNGrUyMjPzy/XeAAAAAAAdR+X8IJp3bp18vHx0e9+9zuX8scee0yGYejjjz++6jECAgLMn51Op3744Qe1adNGwcHB+sc//nFN/cvPz/fIZZ3y8/MlqdxtjR071mX7jjvu0A8//GAer1hsbKx5xo7006eXrVareemSwsJCbdy4UYMHD1ZERIQZ16ZNGw0cOLBcfTp9+nSZxtK4cWMzVpL+9a9/acGCBXrhhRdksVjK1WZltA+g7lm+fLnCwsLUp08fST9duum+++7TO++8o8LCQvXt21fNmjXTu+++a+7z448/ym6367777jPL1q9fr5/97Gf6+c9/bpb5+/vrkUce8dxgqshvf/tbHThwQH//+99dzvy7dG3Ny8vTf//7X915553697//rby8vHK3s2/fPp08eVK//e1vXe6NkpCQoHbt2mnt2rUl9iltjbv0kltldfbsWTVv3lzNmzdXmzZt9Pjjj+u2227TBx984HIJtKp4PbFu3TqFh4fr/vvvN8t8fX31u9/9TmfOnNG2bdsqdFwAAAAAQN1FAgWmr7/+WhERESXe7C6+FMbXX3991WOcP39e06dPN++h0qxZMzVv3ly5ubkVepPnUlar1SNvshdfaqq8bbVu3dplu/hSJD/++OMV44pji+NOnjyp8+fPq02bNiXiSiu7kuLH8mpjOX36tMvlYh599FH93//9nxITE8vVXmW1D6BuKSws1DvvvKM+ffro+PHjOnr0qI4ePaqePXsqJydHmzZtUoMGDZSYmKgPPvhADodDkvTee+/J6XS6JFC+/vpr3XDDDSXuN1Lev49lVd77TlXU66+/rmXLlmnhwoWKiYlxqduxY4diY2PVsGFDBQcHq3nz5nryySclqUJra/F63rZt2xJ17dq1K7He+/v7l7iE5KXrVnn4+/vLbrfLbrdr2bJlat++vU6ePOmSMJGq5vXE119/rRtvvFHe3q4vf8vzOgcAAAAAUL9wDxRUqgkTJmjZsmWaOHGibDabgoKC5OXlpaFDh6qoqOiajt2uXTtlZmaqoKDA5fr4la34BvUHDhxQt27dyryf+w3SixmGUaG4ynDjjTeqQYMG+uyzzy4b43A4dOTIEd16662SpM2bN2v9+vV67733XG7We/HiRZ0/f15fffWVQkJCLntPk0t16NBBkq7Y/tdff638/Hxdf/31ZRwVgNpm8+bNOnHihN555x298847JeqXL1+uuLg4DR06VK+//ro+/vhjDR48WCtXrlS7du3UtWvXKulX8dkX58+fL7X+3LlzLmdoVJU9e/bo0Ucf1cMPP2zeW6zYsWPH1K9fP7Vr104vvfSSWrVqJT8/P61bt07z58+/5rW1LC63blX0WLGxseZ2fHy82rVrp9/85jf68MMPzfKqfD0BAAAAAEBZkUCBKTIyUhs3btTp06ddzkL54osvzPpil/tE7t/+9jeNGDFC8+bNM8suXLig3Nzca+7foEGDlJ6err///e8ul9+4nIp+anjgwIHy8fHRX/7yl3LfSL4yhIaGyt/fX0ePHi1RV1rZlQQGBqpfv37auHGjvv76a5fHsNjKlSvlcDj0y1/+UpKUlZUlSeYNki/17bffKioqSvPnz9fEiROv2v6NN96otm3bavXq1VqwYEGpl/L605/+JElm+wDqnuXLlys0NFSLFi0qUffee+/p/fff15IlS9SrVy+1aNFC7777rm6//XZt3rzZvCF6scjISB0+fFiGYbj8nS/v38fiY0nSkSNHdMcdd5So/9e//qVOnTqZ21VxNsr333+vX/ziF+rWrVup8/PRRx/J4XDoww8/dDmDccuWLSViy9q/S8fdt29fl7ojR46UulZUlRYtWmjSpEmaOXOmdu3aZZ59U9bXE+V5TCIjI/XZZ5+pqKjI5SyU0l7nAAAAAAAgcQkvXOKuu+5SYWGhXn31VZfy+fPny8vLy+X+Gw0bNiw1KeLj41PiTIqFCxeqsLDwmvs3duxYtWjRQo899pj+9a9/lag/efKknnnmmav28WpatWqlRx55RGlpaVq4cGGJ+qKiIs2bN0/ffPNNuY9dFsWfzl29erW+++47s/zo0aNlug+Nu2nTpskwDI0cObLEp6yPHz+uyZMnq1WrVmayqG/fvnr//fdLfDVv3lw9evTQ+++/r0GDBpW5/RkzZujHH3/U2LFjSzwPMjIy9Ic//EHdu3cv9/1dANQO58+f13vvvae7775bv/jFL0p8jR8/XqdPn9aHH34ob29v/eIXv9BHH32kP//5z7p48aLL5bukn85Y+Pbbb13OVrhw4YLeeOONcvctOjpaoaGhWrp0qXnZsGKrV6/Wt99+6/K3KTAwUJIq5UMB0k+XNhs6dKgKCgr097//vdSzK4vP/rh0bc3Ly9OyZctKxJZ13evRo4dCQ0O1ZMkSl3F//PHH+vzzz5WQkFCB0VTchAkTFBgYqOeff94sK+vriYYNG0oq22Ny1113KTs72+U+OxcvXtTChQvVqFEj3XnnndcwCgAAAABAXcQZKDANGjRIffr00VNPPaWvvvpKXbt2VVpamj744ANNnDjR5cbn0dHR2rhxo1566SVFREQoKipKPXv21N13360///nPCgoKUocOHZSenq6NGzeqadOm19y/Jk2a6P3339ddd92lbt266de//rWio6MlSf/4xz/017/+VTabzaWPixcv1jPPPKM2bdooNDS0xCdtL2fevHk6duyYfve735lv/DVp0kRZWVlatWqVvvjiCw0dOvSax3Q5KSkpSktL02233aZx48aZia1OnTopMzOzXMe6/fbbzTNGunTpopEjR6pFixb64osv9MYbb8jb21urV69WcHCwpJ/u0VLafVomTpyosLAwDR48uFzt33///dq3b59eeuklHT58WMOGDVOTJk30j3/8Q2+99ZaaN2+uv/3tb2rQ4H9/jvLy8szk1Y4dOyRJr776qoKDgxUcHKzx48eXqw8Aqs+HH36o06dPu9z0/VIxMTFq3ry5li9frvvuu0/33XefFi5cqBkzZqhz587m/SmK/eY3v9Grr76q+++/X48++qhatGih5cuXm5faKs8ZCX5+fnrxxRc1YsQI3XLLLbrvvvvUtGlT7d+/X2+99Za6dOnickmtgIAAdejQQe+++65uuukmhYSEqFOnTi5nqZTHkiVLtHnzZo0dO7bEGSVhYWHq37+/4uLi5Ofnp0GDBuk3v/mNzpw5ozfeeEOhoaE6ceKEyz5lXfd8fX31hz/8QaNGjdKdd96p+++/Xzk5OVqwYIGuu+46TZo0qULjqaimTZtq1KhReu211/T555+rffv2ZX490a1bN/n4+OgPf/iD8vLyZLFY1Ldv31LvqzVmzBi9/vrrGjlypDIyMnTdddfpb3/7m3bs2KGXX3651LMkAQAAAAD1nIF6KykpyXB/Cpw+fdqYNGmSERERYfj6+ho33nij8cILLxhFRUUucV988YXRq1cvIyAgwJBkjBgxwjAMw/jxxx+NUaNGGc2aNTMaNWpkxMfHG1988YURGRlpxhiGYWzZssWQZGzZsqXc/f7uu++MSZMmGTfddJPh7+9vBAYGGtHR0cazzz5r5OXlmXHZ2dlGQkKC0bhxY0OSceedd5arnYsXLxpLly417rjjDiMoKMjw9fU1IiMjjVGjRhn79+8342bMmGFIMr7//nuX/ZctW2ZIMo4fP26WSTKSkpJKtOU+P4ZhGJs2bTK6d+9u+Pn5GTfccIOxdOlS47HHHjP8/f3LNY5in3zyiXHPPfcYzZo1M7y8vAxJRmhoqHHixIky7R8ZGWkkJCRUqG3DMIwPP/zQiI2NNYKDgw1JhiSjY8eOLo9ZsePHj5sx7l+RkZEV7gMAzxs0aJDh7+9vnD179rIxI0eONHx9fY3//ve/RlFRkdGqVStDkvHMM8+UGv/vf//bSEhIMAICAozmzZsbjz32mPH3v//dkGTs2rWr3H38+OOPjT59+hhWq9Xw9fU1oqKijOTkZOPHH38sEbtz504jOjra8PPzMyQZM2bMMAzjf2vBpa629hXvU9rXpWvWhx9+aHTp0sXw9/c3rrvuOuMPf/iD8dZbb5VYYy637l1uzX333XeN7t27GxaLxQgJCTGGDRtmfPPNNy4xI0aMMBo2bFhiHkob79Vc7liGYRjHjh0zfHx8yv16wjAM44033jCuv/56w8fHx2Wcd955Z4m1Pycnxzyun5+f0blzZ2PZsmXlGgcAAAAAoP7wMowquHM1gCoxePBgHTp0SF9++eU1H2v27NmaPn26nnrqKZdLn3nKww8/rDfffFNvvPGGHn74YY+3D6BuefnllzVp0iR98803+tnPflbd3QEAAAAAAHUACRSghjp//rwCAgLM7S+//FIdO3bUiBEjKnSt/9KMGzdOS5Ys0euvv+5ymRpPKCws1ODBg7V+/Xp98MEHuuuuuzzaPoDay/3v44ULF9S9e3cVFhaWeo8sAAAAAACAiiCBgmp3/vx55eXlXTEmJCSk1Jvrlld2dvYV6wMCAhQUFHTN7VSGFi1aaOTIkbr++uv19ddfa/HixXI4HNq/f79uvPFG5eXllbgpvLvw8PAq69+pU6dUUFBw2XofHx81b968ytoHUH8NHDhQrVu3Vrdu3ZSXl6e//OUvOnTokJYvX64HHnjAo+sKWA8AAAAAAHUXCRRUu9TUVI0aNeqKMVu2bFHv3r2vua2r3Vx4xIgRSk1NveZ2KsOoUaO0ZcsWZWdny2KxyGaz6bnnntPNN98sSRo5cqTefvvtKx6jKn+9e/furW3btl22PjIyUl999VWVtQ+g/nr55Ze1dOlSffXVVyosLFSHDh00efJk3XfffZI8u66A9QAAAAAAUHeRQEG1O3HihA4dOnTFmOjoaDVp0uSa29q4ceMV6yMiItShQ4drbscTDh8+rO++++6KMbGxsVXWfkZGhn788cfL1gcEBOi2226rsvYB4HI8ua6A9QAAAAAAUHeRQAEAAAAAAAAAAHDjXd0dAAAAAAAAAAAAqGkaVHcHqkpRUZG+++47NW7c+Kr3vQCA2swwDJ0+fVoRERHy9iYv7kmsNQDqC9YaAAAAAPVRnU2gfPfdd2rVqlV1dwMAPOY///mPWrZsWd3dqFdYawDUN6w1AAAAAOqTOptAady4saSf/smzWq1l3s/pdCotLU1xcXHy9fWtqu7VOcxb+TFnFcO8lZSfn69WrVqZf/fgOaw1V8Y46476MEapfoyzomNkrQEAAABQH9XZBErxpVSsVmu539QKDAyU1Wqts/84VwXmrfyYs4ph3i6PS0h5HmvNlTHOuqM+jFGqH+O81jGy1gAAAACoT7iAMQAAAAAAAAAAgBsSKAAAAAAAAAAAAG5IoAAAAAAAAAAAALghgQIAAAAAAAAAAOCGBAoAAAAAAAAAAIAbEigAAAAAAAAAAABuSKAAAAAAAAAAAAC4IYECAAAAAAAAAADghgQKAAAAAAAAAACAGxIoAAAAAAAAAAAAbkigAABqtOeff15eXl6aOHGiWXbhwgUlJSWpadOmatSokRITE5WTk+OyX1ZWlhISEhQYGKjQ0FA98cQTunjxokvM1q1bdfPNN8tisahNmzZKTU31wIgAAAAAAABQG5BAAQDUWHv37tXrr7+uLl26uJRPmjRJH330kVatWqVt27bpu+++05AhQ8z6wsJCJSQkqKCgQDt37tTbb7+t1NRUTZ8+3Yw5fvy4EhIS1KdPH2VmZmrixIl6+OGHtWHDBo+NDwAAAAAAADVXg+ruAH5y3e/XerzNr55P8HibAFBWZ86c0bBhw/TGG2/omWeeMcvz8vL05ptvasWKFerbt68kadmyZWrfvr127dqlmJgYpaWl6fDhw9q4caPCwsLUrVs3zZ49W1OmTFFKSor8/Py0ZMkSRUVFad68eZKk9u3b69NPP9X8+fMVHx/vkTF2StkgR6GXR9qS+LsPAAAAAABQHiRQAAA1UlJSkhISEhQbG+uSQMnIyJDT6VRsbKxZ1q5dO7Vu3Vrp6emKiYlRenq6OnfurLCwMDMmPj5e48aN06FDh9S9e3elp6e7HKM45tJLhblzOBxyOBzmdn5+viTJ6XTK6XSWeWzFsRZvo8z7VIby9LEy2/N0u55WH8ZZH8Yo1Y9xVnSMdXlOAAAAAOBySKAAAGqcd955R//4xz+0d+/eEnXZ2dny8/NTcHCwS3lYWJiys7PNmEuTJ8X1xXVXisnPz9f58+cVEBBQou05c+Zo5syZJcrT0tIUGBhY9gH+f7N7FJV7n2uxbt06j7ZXzG63V0u7nlYfxlkfxijVj3GWd4znzp2rop4AAAAAQM1FAgUAUKP85z//0aOPPiq73S5/f//q7o6LqVOnKjk52dzOz89Xq1atFBcXJ6vVWubjOJ1O2e12Pb3PW44iz13C62CKZy5NVqx4nP3795evr69H2/ak+jDO+jBGqX6Ms6JjLD7jDgAAAADqExIoAIAaJSMjQydPntTNN99slhUWFmr79u169dVXtWHDBhUUFCg3N9flLJScnByFh4dLksLDw7Vnzx6X4+bk5Jh1xd+Lyy6NsVqtpZ59IkkWi0UWi6VEua+vb4XebHUUeXn0HijV9YZwReentqkP46wPY5TqxzjLO8a6Ph8AAAAAUBrv6u4AAACX6tevnw4cOKDMzEzzq0ePHho2bJj5s6+vrzZt2mTuc+TIEWVlZclms0mSbDabDhw4oJMnT5oxdrtdVqtVHTp0MGMuPUZxTPExAAAAAAAAUL9xBgoAoEZp3LixOnXq5FLWsGFDNW3a1CwfPXq0kpOTFRISIqvVqgkTJshmsykmJkaSFBcXpw4dOujBBx/U3LlzlZ2drWnTpikpKck8g2Ts2LF69dVXNXnyZD300EPavHmzVq5cqbVr13p2wAAAAAAAAKiRSKAAAGqd+fPny9vbW4mJiXI4HIqPj9drr71m1vv4+GjNmjUaN26cbDabGjZsqBEjRmjWrFlmTFRUlNauXatJkyZpwYIFatmypZYuXar4eM/eJwQAAAAAAAA1EwkUAECNt3XrVpdtf39/LVq0SIsWLbrsPpGRkVq3bt0Vj9u7d2/t37+/MroIAAAAAACAOoZ7oAAAAAAAAAAAALghgQIAAAAAAAAAAOCGBAoAAAAAAAAAAIAbEigAAAAAAAAAAABuSKAAAAAAAAAAAAC4IYECAAAAAAAAAADghgQKAAAAAAAAAACAGxIoAAAAAAAAAAAAbkigAAAAAAAAAAAAuCGBAgAAAAAAAAAA4IYECgAAAAAAAAAAgBsSKAAAAAAAAAAAAG5IoAAAAAAAAAAAALgpVwIlJSVFXl5eLl/t2rUz6y9cuKCkpCQ1bdpUjRo1UmJionJyclyOkZWVpYSEBAUGBio0NFRPPPGELl686BKzdetW3XzzzbJYLGrTpo1SU1MrPkIAAAAAAAAAAIByKvcZKB07dtSJEyfMr08//dSsmzRpkj766COtWrVK27Zt03fffachQ4aY9YWFhUpISFBBQYF27typt99+W6mpqZo+fboZc/z4cSUkJKhPnz7KzMzUxIkT9fDDD2vDhg3XOFQAAAAAAAAAAICyaVDuHRo0UHh4eInyvLw8vfnmm1qxYoX69u0rSVq2bJnat2+vXbt2KSYmRmlpaTp8+LA2btyosLAwdevWTbNnz9aUKVOUkpIiPz8/LVmyRFFRUZo3b54kqX379vr00081f/58xcfHX+NwAQAAAAAAAAAArq7cCZQvv/xSERER8vf3l81m05w5c9S6dWtlZGTI6XQqNjbWjG3Xrp1at26t9PR0xcTEKD09XZ07d1ZYWJgZEx8fr3HjxunQoUPq3r270tPTXY5RHDNx4sQr9svhcMjhcJjb+fn5kiSn0ymn01nm8RXHlmefymDxMTzanlS5Y6yueavNmLOKYd5KYi4AAAAAAACAyleuBErPnj2Vmpqqtm3b6sSJE5o5c6buuOMOHTx4UNnZ2fLz81NwcLDLPmFhYcrOzpYkZWdnuyRPiuuL664Uk5+fr/PnzysgIKDUvs2ZM0czZ84sUZ6WlqbAwMDyDFOSZLfby73PtZh7q0ebkyStW7eu0o/p6XmrC5izimHe/ufcuXPV3QUAAAAAAACgzilXAmXgwIHmz126dFHPnj0VGRmplStXXjax4SlTp05VcnKyuZ2fn69WrVopLi5OVqu1zMdxOp2y2+3q37+/fH19q6KrpeqU4vl7vBxMqbxLolXXvNVmzFnFMG8lFZ9xBwAAAAAAAKDylPsSXpcKDg7WTTfdpKNHj6p///4qKChQbm6uy1koOTk55j1TwsPDtWfPHpdj5OTkmHXF34vLLo2xWq1XTNJYLBZZLJYS5b6+vhV6k7Wi+1WUo9DLY20Vq4rxeXre6gLmrGKYt/9hHgAAAAAAAIDK530tO585c0bHjh1TixYtFB0dLV9fX23atMmsP3LkiLKysmSz2SRJNptNBw4c0MmTJ80Yu90uq9WqDh06mDGXHqM4pvgYAAAAAAAAAAAAVa1cCZTHH39c27Zt01dffaWdO3fq3nvvlY+Pj+6//34FBQVp9OjRSk5O1pYtW5SRkaFRo0bJZrMpJiZGkhQXF6cOHTrowQcf1D//+U9t2LBB06ZNU1JSknn2yNixY/Xvf/9bkydP1hdffKHX/l979x8WVZ33f/wFCIOog5HBwIrE5r0q+auwdO7K9QdCxnrnxh9ZrrKpeemid8puGpsZ6pquZWZJupVFe63cpl3Zlpgw6qKZ+IvkTrG8s7XL3c2B3UxHMccR5vvHfpmaAc1BmBmY5+O6uPSc8znnvN9H4tC8zo+XX9aGDRs0e/bslu8eAAAAAAAAAACgCV49wuvvf/+7HnroIX399de66aabdPfdd2vv3r266aabJEkrVqxQaGiosrKyZLfblZGRoZdfftm1flhYmDZv3qzp06fLbDarU6dOys7O1sKFC11jkpOTVVxcrNmzZ2vlypXq3r27XnvtNWVktNz7OgAAAAAAAAAAAK7GqwBl/fr1V10eGRmpgoICFRQUXHFMUlKStmzZctXtDBs2TIcOHfKmNAAAAAAAAAAAgBZzXe9AAQAAAAAAAAAAaI8IUAAAAAAAAAAAADwQoAAAAsrq1avVv39/GY1GGY1Gmc1mffDBB67lw4YNU0hIiNvXtGnT3LZx8uRJZWZmKioqSrGxsXr88cd1+fJltzFlZWW6/fbbZTAY1LNnTxUWFvqiPQAAAAAAALQRXr0DBQCA1ta9e3ctXbpU//Ef/yGn06k333xT999/vw4dOqRbb71VkvToo49q4cKFrnWioqJcf6+rq1NmZqZMJpP27NmjU6dOaeLEiQoPD9czzzwjSTpx4oQyMzM1bdo0rVu3Ttu3b9eUKVMUHx+vjIwM3zYMAAAAAACAgESAAgAIKGPGjHGbXrx4sVavXq29e/e6ApSoqCiZTKYm1y8tLdXRo0e1bds2xcXFaeDAgVq0aJHmzp2r/Px8RUREaM2aNUpOTtby5cslSX369NHu3bu1YsUKAhQAAAAAAABIIkABAASwuro6bdy4UbW1tTKbza7569at05/+9CeZTCaNGTNGTz31lOsulPLycvXr109xcXGu8RkZGZo+fbqqqqp02223qby8XGlpaW77ysjI0KxZs65aj91ul91ud03bbDZJksPhkMPhuOa+GsYaQp3XvE5L8KbGltyfr/fra8HQZzD0KAVHn83tsT0fEwAAAAC4EgIUAEDAOXz4sMxmsy5evKjOnTtr06ZNSklJkSQ9/PDDSkpKUkJCgj755BPNnTtXx44d0zvvvCNJslqtbuGJJNe01Wq96hibzaZvv/1WHTt2bLKuJUuWaMGCBY3ml5aWuj1G7FotGlTv9TrXY8uWLT7dXwOLxeKX/fpaMPQZDD1KwdGntz1euHChlSoBAAAAgMBFgAIACDi9evVSZWWlzp49q7ffflvZ2dnauXOnUlJSNHXqVNe4fv36KT4+XiNHjtQXX3yhW265pVXrysvLU25urmvaZrMpMTFR6enpMhqN17wdh8Mhi8Wipw6Gyl4f0hqlNulIvm8fT9bQ56hRoxQeHu7TfftSMPQZDD1KwdFnc3tsuOMOAAAAAIIJAQoAIOBERESoZ8+ekqTU1FQdOHBAK1eu1B/+8IdGYwcPHixJOn78uG655RaZTCbt37/fbUx1dbUkud6bYjKZXPO+P8ZoNF7x7hNJMhgMMhgMjeaHh4c368NWe32I7HW+C1D89YFwc49PWxMMfQZDj1Jw9Oltj+39eAAAAABAU0L9XQAAAD+kvr7e7d0j31dZWSlJio+PlySZzWYdPnxYNTU1rjEWi0VGo9H1GDCz2azt27e7bcdisbi9ZwUAAAAAAADBjTtQAAABJS8vT6NHj1aPHj107tw5FRUVqaysTCUlJfriiy9UVFSk++67TzfeeKM++eQTzZ49W0OHDlX//v0lSenp6UpJSdGECRO0bNkyWa1WzZs3Tzk5Oa67R6ZNm6ZVq1Zpzpw5mjRpknbs2KENGzaouLjYn60DAAAAAAAggBCgAAACSk1NjSZOnKhTp04pOjpa/fv3V0lJiUaNGqW//e1v2rZtm1544QXV1tYqMTFRWVlZmjdvnmv9sLAwbd68WdOnT5fZbFanTp2UnZ2thQsXusYkJyeruLhYs2fP1sqVK9W9e3e99tprysjw7TtCAAAAAAAAELgIUAAAAWXt2rVXXJaYmKidO3f+4DaSkpK0ZcuWq44ZNmyYDh065HV9AAAAAAAACA68AwUAAAAAAAAAAMADAQoAAAAAAAAAAIAHAhQAAA5MCugAAD+pSURBV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AAAAAAAAAMADAQoAAAAAAAAAAIAHAhQAQEBZvXq1+vfvL6PRKKPRKLPZrA8++MC1/OLFi8rJydGNN96ozp07KysrS9XV1W7bOHnypDIzMxUVFaXY2Fg9/vjjunz5stuYsrIy3X777TIYDOrZs6cKCwt90R4AAAAAAADaCAIUAEBA6d69u5YuXaqKigodPHhQI0aM0P3336+qqipJ0uzZs/X+++9r48aN2rlzp7766is98MADrvXr6uqUmZmpS5cuac+ePXrzzTdVWFio+fPnu8acOHFCmZmZGj58uCorKzVr1ixNmTJFJSUlPu8XAAAAAAAAgamDvwsAAOD7xowZ4za9ePFirV69Wnv37lX37t21du1aFRUVacSIEZKkN954Q3369NHevXs1ZMgQlZaW6ujRo9q2bZvi4uI0cOBALVq0SHPnzlV+fr4iIiK0Zs0aJScna/ny5ZKkPn36aPfu3VqxYoUyMjJ83jMAAAAAAAACDwEKACBg1dXVaePGjaqtrZXZbFZFRYUcDofS0tJcY3r37q0ePXqovLxcQ4YMUXl5ufr166e4uDjXmIyMDE2fPl1VVVW67bbbVF5e7raNhjGzZs26aj12u112u901bbPZJEkOh0MOh+Oa+2oYawh1XvM6LcGbGltyf77er68FQ5/B0KMUHH02t8f2fEwAAAAA4EquK0BZunSp8vLy9Nhjj+mFF16Q9O9n0//617/W+vXrZbfblZGRoZdfftntg6yTJ09q+vTp+stf/qLOnTsrOztbS5YsUYcO35VTVlam3NxcVVVVKTExUfPmzdMvf/nL6ykXANBGHD58WGazWRcvXlTnzp21adMmpaSkqLKyUhEREeratavb+Li4OFmtVkmS1Wp1O+c0LG9YdrUxNptN3377rTp27NhkXUuWLNGCBQsazS8tLVVUVJTXfS4aVO/1Otdjy5YtPt1fA4vF4pf9+low9BkMPUrB0ae3PV64cKGVKgEAAACAwNXsAOXAgQP6wx/+oP79+7vNnz17toqLi7Vx40ZFR0drxowZeuCBB/TRRx9J+u7Z9CaTSXv27NGpU6c0ceJEhYeH65lnnpH03bPpp02bpnXr1mn79u2aMmWK4uPjebQKAASBXr16qbKyUmfPntXbb7+t7Oxs7dy5099lKS8vT7m5ua5pm82mxMREpaeny2g0XvN2HA6HLBaLnjoYKnt9SGuU2qQj+b49hzb0OWrUKIWHh/t0374UDH0GQ49ScPTZ3B4b7rgDAAAAgGDSrADl/PnzGj9+vF599VX97ne/c80/e/Ysz6YHAFy3iIgI9ezZU5KUmpqqAwcOaOXKlXrwwQd16dIlnTlzxu0ulOrqaplMJkmSyWTS/v373bZXXV3tWtbwZ8O8748xGo1XvPtEkgwGgwwGQ6P54eHhzfqw1V4fInud7wIUf30g3Nzj09YEQ5/B0KMUHH1622N7Px4AAAAA0JTQ5qyUk5OjzMzMRs+P/6Fn00u64rPpbTabqqqqXGOaejZ9wzYAAMGlvr5edrtdqampCg8P1/bt213Ljh07ppMnT8psNkuSzGazDh8+rJqaGtcYi8Uio9GolJQU15jvb6NhTMM2AAAAAAAAAK/vQFm/fr0+/vhjHThwoNEyq9Xqt2fTt/SLfX39okxDmG9fJCy1bI/B8NLVlsYxax6OW2Pt7Vjk5eVp9OjR6tGjh86dO6eioiKVlZWppKRE0dHRmjx5snJzcxUTEyOj0aiZM2fKbDZryJAhkqT09HSlpKRowoQJWrZsmaxWq+bNm6ecnBzX3SPTpk3TqlWrNGfOHE2aNEk7duzQhg0bVFxc7M/WAQAAAAAAEEC8ClD+9re/6bHHHpPFYlFkZGRr1dQsLf1iX1+/PHTZnT7dnaTWeZlwMLx0taVxzJqH4/ad9vZi35qaGk2cOFGnTp1SdHS0+vfvr5KSEo0aNUqStGLFCoWGhiorK0t2u10ZGRl6+eWXXeuHhYVp8+bNmj59usxmszp16qTs7GwtXLjQNSY5OVnFxcWaPXu2Vq5cqe7du+u1117jMZEAAAAAAABw8SpAqaioUE1NjW6//XbXvLq6Ou3atUurVq1SSUmJ355N39Iv9vX1y0P75pf4bF8NWvJlwsHw0tWWxjFrHo5bY+3txb5r16696vLIyEgVFBSooKDgimOSkpJ+MCQeNmyYDh061KwaAQAAAAAA0P55FaCMHDlShw8fdpv3yCOPqHfv3po7d64SExNdz6bPysqS1PSz6RcvXqyamhrFxsZKavrZ9J4ffP3Qs+lb+sW+vn55qC9fItygNfoLhpeutjSOWfNw3L7DcQAAAAAAAABanlcBSpcuXdS3b1+3eZ06ddKNN97oms+z6QEAAAAAAAAAQFvn9UvkfwjPpgcAAAAAAAAAAG3ddQcoZWVlbtM8mx4AAAAAAAAAALR1of4uAAAAAAAAAAAAINAQoAAAAAAAAAAAAHggQAEAAAAAAAAAAPBAgAIAAAAAAAAAAOCBAAUAAAAAAAAAAMADAQoAAAAAAAAAAIAHAhQAAAAAAAAAAAAPBCgAAAAAAAAAAAAeCFAAAAAAAAAAAAA8dPB3AfCfm58obrFtGcKcWnan1De/RPa6kCbHfLk0s8X2BwAAAAAAAABAa+IOFAAAAAAAAAAAAA8EKAAAAAAAAAAAAB4IUAAAAAAAAAAAADwQoAAAAAAAAAAAAHggQAEAAAAAAAAAAPBAgAIAAAAAAAAAAOCBAAUAAAAAAAAAAMADAQoAAAAAAAAAAIAHAhQAAAAAAAAAAAAPBCgAAAAAAAAAAAAeCFAAAAAAAAAAAAA8EKAAAAAAAAAAAAB4IEABAASUJUuW6I477lCXLl0UGxursWPH6tixY25jhg0bppCQELevadOmuY05efKkMjMzFRUVpdjYWD3++OO6fPmy25iysjLdfvvtMhgM6tmzpwoLC1u7PQAAAAAAALQRBCgAgICyc+dO5eTkaO/evbJYLHI4HEpPT1dtba3buEcffVSnTp1yfS1btsy1rK6uTpmZmbp06ZL27NmjN998U4WFhZo/f75rzIkTJ5SZmanhw4ersrJSs2bN0pQpU1RSUuKzXgEAAAAAABC4Ovi7AAAAvm/r1q1u04WFhYqNjVVFRYWGDh3qmh8VFSWTydTkNkpLS3X06FFt27ZNcXFxGjhwoBYtWqS5c+cqPz9fERERWrNmjZKTk7V8+XJJUp8+fbR7926tWLFCGRkZrdcgAAAAAAAA2gTuQAEABLSzZ89KkmJiYtzmr1u3Tt26dVPfvn2Vl5enCxcuuJaVl5erX79+iouLc83LyMiQzWZTVVWVa0xaWprbNjMyMlReXt5arQAAAAAAAKAN4Q4UAEDAqq+v16xZs3TXXXepb9++rvkPP/ywkpKSlJCQoE8++URz587VsWPH9M4770iSrFarW3giyTVttVqvOsZms+nbb79Vx44dG9Vjt9tlt9td0zabTZLkcDjkcDiuua+GsYZQ5zWv0xK8qbEl9+fr/fpaMPQZDD1KwdFnc3tsz8cEAAAAAK6EAAUAELBycnJ05MgR7d69223+1KlTXX/v16+f4uPjNXLkSH3xxRe65ZZbWq2eJUuWaMGCBY3ml5aWKioqyuvtLRpU3xJlXbMtW7b4dH8NLBaLX/bra8HQZzD0KAVHn972+P27/AAAAAAgWBCgAAAC0owZM7R582bt2rVL3bt3v+rYwYMHS5KOHz+uW265RSaTSfv373cbU11dLUmu96aYTCbXvO+PMRqNTd59Ikl5eXnKzc11TdtsNiUmJio9PV1Go/Gae3M4HLJYLHrqYKjs9SHXvN71OpLv23e7NPQ5atQohYeH+3TfvhQMfQZDj1Jw9NncHhvuuAMAAACAYEKAAgAIKE6nUzNnztSmTZtUVlam5OTkH1ynsrJSkhQfHy9JMpvNWrx4sWpqahQbGyvp31dbG41GpaSkuMZ43pFhsVhkNpuvuB+DwSCDwdBofnh4eLM+bLXXh8he57sAxV8fCDf3+LQ1wdBnMPQoBUef3vbY3o8HAAAAADSFl8gDAAJKTk6O/vSnP6moqEhdunSR1WqV1WrVt99+K0n64osvtGjRIlVUVOjLL7/Ue++9p4kTJ2ro0KHq37+/JCk9PV0pKSmaMGGC/vd//1clJSWaN2+ecnJyXAHItGnT9Ne//lVz5szRZ599ppdfflkbNmzQ7Nmz/dY7AAAAAAAAAgcBCgAgoKxevVpnz57VsGHDFB8f7/p66623JEkRERHatm2b0tPT1bt3b/36179WVlaW3n//fdc2wsLCtHnzZoWFhclsNusXv/iFJk6cqIULF7rGJCcnq7i4WBaLRQMGDNDy5cv12muvKSPDt4+5AgAAAAAAQGDiEV4AgIDidDqvujwxMVE7d+78we0kJSX94EvThw0bpkOHDnlVHwAAAAAAAIIDd6AAAAAAAAAAAAB4IEABAAAAAAAAAADwQIACAAAAAAAAAADggQAFAAAAAAAAAADAAwEKAAAAAAAAAACABwIUAAAAAAAAAAAADwQoAAAAAAAAAAAAHghQAAAAAAAAAAAAPBCgAAAAAAAAAAAAeCBAAQAAAAAAAAAA8ECAAgAAAAAAAAAA4MGrAGX16tXq37+/jEajjEajzGazPvjgA9fyixcvKicnRzfeeKM6d+6srKwsVVdXu23j5MmTyszMVFRUlGJjY/X444/r8uXLbmPKysp0++23y2AwqGfPniosLGx+hwAAAAAAAAAAAF7yKkDp3r27li5dqoqKCh08eFAjRozQ/fffr6qqKknS7Nmz9f7772vjxo3auXOnvvrqKz3wwAOu9evq6pSZmalLly5pz549evPNN1VYWKj58+e7xpw4cUKZmZkaPny4KisrNWvWLE2ZMkUlJSUt1DIAAAAAAAAAAMDVdfBm8JgxY9ymFy9erNWrV2vv3r3q3r271q5dq6KiIo0YMUKS9MYbb6hPnz7au3evhgwZotLSUh09elTbtm1TXFycBg4cqEWLFmnu3LnKz89XRESE1qxZo+TkZC1fvlyS1KdPH+3evVsrVqxQRkZGC7UNAAAAAAAAAABwZV4FKN9XV1enjRs3qra2VmazWRUVFXI4HEpLS3ON6d27t3r06KHy8nINGTJE5eXl6tevn+Li4lxjMjIyNH36dFVVVem2225TeXm52zYaxsyaNeuq9djtdtntdte0zWaTJDkcDjkcjmvuq2GsN+u0BEOY06f7a2mGUKfbn03x9TENdP76XmvrOG6NcSwAAAAAAACAlud1gHL48GGZzWZdvHhRnTt31qZNm5SSkqLKykpFRESoa9eubuPj4uJktVolSVar1S08aVjesOxqY2w2m7799lt17NixybqWLFmiBQsWNJpfWlqqqKgob9uUxWLxep3rsexOn+6u1SwaVH/FZVu2bPFhJW2Hr7/X2guO23cuXLjg7xIAAAAAAACAdsfrAKVXr16qrKzU2bNn9fbbbys7O1s7d+5sjdq8kpeXp9zcXNe0zWZTYmKi0tPTZTQar3k7DodDFotFo0aNUnh4eGuU2qS++W37HS+GUKcWDarXUwdDZa8PaXLMkXwewfZ9/vpea+s4bo013HEHAAAAAAAAoOV4HaBERESoZ8+ekqTU1FQdOHBAK1eu1IMPPqhLly7pzJkzbnehVFdXy2QySZJMJpP279/vtr3q6mrXsoY/G+Z9f4zRaLzi3SeSZDAYZDAYGs0PDw9v1oeszV2vuex1TYcObY29PuSKvfBhd9N8/b3WXnDcvsNxAAAAAAAAAFpe6PVuoL6+Xna7XampqQoPD9f27dtdy44dO6aTJ0/KbDZLksxmsw4fPqyamhrXGIvFIqPRqJSUFNeY72+jYUzDNgAAAAAAAAAAAFqbV3eg5OXlafTo0erRo4fOnTunoqIilZWVqaSkRNHR0Zo8ebJyc3MVExMjo9GomTNnymw2a8iQIZKk9PR0paSkaMKECVq2bJmsVqvmzZunnJwc190j06ZN06pVqzRnzhxNmjRJO3bs0IYNG1RcXNzy3QMAAAAAAAAAADTBqwClpqZGEydO1KlTpxQdHa3+/furpKREo0aNkiStWLFCoaGhysrKkt1uV0ZGhl5++WXX+mFhYdq8ebOmT58us9msTp06KTs7WwsXLnSNSU5OVnFxsWbPnq2VK1eqe/fueu2115SRwfszAAAAAAAAAACAb3gVoKxdu/aqyyMjI1VQUKCCgoIrjklKStKWLVuuup1hw4bp0KFD3pQGAAAAAAAAAADQYq77HSgAAAAAAAAAAADtDQEKAAAAAAAAAACABwIUAAAAAAAAAAAADwQoAAAAAAAAAAAAHghQAAABZcmSJbrjjjvUpUsXxcbGauzYsTp27JjbmIsXLyonJ0c33nijOnfurKysLFVXV7uNOXnypDIzMxUVFaXY2Fg9/vjjunz5stuYsrIy3X777TIYDOrZs6cKCwtbuz0AAAAAAAC0EQQoAICAsnPnTuXk5Gjv3r2yWCxyOBxKT09XbW2ta8zs2bP1/vvva+PGjdq5c6e++uorPfDAA67ldXV1yszM1KVLl7Rnzx69+eabKiws1Pz5811jTpw4oczMTA0fPlyVlZWaNWuWpkyZopKSEp/2CwAAAAAAgMDUwd8FAADwfVu3bnWbLiwsVGxsrCoqKjR06FCdPXtWa9euVVFRkUaMGCFJeuONN9SnTx/t3btXQ4YMUWlpqY4ePapt27YpLi5OAwcO1KJFizR37lzl5+crIiJCa9asUXJyspYvXy5J6tOnj3bv3q0VK1YoIyPD530DAAAAAAAgsHAHCgAgoJ09e1aSFBMTI0mqqKiQw+FQWlqaa0zv3r3Vo0cPlZeXS5LKy8vVr18/xcXFucZkZGTIZrOpqqrKNeb722gY07ANAAAAAAAABDfuQAEABKz6+nrNmjVLd911l/r27StJslqtioiIUNeuXd3GxsXFyWq1usZ8PzxpWN6w7GpjbDabvv32W3Xs2LFRPXa7XXa73TVts9kkSQ6HQw6H45r7ahhrCHVe8zotwZsaW3J/vt6vrwVDn8HQoxQcfTa3x/Z8TAAAAADgSghQAAABKycnR0eOHNHu3bv9XYqkf7/gfsGCBY3ml5aWKioqyuvtLRpU3xJlXbMtW7b4dH8NLBaLX/bra8HQZzD0KAVHn972eOHChVaqBAAAAAACFwEKACAgzZgxQ5s3b9auXbvUvXt313yTyaRLly7pzJkzbnehVFdXy2Qyucbs37/fbXvV1dWuZQ1/Nsz7/hij0djk3SeSlJeXp9zcXNe0zWZTYmKi0tPTZTQar7k3h8Mhi8Wipw6Gyl4fcs3rXa8j+b59t0tDn6NGjVJ4eLhP9+1LwdBnMPQoBUefze2x4Y47AAAAAAgmBCgAgIDidDo1c+ZMbdq0SWVlZUpOTnZbnpqaqvDwcG3fvl1ZWVmSpGPHjunkyZMym82SJLPZrMWLF6umpkaxsbGS/n21tdFoVEpKimuM5x0ZFovFtY2mGAwGGQyGRvPDw8Ob9WGrvT5E9jrfBSj++kC4ucenrQmGPoOhRyk4+vS2x/Z+PAAAAACgKQQoAICAkpOTo6KiIv35z39Wly5dXO8siY6OVseOHRUdHa3JkycrNzdXMTExMhqNmjlzpsxms4YMGSJJSk9PV0pKiiZMmKBly5bJarVq3rx5ysnJcQUg06ZN06pVqzRnzhxNmjRJO3bs0IYNG1RcXOy33gEAAAAAABA4Qv1dAAAA37d69WqdPXtWw4YNU3x8vOvrrbfeco1ZsWKFfvaznykrK0tDhw6VyWTSO++841oeFhamzZs3KywsTGazWb/4xS80ceJELVy40DUmOTlZxcXFslgsGjBggJYvX67XXntNGRm+fcwVAAAAAAAAAhN3oAAAAorT6fzBMZGRkSooKFBBQcEVxyQlJf3gS9OHDRumQ4cOeV0jAAAAAAAA2j/uQAEAAAAAAAAAAPBAgAIAAAAAAAAAAOCBAAUAAAAAAAAAAMADAQoAAAAAAAAAAIAHAhQAA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EHB27dqlMWPGKCEhQSEhIXr33Xfdlv/yl79USEiI29e9997rNub06dMaP368jEajunbtqsmTJ+v8+fNuYz755BPdc889ioyMVGJiopYtW9barQEAAAAAAKCNIEABAASc2tpaDRgwQAUFBVccc++99+rUqVOur//5n/9xWz5+/HhVVVXJYrFo8+bN2rVrl6ZOnepabrPZlJ6erqSkJFVUVOjZZ59Vfn6+XnnllVbrCwAAAAAAAG1HB38XAACAp9GjR2v06NFXHWMwGGQymZpc9umnn2rr1q06cOCABg0aJEl66aWXdN999+m5555TQkKC1q1bp0uXLun1119XRESEbr31VlVWVur55593C1oAAAAAAAAQnLy6A2XJkiW644471KVLF8XGxmrs2LE6duyY25iLFy8qJydHN954ozp37qysrCxVV1e7jTl58qQyMzMVFRWl2NhYPf7447p8+bLbmLKyMt1+++0yGAzq2bOnCgsLm9chAKBdKisrU2xsrHr16qXp06fr66+/di0rLy9X165dXeGJJKWlpSk0NFT79u1zjRk6dKgiIiJcYzIyMnTs2DF98803vmsEAAAAAAAAAcmrO1B27typnJwc3XHHHbp8+bJ++9vfKj09XUePHlWnTp0kSbNnz1ZxcbE2btyo6OhozZgxQw888IA++ugjSVJdXZ0yMzNlMpm0Z88enTp1ShMnTlR4eLieeeYZSdKJEyeUmZmpadOmad26ddq+fbumTJmi+Ph4ZWRktPAhAAC0Nffee68eeOABJScn64svvtBvf/tbjR49WuXl5QoLC5PValVsbKzbOh06dFBMTIysVqskyWq1Kjk52W1MXFyca9kNN9zQaL92u112u901bbPZJEkOh0MOh+Oa628Yawh1XvM6LcGbGltyf77er68FQ5/B0KMUHH02t8f2fEwAAAAA4Eq8ClC2bt3qNl1YWKjY2FhVVFRo6NChOnv2rNauXauioiKNGDFCkvTGG2+oT58+2rt3r4YMGaLS0lIdPXpU27ZtU1xcnAYOHKhFixZp7ty5ys/PV0REhNasWaPk5GQtX75cktSnTx/t3r1bK1asIEABAGjcuHGuv/fr10/9+/fXLbfcorKyMo0cObLV9rtkyRItWLCg0fzS0lJFRUV5vb1Fg+pboqxrtmXLFp/ur4HFYvHLfn0tGPoMhh6l4OjT2x4vXLjQSpUAAAAAQOC6rnegnD17VpIUExMjSaqoqJDD4VBaWpprTO/evdWjRw+Vl5dryJAhKi8vV79+/VxX+Ur/fmTK9OnTVVVVpdtuu03l5eVu22gYM2vWrCvW0tJXBfv6KjtDmG+vQm5pDVdRX+1qaq5cdBcMV7m2Bo5bYxwL6cc//rG6deum48ePa+TIkTKZTKqpqXEbc/nyZZ0+fdr13hSTydToEZMN01d6t0peXp5yc3Nd0zabTYmJiUpPT5fRaLzmeh0OhywWi546GCp7fcg1r3e9juT79iKEhj5HjRql8PBwn+7bl4Khz2DoUQqOPpvbY8Pv1gAAAAAQTJodoNTX12vWrFm666671LdvX0n/fuRJRESEunbt6jY2Li7O7ZEp3w9PGpY3LLvaGJvNpm+//VYdO3ZsVE9LXxXs6ysPl93p0921mqtdTe2vK58DXTBc5doaOG7f4apg6e9//7u+/vprxcfHS5LMZrPOnDmjiooKpaamSpJ27Nih+vp6DR482DXmySeflMPhcH2IaLFY1KtXryYf3yX9+8X1BoOh0fzw8PBmfdhqrw+Rvc53AYq/PhBu7vFpa4Khz2DoUQqOPr3tsb0fDwAAAABoSrMDlJycHB05ckS7d+9uyXqaraWvCvb1lYd980t8tq/WYAh1atGg+qteTe3rK58DXTBc5doaOG6Ntcergs+fP6/jx4+7pk+cOKHKykrFxMQoJiZGCxYsUFZWlkwmk7744gvNmTNHPXv2dD3msU+fPrr33nv16KOPas2aNXI4HJoxY4bGjRunhIQESdLDDz+sBQsWaPLkyZo7d66OHDmilStXasWKFX7pGQAAAAAAAIGlWQHKjBkztHnzZu3atUvdu3d3zTeZTLp06ZLOnDnjdhdKdXW12yNT9u/f77Y9z0emXOmxKkajscm7T6SWvyrY11ce+vIK5NZ0taup+bC7acFwlWtr4Lh9pz0eh4MHD2r48OGu6YaAPDs7W6tXr9Ynn3yiN998U2fOnFFCQoLS09O1aNEit/PAunXrNGPGDI0cOVKhoaHKysrSiy++6FoeHR2t0tJS5eTkKDU1Vd26ddP8+fM1depU3zUKAAAAAACAgOVVgOJ0OjVz5kxt2rRJZWVlSk5Odluempqq8PBwbd++XVlZWZKkY8eO6eTJkzKbzZL+/ciUxYsXq6amRrGxsZL+/cgUo9GolJQU1xjPxz1ZLBbXNgAA7duwYcPkdF75nUolJT98115MTIyKioquOqZ///768MMPva4PAAAAAAAA7Z9XAUpOTo6Kior05z//WV26dHG9syQ6OlodO3ZUdHS0Jk+erNzcXMXExMhoNGrmzJkym80aMmSIJCk9PV0pKSmaMGGCli1bJqvVqnnz5iknJ8d15fC0adO0atUqzZkzR5MmTdKOHTu0YcMGFRcXt3D7AAAAAAAAAAAAjYV6M3j16tU6e/ashg0bpvj4eNfXW2+95RqzYsUK/exnP1NWVpaGDh0qk8mkd955x7U8LCxMmzdvVlhYmMxms37xi19o4sSJWrhwoWtMcnKyiouLZbFYNGDAAC1fvlyvvfaa69n2AAAAAAAAAAAArcnrR3j9kMjISBUUFKigoOCKY5KSkho9osvTsGHDdOjQIW/KAwAAAAAAAAAAaBFe3YECAAAAAAAAAAAQDAhQAAAAAAAAAAAAPBCgAAAAAAAAAAAAeCBAAQAAAAAAAAAA8ECAAgAAAAAAAAAA4KGDvwsAAAC+cfMTxT7dnyHMqWV3+nSXAAAAAAAALYY7UAAAAAAAAAAAADwQoAAAAAAAAAAAAHggQAEAAAAAAAAAAPBAgAIAAAAAAAAAAOCBAAUAAAAAAAAAAMADAQoAAAAAAAAAAIAHAhQAAAAAAAAAAAAPBCgAAAAAAAAAAAAeCFAAAAAAAAAAAAA8EKAAAAAAAAAAAAB4IEABAAAAAAAAAADwQIACAAAAAAAAAADggQAFAAAAAAAAAADAAwEKAAAAAAAAAACABwIUAAAAAAAAAAAADwQoAAAAAAAAAAAAHghQAAAAAAAAAAAAPBCgAAAAAAAAAAAAeCBAAQAEnF27dmnMmDFKSEhQSEiI3n33XbflTqdT8+fPV3x8vDp27Ki0tDR9/vnnbmNOnz6t8ePHy2g0qmvXrpo8ebLOnz/vNuaTTz7RPffco8jISCUmJmrZsmWt3RoAAAAAAADaCAIUAEDAqa2t1YABA1RQUNDk8mXLlunFF1/UmjVrtG/fPnXq1EkZGRm6ePGia8z48eNVVVUli8WizZs3a9euXZo6dapruc1mU3p6upKSklRRUaFnn31W+fn5euWVV1q9PwAAAAAAAAS+Dv4uAAAAT6NHj9bo0aObXOZ0OvXCCy9o3rx5uv/++yVJf/zjHxUXF6d3331X48aN06effqqtW7fqwIEDGjRokCTppZde0n333afnnntOCQkJWrdunS5duqTXX39dERERuvXWW1VZWannn3/eLWgBAAAAAABAcCJAAQC0KSdOnJDValVaWpprXnR0tAYPHqzy8nKNGzdO5eXl6tq1qys8kaS0tDSFhoZq3759+vnPf67y8nINHTpUERERrjEZGRn6/e9/r2+++UY33HBDo33b7XbZ7XbXtM1mkyQ5HA45HI5r7qFhrCHUee2Nt0EN/XlzbNqihv7ac5/B0KMUHH02t8f2fEwAAAAA4EoIUAAAbYrVapUkxcXFuc2Pi4tzLbNarYqNjXVb3qFDB8XExLiNSU5ObrSNhmVNBShLlizRggULGs0vLS1VVFSU170sGlTv9TptkcVi8XcJPhEMfQZDj1Jw9OltjxcuXGilSgAAAAAgcBGgAABwjfLy8pSbm+uattlsSkxMVHp6uoxG4zVvx+FwyGKx6KmDobLXh7RGqQHBEOrUokH1GjVqlMLDw/1dTqtp+Pdsz30GQ49ScPTZ3B4b7rgDAAAAgGBCgAIAaFNMJpMkqbq6WvHx8a751dXVGjhwoGtMTU2N23qXL1/W6dOnXeubTCZVV1e7jWmYbhjjyWAwyGAwNJofHh7erA9b7fUhste13wClQXOPT1sTDH0GQ49ScPTpbY/t/XgAAAAAQFNC/V0AAADeSE5Olslk0vbt213zbDab9u3bJ7PZLEkym806c+aMKioqXGN27Nih+vp6DR482DVm165dbs/1t1gs6tWrV5OP7wIAAAAAAEBwIUABAASc8+fPq7KyUpWVlZL+/eL4yspKnTx5UiEhIZo1a5Z+97vf6b333tPhw4c1ceJEJSQkaOzYsZKkPn366N5779Wjjz6q/fv366OPPtKMGTM0btw4JSQkSJIefvhhRUREaPLkyaqqqtJbb72llStXuj2iCwAAAAAAAMGLR3gBAALOwYMHNXz4cNd0Q6iRnZ2twsJCzZkzR7W1tZo6darOnDmju+++W1u3blVkZKRrnXXr1mnGjBkaOXKkQkNDlZWVpRdffNG1PDo6WqWlpcrJyVFqaqq6deum+fPna+rUqb5rFAAAAAAAAAGLAAUAEHCGDRsmp9N5xeUhISFauHChFi5ceMUxMTExKioquup++vfvrw8//LDZdQIAAAAAAKD9IkABAACtqm9+iex1IT7b35dLM322LwAAAAAA0H7xDhQAAAAAAAAAAAAPBCgAAAAAAAAAAAAeCFAAAAAAAAAAAAA8EKAAAAAAAAAAAAB4IEABAAAAAAAAAADwQIACAAAAAAAAAADggQAFAAAAAAAAAADAg9cByq5duzRmzBglJCQoJCRE7777rttyp9Op+fPnKz4+Xh07dlRaWpo+//xztzGnT5/W+PHjZTQa1bVrV02ePFnnz593G/PJJ5/onnvuUWRkpBITE7Vs2TLvuwMAAAAAAAAAAGgGrwOU2tpaDRgwQAUFBU0uX7ZsmV588UWtWbNG+/btU6dOnZSRkaGLFy+6xowfP15VVVWyWCzavHmzdu3apalTp7qW22w2paenKykpSRUVFXr22WeVn5+vV155pRktAgAAAAAAAAAAeKeDtyuMHj1ao0ePbnKZ0+nUCy+8oHnz5un++++XJP3xj39UXFyc3n33XY0bN06ffvqptm7dqgMHDmjQoEGSpJdeekn33XefnnvuOSUkJGjdunW6dOmSXn/9dUVEROjWW29VZWWlnn/+ebegBQAAAAAAAAAAoDV4HaBczYkTJ2S1WpWWluaaFx0drcGDB6u8vFzjxo1TeXm5unbt6gpPJCktLU2hoaHat2+ffv7zn6u8vFxDhw5VRESEa0xGRoZ+//vf65tvvtENN9zQkmUDAADgGvTNL5G9LsRn+/tyaabP9gUAAAAAgKcWDVCsVqskKS4uzm1+XFyca5nValVsbKx7ER06KCYmxm1McnJyo200LGsqQLHb7bLb7a5pm80mSXI4HHI4HNfcQ8NYb9ZpCYYwp0/319IMoU63P5vi62Ma6Pz1vdbWcdwa41gAAAAAAAAALa9FAxR/WrJkiRYsWNBofmlpqaKiorzensViaYmyrtmyO326u1azaFD9FZdt2bLFh5W0Hb7+XmsvOG7fuXDhgr9LAOBjNz9R7NP9GcKc7eZ3FQAAAAAArlWLBigmk0mSVF1drfj4eNf86upqDRw40DWmpqbGbb3Lly/r9OnTrvVNJpOqq6vdxjRMN4zxlJeXp9zcXNe0zWZTYmKi0tPTZTQar7kHh8Mhi8WiUaNGKTw8/JrXu15980t8tq/WYAh1atGgej11MFT2+qYf7XEkP8PHVQU2f32vtXUct8Ya7rgDAAAAAAAA0HJaNEBJTk6WyWTS9u3bXYGJzWbTvn37NH36dEmS2WzWmTNnVFFRodTUVEnSjh07VF9fr8GDB7vGPPnkk3I4HK4PSC0Wi3r16nXF958YDAYZDIZG88PDw5v1IWtz12suXz5PvDXZ60Ou2AsfdjfN199r7QXH7TscBwAAAAAAAKDlhXq7wvnz51VZWanKykpJ/35xfGVlpU6ePKmQkBDNmjVLv/vd7/Tee+/p8OHDmjhxohISEjR27FhJUp8+fXTvvffq0Ucf1f79+/XRRx9pxowZGjdunBISEiRJDz/8sCIiIjR58mRVVVXprbfe0sqVK93uMAEAAAAAAAAAAGgtXt+BcvDgQQ0fPtw13RBqZGdnq7CwUHPmzFFtba2mTp2qM2fO6O6779bWrVsVGRnpWmfdunWaMWOGRo4cqdDQUGVlZenFF190LY+OjlZpaalycnKUmpqqbt26af78+Zo6der19AoAAAAAAAAAAHBNvA5Qhg0bJqfTecXlISEhWrhwoRYuXHjFMTExMSoqKrrqfvr3768PP/zQ2/IAAECQ89cL1vvml7SbR3ICAAAAAIBmPMILAAAAAAAAAACgvSNAAQAAAAAAAAAA8ECAAgAAAAAAAAAA4IEABQAAAAAAAAAAwIPXL5EHAAAAfOHmJ4p9uj9DmFPL7vTpLgEAAAAAAYw7UAAAAAAAAAAAADwQoAAAAAAAAAAAAHggQAEAtDn5+fkKCQlx++rdu7dr+cWLF5WTk6Mbb7xRnTt3VlZWlqqrq922cfLkSWVmZioqKkqxsbF6/PHHdfnyZV+3AgAAAAAAgADFO1AAAG3Srbfeqm3btrmmO3T47pQ2e/ZsFRcXa+PGjYqOjtaMGTP0wAMP6KOPPpIk1dXVKTMzUyaTSXv27NGpU6c0ceJEhYeH65lnnvF5LwAAAAAAAAg8BCgAgDapQ4cOMplMjeafPXtWa9euVVFRkUaMGCFJeuONN9SnTx/t3btXQ4YMUWlpqY4ePapt27YpLi5OAwcO1KJFizR37lzl5+crIiLC1+0AAAAAAAAgwBCgAADapM8//1wJCQmKjIyU2WzWkiVL1KNHD1VUVMjhcCgtLc01tnfv3urRo4fKy8s1ZMgQlZeXq1+/foqLi3ONycjI0PTp01VVVaXbbrutyX3a7XbZ7XbXtM1mkyQ5HA45HI5rrr1hrCHU6VXPbU1Df/TZ9gVDj9J3/Xnz33Nb09Cbtz2252MCAAAAAFdCgAIAaHMGDx6swsJC9erVS6dOndKCBQt0zz336MiRI7JarYqIiFDXrl3d1omLi5PVapUkWa1Wt/CkYXnDsitZsmSJFixY0Gh+aWmpoqKivO5j0aB6r9dpi+iz/QiGHiXJYrH4u4RW522PFy5caKVKAAAAACBwEaAAANqc0aNHu/7ev39/DR48WElJSdqwYYM6duzYavvNy8tTbm6ua9pmsykxMVHp6ekyGo3XvB2HwyGLxaKnDobKXh/SGqUGBEOoU4sG1dNnOxAMPUrf9Tlq1CiFh4f7u5xW0fDzx9seG+64AwAAAIBgQoACAGjzunbtqp/85Cc6fvy4Ro0apUuXLunMmTNud6FUV1e73pliMpm0f/9+t21UV1e7ll2JwWCQwWBoND88PLxZH7ba60Nkr2u/H0Y3oM/2Ixh6lJr/33Rb4m2P7f14AAAAAEBTQv1dAAAA1+v8+fP64osvFB8fr9TUVIWHh2v79u2u5ceOHdPJkydlNpslSWazWYcPH1ZNTY1rjMVikdFoVEpKis/rBwAAAAAAQODhDhQAQJvzm9/8RmPGjFFSUpK++uorPf300woLC9NDDz2k6OhoTZ48Wbm5uYqJiZHRaNTMmTNlNps1ZMgQSVJ6erpSUlI0YcIELVu2TFarVfPmzVNOTk6Td5gAAAAAAAAg+BCgAADanL///e966KGH9PXXX+umm27S3Xffrb179+qmm26SJK1YsUKhoaHKysqS3W5XRkaGXn75Zdf6YWFh2rx5s6ZPny6z2axOnTopOztbCxcu9FdLAAAAAAAACDAEKACANmf9+vVXXR4ZGamCggIVFBRccUxSUpK2bNnS0qUBAAAAAACgneAdKAAAAAAAAAAAAB64A+UK+uaXyF4X4u8yAAAAAAAAAACAH3AHCgAAAAAAAAAAgAcCFAAAAAAAAAAAAA88wgsAAAD4Hl8+yvXLpZk+2Q8AAAAAwHvcgQIAAAAAAAAAAOCBAAUAAAAAAAAAAMADAQoAAAAAAAAAAIAHAhQAAAAAAAAAAAAPBCgAAAAAAAAAAAAeCFAAAAAAAAAAAAA8EKAAAAAAAAAAAAB4IEABAAAAAAAAAADwQIACAAAAAAAAAADgoYO/C0DwuPmJYp/v88ulmT7fJwAAAAAAAACg7eMOFAAAAAAAAAAAAA8EKAAAAAAAAAAAAB4IUAAAAAAAAAAAADwQoAAAAAAAAAAAAHggQAEAAAAAAAAAAPBAgAIAAAAAAAAAAOCBAAUAAAAAAAAAAMBDB38XAAAAAASrm58o9un+DGFOLbvTp7sEAAAAgDaLO1AAAAAAAAAAAAA8EKAAAAAAAAAAAAB4IEABAAAAAAAAAADwENABSkFBgW6++WZFRkZq8ODB2r9/v79LAgC0M5xrAAAAAAAA0JSADVDeeust5ebm6umnn9bHH3+sAQMGKCMjQzU1Nf4uDQDQTnCuAQAAAAAAwJV08HcBV/L888/r0Ucf1SOPPCJJWrNmjYqLi/X666/riSee8HN1aCtufqLY5/v8cmmmz/cJoHk41wAAAAAAAOBKAjJAuXTpkioqKpSXl+eaFxoaqrS0NJWXlze5jt1ul91ud02fPXtWknT69Gk5HI5r3rfD4dCFCxfUwRGquvqQZnYQfDrUO3XhQj3HTVLP32y4pnGGUKfm3VavgU++I/t1HrN9eSOva/22pOG/0a+//lrh4eH+LicgnDt3TpLkdDr9XEnbwrmm9QXLuSEY+gyGHqXg6LOhR2/Po5xrAAAAAASjgAxQ/vWvf6murk5xcXFu8+Pi4vTZZ581uc6SJUu0YMGCRvOTk5NbpUY09rC/C2iDWuqYdVveQhtCm3bu3DlFR0f7u4w2g3ONbwTLuSEY+gyGHqXg6PN6euRcAwAAACCYBGSA0hx5eXnKzc11TdfX1+v06dO68cYbFRJy7VcQ2mw2JSYm6m9/+5uMRmNrlNoucdy8xzFrHo5bY06nU+fOnVNCQoK/S2n3ONd4hz7bj2DoUQqOPpvbI+caAAAAAMEoIAOUbt26KSwsTNXV1W7zq6urZTKZmlzHYDDIYDC4zevatWuzazAaje32f5xbE8fNexyz5uG4ueNqYO9xrvEd+mw/gqFHKTj6bE6PnGsAAAAABJtQfxfQlIiICKWmpmr79u2uefX19dq+fbvMZrMfKwMAtBecawAAAAAAAHA1AXkHiiTl5uYqOztbgwYN0p133qkXXnhBtbW1euSRR/xdGgCgneBcAwAAAAAAgCsJ2ADlwQcf1D//+U/Nnz9fVqtVAwcO1NatWxu97LelGQwGPf30040e0YKr47h5j2PWPBw3tCTONa2LPtuPYOhRCo4+g6FHAAAAAGgpIU6n0+nvIgAAAAAAAAAAAAJJQL4DBQAAAAAAAAAAwJ8IUAAAAAAAAAAAADwQoAAAAAAAAAAAAHggQAEAAAAAAAAAAPBAgOKhoKBAN998syIjIzV48GDt37/f3yUFtF27dmnMmDFKSEhQSEiI3n33XX+XFPCWLFmiO+64Q126dFFsbKzGjh2rY8eO+busgLZ69Wr1799fRqNRRqNRZrNZH3zwgb/LAq7K2/PJxo0b1bt3b0VGRqpfv37asmWLjyq9Pt70+eqrr+qee+7RDTfcoBtuuEFpaWlt5jzb3N8P1q9fr5CQEI0dO7Z1C2wB3vZ45swZ5eTkKD4+XgaDQT/5yU/axPett32+8MIL6tWrlzp27KjExETNnj1bFy9e9FG13mvO72ZlZWW6/fbbZTAY1LNnTxUWFrZ6nQAAAADQFhCgfM9bb72l3NxcPf300/r44481YMAAZWRkqKamxt+lBaza2loNGDBABQUF/i6lzdi5c6dycnK0d+9eWSwWORwOpaenq7a21t+lBazu3btr6dKlqqio0MGDBzVixAjdf//9qqqq8ndpQJO8PZ/s2bNHDz30kCZPnqxDhw5p7NixGjt2rI4cOeLjyr3jbZ9lZWV66KGH9Je//EXl5eVKTExUenq6/vGPf/i4cu809/eDL7/8Ur/5zW90zz33+KjS5vO2x0uXLmnUqFH68ssv9fbbb+vYsWN69dVX9aMf/cjHlXvH2z6Lior0xBNP6Omnn9ann36qtWvX6q233tJvf/tbH1d+7bz93ezEiRPKzMzU8OHDVVlZqVmzZmnKlCkqKSlp5UoBAAAAIPCFOJ1Op7+LCBSDBw/WHXfcoVWrVkmS6uvrlZiYqJkzZ+qJJ57wc3WBLyQkRJs2bWoTV9kGkn/+85+KjY3Vzp07NXToUH+X02bExMTo2Wef1eTJk/1dCtCIt+eTBx98ULW1tdq8ebNr3pAhQzRw4ECtWbPGZ3V763rPm3V1dbrhhhu0atUqTZw4sbXLbbbm9FlXV6ehQ4dq0qRJ+vDDD3XmzJmAvkvT2x7XrFmjZ599Vp999pnCw8N9XW6zedvnjBkz9Omnn2r79u2ueb/+9a+1b98+7d6922d1N9e1/G42d+5cFRcXuwW248aN05kzZ7R161YfVAkAAAAAgYs7UP6/S5cuqaKiQmlpaa55oaGhSktLU3l5uR8rQ3t39uxZSf8OBPDD6urqtH79etXW1spsNvu7HKCR5pxPysvL3cZLUkZGRkCff1rivHnhwgU5HI6A/vnX3D4XLlyo2NjYNhHyNqfH9957T2azWTk5OYqLi1Pfvn31zDPPqK6uzldle605ff7nf/6nKioqXI/5+utf/6otW7bovvvu80nNvtAWf/4AAAAAgK908HcBgeJf//qX6urqFBcX5zY/Li5On332mZ+qQntXX1+vWbNm6a677lLfvn39XU5AO3z4sMxmsy5evKjOnTtr06ZNSklJ8XdZQCPNOZ9YrdYmx1ut1lar83q1xHlz7ty5SkhIaPThbSBpTp+7d+/W2rVrVVlZ6YMKr19zevzrX/+qHTt2aPz48dqyZYuOHz+uX/3qV3I4HHr66ad9UbbXmtPnww8/rH/961+6++675XQ6dfnyZU2bNi2gH+HlrSv9/LHZbPr222/VsWNHP1UGAAAAAP7HHSiAH+Xk5OjIkSNav369v0sJeL169VJlZaX27dun6dOnKzs7W0ePHvV3WQCaaenSpVq/fr02bdqkyMhIf5fTYs6dO6cJEybo1VdfVbdu3fxdTqupr69XbGysXnnlFaWmpurBBx/Uk08+GdCPnGuOsrIyPfPMM3r55Zf18ccf65133lFxcbEWLVrk79IAAAAAAD7AHSj/X7du3RQWFqbq6mq3+dXV1TKZTH6qCu3ZjBkztHnzZu3atUvdu3f3dzkBLyIiQj179pQkpaam6sCBA1q5cqX+8Ic/+LkywF1zzicmk6nNnX+u57z53HPPaenSpdq2bZv69+/fmmVeN2/7/OKLL/Tll19qzJgxrnn19fWSpA4dOujYsWO65ZZbWrdoLzXn3zI+Pl7h4eEKCwtzzevTp4+sVqsuXbqkiIiIVq25OZrT51NPPaUJEyZoypQpkqR+/fqptrZWU6dO1ZNPPqnQ0LZ/LdKVfv4YjUbuPgEAAAAQ9Nr+//W1kIiICKWmprq9JLS+vl7bt2/nPQtoUU6nUzNmzNCmTZu0Y8cOJScn+7ukNqm+vl52u93fZQCNNOd8Yjab3cZLksViCejzT3PPm8uWLdOiRYu0detWDRo0yBelXhdv++zdu7cOHz6syspK19d//dd/afjw4aqsrFRiYqIvy78mzfm3vOuuu3T8+HFXOCRJ//d//6f4+PiADE+k5vV54cKFRiFJQ2jkdDpbr1gfaos/fwAAAADAV7gD5Xtyc3OVnZ2tQYMG6c4779QLL7yg2tpaPfLII/4uLWCdP39ex48fd02fOHFClZWViomJUY8ePfxYWeDKyclRUVGR/vznP6tLly6udxxER0dzpecV5OXlafTo0erRo4fOnTunoqIilZWVqaSkxN+lAU36ofPJxIkT9aMf/UhLliyRJD322GP66U9/quXLlyszM1Pr16/XwYMH9corr/izjR/kbZ+///3vNX/+fBUVFenmm292/fzr3LmzOnfu7Lc+fog3fUZGRjZ6p1XXrl0lKaDfdeXtv+X06dO1atUqPfbYY5o5c6Y+//xzPfPMM/rv//5vf7bxg7ztc8yYMXr++ed12223afDgwTp+/LieeuopjRkzxu3um0DyQ7+b5eXl6R//+If++Mc/SpKmTZumVatWac6cOZo0aZJ27NihDRs2qLi42F8tAAAAAEDgcMLNSy+95OzRo4czIiLCeeeddzr37t3r75IC2l/+8henpEZf2dnZ/i4tYDV1vCQ533jjDX+XFrAmTZrkTEpKckZERDhvuukm58iRI52lpaX+Lgu4qqudT3760582+jm5YcMG509+8hNnRESE89Zbb3UWFxf7uOLm8abPpKSkJn/+Pf30074v3Eve/nt+X3Z2tvP+++9v/SKvk7c97tmzxzl48GCnwWBw/vjHP3YuXrzYefnyZR9X7T1v+nQ4HM78/HznLbfc4oyMjHQmJiY6f/WrXzm/+eYb3xd+jX7od7Ps7GznT3/600brDBw40BkREeH88Y9/zO8kAAAAAPD/hTid7eT5AwAAAAAAAAAAAC2Ed6AAAAAAAAAAAAB4IEABAAAAAAAAAADwQIACAAAAAAAAAADggQAFAAAAAAAAAADAAwEKAAAAAAAAAACABwIUAAAAAAAAAAAADwQoAAAAAAAAAAAAHghQAAAAAAAAAAAAPBCgAAAAAAAAAAAAeCBAAQAAAAAAAAAA8ECAAgAAAAAAAAAA4IEABQAAAAAAAAAAwMP/AyU+z+X/7yN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7280" y="1737360"/>
            <a:ext cx="2783840" cy="2103119"/>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120" y="1754293"/>
            <a:ext cx="3230880" cy="208618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533" y="3952228"/>
            <a:ext cx="6231467" cy="2204731"/>
          </a:xfrm>
          <a:prstGeom prst="rect">
            <a:avLst/>
          </a:prstGeom>
        </p:spPr>
      </p:pic>
    </p:spTree>
    <p:extLst>
      <p:ext uri="{BB962C8B-B14F-4D97-AF65-F5344CB8AC3E}">
        <p14:creationId xmlns:p14="http://schemas.microsoft.com/office/powerpoint/2010/main" val="222316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83408" cy="1450757"/>
          </a:xfrm>
        </p:spPr>
        <p:txBody>
          <a:bodyPr vert="horz" lIns="91440" tIns="45720" rIns="91440" bIns="45720" rtlCol="0">
            <a:normAutofit/>
          </a:bodyPr>
          <a:lstStyle/>
          <a:p>
            <a:pPr algn="ctr"/>
            <a:r>
              <a:rPr lang="en-US" b="1" dirty="0" smtClean="0">
                <a:solidFill>
                  <a:schemeClr val="tx1"/>
                </a:solidFill>
                <a:latin typeface="Times New Roman" panose="02020603050405020304" pitchFamily="18" charset="0"/>
                <a:cs typeface="Times New Roman" panose="02020603050405020304" pitchFamily="18" charset="0"/>
              </a:rPr>
              <a:t>EDA-Heatmap Analysis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BA6D1FF-6B69-3CD9-4477-C88AD488CD80}"/>
              </a:ext>
            </a:extLst>
          </p:cNvPr>
          <p:cNvSpPr>
            <a:spLocks noGrp="1"/>
          </p:cNvSpPr>
          <p:nvPr>
            <p:ph idx="1"/>
          </p:nvPr>
        </p:nvSpPr>
        <p:spPr>
          <a:xfrm>
            <a:off x="67237" y="1845732"/>
            <a:ext cx="5171514" cy="5012267"/>
          </a:xfrm>
        </p:spPr>
        <p:txBody>
          <a:bodyPr>
            <a:normAutofit/>
          </a:bodyPr>
          <a:lstStyle/>
          <a:p>
            <a:pPr marL="0" indent="0">
              <a:buClr>
                <a:schemeClr val="accent1">
                  <a:lumMod val="60000"/>
                  <a:lumOff val="40000"/>
                </a:schemeClr>
              </a:buClr>
              <a:buNone/>
            </a:pPr>
            <a:r>
              <a:rPr lang="en-US" sz="1800" dirty="0" smtClean="0">
                <a:solidFill>
                  <a:schemeClr val="tx1"/>
                </a:solidFill>
              </a:rPr>
              <a:t> </a:t>
            </a:r>
            <a:endParaRPr lang="en-US" sz="1800" dirty="0">
              <a:solidFill>
                <a:srgbClr val="202124"/>
              </a:solidFill>
              <a:latin typeface="Google Sans"/>
            </a:endParaRPr>
          </a:p>
          <a:p>
            <a:pPr marL="749300" lvl="0" indent="-301625">
              <a:lnSpc>
                <a:spcPct val="115000"/>
              </a:lnSpc>
              <a:spcBef>
                <a:spcPts val="0"/>
              </a:spcBef>
              <a:spcAft>
                <a:spcPts val="0"/>
              </a:spcAft>
              <a:buClr>
                <a:srgbClr val="000000"/>
              </a:buClr>
              <a:buSzPts val="1150"/>
              <a:buFont typeface="Georgia"/>
              <a:buChar char="●"/>
            </a:pPr>
            <a:r>
              <a:rPr lang="en-GB" sz="1800" b="1" dirty="0">
                <a:latin typeface="Georgia"/>
                <a:ea typeface="Georgia"/>
                <a:cs typeface="Georgia"/>
                <a:sym typeface="Georgia"/>
              </a:rPr>
              <a:t>If the value is 1</a:t>
            </a:r>
            <a:r>
              <a:rPr lang="en-GB" sz="1800" dirty="0">
                <a:latin typeface="Georgia"/>
                <a:ea typeface="Georgia"/>
                <a:cs typeface="Georgia"/>
                <a:sym typeface="Georgia"/>
              </a:rPr>
              <a:t>, it is said to be a </a:t>
            </a:r>
            <a:r>
              <a:rPr lang="en-GB" sz="1800" b="1" dirty="0">
                <a:latin typeface="Georgia"/>
                <a:ea typeface="Georgia"/>
                <a:cs typeface="Georgia"/>
                <a:sym typeface="Georgia"/>
              </a:rPr>
              <a:t>positive correlation</a:t>
            </a:r>
            <a:r>
              <a:rPr lang="en-GB" sz="1800" dirty="0">
                <a:latin typeface="Georgia"/>
                <a:ea typeface="Georgia"/>
                <a:cs typeface="Georgia"/>
                <a:sym typeface="Georgia"/>
              </a:rPr>
              <a:t> between two variables. This means that when one variable increases, the other variable also increases.</a:t>
            </a:r>
          </a:p>
          <a:p>
            <a:pPr marL="749300" lvl="0" indent="-301625">
              <a:lnSpc>
                <a:spcPct val="115000"/>
              </a:lnSpc>
              <a:spcBef>
                <a:spcPts val="0"/>
              </a:spcBef>
              <a:spcAft>
                <a:spcPts val="0"/>
              </a:spcAft>
              <a:buClr>
                <a:srgbClr val="000000"/>
              </a:buClr>
              <a:buSzPts val="1150"/>
              <a:buFont typeface="Georgia"/>
              <a:buChar char="●"/>
            </a:pPr>
            <a:r>
              <a:rPr lang="en-GB" sz="1800" b="1" dirty="0">
                <a:latin typeface="Georgia"/>
                <a:ea typeface="Georgia"/>
                <a:cs typeface="Georgia"/>
                <a:sym typeface="Georgia"/>
              </a:rPr>
              <a:t>If the value is -1</a:t>
            </a:r>
            <a:r>
              <a:rPr lang="en-GB" sz="1800" dirty="0">
                <a:latin typeface="Georgia"/>
                <a:ea typeface="Georgia"/>
                <a:cs typeface="Georgia"/>
                <a:sym typeface="Georgia"/>
              </a:rPr>
              <a:t>, it is said to be a </a:t>
            </a:r>
            <a:r>
              <a:rPr lang="en-GB" sz="1800" b="1" dirty="0">
                <a:latin typeface="Georgia"/>
                <a:ea typeface="Georgia"/>
                <a:cs typeface="Georgia"/>
                <a:sym typeface="Georgia"/>
              </a:rPr>
              <a:t>negative correlation</a:t>
            </a:r>
            <a:r>
              <a:rPr lang="en-GB" sz="1800" dirty="0">
                <a:latin typeface="Georgia"/>
                <a:ea typeface="Georgia"/>
                <a:cs typeface="Georgia"/>
                <a:sym typeface="Georgia"/>
              </a:rPr>
              <a:t> between the two variables. This means that when one variable increases, the other variable decreases.</a:t>
            </a:r>
          </a:p>
          <a:p>
            <a:pPr marL="749300" lvl="0" indent="-301625">
              <a:lnSpc>
                <a:spcPct val="115000"/>
              </a:lnSpc>
              <a:spcBef>
                <a:spcPts val="0"/>
              </a:spcBef>
              <a:spcAft>
                <a:spcPts val="0"/>
              </a:spcAft>
              <a:buClr>
                <a:srgbClr val="000000"/>
              </a:buClr>
              <a:buSzPts val="1150"/>
              <a:buFont typeface="Georgia"/>
              <a:buChar char="●"/>
            </a:pPr>
            <a:r>
              <a:rPr lang="en-GB" sz="1800" b="1" dirty="0">
                <a:latin typeface="Georgia"/>
                <a:ea typeface="Georgia"/>
                <a:cs typeface="Georgia"/>
                <a:sym typeface="Georgia"/>
              </a:rPr>
              <a:t>If the value is 0</a:t>
            </a:r>
            <a:r>
              <a:rPr lang="en-GB" sz="1800" dirty="0">
                <a:latin typeface="Georgia"/>
                <a:ea typeface="Georgia"/>
                <a:cs typeface="Georgia"/>
                <a:sym typeface="Georgia"/>
              </a:rPr>
              <a:t>, there is no correlation between the two variables. This means that the variables changes in a random manner with respect to each other.</a:t>
            </a:r>
          </a:p>
        </p:txBody>
      </p:sp>
      <p:sp>
        <p:nvSpPr>
          <p:cNvPr id="16" name="Rectangle 15">
            <a:extLst>
              <a:ext uri="{FF2B5EF4-FFF2-40B4-BE49-F238E27FC236}">
                <a16:creationId xmlns:a16="http://schemas.microsoft.com/office/drawing/2014/main" id="{39808084-5882-478E-6D44-F68D2D9781AF}"/>
              </a:ext>
            </a:extLst>
          </p:cNvPr>
          <p:cNvSpPr/>
          <p:nvPr/>
        </p:nvSpPr>
        <p:spPr>
          <a:xfrm>
            <a:off x="6949441" y="2627458"/>
            <a:ext cx="1316012" cy="692574"/>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solidFill>
                <a:schemeClr val="tx1"/>
              </a:solidFill>
            </a:endParaRPr>
          </a:p>
        </p:txBody>
      </p:sp>
      <p:sp>
        <p:nvSpPr>
          <p:cNvPr id="19" name="Rectangle 18">
            <a:extLst>
              <a:ext uri="{FF2B5EF4-FFF2-40B4-BE49-F238E27FC236}">
                <a16:creationId xmlns:a16="http://schemas.microsoft.com/office/drawing/2014/main" id="{4DB45AD0-E35B-DAA3-560E-C63A19B12F62}"/>
              </a:ext>
            </a:extLst>
          </p:cNvPr>
          <p:cNvSpPr/>
          <p:nvPr/>
        </p:nvSpPr>
        <p:spPr>
          <a:xfrm>
            <a:off x="6949441" y="4210131"/>
            <a:ext cx="1138517" cy="475129"/>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845732"/>
            <a:ext cx="5970488" cy="4399838"/>
          </a:xfrm>
          <a:prstGeom prst="rect">
            <a:avLst/>
          </a:prstGeom>
        </p:spPr>
      </p:pic>
    </p:spTree>
    <p:extLst>
      <p:ext uri="{BB962C8B-B14F-4D97-AF65-F5344CB8AC3E}">
        <p14:creationId xmlns:p14="http://schemas.microsoft.com/office/powerpoint/2010/main" val="29335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32080"/>
            <a:ext cx="10058400" cy="1450757"/>
          </a:xfrm>
        </p:spPr>
        <p:txBody>
          <a:bodyPr/>
          <a:lstStyle/>
          <a:p>
            <a:r>
              <a:rPr lang="en-US" b="1" dirty="0" smtClean="0">
                <a:latin typeface="Times New Roman" panose="02020603050405020304" pitchFamily="18" charset="0"/>
                <a:cs typeface="Times New Roman" panose="02020603050405020304" pitchFamily="18" charset="0"/>
              </a:rPr>
              <a:t>MODEL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dirty="0" smtClean="0"/>
              <a:t>Here we have used following Machine  Learning Algorithm </a:t>
            </a:r>
          </a:p>
          <a:p>
            <a:r>
              <a:rPr lang="en-US" b="1" dirty="0" smtClean="0">
                <a:latin typeface="Times New Roman" panose="02020603050405020304" pitchFamily="18" charset="0"/>
                <a:cs typeface="Times New Roman" panose="02020603050405020304" pitchFamily="18" charset="0"/>
              </a:rPr>
              <a:t>RANDOM FOREST TREE</a:t>
            </a:r>
          </a:p>
          <a:p>
            <a:r>
              <a:rPr lang="en-US" dirty="0" smtClean="0"/>
              <a:t>Random forest Tree is used to predict value of our target variable commonly known as Dependent Variable on the basis of the many features available  known as independent variable</a:t>
            </a:r>
            <a:endParaRPr lang="en-IN"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99681" y="2190750"/>
            <a:ext cx="2696528" cy="2726690"/>
          </a:xfrm>
        </p:spPr>
      </p:pic>
    </p:spTree>
    <p:extLst>
      <p:ext uri="{BB962C8B-B14F-4D97-AF65-F5344CB8AC3E}">
        <p14:creationId xmlns:p14="http://schemas.microsoft.com/office/powerpoint/2010/main" val="215348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INFERENCE</a:t>
            </a:r>
            <a:endParaRPr lang="en-IN"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14400" y="1737360"/>
            <a:ext cx="10383520" cy="4023360"/>
          </a:xfrm>
        </p:spPr>
        <p:txBody>
          <a:bodyPr>
            <a:normAutofit/>
          </a:bodyPr>
          <a:lstStyle/>
          <a:p>
            <a:r>
              <a:rPr lang="en-US" sz="2400" dirty="0" smtClean="0"/>
              <a:t>Following insights can be drawn from EDA-</a:t>
            </a:r>
          </a:p>
          <a:p>
            <a:r>
              <a:rPr lang="en-US" b="1" dirty="0" smtClean="0">
                <a:latin typeface="Times New Roman" panose="02020603050405020304" pitchFamily="18" charset="0"/>
                <a:cs typeface="Times New Roman" panose="02020603050405020304" pitchFamily="18" charset="0"/>
              </a:rPr>
              <a:t>TARGET CUSTOMER-</a:t>
            </a:r>
            <a:r>
              <a:rPr lang="en-US" dirty="0" smtClean="0">
                <a:latin typeface="Times New Roman" panose="02020603050405020304" pitchFamily="18" charset="0"/>
                <a:cs typeface="Times New Roman" panose="02020603050405020304" pitchFamily="18" charset="0"/>
              </a:rPr>
              <a:t>As</a:t>
            </a:r>
            <a:r>
              <a:rPr lang="en-US" b="1" dirty="0" smtClean="0">
                <a:latin typeface="Times New Roman" panose="02020603050405020304" pitchFamily="18" charset="0"/>
                <a:cs typeface="Times New Roman" panose="02020603050405020304" pitchFamily="18" charset="0"/>
              </a:rPr>
              <a:t> </a:t>
            </a:r>
            <a:r>
              <a:rPr lang="en-US" dirty="0" smtClean="0"/>
              <a:t>per the data set our major target customers for credit card services are customers with </a:t>
            </a:r>
            <a:r>
              <a:rPr lang="en-US" b="1" dirty="0" smtClean="0"/>
              <a:t>low income and high expenditure. </a:t>
            </a:r>
          </a:p>
          <a:p>
            <a:r>
              <a:rPr lang="en-US" b="1" dirty="0" smtClean="0">
                <a:latin typeface="Times New Roman" panose="02020603050405020304" pitchFamily="18" charset="0"/>
                <a:cs typeface="Times New Roman" panose="02020603050405020304" pitchFamily="18" charset="0"/>
              </a:rPr>
              <a:t>CUSTOMER SERVICE DEPARTMENT</a:t>
            </a:r>
            <a:r>
              <a:rPr lang="en-US" dirty="0" smtClean="0"/>
              <a:t>-Service</a:t>
            </a:r>
            <a:r>
              <a:rPr lang="en-US" b="1" dirty="0" smtClean="0"/>
              <a:t> </a:t>
            </a:r>
            <a:r>
              <a:rPr lang="en-US" dirty="0" smtClean="0"/>
              <a:t>department required  to be active after selling CC atleast for </a:t>
            </a:r>
            <a:r>
              <a:rPr lang="en-US" b="1" dirty="0" smtClean="0"/>
              <a:t>initial two month </a:t>
            </a:r>
            <a:r>
              <a:rPr lang="en-US" dirty="0" smtClean="0"/>
              <a:t>rigorous follow up is required as most of the customers are leaving during initial phase only .</a:t>
            </a:r>
          </a:p>
          <a:p>
            <a:r>
              <a:rPr lang="en-US" b="1" dirty="0" smtClean="0">
                <a:latin typeface="Times New Roman" panose="02020603050405020304" pitchFamily="18" charset="0"/>
                <a:cs typeface="Times New Roman" panose="02020603050405020304" pitchFamily="18" charset="0"/>
              </a:rPr>
              <a:t>BEHAVIOUR ANALYSIS OF CUSTOMER</a:t>
            </a:r>
            <a:r>
              <a:rPr lang="en-US" b="1" dirty="0" smtClean="0"/>
              <a:t>-</a:t>
            </a:r>
            <a:r>
              <a:rPr lang="en-US" dirty="0" smtClean="0"/>
              <a:t>Behaviorial pattern of attrited customers shows   that they usually  do not show overdue for more than one month .they are taking </a:t>
            </a:r>
            <a:r>
              <a:rPr lang="en-US" b="1" dirty="0" smtClean="0"/>
              <a:t>decisions </a:t>
            </a:r>
            <a:r>
              <a:rPr lang="en-US" b="1" dirty="0" smtClean="0"/>
              <a:t>proactively. </a:t>
            </a:r>
            <a:r>
              <a:rPr lang="en-US" dirty="0" smtClean="0"/>
              <a:t>Attrition is not specific to any particular card category .all most all types of card segment is facing attrition</a:t>
            </a:r>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240975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608729" y="2070847"/>
            <a:ext cx="6786283" cy="2061882"/>
          </a:xfrm>
        </p:spPr>
        <p:txBody>
          <a:bodyPr>
            <a:normAutofit/>
          </a:bodyPr>
          <a:lstStyle/>
          <a:p>
            <a:pPr algn="ctr"/>
            <a:r>
              <a:rPr lang="en-US" sz="96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940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DATA ANALYSIS PROCESS FLOWCHART</a:t>
            </a:r>
            <a:endParaRPr lang="en-IN" sz="40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a:xfrm>
            <a:off x="15" y="-345440"/>
            <a:ext cx="12191985" cy="4915076"/>
          </a:xfrm>
        </p:spPr>
      </p:pic>
      <p:sp>
        <p:nvSpPr>
          <p:cNvPr id="6" name="Text Placeholder 5"/>
          <p:cNvSpPr>
            <a:spLocks noGrp="1"/>
          </p:cNvSpPr>
          <p:nvPr>
            <p:ph type="body" sz="half" idx="2"/>
          </p:nvPr>
        </p:nvSpPr>
        <p:spPr>
          <a:xfrm flipV="1">
            <a:off x="1097280" y="7559039"/>
            <a:ext cx="10113264" cy="670561"/>
          </a:xfrm>
        </p:spPr>
        <p:txBody>
          <a:bodyPr/>
          <a:lstStyle/>
          <a:p>
            <a:endParaRPr lang="en-IN" dirty="0"/>
          </a:p>
        </p:txBody>
      </p:sp>
    </p:spTree>
    <p:extLst>
      <p:ext uri="{BB962C8B-B14F-4D97-AF65-F5344CB8AC3E}">
        <p14:creationId xmlns:p14="http://schemas.microsoft.com/office/powerpoint/2010/main" val="1949797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pPr>
            <a:r>
              <a:rPr lang="en-GB" b="1" dirty="0" smtClean="0">
                <a:latin typeface="Times New Roman" panose="02020603050405020304" pitchFamily="18" charset="0"/>
                <a:ea typeface="Maven Pro SemiBold"/>
                <a:cs typeface="Times New Roman" panose="02020603050405020304" pitchFamily="18" charset="0"/>
                <a:sym typeface="Maven Pro SemiBold"/>
              </a:rPr>
              <a:t>PROBLEM STATEMENT</a:t>
            </a:r>
            <a:endParaRPr lang="en-GB" b="1" dirty="0">
              <a:latin typeface="Times New Roman" panose="02020603050405020304" pitchFamily="18" charset="0"/>
              <a:ea typeface="Maven Pro SemiBold"/>
              <a:cs typeface="Times New Roman" panose="02020603050405020304" pitchFamily="18" charset="0"/>
              <a:sym typeface="Maven Pro SemiBold"/>
            </a:endParaRPr>
          </a:p>
        </p:txBody>
      </p:sp>
      <p:sp>
        <p:nvSpPr>
          <p:cNvPr id="3" name="Content Placeholder 2"/>
          <p:cNvSpPr>
            <a:spLocks noGrp="1"/>
          </p:cNvSpPr>
          <p:nvPr>
            <p:ph idx="1"/>
          </p:nvPr>
        </p:nvSpPr>
        <p:spPr>
          <a:xfrm>
            <a:off x="955040" y="1845734"/>
            <a:ext cx="10200640" cy="4128346"/>
          </a:xfrm>
        </p:spPr>
        <p:txBody>
          <a:bodyPr>
            <a:normAutofit/>
          </a:bodyPr>
          <a:lstStyle/>
          <a:p>
            <a:endParaRPr lang="en-US" sz="2800" dirty="0" smtClean="0"/>
          </a:p>
          <a:p>
            <a:r>
              <a:rPr lang="en-US" sz="2800" dirty="0" smtClean="0"/>
              <a:t>“A Manager in Bank is disturbed with more and more customers leaving their credit card services.</a:t>
            </a:r>
          </a:p>
          <a:p>
            <a:r>
              <a:rPr lang="en-US" sz="2800" dirty="0" smtClean="0">
                <a:cs typeface="Times New Roman" panose="02020603050405020304" pitchFamily="18" charset="0"/>
              </a:rPr>
              <a:t>Our task is to predict the customers who is gonna get churned so that they can proactively go to customer to retain them back and can serve their customer efficiently and provide them better services.”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48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7513"/>
          </a:xfrm>
        </p:spPr>
        <p:txBody>
          <a:bodyPr/>
          <a:lstStyle/>
          <a:p>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224116"/>
            <a:ext cx="10058400" cy="4644978"/>
          </a:xfrm>
        </p:spPr>
        <p:txBody>
          <a:bodyPr/>
          <a:lstStyle/>
          <a:p>
            <a:r>
              <a:rPr lang="en-IN" sz="3200" b="1" dirty="0" smtClean="0"/>
              <a:t>What is Customer Churning?</a:t>
            </a:r>
          </a:p>
          <a:p>
            <a:r>
              <a:rPr lang="en-IN" dirty="0" smtClean="0"/>
              <a:t>Customer </a:t>
            </a:r>
            <a:r>
              <a:rPr lang="en-IN" dirty="0"/>
              <a:t>churn is the percentage of customers that stopped using your company's product or service during a certain time </a:t>
            </a:r>
            <a:r>
              <a:rPr lang="en-IN" dirty="0" smtClean="0"/>
              <a:t>frame. </a:t>
            </a:r>
            <a:r>
              <a:rPr lang="en-US" dirty="0" smtClean="0"/>
              <a:t>It is  measure of how many of your customers are leaving your business.</a:t>
            </a:r>
          </a:p>
          <a:p>
            <a:endParaRPr lang="en-US" dirty="0" smtClean="0"/>
          </a:p>
          <a:p>
            <a:pPr fontAlgn="base"/>
            <a:endParaRPr lang="en-IN" sz="2800" b="1" dirty="0" smtClean="0">
              <a:solidFill>
                <a:srgbClr val="2E475D"/>
              </a:solidFill>
              <a:latin typeface="Lexend Deca"/>
            </a:endParaRPr>
          </a:p>
          <a:p>
            <a:pPr fontAlgn="base"/>
            <a:endParaRPr lang="en-IN" sz="2800" b="1" dirty="0">
              <a:solidFill>
                <a:srgbClr val="2E475D"/>
              </a:solidFill>
              <a:latin typeface="Lexend Deca"/>
            </a:endParaRPr>
          </a:p>
          <a:p>
            <a:endParaRPr lang="en-IN" sz="2800" b="1" dirty="0"/>
          </a:p>
        </p:txBody>
      </p:sp>
      <p:sp>
        <p:nvSpPr>
          <p:cNvPr id="5" name="AutoShape 2" descr="Data Science Life Cycle for Customer Churn | by Islam Hasabo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122" y="2592904"/>
            <a:ext cx="5790476" cy="3276190"/>
          </a:xfrm>
          <a:prstGeom prst="rect">
            <a:avLst/>
          </a:prstGeom>
        </p:spPr>
      </p:pic>
    </p:spTree>
    <p:extLst>
      <p:ext uri="{BB962C8B-B14F-4D97-AF65-F5344CB8AC3E}">
        <p14:creationId xmlns:p14="http://schemas.microsoft.com/office/powerpoint/2010/main" val="1848447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 lvl="0" indent="-91440" fontAlgn="base">
              <a:lnSpc>
                <a:spcPct val="90000"/>
              </a:lnSpc>
              <a:spcBef>
                <a:spcPts val="1200"/>
              </a:spcBef>
              <a:spcAft>
                <a:spcPts val="200"/>
              </a:spcAft>
            </a:pPr>
            <a:r>
              <a:rPr lang="en-IN" sz="2800" b="1" spc="0" dirty="0">
                <a:solidFill>
                  <a:srgbClr val="2E475D"/>
                </a:solidFill>
                <a:latin typeface="Lexend Deca"/>
                <a:ea typeface="+mn-ea"/>
                <a:cs typeface="+mn-cs"/>
              </a:rPr>
              <a:t>Why Is Customer Churn Rate Important?</a:t>
            </a:r>
          </a:p>
        </p:txBody>
      </p:sp>
      <p:sp>
        <p:nvSpPr>
          <p:cNvPr id="3" name="Content Placeholder 2"/>
          <p:cNvSpPr>
            <a:spLocks noGrp="1"/>
          </p:cNvSpPr>
          <p:nvPr>
            <p:ph idx="1"/>
          </p:nvPr>
        </p:nvSpPr>
        <p:spPr/>
        <p:txBody>
          <a:bodyPr/>
          <a:lstStyle/>
          <a:p>
            <a:pPr lvl="0" fontAlgn="base">
              <a:buClr>
                <a:srgbClr val="E48312"/>
              </a:buClr>
            </a:pPr>
            <a:r>
              <a:rPr lang="en-IN" dirty="0" smtClean="0">
                <a:solidFill>
                  <a:srgbClr val="000000">
                    <a:lumMod val="75000"/>
                    <a:lumOff val="25000"/>
                  </a:srgbClr>
                </a:solidFill>
              </a:rPr>
              <a:t>It's </a:t>
            </a:r>
            <a:r>
              <a:rPr lang="en-IN" dirty="0">
                <a:solidFill>
                  <a:srgbClr val="000000">
                    <a:lumMod val="75000"/>
                    <a:lumOff val="25000"/>
                  </a:srgbClr>
                </a:solidFill>
              </a:rPr>
              <a:t>important because it costs more to acquire new </a:t>
            </a:r>
            <a:r>
              <a:rPr lang="en-IN" dirty="0" smtClean="0">
                <a:solidFill>
                  <a:srgbClr val="000000">
                    <a:lumMod val="75000"/>
                    <a:lumOff val="25000"/>
                  </a:srgbClr>
                </a:solidFill>
              </a:rPr>
              <a:t>customers </a:t>
            </a:r>
            <a:r>
              <a:rPr lang="en-IN" dirty="0">
                <a:solidFill>
                  <a:srgbClr val="000000">
                    <a:lumMod val="75000"/>
                    <a:lumOff val="25000"/>
                  </a:srgbClr>
                </a:solidFill>
              </a:rPr>
              <a:t>than it does to retain existing customers. </a:t>
            </a:r>
            <a:r>
              <a:rPr lang="en-IN" dirty="0" smtClean="0">
                <a:solidFill>
                  <a:srgbClr val="000000">
                    <a:lumMod val="75000"/>
                    <a:lumOff val="25000"/>
                  </a:srgbClr>
                </a:solidFill>
              </a:rPr>
              <a:t>In </a:t>
            </a:r>
            <a:r>
              <a:rPr lang="en-IN" dirty="0">
                <a:solidFill>
                  <a:srgbClr val="000000">
                    <a:lumMod val="75000"/>
                    <a:lumOff val="25000"/>
                  </a:srgbClr>
                </a:solidFill>
              </a:rPr>
              <a:t>fact, an </a:t>
            </a:r>
            <a:r>
              <a:rPr lang="en-IN" dirty="0">
                <a:solidFill>
                  <a:srgbClr val="000000">
                    <a:lumMod val="75000"/>
                    <a:lumOff val="25000"/>
                  </a:srgbClr>
                </a:solidFill>
                <a:hlinkClick r:id="rId2"/>
              </a:rPr>
              <a:t>increase in customer retention</a:t>
            </a:r>
            <a:r>
              <a:rPr lang="en-IN" dirty="0">
                <a:solidFill>
                  <a:srgbClr val="000000">
                    <a:lumMod val="75000"/>
                    <a:lumOff val="25000"/>
                  </a:srgbClr>
                </a:solidFill>
              </a:rPr>
              <a:t> of just 5% </a:t>
            </a:r>
            <a:r>
              <a:rPr lang="en-IN" dirty="0" smtClean="0">
                <a:solidFill>
                  <a:srgbClr val="000000">
                    <a:lumMod val="75000"/>
                    <a:lumOff val="25000"/>
                  </a:srgbClr>
                </a:solidFill>
              </a:rPr>
              <a:t>can </a:t>
            </a:r>
            <a:r>
              <a:rPr lang="en-IN" dirty="0">
                <a:solidFill>
                  <a:srgbClr val="000000">
                    <a:lumMod val="75000"/>
                    <a:lumOff val="25000"/>
                  </a:srgbClr>
                </a:solidFill>
              </a:rPr>
              <a:t>create at least a 25% increase in profit. </a:t>
            </a:r>
            <a:r>
              <a:rPr lang="en-IN" dirty="0" smtClean="0">
                <a:solidFill>
                  <a:srgbClr val="000000">
                    <a:lumMod val="75000"/>
                    <a:lumOff val="25000"/>
                  </a:srgbClr>
                </a:solidFill>
              </a:rPr>
              <a:t>This </a:t>
            </a:r>
            <a:r>
              <a:rPr lang="en-IN" dirty="0">
                <a:solidFill>
                  <a:srgbClr val="000000">
                    <a:lumMod val="75000"/>
                    <a:lumOff val="25000"/>
                  </a:srgbClr>
                </a:solidFill>
              </a:rPr>
              <a:t>is because returning customers will likely </a:t>
            </a:r>
            <a:r>
              <a:rPr lang="en-IN" dirty="0" smtClean="0">
                <a:solidFill>
                  <a:srgbClr val="000000">
                    <a:lumMod val="75000"/>
                    <a:lumOff val="25000"/>
                  </a:srgbClr>
                </a:solidFill>
              </a:rPr>
              <a:t>spend</a:t>
            </a:r>
            <a:r>
              <a:rPr lang="en-IN" dirty="0">
                <a:solidFill>
                  <a:srgbClr val="000000">
                    <a:lumMod val="75000"/>
                    <a:lumOff val="25000"/>
                  </a:srgbClr>
                </a:solidFill>
              </a:rPr>
              <a:t> </a:t>
            </a:r>
            <a:r>
              <a:rPr lang="en-IN" dirty="0">
                <a:solidFill>
                  <a:srgbClr val="000000">
                    <a:lumMod val="75000"/>
                    <a:lumOff val="25000"/>
                  </a:srgbClr>
                </a:solidFill>
                <a:hlinkClick r:id="rId3"/>
              </a:rPr>
              <a:t>67% more</a:t>
            </a:r>
            <a:r>
              <a:rPr lang="en-IN" dirty="0">
                <a:solidFill>
                  <a:srgbClr val="000000">
                    <a:lumMod val="75000"/>
                    <a:lumOff val="25000"/>
                  </a:srgbClr>
                </a:solidFill>
              </a:rPr>
              <a:t> on your company's products and services</a:t>
            </a:r>
            <a:r>
              <a:rPr lang="en-IN" dirty="0" smtClean="0">
                <a:solidFill>
                  <a:srgbClr val="000000">
                    <a:lumMod val="75000"/>
                    <a:lumOff val="25000"/>
                  </a:srgbClr>
                </a:solidFill>
              </a:rPr>
              <a:t>.</a:t>
            </a:r>
          </a:p>
          <a:p>
            <a:pPr lvl="0" fontAlgn="base">
              <a:buClr>
                <a:srgbClr val="E48312"/>
              </a:buClr>
            </a:pPr>
            <a:endParaRPr lang="en-IN" sz="2800" b="1" dirty="0">
              <a:solidFill>
                <a:srgbClr val="2E475D"/>
              </a:solidFill>
              <a:latin typeface="Lexend Deca"/>
            </a:endParaRPr>
          </a:p>
          <a:p>
            <a:endParaRPr lang="en-IN" dirty="0"/>
          </a:p>
        </p:txBody>
      </p:sp>
      <p:sp>
        <p:nvSpPr>
          <p:cNvPr id="7" name="AutoShape 2" descr="C:\Users\SHREEKANT SHARMA\Desktop\CUSTOMER RETENTION.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C:\Users\SHREEKANT SHARMA\Desktop\CUSTOMER RETENTION.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640" y="3337560"/>
            <a:ext cx="3916680" cy="2531534"/>
          </a:xfrm>
          <a:prstGeom prst="rect">
            <a:avLst/>
          </a:prstGeom>
        </p:spPr>
      </p:pic>
    </p:spTree>
    <p:extLst>
      <p:ext uri="{BB962C8B-B14F-4D97-AF65-F5344CB8AC3E}">
        <p14:creationId xmlns:p14="http://schemas.microsoft.com/office/powerpoint/2010/main" val="2498082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9414079"/>
              </p:ext>
            </p:extLst>
          </p:nvPr>
        </p:nvGraphicFramePr>
        <p:xfrm>
          <a:off x="4632960" y="247650"/>
          <a:ext cx="6339840" cy="6862126"/>
        </p:xfrm>
        <a:graphic>
          <a:graphicData uri="http://schemas.openxmlformats.org/drawingml/2006/table">
            <a:tbl>
              <a:tblPr/>
              <a:tblGrid>
                <a:gridCol w="3169920">
                  <a:extLst>
                    <a:ext uri="{9D8B030D-6E8A-4147-A177-3AD203B41FA5}">
                      <a16:colId xmlns:a16="http://schemas.microsoft.com/office/drawing/2014/main" val="2713450825"/>
                    </a:ext>
                  </a:extLst>
                </a:gridCol>
                <a:gridCol w="3169920">
                  <a:extLst>
                    <a:ext uri="{9D8B030D-6E8A-4147-A177-3AD203B41FA5}">
                      <a16:colId xmlns:a16="http://schemas.microsoft.com/office/drawing/2014/main" val="4135639776"/>
                    </a:ext>
                  </a:extLst>
                </a:gridCol>
              </a:tblGrid>
              <a:tr h="188729">
                <a:tc>
                  <a:txBody>
                    <a:bodyPr/>
                    <a:lstStyle/>
                    <a:p>
                      <a:pPr fontAlgn="ctr"/>
                      <a:r>
                        <a:rPr lang="en-IN" sz="1100">
                          <a:solidFill>
                            <a:srgbClr val="202124"/>
                          </a:solidFill>
                          <a:effectLst/>
                          <a:latin typeface="inherit"/>
                        </a:rPr>
                        <a:t>CLIENTNUM</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Client number. Unique identifier for the customer holding the account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198350418"/>
                  </a:ext>
                </a:extLst>
              </a:tr>
              <a:tr h="391646">
                <a:tc>
                  <a:txBody>
                    <a:bodyPr/>
                    <a:lstStyle/>
                    <a:p>
                      <a:pPr fontAlgn="ctr"/>
                      <a:r>
                        <a:rPr lang="en-IN" sz="1100">
                          <a:solidFill>
                            <a:srgbClr val="202124"/>
                          </a:solidFill>
                          <a:effectLst/>
                          <a:latin typeface="inherit"/>
                        </a:rPr>
                        <a:t>Attrition_Flag</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Internal event (customer activity) variable - if the account is closed then 1 else 0</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26264601"/>
                  </a:ext>
                </a:extLst>
              </a:tr>
              <a:tr h="233842">
                <a:tc>
                  <a:txBody>
                    <a:bodyPr/>
                    <a:lstStyle/>
                    <a:p>
                      <a:pPr fontAlgn="ctr"/>
                      <a:r>
                        <a:rPr lang="en-IN" sz="1100">
                          <a:solidFill>
                            <a:srgbClr val="202124"/>
                          </a:solidFill>
                          <a:effectLst/>
                          <a:latin typeface="inherit"/>
                        </a:rPr>
                        <a:t>Customer_Age</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Customer's Age in Years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567819688"/>
                  </a:ext>
                </a:extLst>
              </a:tr>
              <a:tr h="233842">
                <a:tc>
                  <a:txBody>
                    <a:bodyPr/>
                    <a:lstStyle/>
                    <a:p>
                      <a:pPr fontAlgn="ctr"/>
                      <a:r>
                        <a:rPr lang="en-IN" sz="1100">
                          <a:solidFill>
                            <a:srgbClr val="202124"/>
                          </a:solidFill>
                          <a:effectLst/>
                          <a:latin typeface="inherit"/>
                        </a:rPr>
                        <a:t>Gender</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M=Male, F=Female</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889524049"/>
                  </a:ext>
                </a:extLst>
              </a:tr>
              <a:tr h="233842">
                <a:tc>
                  <a:txBody>
                    <a:bodyPr/>
                    <a:lstStyle/>
                    <a:p>
                      <a:pPr fontAlgn="ctr"/>
                      <a:r>
                        <a:rPr lang="en-IN" sz="1100">
                          <a:solidFill>
                            <a:srgbClr val="202124"/>
                          </a:solidFill>
                          <a:effectLst/>
                          <a:latin typeface="inherit"/>
                        </a:rPr>
                        <a:t>Dependent_count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Number of dependents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547039591"/>
                  </a:ext>
                </a:extLst>
              </a:tr>
              <a:tr h="549449">
                <a:tc>
                  <a:txBody>
                    <a:bodyPr/>
                    <a:lstStyle/>
                    <a:p>
                      <a:pPr fontAlgn="ctr"/>
                      <a:r>
                        <a:rPr lang="en-IN" sz="1100">
                          <a:solidFill>
                            <a:srgbClr val="202124"/>
                          </a:solidFill>
                          <a:effectLst/>
                          <a:latin typeface="inherit"/>
                        </a:rPr>
                        <a:t>Education_Level</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Educational Qualification of the account holder (example: high school, college graduate, etc.)</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642499733"/>
                  </a:ext>
                </a:extLst>
              </a:tr>
              <a:tr h="391646">
                <a:tc>
                  <a:txBody>
                    <a:bodyPr/>
                    <a:lstStyle/>
                    <a:p>
                      <a:pPr fontAlgn="ctr"/>
                      <a:r>
                        <a:rPr lang="en-IN" sz="1100" dirty="0">
                          <a:solidFill>
                            <a:srgbClr val="202124"/>
                          </a:solidFill>
                          <a:effectLst/>
                          <a:latin typeface="inherit"/>
                        </a:rPr>
                        <a:t>Marital_Status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Married, Single, Divorced, Unknown</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942434677"/>
                  </a:ext>
                </a:extLst>
              </a:tr>
              <a:tr h="549449">
                <a:tc>
                  <a:txBody>
                    <a:bodyPr/>
                    <a:lstStyle/>
                    <a:p>
                      <a:pPr fontAlgn="ctr"/>
                      <a:r>
                        <a:rPr lang="en-IN" sz="1100" dirty="0">
                          <a:solidFill>
                            <a:srgbClr val="202124"/>
                          </a:solidFill>
                          <a:effectLst/>
                          <a:latin typeface="inherit"/>
                        </a:rPr>
                        <a:t>Income_Category</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Demographic variable - Annual Income Category of the account holder (&lt; $40K, $40K - 60K, $60K - $80K, $80K-$120K, &gt;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257483364"/>
                  </a:ext>
                </a:extLst>
              </a:tr>
              <a:tr h="391646">
                <a:tc>
                  <a:txBody>
                    <a:bodyPr/>
                    <a:lstStyle/>
                    <a:p>
                      <a:pPr fontAlgn="ctr"/>
                      <a:r>
                        <a:rPr lang="en-IN" sz="1100">
                          <a:solidFill>
                            <a:srgbClr val="202124"/>
                          </a:solidFill>
                          <a:effectLst/>
                          <a:latin typeface="inherit"/>
                        </a:rPr>
                        <a:t>Card_Category</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Product Variable - Type of Card (Blue, Silver, Gold, Platinum)</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03120676"/>
                  </a:ext>
                </a:extLst>
              </a:tr>
              <a:tr h="385006">
                <a:tc>
                  <a:txBody>
                    <a:bodyPr/>
                    <a:lstStyle/>
                    <a:p>
                      <a:pPr fontAlgn="ctr"/>
                      <a:r>
                        <a:rPr lang="en-IN" sz="1100">
                          <a:solidFill>
                            <a:srgbClr val="202124"/>
                          </a:solidFill>
                          <a:effectLst/>
                          <a:latin typeface="inherit"/>
                        </a:rPr>
                        <a:t>Months_on_book</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Period of relationship with bank</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345586039"/>
                  </a:ext>
                </a:extLst>
              </a:tr>
              <a:tr h="233842">
                <a:tc>
                  <a:txBody>
                    <a:bodyPr/>
                    <a:lstStyle/>
                    <a:p>
                      <a:pPr fontAlgn="ctr"/>
                      <a:r>
                        <a:rPr lang="en-IN" sz="1100">
                          <a:solidFill>
                            <a:srgbClr val="202124"/>
                          </a:solidFill>
                          <a:effectLst/>
                          <a:latin typeface="inherit"/>
                        </a:rPr>
                        <a:t>Total_Relationship_count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Total no. of products held by the customer</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809979053"/>
                  </a:ext>
                </a:extLst>
              </a:tr>
              <a:tr h="233842">
                <a:tc>
                  <a:txBody>
                    <a:bodyPr/>
                    <a:lstStyle/>
                    <a:p>
                      <a:pPr fontAlgn="ctr"/>
                      <a:r>
                        <a:rPr lang="en-IN" sz="1100">
                          <a:solidFill>
                            <a:srgbClr val="202124"/>
                          </a:solidFill>
                          <a:effectLst/>
                          <a:latin typeface="inherit"/>
                        </a:rPr>
                        <a:t>Months_Inactive_12_mon</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No. of months inactive in the last 12 months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764529538"/>
                  </a:ext>
                </a:extLst>
              </a:tr>
              <a:tr h="233842">
                <a:tc>
                  <a:txBody>
                    <a:bodyPr/>
                    <a:lstStyle/>
                    <a:p>
                      <a:pPr fontAlgn="ctr"/>
                      <a:r>
                        <a:rPr lang="en-IN" sz="1100">
                          <a:solidFill>
                            <a:srgbClr val="202124"/>
                          </a:solidFill>
                          <a:effectLst/>
                          <a:latin typeface="inherit"/>
                        </a:rPr>
                        <a:t>Contacts_Count_12_mon</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No. of Contacts in the last 12 months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049842665"/>
                  </a:ext>
                </a:extLst>
              </a:tr>
              <a:tr h="233842">
                <a:tc>
                  <a:txBody>
                    <a:bodyPr/>
                    <a:lstStyle/>
                    <a:p>
                      <a:pPr fontAlgn="ctr"/>
                      <a:r>
                        <a:rPr lang="en-IN" sz="1100">
                          <a:solidFill>
                            <a:srgbClr val="202124"/>
                          </a:solidFill>
                          <a:effectLst/>
                          <a:latin typeface="inherit"/>
                        </a:rPr>
                        <a:t>Credit_Limit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Credit Limit on the Credit Card</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393020486"/>
                  </a:ext>
                </a:extLst>
              </a:tr>
              <a:tr h="233842">
                <a:tc>
                  <a:txBody>
                    <a:bodyPr/>
                    <a:lstStyle/>
                    <a:p>
                      <a:pPr fontAlgn="ctr"/>
                      <a:r>
                        <a:rPr lang="en-IN" sz="1100">
                          <a:solidFill>
                            <a:srgbClr val="202124"/>
                          </a:solidFill>
                          <a:effectLst/>
                          <a:latin typeface="inherit"/>
                        </a:rPr>
                        <a:t>Total_Revolving_Bal</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Total Revolving Balance on the Credit Card</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784945830"/>
                  </a:ext>
                </a:extLst>
              </a:tr>
              <a:tr h="391646">
                <a:tc>
                  <a:txBody>
                    <a:bodyPr/>
                    <a:lstStyle/>
                    <a:p>
                      <a:pPr fontAlgn="ctr"/>
                      <a:r>
                        <a:rPr lang="en-IN" sz="1100">
                          <a:solidFill>
                            <a:srgbClr val="202124"/>
                          </a:solidFill>
                          <a:effectLst/>
                          <a:latin typeface="inherit"/>
                        </a:rPr>
                        <a:t>Avg_Open_To_Buy</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Open to Buy Credit Line (Average of last 12 months)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988765124"/>
                  </a:ext>
                </a:extLst>
              </a:tr>
              <a:tr h="233842">
                <a:tc>
                  <a:txBody>
                    <a:bodyPr/>
                    <a:lstStyle/>
                    <a:p>
                      <a:pPr fontAlgn="ctr"/>
                      <a:r>
                        <a:rPr lang="en-IN" sz="1100">
                          <a:solidFill>
                            <a:srgbClr val="202124"/>
                          </a:solidFill>
                          <a:effectLst/>
                          <a:latin typeface="inherit"/>
                        </a:rPr>
                        <a:t>Total_Amt_Chng_Q4_Q1</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Change in Transaction Amount (Q4 over Q1)</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803380639"/>
                  </a:ext>
                </a:extLst>
              </a:tr>
              <a:tr h="233842">
                <a:tc>
                  <a:txBody>
                    <a:bodyPr/>
                    <a:lstStyle/>
                    <a:p>
                      <a:pPr fontAlgn="ctr"/>
                      <a:r>
                        <a:rPr lang="en-IN" sz="1100">
                          <a:solidFill>
                            <a:srgbClr val="202124"/>
                          </a:solidFill>
                          <a:effectLst/>
                          <a:latin typeface="inherit"/>
                        </a:rPr>
                        <a:t>Total_Trans_Amt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Total Transaction Amount (Last 12 months)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4040866542"/>
                  </a:ext>
                </a:extLst>
              </a:tr>
              <a:tr h="233842">
                <a:tc>
                  <a:txBody>
                    <a:bodyPr/>
                    <a:lstStyle/>
                    <a:p>
                      <a:pPr fontAlgn="ctr"/>
                      <a:r>
                        <a:rPr lang="en-IN" sz="1100">
                          <a:solidFill>
                            <a:srgbClr val="202124"/>
                          </a:solidFill>
                          <a:effectLst/>
                          <a:latin typeface="inherit"/>
                        </a:rPr>
                        <a:t>Total_Trans_Ct</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Total Transaction Count (Last 12 months)</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804532457"/>
                  </a:ext>
                </a:extLst>
              </a:tr>
              <a:tr h="233842">
                <a:tc>
                  <a:txBody>
                    <a:bodyPr/>
                    <a:lstStyle/>
                    <a:p>
                      <a:pPr fontAlgn="ctr"/>
                      <a:r>
                        <a:rPr lang="en-IN" sz="1100">
                          <a:solidFill>
                            <a:srgbClr val="202124"/>
                          </a:solidFill>
                          <a:effectLst/>
                          <a:latin typeface="inherit"/>
                        </a:rPr>
                        <a:t>Total_Ct_Chng_Q4_Q1</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pPr fontAlgn="ctr"/>
                      <a:r>
                        <a:rPr lang="en-IN" sz="1100">
                          <a:solidFill>
                            <a:srgbClr val="202124"/>
                          </a:solidFill>
                          <a:effectLst/>
                          <a:latin typeface="inherit"/>
                        </a:rPr>
                        <a:t>Change in Transaction Count (Q4 over Q1)</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82732827"/>
                  </a:ext>
                </a:extLst>
              </a:tr>
              <a:tr h="233842">
                <a:tc>
                  <a:txBody>
                    <a:bodyPr/>
                    <a:lstStyle/>
                    <a:p>
                      <a:pPr fontAlgn="ctr"/>
                      <a:r>
                        <a:rPr lang="en-IN" sz="1100" dirty="0">
                          <a:solidFill>
                            <a:srgbClr val="202124"/>
                          </a:solidFill>
                          <a:effectLst/>
                          <a:latin typeface="inherit"/>
                        </a:rPr>
                        <a:t>Avg_Utilization_Ratio</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a:noFill/>
                    </a:lnB>
                  </a:tcPr>
                </a:tc>
                <a:tc>
                  <a:txBody>
                    <a:bodyPr/>
                    <a:lstStyle/>
                    <a:p>
                      <a:pPr fontAlgn="ctr"/>
                      <a:r>
                        <a:rPr lang="en-IN" sz="1100" dirty="0">
                          <a:solidFill>
                            <a:srgbClr val="202124"/>
                          </a:solidFill>
                          <a:effectLst/>
                          <a:latin typeface="inherit"/>
                        </a:rPr>
                        <a:t>Average Card Utilization Ratio</a:t>
                      </a:r>
                    </a:p>
                  </a:txBody>
                  <a:tcPr marL="40389" marR="40389" marT="40389" marB="40389" anchor="ctr">
                    <a:lnL>
                      <a:noFill/>
                    </a:lnL>
                    <a:lnR>
                      <a:noFill/>
                    </a:lnR>
                    <a:lnT w="9525" cap="flat" cmpd="sng" algn="ctr">
                      <a:solidFill>
                        <a:srgbClr val="DADCE0"/>
                      </a:solidFill>
                      <a:prstDash val="solid"/>
                      <a:round/>
                      <a:headEnd type="none" w="med" len="med"/>
                      <a:tailEnd type="none" w="med" len="med"/>
                    </a:lnT>
                    <a:lnB>
                      <a:noFill/>
                    </a:lnB>
                  </a:tcPr>
                </a:tc>
                <a:extLst>
                  <a:ext uri="{0D108BD9-81ED-4DB2-BD59-A6C34878D82A}">
                    <a16:rowId xmlns:a16="http://schemas.microsoft.com/office/drawing/2014/main" val="2352293788"/>
                  </a:ext>
                </a:extLst>
              </a:tr>
            </a:tbl>
          </a:graphicData>
        </a:graphic>
      </p:graphicFrame>
      <p:sp>
        <p:nvSpPr>
          <p:cNvPr id="4" name="Title 3"/>
          <p:cNvSpPr>
            <a:spLocks noGrp="1"/>
          </p:cNvSpPr>
          <p:nvPr>
            <p:ph type="title"/>
          </p:nvPr>
        </p:nvSpPr>
        <p:spPr/>
        <p:txBody>
          <a:bodyPr/>
          <a:lstStyle/>
          <a:p>
            <a:r>
              <a:rPr lang="en-US" dirty="0" smtClean="0"/>
              <a:t>DATA SET EXPLORATION</a:t>
            </a:r>
            <a:endParaRPr lang="en-IN" dirty="0"/>
          </a:p>
        </p:txBody>
      </p:sp>
      <p:sp>
        <p:nvSpPr>
          <p:cNvPr id="5" name="Content Placeholder 4"/>
          <p:cNvSpPr>
            <a:spLocks noGrp="1"/>
          </p:cNvSpPr>
          <p:nvPr>
            <p:ph idx="1"/>
          </p:nvPr>
        </p:nvSpPr>
        <p:spPr>
          <a:xfrm>
            <a:off x="4043680" y="0"/>
            <a:ext cx="8148320" cy="7109776"/>
          </a:xfrm>
        </p:spPr>
        <p:txBody>
          <a:bodyPr>
            <a:normAutofit/>
          </a:bodyPr>
          <a:lstStyle/>
          <a:p>
            <a:endParaRPr lang="en-IN" dirty="0"/>
          </a:p>
        </p:txBody>
      </p:sp>
      <p:sp>
        <p:nvSpPr>
          <p:cNvPr id="6" name="Text Placeholder 5"/>
          <p:cNvSpPr>
            <a:spLocks noGrp="1"/>
          </p:cNvSpPr>
          <p:nvPr>
            <p:ph type="body" sz="half" idx="2"/>
          </p:nvPr>
        </p:nvSpPr>
        <p:spPr>
          <a:xfrm>
            <a:off x="457200" y="2926080"/>
            <a:ext cx="2794000" cy="3379124"/>
          </a:xfrm>
        </p:spPr>
        <p:txBody>
          <a:bodyPr>
            <a:normAutofit/>
          </a:bodyPr>
          <a:lstStyle/>
          <a:p>
            <a:r>
              <a:rPr lang="en-US" sz="2000" dirty="0" smtClean="0"/>
              <a:t>This data set consists of 10,000 customer details(rows) distributed among 21 features(columns).we have only 16.07% of customers who have churned</a:t>
            </a:r>
            <a:endParaRPr lang="en-IN" sz="2000" dirty="0"/>
          </a:p>
        </p:txBody>
      </p:sp>
    </p:spTree>
    <p:extLst>
      <p:ext uri="{BB962C8B-B14F-4D97-AF65-F5344CB8AC3E}">
        <p14:creationId xmlns:p14="http://schemas.microsoft.com/office/powerpoint/2010/main" val="195375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BE37-5E55-59C5-4F10-A54148B50EBB}"/>
              </a:ext>
            </a:extLst>
          </p:cNvPr>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EXPLORATORY DATA ANALYSIS(EDA)</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542432" y="1846263"/>
            <a:ext cx="4047773" cy="4022725"/>
          </a:xfrm>
          <a:prstGeom prst="rect">
            <a:avLst/>
          </a:prstGeom>
          <a:solidFill>
            <a:schemeClr val="accent1"/>
          </a:solidFill>
        </p:spPr>
      </p:pic>
      <p:sp>
        <p:nvSpPr>
          <p:cNvPr id="9" name="Content Placeholder 8"/>
          <p:cNvSpPr>
            <a:spLocks noGrp="1"/>
          </p:cNvSpPr>
          <p:nvPr>
            <p:ph sz="half" idx="2"/>
          </p:nvPr>
        </p:nvSpPr>
        <p:spPr>
          <a:xfrm>
            <a:off x="7639665" y="1845735"/>
            <a:ext cx="4369455" cy="4023360"/>
          </a:xfrm>
        </p:spPr>
        <p:txBody>
          <a:bodyPr>
            <a:normAutofit lnSpcReduction="10000"/>
          </a:bodyPr>
          <a:lstStyle/>
          <a:p>
            <a:pPr marL="0" indent="0">
              <a:buNone/>
            </a:pPr>
            <a:r>
              <a:rPr lang="en-US" dirty="0" smtClean="0"/>
              <a:t>EDA using histograms to check the distribution of given discrete data .It has helped us in predicting-</a:t>
            </a:r>
          </a:p>
          <a:p>
            <a:pPr marL="0" indent="0">
              <a:buNone/>
            </a:pPr>
            <a:r>
              <a:rPr lang="en-US" dirty="0" smtClean="0"/>
              <a:t>1.</a:t>
            </a:r>
            <a:r>
              <a:rPr lang="en-US" b="1" dirty="0" smtClean="0"/>
              <a:t>Distribution</a:t>
            </a:r>
            <a:r>
              <a:rPr lang="en-US" dirty="0" smtClean="0"/>
              <a:t> of discrete data</a:t>
            </a:r>
          </a:p>
          <a:p>
            <a:pPr marL="0" indent="0">
              <a:buNone/>
            </a:pPr>
            <a:r>
              <a:rPr lang="en-US" dirty="0" smtClean="0"/>
              <a:t>2.</a:t>
            </a:r>
            <a:r>
              <a:rPr lang="en-US" b="1" dirty="0" smtClean="0"/>
              <a:t>Frequency </a:t>
            </a:r>
            <a:r>
              <a:rPr lang="en-US" dirty="0" smtClean="0"/>
              <a:t>of the given data </a:t>
            </a:r>
          </a:p>
          <a:p>
            <a:pPr marL="0" indent="0">
              <a:buNone/>
            </a:pPr>
            <a:r>
              <a:rPr lang="en-US" dirty="0" smtClean="0"/>
              <a:t>3.To check </a:t>
            </a:r>
            <a:r>
              <a:rPr lang="en-US" b="1" dirty="0"/>
              <a:t>D</a:t>
            </a:r>
            <a:r>
              <a:rPr lang="en-US" b="1" dirty="0" smtClean="0"/>
              <a:t>ominance</a:t>
            </a:r>
            <a:r>
              <a:rPr lang="en-US" dirty="0" smtClean="0"/>
              <a:t> of various factor available in data set.</a:t>
            </a:r>
          </a:p>
          <a:p>
            <a:pPr marL="0" indent="0">
              <a:buNone/>
            </a:pPr>
            <a:r>
              <a:rPr lang="en-US" dirty="0" smtClean="0"/>
              <a:t>We came to know about certain unknown category in few columns  in our data set using the same plots.</a:t>
            </a:r>
          </a:p>
          <a:p>
            <a:pPr marL="0" indent="0">
              <a:buNone/>
            </a:pPr>
            <a:r>
              <a:rPr lang="en-US" dirty="0" smtClean="0"/>
              <a:t>Apart from this detail study data can give usefull insights to sales department .</a:t>
            </a:r>
          </a:p>
          <a:p>
            <a:endParaRPr lang="en-IN" dirty="0"/>
          </a:p>
        </p:txBody>
      </p:sp>
      <p:sp>
        <p:nvSpPr>
          <p:cNvPr id="8" name="AutoShape 6" descr="data:image/png;base64,iVBORw0KGgoAAAANSUhEUgAABlAAAAZGCAYAAADQ++xSAAAAOXRFWHRTb2Z0d2FyZQBNYXRwbG90bGliIHZlcnNpb24zLjcuMSwgaHR0cHM6Ly9tYXRwbG90bGliLm9yZy/bCgiHAAAACXBIWXMAAA9hAAAPYQGoP6dpAAEAAElEQVR4nOzdfVgVdf7/8RcgHEUEJAVkRSQt7+/CUkpdVASRLJPar2XelOnqov3UVs0yQ60oy8zKm3UrrU3btM1u1JSjpmbiHV9ZE8tvmua2eXA3U/IOjjK/P7rO5AFRQDgHOM/HdXHlzLxnPp/3dJjhzHtmPl6GYRgCAAAAAAAAAACAydvdHQAAAAAAAAAAAKhqKKAAAAAAAAAAAAAUQQEFAAAAAAAAAACgCAooAAAAAAAAAAAARVBAAQAAAAAAAAAAKIICCgAAAAAAAAAAQBEUUAAAAAAAAAAAAIqggAIAAAAAAAAAAFAEBRQAAAAAAAAAAIAiKKAAAAC40dGjR+Xl5aWlS5e6uysAgGrAy8tLY8eOdXc3Ks3SpUvl5eWlPXv2uLzt4cOHKyAgwOXtAvAcmzdvlpeXlzZv3uzWflTWd5CmTZtq+PDhFbrN8ijtudJxzjl69GjldwrVFgUUuNThw4f1xz/+UTfeeKNq166twMBA3XHHHZo3b57Onz9f4e0tX75cr7zySoVvtypbu3atvLy8FBERocLCQnd3BwDKxfGHrOOndu3aioiIUGJiol599VX98ssv7u5itbNgwYIaW6TxxPM9gMpx+fln27ZtxZYbhqHIyEh5eXnpzjvvrLR+bN++XWlpaTp16lSltQEAnuLy7xVX+ylNUeO5557TRx99VOl9vpyj6OL48fHxUWhoqO699159/fXXLu2LxDmqrC5duqQlS5YoLi5OISEhslgsatq0qR566CG33CxwJQcOHFBaWhqFpBLUcncH4DnWrFmj++67TxaLRUOHDlXbtm1VUFCgbdu2adKkScrJydHixYsrtM3ly5dr//79Gj9+fIVutypbtmyZmjZtqqNHj2rTpk2Kj493d5cAoNxmzpyp6Oho2e122Ww2bd68WePHj9fLL7+sTz75RO3bt3d3F6uNBQsWqEGDBlXijrCK5onnewCVq3bt2lq+fLm6devmNH/Lli364YcfZLFYKrX97du3a8aMGRo+fLiCg4MrtS0AqOn+9re/OU2/8847slqtxea3atXqmtt67rnndO+992rAgAEV2cVSefTRR3XrrbfKbrdr3759WrRokTZv3qz9+/crPDzcZf242jnq4MGD8vauPvfrDxkyRIMGDaq08/r58+c1cOBArVu3Tj169NATTzyhkJAQHT16VCtWrNDbb7+tY8eOqXHjxpXSfmkdOHBAM2bMUFxcnJo2berWvlRFFFDgEkeOHNGgQYMUFRWlTZs2qVGjRuay1NRUHTp0SGvWrHFjD6ums2fPqm7dumWK//jjj5Wenq4lS5Zo2bJlFFAAVGtJSUnq3LmzOT116lRt2rRJd955p+666y59/fXXqlOnjht7CACoifr166eVK1fq1VdfVa1av31tXr58uWJiYvTf//7Xjb0DAJTFgw8+6DS9Y8cOWa3WYvOruu7du+vee+81p1u0aKExY8bonXfe0eTJk93Ys99U9g0GFc3Hx0c+Pj6Vtv1JkyZp3bp1mjt3brGbvZ5++mnNnTu30tpGxak+JUFUa7Nnz9aZM2f05ptvOhVPHJo3b67/9//+31Xfwejl5aW0tDRz+pdfftH48ePVtGlTWSwWhYaGqk+fPvrf//1fSVJcXJzWrFmj77//3nzM8fIq6okTJzRixAiFhYWpdu3a6tChg95++22nNh39eemllzR//nzdeOON8vf3V0JCgv71r3/JMAzNmjVLjRs3Vp06dXT33Xfr5MmTxfr+2WefqXv37qpbt67q1aun5ORk5eTkOMU43rd7+PBh9evXT/Xq1dPgwYPLsJelVatW6fz587rvvvs0aNAgffjhh7pw4UKxuPPnz+vRRx9VgwYNVK9ePd11113697//XWwfS9K///1vPfzwwwoLC5PFYlGbNm301ltvlalfAFCRevXqpaeeekrff/+93n33XXP+N998o3vvvVchISGqXbu2OnfurE8++cRpXcerWbZu3ao//vGPuuGGGxQYGKihQ4fq559/LtZWWY7f//73vzVgwAAFBASoYcOG+vOf/6xLly45xZ46dUrDhw9XUFCQgoODNWzYsBIffS9LPl9++aUmTpyohg0bqm7durrnnnv0n//8x4xr2rSpcnJytGXLFvOcGBcXV5rdbXr33Xd12223yd/fX/Xr11ePHj2UkZHhFLNgwQK1adNGFotFERERSk1NLZZfSe9FjouLc+qT41UFK1as0LPPPqvGjRurdu3a6t27tw4dOuS03tXO9wBQHvfff79++uknWa1Wc15BQYE++OADPfDAA8Xiz549q8cee0yRkZGyWCxq0aKFXnrpJRmG4RTneCf7Rx99pLZt25p/X69bt86MSUtL06RJkyRJ0dHR5rGt6Gs1rrYN6drfl0rru+++03333aeQkBD5+/ura9euxW5+K+0xuyzOnTtXqnN1ac49krRy5UrFxMSoTp06atCggR588EH9+9//vmY/srOz1bBhQ8XFxenMmTPlygVA1Vea47iXl5fOnj2rt99+2zw2O/6u/f777/WnP/1JLVq0UJ06dXTDDTfovvvuq9RXInXv3l3Sr6/Lv1x5r+Ps27dPw4cPN1+7Hx4erocfflg//fSTGXOtc9SV/tav6PPIt99+q5SUFIWHh6t27dpq3LixBg0apNOnTxfL6VrnyiuNgdK0aVPdeeedysjIUMeOHVW7dm21bt1aH3744TX34eV++OEH/eUvf1GfPn2u+KS8j4+P/vznPzs9fbJ3714lJSUpMDBQAQEB6t27t3bs2OG0Xlpamry8vIpt72q5bNu2Tbfddptq166tG2+8Ue+8847Tevfdd58kqWfPnmV6pZ2n4AkUuMSnn36qG2+8UbfffnuFbXP06NH64IMPNHbsWLVu3Vo//fSTtm3bpq+//lq33HKLnnzySZ0+fVo//PCDWdF1DAh4/vx5xcXF6dChQxo7dqyio6O1cuVKDR8+XKdOndL/+3//z6mtZcuWqaCgQOPGjdPJkyc1e/Zs/eEPf1CvXr20efNmTZkyRYcOHdJrr72mP//5z04npr/97W8aNmyYEhMT9cILL+jcuXNauHChunXrpr179zpd5Ll48aISExPVrVs3vfTSS/L39y/TPlm2bJl69uyp8PBwDRo0SI8//rg+/fRT80DoMHz4cK1YsUJDhgxR165dtWXLFiUnJxfbXm5urrp27Wp+0WvYsKE+++wzjRgxQnl5ebwqBYDbDBkyRE888YQyMjI0cuRI5eTk6I477tDvfvc7Pf7446pbt65WrFihAQMG6B//+Ifuuecep/XHjh2r4OBgpaWl6eDBg1q4cKG+//578w93qWzH70uXLikxMVFdunTRSy+9pA0bNmjOnDlq1qyZxowZI+nX9+bffffd2rZtm0aPHq1WrVpp1apVGjZsWLH8yprPuHHjVL9+fT399NM6evSoXnnlFY0dO1bvv/++JOmVV17RuHHjFBAQoCeffFKSFBYWVur9PWPGDKWlpen222/XzJkz5efnp507d2rTpk1KSEiQ9Osf8jNmzFB8fLzGjBlj7tfdu3fryy+/lK+vb6nbu9zzzz8vb29v/fnPf9bp06c1e/ZsDR48WDt37pSkq57vAaC8mjZtqtjYWL333ntKSkqS9GtR/fTp0xo0aJBeffVVM9YwDN111136/PPPNWLECHXs2FHr16/XpEmT9O9//7vY3aXbtm3Thx9+qD/96U+qV6+eXn31VaWkpOjYsWO64YYbNHDgQP3f//2f3nvvPc2dO1cNGjSQJDVs2LDU25Cu/X2pNHJzc3X77bfr3LlzevTRR3XDDTfo7bff1l133aUPPvig2PnoWsfssijNubq0556lS5fqoYce0q233qr09HTl5uZq3rx5+vLLL7V3794SX5O2e/duJSYmqnPnzvr444956hWooUp7HP/b3/6mRx55RLfddptGjRolSWrWrJmkX48X27dv16BBg9S4cWMdPXpUCxcuVFxcnA4cOFDm6zul4bhQXr9+fXPe9VzHsVqt+u677/TQQw8pPDzcfNV+Tk6OduzYIS8vr1Kdoy5X0eeRgoICJSYmKj8/X+PGjVN4eLj+/e9/a/Xq1Tp16pSCgoLMbZXmXFmSb7/9Vv/zP/+j0aNHa9iwYVqyZInuu+8+rVu3Tn369Lnqug6fffaZLl68qCFDhpQqPicnR927d1dgYKAmT54sX19f/eUvf1FcXJy2bNmiLl26lGo7RR06dEj33nuvRowYoWHDhumtt97S8OHDFRMTozZt2qhHjx569NFH9eqrr+qJJ54wX2VXmlfaeQwDqGSnT582JBl33333NWOPHDliSDKWLFlSbJkk4+mnnzang4KCjNTU1KtuLzk52YiKiio2/5VXXjEkGe+++645r6CgwIiNjTUCAgKMvLw8p/40bNjQOHXqlBk7depUQ5LRoUMHw263m/Pvv/9+w8/Pz7hw4YJhGIbxyy+/GMHBwcbIkSOd2rfZbEZQUJDT/GHDhhmSjMcff/yqOZUkNzfXqFWrlvHXv/7VnHf77bcX2+9ZWVmGJGP8+PFO84cPH15sH48YMcJo1KiR8d///tcpdtCgQUZQUJBx7ty5cvUVAK5lyZIlhiRj9+7dJcYEBQUZnTp1MgzDMHr37m20a9fOPP4ahmEUFhYat99+u3HTTTcV225MTIxRUFBgzp89e7Yhyfj4448Nwyjf8XvmzJlOsZ06dTJiYmLM6Y8++siQZMyePducd/HiRaN79+7Fzn1lzSc+Pt4oLCw050+YMMHw8fFxOne1adPG+P3vf1/C3izZt99+a3h7exv33HOPcenSJadljjZPnDhh+Pn5GQkJCU4xr7/+uiHJeOutt8x5UVFRxrBhw4q18/vf/96pf59//rkhyWjVqpWRn59vzp83b54hyfjqq6/MeSWd7wGgrC4//7z++utGvXr1zL9577vvPqNnz56GYfx6LEtOTjYM47fj+zPPPOO0rXvvvdfw8vIyDh06ZM6TZPj5+TnN++c//2lIMl577TVz3osvvmhIMo4cOVKsj6XdRmm+L13L+PHjDUnGF198Yc775ZdfjOjoaKNp06bmMb8sx+xrKe25urTnnoKCAiM0NNRo27atcf78eTNu9erVhiRj+vTp5rxhw4YZdevWNQzDMLZt22YEBgYaycnJTudjANVfamqqcfkl0bIcx+vWrXvFv2WvdH0kMzPTkGS888475jzH8fLzzz8vdX8d67z11lvGf/7zH+PHH3801q1bZzRv3tzw8vIydu3aZcaW9jrOla6/XSmH9957z5BkbN261Zx3tXNU0b/1K/o8snfvXkOSsXLlyqvus9KeKx3nnMtziYqKMiQZ//jHP8x5p0+fNho1amR+/yyNCRMmGJKMvXv3lip+wIABhp+fn3H48GFz3o8//mjUq1fP6NGjhznv6aefdvr8liaXy///nThxwrBYLMZjjz1mzlu5cmWZP5eehFd4odLl5eVJkurVq1eh2w0ODtbOnTv1448/lnndtWvXKjw8XPfff785z9fXV48++qjOnDmjLVu2OMXfd999TlVsR9X3wQcfdHoncpcuXVRQUGA+Cm61WnXq1Cndf//9+u9//2v++Pj4qEuXLvr888+L9c1xp3JZ/f3vf5e3t7dSUlLMeffff78+++wzp0fdHY8r/ulPf3Jaf9y4cU7ThmHoH//4h/r37y/DMJz6n5iYqNOnT5f58X8AqEgBAQH65ZdfdPLkSW3atEl/+MMf9Msvv5jHqp9++kmJiYn69ttvi72iY9SoUU5PRIwZM0a1atXS2rVrJZXv+D169Gin6e7du+u7774zp9euXatatWo5Hed9fHyKHX/Lm8/lj3F3795dly5d0vfff1/a3Vmijz76SIWFhZo+fXqxASEdbW7YsEEFBQUaP368U8zIkSMVGBh4XeOcPfTQQ/Lz8zOnHa8quHzfAkBl+MMf/qDz589r9erV+uWXX7R69eorvr5r7dq18vHx0aOPPuo0/7HHHpNhGPrss8+c5sfHx5t3LEtS+/btFRgYWKbjWmm2cT3flxzWrl2r2267Td26dTPnBQQEaNSoUTp69KgOHDjgFF+Rx+xrnatLe+7Zs2ePTpw4oT/96U+qXbu2GZecnKyWLVte8Rz1+eefKzExUb1799aHH35Y7d7pD6Bsynocv5LLn1Cz2+366aef1Lx5cwUHB1fYtZOHH35YDRs2VEREhPr27avTp0/rb3/7m2699VZJ138d5/IcLly4oP/+97/q2rWrJJU7h4o+jziuza1fv17nzp27atvXc76NiIhwejrG8SrJvXv3ymazXXN9qWzXQy9duqSMjAwNGDBAN954ozm/UaNGeuCBB7Rt2zZze2XVunVrcz9Kvz4t1KJFC75PlQGv8EKlCwwMlPTrO3gr0uzZszVs2DBFRkYqJiZG/fr109ChQ50ONCX5/vvvddNNNxW7EOR4PK3oBacmTZo4TTsO2JGRkVec7yhYfPvtt5J+fV//lTj2jUOtWrWc3n1YFo530//000/m+yk7deqkgoICrVy50ny89Pvvv5e3t7eio6Od1m/evLnT9H/+8x+dOnVKixcv1uLFi6/Y5okTJ8rVVwCoCGfOnFFoaKgOHTokwzD01FNP6amnnrpi7IkTJ/S73/3OnL7pppuclgcEBKhRo0bmY/BlPX7Xrl272GPr9evXdypgf//992rUqFGx10u1aNHCabo8+RQ9Tzke47/Su+LL6vDhw/L29lbr1q1LjHGcN4vm4ufnpxtvvPG6CjmVmRsAXE3Dhg0VHx+v5cuX69y5c7p06ZLT4L0O33//vSIiIopdICntdwup+DnjWkqzjev5vuTw/fffX/GVIZfn1rZt2xL7dT3H7Gudq0t77ikpTpJatmypbdu2Oc27cOGCkpOTFRMToxUrVjjdMAegZirrcfxKzp8/r/T0dC1ZskT//ve/ncZOudLYHOUxffp0de/eXWfOnNGqVavMG2kdrvc6zsmTJzVjxgz9/e9/LxZX3hwq+jwSHR2tiRMn6uWXX9ayZcvUvXt33XXXXXrwwQedbny+0rYc2yvNOal58+bFxhm5+eabJf366rTw8PBrbqMs10P/85//6Ny5c1c8V7Vq1UqFhYX617/+pTZt2lxzW0VVxN8dno6/BFDpAgMDFRERof37918z9kqDIEkqNgiv9OsdYd27d9eqVauUkZGhF198US+88II+/PBD8z3FFcXHx6dM8x0nysLCQkm/vifzSgfXon+MWyyWYkWd0vj222+1e/duScW/aEi/jo3iKKCUlqPvDz744BXfzy/9Wr0HAHf44YcfdPr0aTVv3tw8Xv35z39WYmLiFeOLFomvpazH75LOB+VRnnyudT6qSq52rr9SHtUpNwA1zwMPPKCRI0fKZrMpKSmpxLEyyqIijmul2YYrvy+VpV9VncViUb9+/fTxxx9r3bp1uvPOO93dJQDVwLhx47RkyRKNHz9esbGxCgoKkpeXlwYNGmT+fX+92rVrp/j4eEnSgAEDdO7cOY0cOVLdunVTZGTkdV/H+cMf/qDt27dr0qRJ6tixowICAlRYWKi+fftWWA7XUprzyJw5czR8+HB9/PHHysjI0KOPPqr09HTt2LHD6aZkd5+TWrZsKUn66quv1LFjxwrbblmunUru3w81AQUUuMSdd96pxYsXKzMzU7GxsSXGOSrLp06dcppfUrW/UaNG+tOf/qQ//elPOnHihG655RY9++yz5heCkg4qUVFR2rdvnwoLC50KFt988425vCI4HhUMDQ01T3KVYdmyZfL19dXf/va3YgfGbdu26dVXX9WxY8fUpEkTRUVFqbCwUEeOHHEqthw6dMhpvYYNG6pevXq6dOlSpfYdAMrjb3/7myQpMTHRvJPW19e31Merb7/9Vj179jSnz5w5o+PHj6tfv36SKuf4HRUVpY0bN+rMmTNOT6EcPHjQKa48+ZRGSefEa2nWrJkKCwt14MCBEv/wd5w3Dx486HRnc0FBgY4cOeKUR/369Yud56Vfz/VluSv6cuXNDQCu5Z577tEf//hH7dixQ++///4VY6KiorRhwwb98ssvTncvX893i4o6rl3r+9K1REVFFTtPSRX/velKrnWuLu255/K4ok+WHjx4sFgOXl5eWrZsme6++27dd999+uyzzxQXF1fh+QGoOspyHC/p+PzBBx9o2LBhmjNnjjnvwoULV/y7t6I8//zzWrVqlZ599lktWrTouq7j/Pzzz9q4caNmzJih6dOnm/MdT+ZfriznqMo6j7Rr107t2rXTtGnTtH37dt1xxx1atGiRnnnmmXJtryjHWwEuz/X//u//JElNmzYt1TaSkpLk4+Ojd99995oDyTds2FD+/v4l7itvb2/zLTiXXzu9/MaO63nqn+9TV8cYKHCJyZMnq27dunrkkUeUm5tbbPnhw4c1b948BQYGqkGDBtq6davT8gULFjhNX7p0qdjjg6GhoYqIiFB+fr45r27duld8zLBfv36y2WxOX4IuXryo1157TQEBAfr9739frjyLSkxMVGBgoJ577jnZ7fZiy//zn/9USDuOxxb/53/+R/fee6/Tz6RJkyRJ7733ntknqfg+fe2115ymfXx8lJKSon/84x9XfHqoovoOAGW1adMmzZo1S9HR0Ro8eLBCQ0MVFxenv/zlLzp+/Hix+CsdrxYvXux0XF64cKEuXrxoXlCqjON3v379dPHiRS1cuNCcd+nSpWLH3/LkUxp169Yt1xe4AQMGyNvbWzNnzix255njrqX4+Hj5+fnp1VdfdbqT6c0339Tp06eVnJxszmvWrJl27NihgoICc97q1av1r3/9q8x9cyjpfA8A1ysgIEALFy5UWlqa+vfvf8WYfv366dKlS3r99ded5s+dO1deXl7letqjbt26korfWFZapf2+dC39+vXTrl27lJmZac47e/asFi9erKZNm1719Y7X61rn6tKeezp37qzQ0FAtWrTIKffPPvtMX3/9tdM5ysHPz08ffvihbr31VvXv31+7du2qrDQBVAFlOY6X9De1j49PsTv6X3vttRKfCqgIzZo1U0pKipYuXSqbzXZd13EcN+MWzeGVV14pFluWc1RFn0fy8vJ08eJFp3nt2rWTt7d3mc5v1/Ljjz9q1apVTu2+88476tixY6le3yX9+tr/kSNHKiMjo9h3PunXNw/MmTNHP/zwg3x8fJSQkKCPP/7YfFWlJOXm5mr58uXq1q2b+Uowx81+l187PXv2rN5+++3ypCrp+v/uqOl4AgUu0axZMy1fvlz/8z//o1atWmno0KFq27atCgoKtH37dq1cuVLDhw+XJD3yyCN6/vnn9cgjj6hz587aunWrWeV1+OWXX9S4cWPde++96tChgwICArRhwwbt3r3bqdofExOj999/XxMnTtStt96qgIAA9e/fX6NGjdJf/vIXDR8+XFlZWWratKk++OADffnll3rllVcqbMD7wMBALVy4UEOGDNEtt9yiQYMGqWHDhjp27JjWrFmjO+64o9gJuqx27typQ4cOaezYsVdc/rvf/U633HKLli1bpilTpigmJkYpKSl65ZVX9NNPP6lr167asmWLuY8vrzo///zz+vzzz9WlSxeNHDlSrVu31smTJ/W///u/2rBhg06ePHldfQeAa/nss8/0zTff6OLFi8rNzdWmTZtktVoVFRWlTz75xBwMdv78+erWrZvatWunkSNH6sYbb1Rubq4yMzP1ww8/6J///KfTdgsKCtS7d2/94Q9/0MGDB7VgwQJ169ZNd911l6TKOX73799fd9xxhx5//HEdPXpUrVu31ocffnjFC/9lzac0YmJitHDhQj3zzDNq3ry5QkNDSxzj5XLNmzfXk08+qVmzZql79+4aOHCgLBaLdu/erYiICKWnp6thw4aaOnWqZsyYob59++quu+4y9+utt96qBx980NzeI488og8++EB9+/bVH/7wBx0+fFjvvvuu0wCP5cntSud7AKgIJb0GxaF///7q2bOnnnzySR09elQdOnRQRkaGPv74Y40fP75cx7eYmBhJ0pNPPqlBgwbJ19dX/fv3Ny9wXEtpvy9dy+OPP6733ntPSUlJevTRRxUSEqK3335bR44c0T/+8Y9yvX64tK51ri7tucfX11cvvPCCHnroIf3+97/X/fffr9zcXM2bN09NmzbVhAkTrth+nTp1tHr1avXq1UtJSUnasmWL03v6AdQcZTmOx8TEaMOGDXr55ZcVERGh6OhodenSRXfeeaf+9re/KSgoSK1bt1ZmZqY2bNigG264oVL7PmnSJK1YsUKvvPKKnn/++XJfxwkMDFSPHj00e/Zs2e12/e53v1NGRoaOHDlSLLYs56iKPo9s2rRJY8eO1X333aebb75ZFy9eNN/GkpKSUqZtXc3NN9+sESNGaPfu3QoLC9Nbb72l3NxcLVmypEzbmTNnjg4fPqxHH31UH374oe68807Vr19fx44d08qVK/XNN99o0KBBkqRnnnlGVqtV3bp105/+9CfVqlVLf/nLX5Sfn6/Zs2eb20xISFCTJk00YsQITZo0ST4+PnrrrbfM76vl0bFjR/n4+OiFF17Q6dOnZbFY1KtXL4WGhpZrezWOAbjQ//3f/xkjR440mjZtavj5+Rn16tUz7rjjDuO1114zLly4YBiGYZw7d84YMWKEERQUZNSrV8/4wx/+YJw4ccKQZDz99NOGYRhGfn6+MWnSJKNDhw5GvXr1jLp16xodOnQwFixY4NTemTNnjAceeMAIDg42JBlRUVHmstzcXOOhhx4yGjRoYPj5+Rnt2rUzlixZ4rT+kSNHDEnGiy++6DT/888/NyQZK1eudJq/ZMkSQ5Kxe/fuYvGJiYlGUFCQUbt2baNZs2bG8OHDjT179pgxw4YNM+rWrVvmfTpu3DhDknH48OESY9LS0gxJxj//+U/DMAzj7NmzRmpqqhESEmIEBAQYAwYMMA4ePGhIMp5//nmndXNzc43U1FQjMjLS8PX1NcLDw43evXsbixcvLnNfAaC0HMdTx4+fn58RHh5u9OnTx5g3b56Rl5dXbJ3Dhw8bQ4cONcLDww1fX1/jd7/7nXHnnXcaH3zwQbHtbtmyxRg1apRRv359IyAgwBg8eLDx008/Fdvm9Ry/n376aaPon1o//fSTMWTIECMwMNAICgoyhgwZYuzdu9eQVOwcVJZ8rnTekWR8/vnn5jybzWYkJycb9erVMyQZv//976+470vy1ltvGZ06dTIsFotRv3594/e//71htVqdYl5//XWjZcuWhq+vrxEWFmaMGTPG+Pnnn4tta86cOcbvfvc7w2KxGHfccYexZ88e4/e//71Tn0o61zrOzZfvr6ud7wGgLEo6rhYVFRVlJCcnm9O//PKLMWHCBCMiIsLw9fU1brrpJuPFF180CgsLndaTZKSmpl5xe8OGDXOaN2vWLON3v/ud4e3tbUgyjhw5UuptlPb7UmkcPnzYuPfee43g4GCjdu3axm233WasXr3aKaYsx+xrKeu5urTnnvfff988j4WEhBiDBw82fvjhB6eYK53T//vf/xqtW7c2wsPDjW+//bbUeQCoulJTU4v9nV7a4/g333xj9OjRw6hTp44hyTzu/vzzz+Y1poCAACMxMdH45ptvih3fr/R3+rWUdIx1iIuLMwIDA41Tp04ZhlG66zhXOj7/8MMPxj333GMEBwcbQUFBxn333Wf8+OOPTtfjHEo6R13pfFaR55HvvvvOePjhh41mzZoZtWvXNkJCQoyePXsaGzZscFqvtOdbxznH0X9HTHJysrF+/Xqjffv2hsViMVq2bFni/r+WixcvGm+88YbRvXt3IygoyPD19TWioqKMhx56yNi7d69T7P/+7/8aiYmJRkBAgOHv72/07NnT2L59e7FtZmVlGV26dDH8/PyMJk2aGC+//PJVcymq6HcvwzCMv/71r8aNN95o+Pj4lPkzWtN5GQYjxgCQsrOz1alTJ7377rsaPHiwu7sDAJVi6dKleuihh7R792517tzZ3d0BAAAAAFQhTZs2Vdu2bbV69Wp3dwVVBGOgAB7o/Pnzxea98sor8vb2Vo8ePdzQIwAAAAAAAACoWhgDBajCzp8/f81BcUNCQuTn51em7c6ePVtZWVnq2bOnatWqpc8++0yfffaZRo0apcjIyOvpMgCgGrHZbFddXqdOHQUFBbmoNwAAV6ms7xlVrU0AqMo4LlZffI/yLBRQgCrs/fff10MPPXTVmM8//1xxcXFl2u7tt98uq9WqWbNm6cyZM2rSpInS0tL05JNPXkdvAQDVTaNGja66fNiwYVq6dKlrOgMAcJnK+p5R1doEgKqM42L1xfcoz8IYKEAVdvz4ceXk5Fw1JiYmRvXr13dRjwAANcmGDRuuujwiIkKtW7d2UW8AAK7iju8ZfLcBAGccF6svvkd5FgooAAAAAAAAAAAARTCIPAAAAAAAAAAAQBE1dgyUwsJC/fjjj6pXr568vLzc3R0AqDSGYeiXX35RRESEvL2pi7sS5xoAnoJzjftwrgHgSTjfuA/nGwCeoqznmhpbQPnxxx8VGRnp7m4AgMv861//UuPGjd3dDY/CuQaAp+Fc43qcawB4Is43rsf5BoCnKe25pkwFlPT0dH344Yf65ptvVKdOHd1+++164YUX1KJFCzMmLi5OW7ZscVrvj3/8oxYtWmROHzt2TGPGjNHnn3+ugIAADRs2TOnp6apV67fubN68WRMnTlROTo4iIyM1bdo0DR8+vNR9rVevnqRfd0RgYGBZ0qx0drtdGRkZSkhIkK+vr7u74xLkTM41VVXIOS8vT5GRkeZxD65T3nNNVfjcuIIn5OkJOUrkWZOUN0fONe5Tlb/XVBZP+F0sLfbFb9gXv6nJ+4Lzjfvw3aZknpCj5Bl5ekKOkmfkeT05lvVcU6YCypYtW5Samqpbb71VFy9e1BNPPKGEhAQdOHBAdevWNeNGjhypmTNnmtP+/v7mvy9duqTk5GSFh4dr+/btOn78uIYOHSpfX18999xzkqQjR44oOTlZo0eP1rJly7Rx40Y98sgjatSokRITE0vVV8fjhoGBgVXui4bdbpe/v78CAwNr7Ie4KHIm55qqKuXMY9auV95zTVX63FQmT8jTE3KUyLMmud4cOde4XlX+XlNZPOF3sbTYF79hX/zGE/YF5xvX47tNyTwhR8kz8vSEHCXPyLMiciztuaZMBZR169Y5TS9dulShoaHKyspSjx49zPn+/v4KDw+/4jYyMjJ04MABbdiwQWFhYerYsaNmzZqlKVOmKC0tTX5+flq0aJGio6M1Z84cSVKrVq20bds2zZ07t9QFFAAAAAAAAAAAgPK6rhG5Tp8+LUkKCQlxmr9s2TI1aNBAbdu21dSpU3Xu3DlzWWZmptq1a6ewsDBzXmJiovLy8pSTk2PGxMfHO20zMTFRmZmZ19NdAAAAAAAAAACAUin3IPKFhYUaP3687rjjDrVt29ac/8ADDygqKkoRERHat2+fpkyZooMHD+rDDz+UJNlsNqfiiSRz2mazXTUmLy9P58+fV506dYr1Jz8/X/n5+eZ0Xl6epF8f57Hb7eVNs1I4+lPV+lWZyNkzkLN7+wAAAAAAAACg4pS7gJKamqr9+/dr27ZtTvNHjRpl/rtdu3Zq1KiRevfurcOHD6tZs2bl7+k1pKena8aMGcXmZ2RkOI3BUpVYrVZ3d8HlyNkzkLNrXf6UHwAAAAAAAICKUa4CytixY7V69Wpt3bpVjRs3vmpsly5dJEmHDh1Ss2bNFB4erl27djnF5ObmSpI5bkp4eLg57/KYwMDAKz59IklTp07VxIkTzem8vDxFRkYqISGhyg22aLfbZbVa1adPnxo7kE9R5EzONVVVyNnxxB0AAAAAAACAilOmAophGBo3bpxWrVqlzZs3Kzo6+prrZGdnS5IaNWokSYqNjdWzzz6rEydOKDQ0VNKvd24HBgaqdevWZszatWudtmO1WhUbG1tiOxaLRRaLpdh8X1/fKnshtyr3rbKQs2cgZ9e3DQAAAAAAAKBilWkQ+dTUVL377rtavny56tWrJ5vNJpvNpvPnz0uSDh8+rFmzZikrK0tHjx7VJ598oqFDh6pHjx5q3769JCkhIUGtW7fWkCFD9M9//lPr16/XtGnTlJqaahZARo8ere+++06TJ0/WN998owULFmjFihWaMGFCBacPAAAAAAAAAABQXJkKKAsXLtTp06cVFxenRo0amT/vv/++JMnPz08bNmxQQkKCWrZsqccee0wpKSn69NNPzW34+Pho9erV8vHxUWxsrB588EENHTpUM2fONGOio6O1Zs0aWa1WdejQQXPmzNEbb7yhxMTECkobAAAAgCdbuHCh2rdvr8DAQAUGBio2NlafffaZuTwuLk5eXl5OP6NHj3baxrFjx5ScnCx/f3+FhoZq0qRJunjxolPM5s2bdcstt8hisah58+ZaunSpK9IDAAAAUAHK/Aqvq4mMjNSWLVuuuZ2oqKhir+gqKi4uTnv37i1L9wAAAACgVBo3bqznn39eN910kwzD0Ntvv627775be/fuVZs2bSRJI0eOdLrRy9/f3/z3pUuXlJycrPDwcG3fvl3Hjx/X0KFD5evrq+eee06SdOTIESUnJ2v06NFatmyZNm7cqEceeUSNGjXi5jAAAACgGijXIPIAAAAAUJ3179/fafrZZ5/VwoULtWPHDrOA4u/vr/Dw8Cuun5GRoQMHDmjDhg0KCwtTx44dNWvWLE2ZMkVpaWny8/PTokWLFB0drTlz5kiSWrVqpW3btmnu3LkUUAAAAIBqgAIKAAAAAI926dIlrVy5UmfPnlVsbKw5f9myZXr33XcVHh6u/v3766mnnjKfQsnMzFS7du0UFhZmxicmJmrMmDHKyclRp06dlJmZqfj4eKe2EhMTNX78+BL7kp+fr/z8fHM6Ly9PkmS322W32ysi3SrPkaen5Hs17IvfsC9+U5P3RU3MCQBQvVFAAQAAAOCRvvrqK8XGxurChQsKCAjQqlWr1Lp1a0nSAw88oKioKEVERGjfvn2aMmWKDh48qA8//FCSZLPZnIonksxpm8121Zi8vDydP39ederUKdan9PR0zZgxo9j8jIwMp1eIeQKr1eruLlQZ7IvfsC9+UxP3xblz59zdBQAAnFBAQY3W9PE1Lm/z6PPJLm8TAABXaJu2XvmXvFzWHudUVLYWLVooOztbp0+f1gcffKBhw4Zpy5Ytat26tUaNGmXGtWvXTo0aNVLv3r11+PBhNWvWrNL6NHXqVE2cONGczsvLU2RkpBISEhQYGFhp7VYldrtdVqtVffr0ka+vr7u741bu3Bdt09a7tD1J2p9W8qvt+Fz8pibvC8dTdwDch7/5AWcUUAAAAAB4JD8/PzVv3lySFBMTo927d2vevHn6y1/+Uiy2S5cukqRDhw6pWbNmCg8P165du5xicnNzJckcNyU8PNycd3lMYGDgFZ8+kSSLxSKLxVJsvq+vb427UHotnphzSdyxL1x58cyhNDnyufhNTdwXNS0fAED15+3uDgAAAABAVVBYWOg0/sjlsrOzJUmNGjWSJMXGxuqrr77SiRMnzBir1arAwEDzNWCxsbHauHGj03asVqvTOCsAAAAAqi6eQAEAAADgcaZOnaqkpCQ1adJEv/zyi5YvX67Nmzdr/fr1Onz4sJYvX65+/frphhtu0L59+zRhwgT16NFD7du3lyQlJCSodevWGjJkiGbPni2bzaZp06YpNTXVfIJk9OjRev311zV58mQ9/PDD2rRpk1asWKE1a1z/mlkAAAAAZUcBBQAAAIDHOXHihIYOHarjx48rKChI7du31/r169WnTx/961//0oYNG/TKK6/o7NmzioyMVEpKiqZNm2au7+Pjo9WrV2vMmDGKjY1V3bp1NWzYMM2cOdOMiY6O1po1azRhwgTNmzdPjRs31htvvKHExJLHeQAAAABQdVBAAQAAAOBx3nzzzRKXRUZGasuWLdfcRlRUlNauXXvVmLi4OO3du7fM/QMAAADgfoyBAgAAAAAAAAAAUAQFFAAAAAAAAAAAgCIooAAAAAAAAAAAABTBGCgAAADXqW3aeuVf8nJZe0efT3ZZWwAAAAAAeCqeQAEAAAAAAAAAACiCAgoAAAAAAAAAAEARFFAAAAAAAAAAAACKoIACAAAAAAAAAABQBAUUAAAAAAAAAACAIiigAAAAAAAAAAAAFEEBBQAAAAAAAAAAoAgKKAAAAAAAAAAAAEVQQAEAAAAAAAAAACiCAgoAAAAAAAAAAEARFFAAAAAAAAAAAACKoIACAKhS0tPTdeutt6pevXoKDQ3VgAEDdPDgQaeYuLg4eXl5Of2MHj3aKebYsWNKTk6Wv7+/QkNDNWnSJF28eNEpZvPmzbrllltksVjUvHlzLV26tLLTAwAAAAAAQDVBAQUAUKVs2bJFqamp2rFjh6xWq+x2uxISEnT27FmnuJEjR+r48ePmz+zZs81lly5dUnJysgoKCrR9+3a9/fbbWrp0qaZPn27GHDlyRMnJyerZs6eys7M1fvx4PfLII1q/fr3LcgUAAAAAAEDVVcvdHQAA4HLr1q1zml66dKlCQ0OVlZWlHj16mPP9/f0VHh5+xW1kZGTowIED2rBhg8LCwtSxY0fNmjVLU6ZMUVpamvz8/LRo0SJFR0drzpw5kqRWrVpp27Ztmjt3rhITEysvQQAAAAAAAFQLPIECAKjSTp8+LUkKCQlxmr9s2TI1aNBAbdu21dSpU3Xu3DlzWWZmptq1a6ewsDBzXmJiovLy8pSTk2PGxMfHO20zMTFRmZmZlZUKAAAAAAAAqhGeQAEAVFmFhYUaP3687rjjDrVt29ac/8ADDygqKkoRERHat2+fpkyZooMHD+rDDz+UJNlsNqfiiSRz2mazXTUmLy9P58+fV506dYr1Jz8/X/n5+eZ0Xl6eJMlut8tut5c6L0dsWdapjjwhT0duFm/DLe26uj1PydMTPrNlzbEm7xMAAAAAKAkFFABAlZWamqr9+/dr27ZtTvNHjRpl/rtdu3Zq1KiRevfurcOHD6tZs2aV1p/09HTNmDGj2PyMjAz5+/uXeXtWq7UiulXleUKeszoXurS9tWvXurQ9B0/J0xM+s2XN8fKn/AAAAADAU1BAAQBUSWPHjtXq1au1detWNW7c+KqxXbp0kSQdOnRIzZo1U3h4uHbt2uUUk5ubK0nmuCnh4eHmvMtjAgMDr/j0iSRNnTpVEydONKfz8vIUGRmphIQEBQYGljo3u90uq9WqPn36yNfXt9TrVTeekKcjx6f2eCu/0Mtl7e5Pc+04PZ6Wpyd8Zsuao+OJOwAAAADwJBRQAABVimEYGjdunFatWqXNmzcrOjr6mutkZ2dLkho1aiRJio2N1bPPPqsTJ04oNDRU0q93WwcGBqp169ZmTNG7261Wq2JjY0tsx2KxyGKxFJvv6+tbrout5V2vuvGEPPMLvZR/yXWFBXftT0/J0xM+s2XNsabvDwAAAAC4EgaRBwBUKampqXr33Xe1fPly1atXTzabTTabTefPn5ckHT58WLNmzVJWVpaOHj2qTz75REOHDlWPHj3Uvn17SVJCQoJat26tIUOG6J///KfWr1+vadOmKTU11SyAjB49Wt99950mT56sb775RgsWLNCKFSs0YcIEt+UOAAAAAACAqoMCCgCgSlm4cKFOnz6tuLg4NWrUyPx5//33JUl+fn7asGGDEhIS1LJlSz322GNKSUnRp59+am7Dx8dHq1evlo+Pj2JjY/Xggw9q6NChmjlzphkTHR2tNWvWyGq1qkOHDpozZ47eeOMNJSa69pVBAAAAAAAAqJp4hRcAoEoxDOOqyyMjI7Vly5ZrbicqKuqaA1DHxcVp7969ZeofAAAAAAAAPANPoAAAAAAAAAAAABRBAQUAAAAAAAAAAKAICigAAAAAAAAAAABFUEABAAAAAAAAKlh6erpuvfVW1atXT6GhoRowYIAOHjzoFHPhwgWlpqbqhhtuUEBAgFJSUpSbm+sUc+zYMSUnJ8vf31+hoaGaNGmSLl686BSzefNm3XLLLbJYLGrevLmWLl1a2ekBgEeggAIAAAAAAABUsC1btig1NVU7duyQ1WqV3W5XQkKCzp49a8ZMmDBBn376qVauXKktW7boxx9/1MCBA83lly5dUnJysgoKCrR9+3a9/fbbWrp0qaZPn27GHDlyRMnJyerZs6eys7M1fvx4PfLII1q/fr1L8wWAmogCCgAAAACPs3DhQrVv316BgYEKDAxUbGysPvvsM3M5dwQDAK7XunXrNHz4cLVp00YdOnTQ0qVLdezYMWVlZUmSTp8+rTfffFMvv/yyevXqpZiYGC1ZskTbt2/Xjh07JEkZGRk6cOCA3n33XXXs2FFJSUmaNWuW5s+fr4KCAknSokWLFB0drTlz5qhVq1YaO3as7r33Xs2dO9dtuQNATUEBBQAAAIDHady4sZ5//nllZWVpz5496tWrl+6++27l5ORI4o5gAEDFO336tCQpJCREkpSVlSW73a74+HgzpmXLlmrSpIkyMzMlSZmZmWrXrp3CwsLMmMTEROXl5ZnnrMzMTKdtOGIc2wAAlF8td3cAAAAAAFytf//+TtPPPvusFi5cqB07dqhx48Z68803tXz5cvXq1UuStGTJErVq1Uo7duxQ165dzTuCN2zYoLCwMHXs2FGzZs3SlClTlJaWJj8/P6c7giWpVatW2rZtm+bOnavExESX5wwAcJ/CwkKNHz9ed9xxh9q2bStJstls8vPzU3BwsFNsWFiYbDabGXN58cSx3LHsajF5eXk6f/686tSpU6w/+fn5ys/PN6fz8vIkSXa7XXa7vdR5OWLLsk514wk5Sr/lZ/E23NKuK9vylP+XNTnP68mxrOtQQAEAAADg0S5duqSVK1fq7Nmzio2NveYdwV27di3xjuAxY8YoJydHnTp1KvGO4PHjx7sqNQBAFZGamqr9+/dr27Zt7u6KpF8HuJ8xY0ax+RkZGfL39y/z9qxWa0V0q0rzhBwlaVbnQpe2t3btWpe2J3nO/0tPyLM8OZ47d65M8RRQAAAAAHikr776SrGxsbpw4YICAgK0atUqtW7dWtnZ2dX+juDqzBPumiwtd+4Li49r70CWrp4nn4vf1OR9URNzkqSxY8dq9erV2rp1qxo3bmzODw8PV0FBgU6dOuV0zsnNzVV4eLgZs2vXLqftOcbkujym6Dhdubm5CgwMvOK5RpKmTp2qiRMnmtN5eXmKjIxUQkKCAgMDS52b3W6X1WpVnz595OvrW+r1qhNPyFH6Lc+n9ngrv9DLZe3uT3PdU7me9v+yJud5PTk6/r4uLQooAAAAADxSixYtlJ2drdOnT+uDDz7QsGHDtGXLFrf2qaLvCK7OPOGuydJyx76YfZvLmyzVXch8Ln5TE/dFWe8KruoMw9C4ceO0atUqbd68WdHR0U7LY2Ji5Ovrq40bNyolJUWSdPDgQR07dkyxsbGSpNjYWD377LM6ceKEQkNDJf36/z4wMFCtW7c2Y4r+/litVnMbV2KxWGSxWIrN9/X1LdcF1/KuV514Qo6SlF/opfxLriuguGOfesr/S0/Iszw5ljWeAgoAAAAAj+Tn56fmzZtL+vUi1u7duzVv3jz9z//8T7W/I7g684S7JkvLnfuibdp6l7YnXf0uZD4Xv6nJ+6KsdwVXdampqVq+fLk+/vhj1atXz3xCMSgoSHXq1FFQUJBGjBihiRMnKiQkRIGBgRo3bpxiY2PVtWtXSVJCQoJat26tIUOGaPbs2bLZbJo2bZpSU1PNAsjo0aP1+uuva/LkyXr44Ye1adMmrVixQmvWrHFb7gBQU1BAAQAAAAD9OsBvfn5+jbojuDrzxJxL4o594cq7jx1KkyOfi9/UxH1R0/JZuHChJCkuLs5p/pIlSzR8+HBJ0ty5c+Xt7a2UlBTl5+crMTFRCxYsMGN9fHy0evVqjRkzRrGxsapbt66GDRummTNnmjHR0dFas2aNJkyYoHnz5qlx48Z64403lJjoulcjAUBNRQEFAAAAgMeZOnWqkpKS1KRJE/3yyy9avny5Nm/erPXr13NHMACgQhjGtccSql27tubPn6/58+eXGBMVFXXNV9zFxcVp7969Ze4jAODqKKAAAAAA8DgnTpzQ0KFDdfz4cQUFBal9+/Zav369+vTpI4k7ggEAAABQQAEAAADggd58882rLueOYAAAAADeZQlOT0/Xrbfeqnr16ik0NFQDBgzQwYMHnWIuXLig1NRU3XDDDQoICFBKSkqxgROPHTum5ORk+fv7KzQ0VJMmTdLFixedYjZv3qxbbrlFFotFzZs319KlS8uXIQAAAAAAAAAAQBmVqYCyZcsWpaamaseOHbJarbLb7UpISNDZs2fNmAkTJujTTz/VypUrtWXLFv34448aOHCgufzSpUtKTk5WQUGBtm/frrfffltLly7V9OnTzZgjR44oOTlZPXv2VHZ2tsaPH69HHnlE69evr4CUAQAAAAAAAAAArq5Mr/Bat26d0/TSpUsVGhqqrKws9ejRQ6dPn9abb76p5cuXq1evXpKkJUuWqFWrVtqxY4e6du2qjIwMHThwQBs2bFBYWJg6duyoWbNmacqUKUpLS5Ofn58WLVqk6OhozZkzR5LUqlUrbdu2TXPnzuV9wQAAAAAAAAAAoNJd1xgop0+fliSFhIRIkrKysmS32xUfH2/GtGzZUk2aNFFmZqa6du2qzMxMtWvXTmFhYWZMYmKixowZo5ycHHXq1EmZmZlO23DEjB8/vsS+5OfnKz8/35zOy8uTJNntdtnt9utJs8I5+lPV+lWZ3JWzxcdwaXtS8Vz5/1yzVYWcPWl/AwAAAAAAXI+2aeuVf8nLZe0dfT7ZZW2h4pW7gFJYWKjx48frjjvuUNu2bSVJNptNfn5+Cg4OdooNCwuTzWYzYy4vnjiWO5ZdLSYvL0/nz59XnTp1ivUnPT1dM2bMKDY/IyND/v7+5UuyklmtVnd3weVcnfPs21zanCQVG0iU/8+ewZ05nzt3zm1tAwAAAAAAADVVuQsoqamp2r9/v7Zt21aR/Sm3qVOnauLEieZ0Xl6eIiMjlZCQoMDAQDf2rDi73S6r1ao+ffrI19fX3d1xCXfl3DbN9ePm7E/79TVz/H8mZ1dxPHEHAAAAAAAAoOKUq4AyduxYrV69Wlu3blXjxo3N+eHh4SooKNCpU6ecnkLJzc1VeHi4GbNr1y6n7eXm5prLHP91zLs8JjAw8IpPn0iSxWKRxWIpNt/X17fKXsityn2rLK7O2ZWP4zkUzY//z57BnTl72r4GAAAAAADA1fGqsorhXZZgwzA0duxYrVq1Sps2bVJ0dLTT8piYGPn6+mrjxo3mvIMHD+rYsWOKjY2VJMXGxuqrr77SiRMnzBir1arAwEC1bt3ajLl8G44YxzYAAAAAAAAAAAAqU5meQElNTdXy5cv18ccfq169euaYJUFBQapTp46CgoI0YsQITZw4USEhIQoMDNS4ceMUGxurrl27SpISEhLUunVrDRkyRLNnz5bNZtO0adOUmppqPkEyevRovf7665o8ebIefvhhbdq0SStWrNCaNWsqOH0AAAAAAAAAAIDiylRAWbhwoSQpLi7Oaf6SJUs0fPhwSdLcuXPl7e2tlJQU5efnKzExUQsWLDBjfXx8tHr1ao0ZM0axsbGqW7euhg0bppkzZ5ox0dHRWrNmjSZMmKB58+apcePGeuONN5SYmFjONAEAAAAAAAAAQGVo+rjrHn6w+BiafZtr2ipTAcUwjGvG1K5dW/Pnz9f8+fNLjImKitLatWuvup24uDjt3bu3LN0DAAAAAAAAAACoEGUaAwUAAAAAAAAAAMATUEABAAAAAAAAAAAoggIKAAAAAAAAAABAEWUaAwXAtTkGTHIMZtQ2bb3yL3lVaptHn0+u1O0DAAAAAAAAgKfhCRQAAAAAAAAAAIAiKKAAAAAAAAAAAAAUQQEFAAAAAAAAAACgCAooAAAAAAAAAAAARVBAAQAAAAAAAAAAKIICCgAAAAAAAAAAQBEUUAAAAAAAAAAAAIqggAIAAAAAAAAAAFAEBRQAAAAAAAAAAIAiKKAAAAAAAAAAAAAUQQEFAAAAAAAAAACgCAooAAAAAAAAAAAARVBAAQAAAAAAAAAAKIICCgCgSklPT9ett96qevXqKTQ0VAMGDNDBgwedYi5cuKDU1FTdcMMNCggIUEpKinJzc51ijh07puTkZPn7+ys0NFSTJk3SxYsXnWI2b96sW265RRaLRc2bN9fSpUsrOz0AAAAAAABUExRQAABVypYtW5SamqodO3bIarXKbrcrISFBZ8+eNWMmTJigTz/9VCtXrtSWLVv0448/auDAgebyS5cuKTk5WQUFBdq+fbvefvttLV26VNOnTzdjjhw5ouTkZPXs2VPZ2dkaP368HnnkEa1fv96l+QIAAAAAAKBqquXuDgAAcLl169Y5TS9dulShoaHKyspSjx49dPr0ab355ptavny5evXqJUlasmSJWrVqpR07dqhr167KyMjQgQMHtGHDBoWFhaljx46aNWuWpkyZorS0NPn5+WnRokWKjo7WnDlzJEmtWrXStm3bNHfuXCUmJro8bwAAAAAAAFQtFFAAAFXa6dOnJUkhISGSpKysLNntdsXHx5sxLVu2VJMmTZSZmamuXbsqMzNT7dq1U1hYmBmTmJioMWPGKCcnR506dVJmZqbTNhwx48ePL7Ev+fn5ys/PN6fz8vIkSXa7XXa7vdQ5OWLLsk515Al5OnKzeBtuadfV7XlKnp7wmS1rjjV5nwAAAABASSigwKXapq1X/iUvd3cDQDVRWFio8ePH64477lDbtm0lSTabTX5+fgoODnaKDQsLk81mM2MuL544ljuWXS0mLy9P58+fV506dYr1Jz09XTNmzCg2PyMjQ/7+/mXOz2q1lnmd6sgT8pzVudCl7a1du9al7Tl4Sp6e8Jkta47nzp2rpJ64T3p6uj788EN98803qlOnjm6//Xa98MILatGihRkTFxenLVu2OK33xz/+UYsWLTKnjx07pjFjxujzzz9XQECAhg0bpvT0dNWq9dtXrc2bN2vixInKyclRZGSkpk2bpuHDh1d6jgAAAACuDwUUAECVlZqaqv3792vbtm3u7ookaerUqZo4caI5nZeXp8jISCUkJCgwMLDU27Hb7bJarerTp498fX0ro6tVgifk6cjxqT3eyi903Q0C+9Nc+5o5T8vTEz6zZc3R8cRdTeIYc+vWW2/VxYsX9cQTTyghIUEHDhxQ3bp1zbiRI0dq5syZ5vTlBXPHmFvh4eHavn27jh8/rqFDh8rX11fPPfecpN/G3Bo9erSWLVumjRs36pFHHlGjRo14ZSQAAABQxVFAAQBUSWPHjtXq1au1detWNW7c2JwfHh6ugoICnTp1yukplNzcXIWHh5sxu3btctpebm6uuczxX8e8y2MCAwOv+PSJJFksFlkslmLzfX19y3WxtbzrVTeekGd+oZdLn7B01/70lDw94TNb1hxr4v641phbDv7+/ua5oyjG3AIAAABqNm93dwAAgMsZhqGxY8dq1apV2rRpk6Kjo52Wx8TEyNfXVxs3bjTnHTx4UMeOHVNsbKwkKTY2Vl999ZVOnDhhxlitVgUGBqp169ZmzOXbcMQ4tgEA8CxFx9xyWLZsmRo0aKC2bdtq6tSpTq8zK2nMrby8POXk5JgxVxpzKzMzs7JSAQAAAFBBeAIFAFClpKamavny5fr4449Vr149c8ySoKAg1alTR0FBQRoxYoQmTpyokJAQBQYGaty4cYqNjVXXrl0lSQkJCWrdurWGDBmi2bNny2azadq0aUpNTTWfIBk9erRef/11TZ48WQ8//LA2bdqkFStWaM2aNW7LHQDgHlcac0uSHnjgAUVFRSkiIkL79u3TlClTdPDgQX344YeSKmfMrfz8fOXn55vTjten2e122e32Csq4anPk6Sn5Xo0794XFx3B5m1fLk8/Fb2ryvqiJOQEAqjcKKACAKmXhwoWSfh2493JLliwxB9ydO3euvL29lZKSovz8fCUmJmrBggVmrI+Pj1avXq0xY8YoNjZWdevW1bBhw5zeYR8dHa01a9ZowoQJmjdvnho3bqw33niD16kAgAcqacytUaNGmf9u166dGjVqpN69e+vw4cNq1qxZpfQlPT1dM2bMKDY/IyPDafwVT2C1Wt3dhSrDHfti9m0ub1Jr1669Zgyfi9/UxH1x+VN+AABUBRRQAABVimFc+27H2rVra/78+Zo/f36JMVFRUdf8Eh4XF6e9e/eWuY8AgJqjpDG3rqRLly6SpEOHDqlZs2aVMubW1KlTNXHiRHM6Ly9PkZGRSkhIUGBgYNkTrIbsdrusVqv69OlTI8ffKQt37ou2aetd2p4k7U8r+UYWPhe/qcn7wvHUHQAAVQUFFAAAAAAexzAMjRs3TqtWrdLmzZuLjbl1JdnZ2ZKkRo0aSfp1PK1nn31WJ06cUGhoqKQrj7lVtKB/tTG3LBaL+brJy/n6+ta4C6XX4ok5l8Qd+yL/kpdL25NUqhz5XPymJu6LmpYPAKD6YxB5AAAAAB4nNTVV7777rpYvX26OuWWz2XT+/HlJ0uHDhzVr1ixlZWXp6NGj+uSTTzR06FD16NFD7du3l+Q85tY///lPrV+//opjbn333XeaPHmyvvnmGy1YsEArVqzQhAkT3JY7AAAAgNKhgAIAAADA4yxcuFCnT59WXFycGjVqZP68//77kiQ/Pz9t2LBBCQkJatmypR577DGlpKTo008/NbfhGHPLx8dHsbGxevDBBzV06NArjrlltVrVoUMHzZkzhzG3AAAAgGqCV3gBAAAA8DjXGnMrMjJSW7ZsueZ2GHMLAAAAqLl4AgUAAAAAAAAAAKAICigAAAAAAAAAAABFUEABAAAAAAAAAAAoggIKAAAAAAAAAABAERRQAAAAAAAAAAAAiqCAAgAAAAAAAAAAUAQFFAAAAAAAAAAAgCJqubsDAACgZmubtl75l7xc1t7R55Nd1hYAAAAAAKi5eAIFAAAAAAAAAACgCAooAAAAAAAAQAXbunWr+vfvr4iICHl5eemjjz5yWj58+HB5eXk5/fTt29cp5uTJkxo8eLACAwMVHBysESNG6MyZM04x+/btU/fu3VW7dm1FRkZq9uzZlZ0aAHgMCigAAAAAAABABTt79qw6dOig+fPnlxjTt29fHT9+3Px57733nJYPHjxYOTk5slqtWr16tbZu3apRo0aZy/Py8pSQkKCoqChlZWXpxRdfVFpamhYvXlxpeQGAJ2EMFAAAAAAAAKCCJSUlKSkp6aoxFotF4eHhV1z29ddfa926ddq9e7c6d+4sSXrttdfUr18/vfTSS4qIiNCyZctUUFCgt956S35+fmrTpo2ys7P18ssvOxVaAADlwxMoAAAAAAAAgBts3rxZoaGhatGihcaMGaOffvrJXJaZmang4GCzeCJJ8fHx8vb21s6dO82YHj16yM/Pz4xJTEzUwYMH9fPPP7suEQCooXgCBQAAAAAAAHCxvn37auDAgYqOjtbhw4f1xBNPKCkpSZmZmfLx8ZHNZlNoaKjTOrVq1VJISIhsNpskyWazKTo62ikmLCzMXFa/fv0rtp2fn6/8/HxzOi8vT5Jkt9tlt9tLnYMjtizrVDeekKP0W34Wb8Mt7bqyrZqc4+XtuTpPV3LkVp59W9Z1KKAAAAAAAAAALjZo0CDz3+3atVP79u3VrFkzbd68Wb17967UttPT0zVjxoxi8zMyMuTv71/m7Vmt1oroVpXmCTlK0qzOhS5tb+3atS5tT/KMHCXX5+kO5fm9PHfuXJniKaAAAAAAAAAAbnbjjTeqQYMGOnTokHr37q3w8HCdOHHCKebixYs6efKkOW5KeHi4cnNznWIc0yWNrSJJU6dO1cSJE83pvLw8RUZGKiEhQYGBgaXus91ul9VqVZ8+feTr61vq9aoTT8hR+i3Pp/Z4K7/Qy2Xt7k9LdFlbnpCj5L48XcnibWhW58Jy/V46nrgrLQooAAAAAAAAgJv98MMP+umnn9SoUSNJUmxsrE6dOqWsrCzFxMRIkjZt2qTCwkJ16dLFjHnyySdlt9vNi4hWq1UtWrQo8fVd0q+D11sslmLzfX19y1UkKO961Ykn5ChJ+YVeyr/kuovu7tinnpCj5Po83aE8v5dljWcQeQAAAAAAAKCCnTlzRtnZ2crOzpYkHTlyRNnZ2Tp27JjOnDmjSZMmaceOHTp69Kg2btyou+++W82bN1di4q93q7dq1Up9+/bVyJEjtWvXLn355ZcaO3asBg0apIiICEnSAw88ID8/P40YMUI5OTl6//33NW/ePKenSwAA5UcBBQAAAAAAAKhge/bsUadOndSpUydJ0sSJE9WpUydNnz5dPj4+2rdvn+666y7dfPPNGjFihGJiYvTFF184PRmybNkytWzZUr1791a/fv3UrVs3LV682FweFBSkjIwMHTlyRDExMXrsscc0ffp0jRo1yuX5AkBNVOYCytatW9W/f39FRETIy8tLH330kdPy4cOHy8vLy+mnb9++TjEnT57U4MGDFRgYqODgYI0YMUJnzpxxitm3b5+6d++u2rVrKzIyUrNnzy57dgAAAAAAAIAbxMXFyTCMYj9Lly5VnTp1tH79ep04cUIFBQU6evSoFi9erLCwMKdthISEaPny5frll190+vRpvfXWWwoICHCKad++vb744gtduHBBP/zwg6ZMmeLKNAGgRitzAeXs2bPq0KGD5s+fX2JM3759dfz4cfPnvffec1o+ePBg5eTkyGq1avXq1dq6datTZTwvL08JCQmKiopSVlaWXnzxRaWlpTlV2AEAAAAAAAAAACpLmQeRT0pKUlJS0lVjLBaLwsPDr7js66+/1rp167R792517txZkvTaa6+pX79+eumllxQREaFly5apoKBAb731lvz8/NSmTRtlZ2fr5Zdf5hFEAAAAAAAAAABQ6cpcQCmNzZs3KzQ0VPXr11evXr30zDPP6IYbbpAkZWZmKjg42CyeSFJ8fLy8vb21c+dO3XPPPcrMzFSPHj3k5+dnxiQmJuqFF17Qzz//rPr16xdrMz8/X/n5+eZ0Xl6eJMlut8tut1dGmuXm6E9V61dlcuRq8Tbc3BPXceTqipyrymfJkz/b7szZk/Y3AAAAAAAA4CoVXkDp27evBg4cqOjoaB0+fFhPPPGEkpKSlJmZKR8fH9lsNoWGhjp3olYthYSEyGazSZJsNpuio6OdYhzvgLTZbFcsoKSnp2vGjBnF5mdkZMjf37+i0qtQVqvV3V1wuVmdC93dBZdzRc5r166t9DbKwhM/2+7M+dy5c25rGwAAAAAAAKipKryAMmjQIPPf7dq1U/v27dWsWTNt3rxZvXv3rujmTFOnTtXEiRPN6by8PEVGRiohIUGBgYGV1m552O12Wa1W9enTR76+vu7ujks4cn5qj7fyC73c3R2XsHgbmtW50CU5709LrNTtl5Ynf7bdmbPjiTsAAAAAAAAAFadSXuF1uRtvvFENGjTQoUOH1Lt3b4WHh+vEiRNOMRcvXtTJkyfNcVPCw8OVm5vrFOOYLmlsFYvFIovFUmy+r69vlb2QW5X7VlnyC72Uf8kzCigOrsi5qn2OPPGz7c6cPW1fAwAAAAAAAK5Q6QWUH374QT/99JMaNWokSYqNjdWpU6eUlZWlmJgYSdKmTZtUWFioLl26mDFPPvmk7Ha7eWHQarWqRYsWV3x9F8qn6eNrXNaWxcfQ7Ntc1hwAAAAAAAAAANfFu6wrnDlzRtnZ2crOzpYkHTlyRNnZ2Tp27JjOnDmjSZMmaceOHTp69Kg2btyou+++W82bN1di4q+vGGrVqpX69u2rkSNHateuXfryyy81duxYDRo0SBEREZKkBx54QH5+fhoxYoRycnL0/vvva968eU6v6AIAAAAAAAAAAKgsZS6g7NmzR506dVKnTp0kSRMnTlSnTp00ffp0+fj4aN++fbrrrrt08803a8SIEYqJidEXX3zh9HqtZcuWqWXLlurdu7f69eunbt26afHixebyoKAgZWRk6MiRI4qJidFjjz2m6dOna9SoURWQMgAAAAAAAAAAwNWV+RVecXFxMgyjxOXr16+/5jZCQkK0fPnyq8a0b99eX3zxRVm7BwAAAAAAAAAAcN3K/AQKAAAAAAAAAABATUcBBQAAAAAAAAAAoAgKKAAAAAA8Tnp6um699VbVq1dPoaGhGjBggA4ePOgUc+HCBaWmpuqGG25QQECAUlJSlJub6xRz7NgxJScny9/fX6GhoZo0aZIuXrzoFLN582bdcsstslgsat68uZYuXVrZ6QEAAACoABRQAAAAAHicLVu2KDU1VTt27JDVapXdbldCQoLOnj1rxkyYMEGffvqpVq5cqS1btujHH3/UwIEDzeWXLl1ScnKyCgoKtH37dr399ttaunSppk+fbsYcOXJEycnJ6tmzp7KzszV+/Hg98sgjpRo7EgAAAIB7lXkQeQAAAACo7tatW+c0vXTpUoWGhiorK0s9evTQ6dOn9eabb2r58uXq1auXJGnJkiVq1aqVduzYoa5duyojI0MHDhzQhg0bFBYWpo4dO2rWrFmaMmWK0tLS5Ofnp0WLFik6Olpz5syRJLVq1Urbtm3T3LlzlZiY6PK8AQAAAJQeT6AAAAAA8HinT5+WJIWEhEiSsrKyZLfbFR8fb8a0bNlSTZo0UWZmpiQpMzNT7dq1U1hYmBmTmJiovLw85eTkmDGXb8MR49gGAAAAgKqLJ1AAAACAy7RNW6/8S14uaevo88kuaQdXV1hYqPHjx+uOO+5Q27ZtJUk2m01+fn4KDg52ig0LC5PNZjNjLi+eOJY7ll0tJi8vT+fPn1edOnWcluXn5ys/P9+czsvLkyTZ7XbZ7fbrzLR6cOTpKflejTv3hcXHcHmbV8uTz8VvavK+qIk5AQCqNwooAAAAADxaamqq9u/fr23btrm7K0pPT9eMGTOKzc/IyJC/v78beuQ+VqvV3V2oMtyxL2bf5vImtXbt2mvG8Ln4TU3cF+fOnXN3FwAAcEIBBQAAAIDHGjt2rFavXq2tW7eqcePG5vzw8HAVFBTo1KlTTk+h5ObmKjw83IzZtWuX0/Zyc3PNZY7/OuZdHhMYGFjs6RNJmjp1qiZOnGhO5+XlKTIyUgkJCQoMDLy+ZKsJu90uq9WqPn36yNfX193dcSt37ou2aetd2p4k7U8reVwgPhe/qcn7wvHUHQAAVQUFFAAAAAAexzAMjRs3TqtWrdLmzZsVHR3ttDwmJka+vr7auHGjUlJSJEkHDx7UsWPHFBsbK0mKjY3Vs88+qxMnTig0NFTSr3eEBwYGqnXr1mZM0bvqrVaruY2iLBaLLBZLsfm+vr417kLptXhiziVxx75w1asML1eaHPlc/KYm7oualg8AoPpjEHkAQJWzdetW9e/fXxEREfLy8tJHH33ktHz48OHy8vJy+unbt69TzMmTJzV48GAFBgYqODhYI0aM0JkzZ5xi9u3bp+7du6t27dqKjIzU7NmzKzs1AEAVkZqaqnfffVfLly9XvXr1ZLPZZLPZdP78eUlSUFCQRowYoYkTJ+rzzz9XVlaWHnroIcXGxqpr166SpISEBLVu3VpDhgzRP//5T61fv17Tpk1TamqqWQQZPXq0vvvuO02ePFnffPONFixYoBUrVmjChAluyx0AAABA6VBAAQBUOWfPnlWHDh00f/78EmP69u2r48ePmz/vvfee0/LBgwcrJydHVqvVfDXLqFGjzOV5eXlKSEhQVFSUsrKy9OKLLyotLU2LFy+utLwAAFXHwoULdfr0acXFxalRo0bmz/vvv2/GzJ07V3feeadSUlLUo0cPhYeH68MPPzSX+/j4aPXq1fLx8VFsbKwefPBBDR06VDNnzjRjoqOjtWbNGlmtVnXo0EFz5szRG2+8ocTEkl9VBAAAAKBq4BVeAIAqJykpSUlJSVeNsVgs5vvli/r666+1bt067d69W507d5Ykvfbaa+rXr59eeuklRUREaNmyZSooKNBbb70lPz8/tWnTRtnZ2Xr55ZedCi0AgJrJMIxrxtSuXVvz58+/akE/KirqmgNfx8XFae/evWXuIwAAAAD3ooACAKiWNm/erNDQUNWvX1+9evXSM888oxtuuEGSlJmZqeDgYLN4Iknx8fHy9vbWzp07dc899ygzM1M9evSQn5+fGZOYmKgXXnhBP//8s+rXr1+szfz8fOXn55vTjkEu7Xa77HZ7qfvuiC3LOtWRIz+L97UvUlZGu65sqybneHl75Fl5bbq6vbK2W9OPVwAAAABwJRRQAADVTt++fTVw4EBFR0fr8OHDeuKJJ5SUlKTMzEz5+PjIZrOZg/k61KpVSyEhIbLZbJIkm81WbMDgsLAwc9mVCijp6emaMWNGsfkZGRny9/cvcx5Wq7XM61RHszoXurS9a90JXhk8IUeJPCuDu3Is6/Hn3LlzldQTAAAAAKi6KKAAAKqdQYMGmf9u166d2rdvr2bNmmnz5s3q3bt3pbU7depUTZw40ZzOy8tTZGSkEhISFBgYWOrt2O12Wa1W9enTR76+vpXR1SrBkedTe7yVX+jlsnb3p7luXAFPyFEiz8rkrhzLevxxPHEHAAAAAJ6EAgoAoNq78cYb1aBBAx06dEi9e/dWeHi4Tpw44RRz8eJFnTx50hw3JTw8XLm5uU4xjumSxlaxWCyyWCzF5vv6+parEFLe9aqb/EIv5V9y3UV3d+xTT8hRIs/K4K4cy3r88YRjFQAAAAAURQEFAFDt/fDDD/rpp5/UqFEjSVJsbKxOnTqlrKwsxcTESJI2bdqkwsJCdenSxYx58sknZbfbzQuDVqtVLVq0uOLruwAAAAAAnqtt2nqX3kx09Plkl7UFoGTe7u4AAABFnTlzRtnZ2crOzpYkHTlyRNnZ2Tp27JjOnDmjSZMmaceOHTp69Kg2btyou+++W82bN1di4q+vwmnVqpX69u2rkSNHateuXfryyy81duxYDRo0SBEREZKkBx54QH5+fhoxYoRycnL0/vvva968eU6v6AIAAAAAAIDnooACAKhy9uzZo06dOqlTp06SpIkTJ6pTp06aPn26fHx8tG/fPt111126+eabNWLECMXExOiLL75wer3WsmXL1LJlS/Xu3Vv9+vVTt27dtHjxYnN5UFCQMjIydOTIEcXExOixxx7T9OnTNWrUKJfnCwAAAAAAgKqHV3gBAKqcuLg4GYZR4vL169dfcxshISFavnz5VWPat2+vL774osz9AwAAAAAAQM3HEygAAAAAAAAAAABFUEABAAAAAAAAAAAoggIKAAAAAAAAAABAERRQAAAAAAAAAAAAiqCAAgAAAAAAAAAAUAQFFAAAAAAAAAAAgCIooAAAAAAAAAAAABRBAQUAAAAAAAAAAKAICigAAAAAAAAAAABFUEABAAAAAAAAAAAoggIKAAAAAAAAAABAERRQAAAAAAAAAAAAiqCAAgAAAAAAAAAAUAQFFAAAAAAAAAAAgCIooAAAAAAAAAAAABRBAQUAAAAAAAAAAKAICigAAAAAAAAAAABFUEABAAAAAAAAAAAoggIKAAAAAAAAAABAERRQAAAAAAAAAAAAiqCAAgAAAAAAAAAAUAQFFAAAAAAAAAAAgCIooAAAAAAAAAAAABRBAQUAAAAAAACoYFu3blX//v0VEREhLy8vffTRR07LDcPQ9OnT1ahRI9WpU0fx8fH69ttvnWJOnjypwYMHKzAwUMHBwRoxYoTOnDnjFLNv3z51795dtWvXVmRkpGbPnl3ZqQGAx6CAAgAAAMDjXOui1vDhw+Xl5eX007dvX6cYLmoBAK7m7Nmz6tChg+bPn3/F5bNnz9arr76qRYsWaefOnapbt64SExN14cIFM2bw4MHKycmR1WrV6tWrtXXrVo0aNcpcnpeXp4SEBEVFRSkrK0svvvii0tLStHjx4krPDwA8QS13dwAAAAAAXM1xUevhhx/WwIEDrxjTt29fLVmyxJy2WCxOywcPHqzjx4/LarXKbrfroYce0qhRo7R8+XJJv13Uio+P16JFi/TVV1/p4YcfVnBwsNPFLwBAzZSUlKSkpKQrLjMMQ6+88oqmTZumu+++W5L0zjvvKCwsTB999JEGDRqkr7/+WuvWrdPu3bvVuXNnSdJrr72mfv366aWXXlJERISWLVumgoICvfXWW/Lz81ObNm2UnZ2tl19+mXMNAFQAnkABAAAA4HGSkpL0zDPP6J577ikxxmKxKDw83PypX7++ucxxUeuNN95Qly5d1K1bN7322mv6+9//rh9//FGSnC5qtWnTRoMGDdKjjz6ql19+udLzAwBUbUeOHJHNZlN8fLw5LygoSF26dFFmZqYkKTMzU8HBwWbxRJLi4+Pl7e2tnTt3mjE9evSQn5+fGZOYmKiDBw/q559/dlE2AFBz8QQKAAAAAFzB5s2bFRoaqvr166tXr1565plndMMNN0i69kWte+65p8SLWi+88IJ+/vlnp4IMAKnp42tKXGbxMTT7Nqlt2nrlX/KqsDaPPp9cYdsCysJms0mSwsLCnOaHhYWZy2w2m0JDQ52W16pVSyEhIU4x0dHRxbbhWFbSuSY/P1/5+fnmdF5eniTJbrfLbreXOg9HbFnWqW4cuVm8Dbe06+r2anKenpDj5e25Ok9XcuRWnn1b1nUooAAAAABAEX379tXAgQMVHR2tw4cP64knnlBSUpIyMzPl4+NTaRe1KuqCVnXmCRfjSsud+8LiU7UuujgulFT0xaDq+Dmryb8jNTGnqio9PV0zZswoNj8jI0P+/v5l3p7Vaq2IblVpszoXurS9tWvXurQ9B0/I0xNylFyfpzuU59hz7ty5MsVTQAEAAACAIgYNGmT+u127dmrfvr2aNWumzZs3q3fv3pXWbkVf0KrOPOFiXGm5Y1/Mvs3lTZZKRV8MctdFrYpQE39HynpRqzoLDw+XJOXm5qpRo0bm/NzcXHXs2NGMOXHihNN6Fy9e1MmTJ831w8PDlZub6xTjmHbEXMnUqVM1ceJEczovL0+RkZFKSEhQYGBgqfOw2+2yWq3q06ePfH19S71edeLI8ak93sovrLgn4K5lf1qiy9qSPCNPT8hRcl+ermTxNjSrc2G5jj2OG5RKq8wFlK1bt+rFF19UVlaWjh8/rlWrVmnAgAHmcsMw9PTTT+uvf/2rTp06pTvuuEMLFy7UTTfdZMacPHlS48aN06effipvb2+lpKRo3rx5CggIMGP27dun1NRU7d69Ww0bNtS4ceM0efLksnYXAAAAAK7bjTfeqAYNGujQoUPq3bt3pV3UqqgLWtWZJ1yMKy137ou2aetd2t61OC6UVPTFIFdf1KoINfl3pKwXtaqz6OhohYeHa+PGjWbBJC8vTzt37tSYMWMkSbGxsTp16pSysrIUExMjSdq0aZMKCwvVpUsXM+bJJ5+U3W43Pw9Wq1UtWrS46qsiLRaLLBZLsfm+vr7l+lyVd73qJL/Qq0JfIXgt7tqfnpCnJ+QouT5PdyjPsaes8WUuoJw9e1YdOnTQww8/rIEDBxZbPnv2bL366qt6++23FR0draeeekqJiYk6cOCAateuLUkaPHiwjh8/LqvVKrvdroceekijRo3S8uXLJf16wkhISFB8fLwWLVqkr776Sg8//LCCg4M1atSosnYZAAAAAK7LDz/8oJ9++sm8S7iyLmpV9AWt6swTcy6JO/ZFVb3gUtEXg6rzZ6wm/o7UtHzOnDmjQ4cOmdNHjhxRdna2QkJC1KRJE40fP17PPPOMbrrpJvMaWkREhHmjcqtWrdS3b1+NHDlSixYtkt1u19ixYzVo0CBFRERIkh544AHNmDFDI0aM0JQpU7R//37NmzdPc+fOdUfKAFDjlLmAkpSUpKSkpCsuMwxDr7zyiqZNm6a7775bkvTOO+8oLCxMH330kQYNGqSvv/5a69at0+7du80BF1977TX169dPL730kiIiIrRs2TIVFBTorbfekp+fn9q0aaPs7Gy9/PLLFFAAAAAAXLerXdQKCQnRjBkzlJKSovDwcB0+fFiTJ09W8+bNlZj4693qXNQCAFzLnj171LNnT3Pa8YThsGHDtHTpUk2ePFlnz57VqFGjdOrUKXXr1k3r1q0zb0CWpGXLlmns2LHq3bu3+RaXV1991VweFBSkjIwMpaamKiYmRg0aNND06dO5fgYAFaRCx0A5cuSIbDab4uPjzXlBQUHq0qWLMjMzNWjQIGVmZio4ONgsnkhSfHy8vL29tXPnTt1zzz3KzMxUjx495OfnZ8YkJibqhRde0M8//1ztB1usKgO+uXJQwMoa8K8qc2XO7v4sOVSVz7YrVYWcPWl/AwBQUa52UWvhwoXat2+f3n77bZ06dUoRERFKSEjQrFmznJ4O4aIWAOBq4uLiZBglXxPw8vLSzJkzNXPmzBJjQkJCzDe2lKR9+/b64osvyt1PAEDJKrSAYrPZJElhYWFO88PCwsxlNptNoaGhzp2oVUshISFOMdHR0cW24Vh2pQJKdRxs0d0DvrljUMCKHvCvOnBFzlVt4EN3f7bdwZ05e9JAiwAAVJRrXdRav/7a4z9wUQsAAACo2Sq0gOJO1Wmwxaoy4JsrBwWsrAH/qjJX5lxVBj6sKp9tV6oKOXvSQIsAAAAAAACAq1RoASU8PFySlJubaw6u6Jju2LGjGXPixAmn9S5evKiTJ0+a64eHhys3N9cpxjHtiCmqOg626O6+uWNQwIoe8K86cEXOVe0z7u7Ptju4M2dP29cAAAAAAACAK3hX5Maio6MVHh6ujRs3mvPy8vK0c+dOxcbGSpJiY2N16tQpZWVlmTGbNm1SYWGhunTpYsZs3brV6b3+VqtVLVq0uOLruwAAAAAAAAAAACpSmQsoZ86cUXZ2trKzsyX9OnB8dna2jh07Ji8vL40fP17PPPOMPvnkE3311VcaOnSoIiIiNGDAAElSq1at1LdvX40cOVK7du3Sl19+qbFjx2rQoEGKiIiQJD3wwAPy8/PTiBEjlJOTo/fff1/z5s1zekUXAAAAAAAAAABAZSnzK7z27Nmjnj17mtOOosawYcO0dOlSTZ48WWfPntWoUaN06tQpdevWTevWrVPt2rXNdZYtW6axY8eqd+/e8vb2VkpKil599VVzeVBQkDIyMpSamqqYmBg1aNBA06dP16hRo64nVwAAAAAAAAAVrG3aepe+sv3o88kuawuAZytzASUuLk6GYZS43MvLSzNnztTMmTNLjAkJCdHy5cuv2k779u31xRdflLV7AAAAAAAAAAAA161Cx0ABAAAAAAAAAACoCSigAAAAAAAAAAAAFEEBBQAAAAAAAAAAoIgyj4ECoOpp+vgal7fJgG2oTFu3btWLL76orKwsHT9+XKtWrdKAAQPM5YZh6Omnn9Zf//pXnTp1SnfccYcWLlyom266yYw5efKkxo0bp08//VTe3t5KSUnRvHnzFBAQYMbs27dPqamp2r17txo2bKhx48Zp8uTJrkwVAAAAAAAAVRRPoAAAqpyzZ8+qQ4cOmj9//hWXz549W6+++qoWLVqknTt3qm7dukpMTNSFCxfMmMGDBysnJ0dWq1WrV6/W1q1bNWrUKHN5Xl6eEhISFBUVpaysLL344otKS0vT4sWLKz0/AAAAAAAAVH08gQIAqHKSkpKUlJR0xWWGYeiVV17RtGnTdPfdd0uS3nnnHYWFhemjjz7SoEGD9PXXX2vdunXavXu3OnfuLEl67bXX1K9fP7300kuKiIjQsmXLVFBQoLfeekt+fn5q06aNsrOz9fLLLzsVWgAAAAAAAOCZKKAAAKqVI0eOyGazKT4+3pwXFBSkLl26KDMzU4MGDVJmZqaCg4PN4okkxcfHy9vbWzt37tQ999yjzMxM9ejRQ35+fmZMYmKiXnjhBf3888+qX79+sbbz8/OVn59vTufl5UmS7Ha77HZ7qXNwxJZlnerIkZ/F23BLu65sqybneHl75Fl5bbq6vbK2W9OPVwAAAABwJRRQAADVis1mkySFhYU5zQ8LCzOX2Ww2hYaGOi2vVauWQkJCnGKio6OLbcOx7EoFlPT0dM2YMaPY/IyMDPn7+5c5F6vVWuZ1qqNZnQtd2t7atWtd2p7kGTlK5FkZ3JVjWY8/586dq6SeAAAAAEDVRQEFAIBSmjp1qiZOnGhO5+XlKTIyUgkJCQoMDCz1dux2u6xWq/r06SNfX9/K6GqV4MjzqT3eyi/0clm7+9MSXdaWJ+QokWdlcleOZT3+OJ64A+A+TR9f4+4uAAAAeBwKKACAaiU8PFySlJubq0aNGpnzc3Nz1bFjRzPmxIkTTutdvHhRJ0+eNNcPDw9Xbm6uU4xj2hFTlMVikcViKTbf19e3XIWQ8q5X3eQXein/kusuurtjn3pCjhJ5VgZ35VjW448nHKsAAAAAoChvd3cAAICyiI6OVnh4uDZu3GjOy8vL086dOxUbGytJio2N1alTp5SVlWXGbNq0SYWFherSpYsZs3XrVqf3+lutVrVo0eKKr+8CAAAAAACAZ6GAAgCocs6cOaPs7GxlZ2dL+nXg+OzsbB07dkxeXl4aP368nnnmGX3yySf66quvNHToUEVERGjAgAGSpFatWqlv374aOXKkdu3apS+//FJjx47VoEGDFBERIUl64IEH5OfnpxEjRignJ0fvv/++5s2b5/SKLgAAAAAAAHguXuEFAKhy9uzZo549e5rTjqLGsGHDtHTpUk2ePFlnz57VqFGjdOrUKXXr1k3r1q1T7dq1zXWWLVumsWPHqnfv3vL29lZKSopeffVVc3lQUJAyMjKUmpqqmJgYNWjQQNOnT9eoUaNclygAAAAAAACqLAooAIAqJy4uToZhlLjcy8tLM2fO1MyZM0uMCQkJ0fLly6/aTvv27fXFF1+Uu58AAMAzuWpAd4uPodm3SW3T1kty3RhUAAAA+BWv8AIAAAAAAAAAACiCAgoAAAAAAAAAAEARFFAAAAAAAAAAAACKoIACAAAAAAAAAABQBIPIAwDgJm3T1iv/kusGhD36fLLL2gIAAAAAAKjueAIFAAAAAAAAAACgCAooAAAAAAAAAAAARVBAAQAAAAAAAAAAKIICCgAAAAAAAAAAQBEUUAAAAAAAAAAAAIqggAIAAAAAAAAAAFAEBRQAAAAAAAAAAIAiKKAAAAAA8Dhbt25V//79FRERIS8vL3300UdOyw3D0PTp09WoUSPVqVNH8fHx+vbbb51iTp48qcGDByswMFDBwcEaMWKEzpw54xSzb98+de/eXbVr11ZkZKRmz55d2akBAAAAqCAUUAAAAAB4nLNnz6pDhw6aP3/+FZfPnj1br776qhYtWqSdO3eqbt26SkxM1IULF8yYwYMHKycnR1arVatXr9bWrVs1atQoc3leXp4SEhIUFRWlrKwsvfjii0pLS9PixYsrPT8AAAAA16+WuzsAAAAAAK6WlJSkpKSkKy4zDEOvvPKKpk2bprvvvluS9M477ygsLEwfffSRBg0apK+//lrr1q3T7t271blzZ0nSa6+9pn79+umll15SRESEli1bpoKCAr311lvy8/NTmzZtlJ2drZdfftmp0AIAAACgauIJFAAAAAC4zJEjR2Sz2RQfH2/OCwoKUpcuXZSZmSlJyszMVHBwsFk8kaT4+Hh5e3tr586dZkyPHj3k5+dnxiQmJurgwYP6+eefXZQNAAAAgPLiCRQAAAAAuIzNZpMkhYWFOc0PCwszl9lsNoWGhjotr1WrlkJCQpxioqOji23Dsax+/frF2s7Pz1d+fr45nZeXJ0my2+2y2+3Xk1a14cizKudr8TFc04634fRfT1ZZ+6Iqf85KUh1+R8qrJuYEAKjeKKAAAAAAQBWRnp6uGTNmFJufkZEhf39/N/TIfaxWq7u7UKLZt7m2vVmdC13bYBVW0fti7dq1Fbo9V6rKvyPlde7cOXd3AQAAJxRQAAAAAOAy4eHhkqTc3Fw1atTInJ+bm6uOHTuaMSdOnHBa7+LFizp58qS5fnh4uHJzc51iHNOOmKKmTp2qiRMnmtN5eXmKjIxUQkKCAgMDry+xasJut8tqtapPnz7y9fV1d3euqG3aepe0Y/E2NKtzoZ7a4638Qi+XtFlVVda+2J+WWGHbcpXq8DtSXo6n7gAAqCoooAAAAADAZaKjoxUeHq6NGzeaBZO8vDzt3LlTY8aMkSTFxsbq1KlTysrKUkxMjCRp06ZNKiwsVJcuXcyYJ598Una73bzIabVa1aJFiyu+vkuSLBaLLBZLsfm+vr417kLptVTlnPMvubaYkV/o5fI2q6qK3hdV9TNWGlX5d6S8alo+AIDqj0HkAQAAAHicM2fOKDs7W9nZ2ZJ+HTg+Oztbx44dk5eXl8aPH69nnnlGn3zyib766isNHTpUERERGjBggCSpVatW6tu3r0aOHKldu3bpyy+/1NixYzVo0CBFRERIkh544AH5+flpxIgRysnJ0fvvv6958+Y5PWECAAAAoOriCRQAAAAAHmfPnj3q2bOnOe0oagwbNkxLly7V5MmTdfbsWY0aNUqnTp1St27dtG7dOtWuXdtcZ9myZRo7dqx69+4tb29vpaSk6NVXXzWXBwUFKSMjQ6mpqYqJiVGDBg00ffp0jRo1ynWJAgAAACg3CihVRNPH17i7CwAAAIDHiIuLk2EYJS738vLSzJkzNXPmzBJjQkJCtHz58qu20759e33xxRfl7icAAAAA9+EVXgAAAAAAAAAAAEVQQAEAAAAAAAAAACiCAgoAAAAAAAAAAEARFFAAAAAAAAAAAACKoIACAAAAAAAAAABQBAUUAAAAAAAAAACAIiigAAAAAAAAAAAAFEEBBQAAAAAAAAAAoAgKKAAAAAAAAAAAAEXUcncHAAAAAAAA3KHp42tc3ubR55Nd3iYAACgfnkABAAAAAAAA3CAtLU1eXl5OPy1btjSXX7hwQampqbrhhhsUEBCglJQU5ebmOm3j2LFjSk5Olr+/v0JDQzVp0iRdvHjR1akAQI3EEygAAAAAAACAm7Rp00YbNmwwp2vV+u1y3YQJE7RmzRqtXLlSQUFBGjt2rAYOHKgvv/xSknTp0iUlJycrPDxc27dv1/HjxzV06FD5+vrqueeec3kuAFDTUEABAAAAAAAA3KRWrVoKDw8vNv/06dN68803tXz5cvXq1UuStGTJErVq1Uo7duxQ165dlZGRoQMHDmjDhg0KCwtTx44dNWvWLE2ZMkVpaWny8/NzdToAUKNUeAElLS1NM2bMcJrXokULffPNN5J+ffTwscce09///nfl5+crMTFRCxYsUFhYmBl/7NgxjRkzRp9//rkCAgI0bNgwpaenO1XgAbjXld4VbPExNPs2qW3aeuVf8qrQ9nhPMAAAAACgJvr2228VERGh2rVrKzY2Vunp6WrSpImysrJkt9sVHx9vxrZs2VJNmjRRZmamunbtqszMTLVr187pulpiYqLGjBmjnJwcderUyR0pAUCNUSkVCR49BAAAAAAAAK6uS5cuWrp0qVq0aKHjx49rxowZ6t69u/bv3y+bzSY/Pz8FBwc7rRMWFiabzSZJstlsTsUTx3LHspLk5+crPz/fnM7Ly5Mk2e122e32UvffEWvxNkq9TkUoSx8rqq2anOPl7dXkPD0hx8vbc3WeruTIrTz7tqzrVEoBhUcPAQAAAAAAgKtLSkoy/92+fXt16dJFUVFRWrFiherUqVNp7aanpxd7g4wkZWRkyN/fv8zbm9W5sCK6VWpr1651aXuSZ+QoeUaenpCj5Po83cFqtZZ5nXPnzpUpvlIKKDx6CAAAAAAAAJRNcHCwbr75Zh06dEh9+vRRQUGBTp065fQUSm5urnnjcnh4uHbt2uW0jdzcXHNZSaZOnaqJEyea03l5eYqMjFRCQoICAwNL3V+73S6r1aqn9ngrv7BiX+V9NfvTEl3WlifkKHlGnp6Qo+S+PF3J4m1oVudC9enTR76+vmVa1/HEXWlVeAGluj966AqO/lzeL4tPzX2kSvrtsaqa/OhYUeRcsara77HDlX6f3dUHAAAAAED1dubMGR0+fFhDhgxRTEyMfH19tXHjRqWkpEiSDh48qGPHjik2NlaSFBsbq2effVYnTpxQaGiopF/vyA4MDFTr1q1LbMdischisRSb7+vrW+aLkZKUX+hV4WOhXk15+ni9PCFHyTPy9IQcJdfn6Q7lOWaVNb7CCyg15dFDV7j8EaPZt7mxIy7kCY+OFUXOFcNdjzuWVnkeGawoZX30EAAAAABQNfz5z39W//79FRUVpR9//FFPP/20fHx8dP/99ysoKEgjRozQxIkTFRISosDAQI0bN06xsbHq2rWrJCkhIUGtW7fWkCFDNHv2bNlsNk2bNk2pqalXLJAAAMqmUl7hdbnq9uihKzgeo7r8EaO2aevd3KvK5XisqiY/OlYUOVdszq5+3LG0rvT77GplffQQAAAAAFA1/PDDD7r//vv1008/qWHDhurWrZt27Nihhg0bSpLmzp0rb29vpaSkKD8/X4mJiVqwYIG5vo+Pj1avXq0xY8YoNjZWdevW1bBhwzRz5kx3pQQANUqlF1Cq66OHrnB532r641QOnvDoWFHkXDGq6u+xgzuPNVV931SGtLS0Yk8dtmjRQt98840k6cKFC3rsscf097//3elLxuWviDx27JjGjBmjzz//XAEBARo2bJjS09NVq1alnxoBAAAAQJL097///arLa9eurfnz52v+/PklxkRFRVX5tzYAQHVV4VeJePQQAOAKbdq00YYNG8zpywsfEyZM0Jo1a7Ry5UoFBQVp7NixGjhwoL788ktJ0qVLl5ScnKzw8HBt375dx48f19ChQ+Xr66vnnnvO5bkAAAAAAACg6qnwAgqPHgIAXKFWrVpXfLXj6dOn9eabb2r58uXq1auXJGnJkiVq1aqVduzYoa5duyojI0MHDhzQhg0bFBYWpo4dO2rWrFmaMmWK0tLS5Ofn5+p0AAAAAAAAUMVUeAGFRw8BAK7w7bffKiIiQrVr11ZsbKzS09PVpEkTZWVlyW63Kz4+3oxt2bKlmjRposzMTHXt2lWZmZlq166d0yu9EhMTNWbMGOXk5KhTp07uSAkAAAAAAABVCC96BwBUO126dNHSpUvVokULHT9+XDNmzFD37t21f/9+2Ww2+fn5KTg42GmdsLAw2Ww2SZLNZnMqnjiWO5aVJD8/X/n5+eZ0Xl6eJMlut8tut5e6/45Yi7dR6nUqQln6WJHt1eQ8PSHHy9sjz8pr09XtlbVdV/cTAAAAAKoCCigAgGonKSnJ/Hf79u3VpUsXRUVFacWKFapTp06ltZuenl5s8HpJysjIkL+/f5m3N6tzYUV0q9Tc9XSnJ+TpCTlK5FkZ3JWj1WotU/y5c+cqqScAAAAAUHVRQAEAVHvBwcG6+eabdejQIfXp00cFBQU6deqU01Moubm55pgp4eHh2rVrl9M2cnNzzWUlmTp1qiZOnGhO5+XlKTIyUgkJCQoMDCx1f+12u6xWq57a4638Qq9Sr3e99qcluqwtyTPy9IQcJfKsTO7KsU+fPvL19S31eo4n7gAAAADAk1BAAQBUe2fOnNHhw4c1ZMgQxcTEyNfXVxs3blRKSook6eDBgzp27JhiY2MlSbGxsXr22Wd14sQJhYaGSvr1buzAwEC1bt26xHYsFossFkux+b6+vmW6EOmQX+il/Euuuxhdnj5WBE/I0xNylMizMrgrx7Iet9zVTwAAAABwJwooAIBq589//rP69++vqKgo/fjjj3r66afl4+Oj+++/X0FBQRoxYoQmTpyokJAQBQYGaty4cYqNjVXXrl0lSQkJCWrdurWGDBmi2bNny2azadq0aUpNTb1igQQAAAAAAACehwIKAKDa+eGHH3T//ffrp59+UsOGDdWtWzft2LFDDRs2lCTNnTtX3t7eSklJUX5+vhITE7VgwQJzfR8fH61evVpjxoxRbGys6tatq2HDhmnmzJnuSgkAAAAAAABVDAUUAEC18/e///2qy2vXrq358+dr/vz5JcZERUW5bfBmAAAAAAAAVH3e7u4AAAAAAAAAAABAVUMBBQAAAACKSEtLk5eXl9NPy5YtzeUXLlxQamqqbrjhBgUEBCglJUW5ublO2zh27JiSk5Pl7++v0NBQTZo0SRcvXnR1KgAAAADKiVd4AQAAAG7S9PE1Lm3P4mNo9m0ubbJaa9OmjTZs2GBO16r129enCRMmaM2aNVq5cqWCgoI0duxYDRw4UF9++aUk6dKlS0pOTlZ4eLi2b9+u48ePa+jQofL19dVzzz3n8lxqMlf/HgEAAMBzUEABAAAAgCuoVauWwsPDi80/ffq03nzzTS1fvly9evWSJC1ZskStWrXSjh071LVrV2VkZOjAgQPasGGDwsLC1LFjR82aNUtTpkxRWlqa/Pz8XJ0OAAAAgDLiFV4AAAAAcAXffvutIiIidOONN2rw4ME6duyYJCkrK0t2u13x8fFmbMuWLdWkSRNlZmZKkjIzM9WuXTuFhYWZMYmJicrLy1NOTo5rEwEAAABQLjyBAgAAAABFdOnSRUuXLlWLFi10/PhxzZgxQ927d9f+/ftls9nk5+en4OBgp3XCwsJks9kkSTabzal44ljuWFaS/Px85efnm9N5eXmSJLvdLrvdXhGpVXmOPEubr8XHqMzuuJXF23D6ryerSfvien+Xy/o7Up3UxJwAANUbBRQAAAAAKCIpKcn8d/v27dWlSxdFRUVpxYoVqlOnTqW1m56erhkzZhSbn5GRIX9//0prtyqyWq2livOEcX1mdS50dxeqjJqwL9auXVsh2ynt70h1cu7cOXd3AQAAJxRQAAAAAOAagoODdfPNN+vQoUPq06ePCgoKdOrUKaenUHJzc80xU8LDw7Vr1y6nbeTm5prLSjJ16lRNnDjRnM7Ly1NkZKQSEhIUGBhYgRlVXXa7XVarVX369JGvr+8149umrXdBr9zD4m1oVudCPbXHW/mFXu7ujluxL35T1n2xPy3RBb2qGI6n7gAAqCoooAAAAADANZw5c0aHDx/WkCFDFBMTI19fX23cuPH/s3f/8TnX/f//79tsh40dE9mv08yiE/MzEsep/AhbWs5kdeqnERWNQuGtUwyJU0nO8qNOhbNSfnzSD2QOMk6ZaFn5EZ1E6symlE1+zGyv7x++xyvHsc12cOz37Xq5HBeO5+v5er0ez5fD69fj9Xw9FR8fL0k6cOCAjh49KpvNJkmy2WyaNm2ajh8/ruDgYEkXnxa3Wq2Kjo4ucj0Wi0UWi6VAua+vb4mSCVVJSduck1f1b6bn5HtVi3aWBNviDyXdFpVp31GZYgUAVA8kUAAAAADAxdNPP60+ffooMjJSP/30kyZNmiQfHx/dd999CgoK0uDBgzV69GjVrVtXVqtVI0aMkM1mU6dOnSRJMTExio6O1kMPPaSZM2cqIyNDEyZMUGJiYqEJEgAAAAAVDwkUAAAAAHDx448/6r777tOJEydUv3593Xzzzdq+fbvq168vSZo9e7a8vb0VHx+vnJwcxcbGat68eeb8Pj4+Wr16tYYNGyabzaZatWopISFBU6ZMKa8mAQAAAHATCRQAAAAAcPHee+9ddnrNmjU1d+5czZ07t8g6kZGRHhssGgAAAEDZ8y7vAAAAAAAAAAAAACoaEigAAAAAAAAAAAAuSKAAAAAAAAAAAAC4IIECAAAAAAAAAADggkHkC9Ho/9aU6vItPoZm3iS1TEpWTp5Xqa4LAAAAAAAAAAC4jx4oAAAAAAAAAAAALkigAAAAAAAAAAAAuCCBAgAAAAAAAAAA4IIxUAAAAAAAAKqo0h7ntTBHZsSV+ToBACgN9EABAAAAAAAAAABwQQIFAAAAAAAAAADABQkUAAAAAAAAAAAAFyRQAAAAAAAAAAAAXDCIPAAAAADAIzwxWLXFx9DMm6SWScnKyfPyQFQAAADAlaEHCgAAAAAAAAAAgAsSKAAAAAAAAAAAAC5IoAAAAAAAAAAAALgggQIAAAAAAAAAAOCCQeQBVAqeGJDUXUdmxJX5OgEAAAAAAABUDPRAAQAAAAAAAAAAcEEPFAAAAACoosqjFy8AAABQVdADBQAAAAAAAAAAwAUJFAAAAAAAAAAAABckUAAAAAAAAAAAAFyQQAEAAAAAAAAAAHBBAgUAAAAAAAAAAMAFCRQAAAAAAAAAAAAXJFAAAAAAAAAAAABckEABAAAAAAAAAABwQQIFAAAAAAAAAADABQkUAAAAAAAAAAAAFyRQAAAAAAAAAAAAXFToBMrcuXPVqFEj1axZUx07dtSOHTvKOyQAQBXDsQYAUBY43gAAShvHGgDwvAqbQFm2bJlGjx6tSZMm6csvv1SbNm0UGxur48ePl3doAIAqgmMNAKAscLwBAJQ2jjUAUDoqbALlpZde0iOPPKJBgwYpOjpaCxYsUEBAgN58883yDg0AUEVwrAEAlAWONwCA0saxBgBKR4VMoJw/f15paWnq2bOnWebt7a2ePXsqNTW1HCMDAFQVHGsAAGWB4w0AoLRxrAGA0lOjvAMozC+//KK8vDyFhIQ4lYeEhGj//v2FzpOTk6OcnBzze1ZWliTp119/VW5urlvrr3HhtJsRu6dGvqEzZ/JVI9dbeflepbquioI20+bKqMnTy4utY/E2NOGGfLX9+/vK8UCbPx/fw+15Tp06JUkyDOOq11+dlOexJjc3V2fOnCnz/ysnTpwos3VJ1aOd1aGNEu2sShzH6hMnTsjX17fE83GsuXLuHm88eV0jlf61TWmoaueUV4Nt8Qe2xR8qw7a40mM4x5srw7VN6aoObZSqRzurQxslrmuK4+6xpkImUK7E9OnTNXny5ALlUVFR5RBN8e4v7wDKAW2uHmjz1bl21pXPe+rUKQUFBXkuGBRQ2Y41rq7m91WZVId2Voc2StWnnWXtao5bHGtKX2U/1nhKdTynLArb4g9siz9U9G1xtcdwjjelr7Ifb6rDeWJ1aKNUPdpZHdpYHq72WFjSY02FTKBce+218vHxUWZmplN5ZmamQkNDC51n/PjxGj16tPk9Pz9fv/76q+rVqycvr4qVacvOzlZERIR++OEHWa3W8g6nTNBm2lxVVYQ2G4ahU6dOKTw8vFzWX1mV57GmIvxuykJ1aGd1aKNEO6uSK20jx5or5+7xpjJd15SW6vB/saTYFn9gW/yhKm8LjjdXhmub0lUd2ihVj3ZWhzZK1aOdV9NGd481FTKB4ufnp/bt22vjxo3q27evpIs78o0bN2r48OGFzmOxWGSxWJzK6tSpU8qRXh2r1Vplf8RFoc3VA20uezyd5b6KcKwp799NWakO7awObZRoZ1VyJW3kWHNl3D3eVMbrmtJSHf4vlhTb4g9siz9U1W3B8cZ9XNuUjerQRql6tLM6tFGqHu280ja6c6ypkAkUSRo9erQSEhJ044036qabbtLLL7+s06dPa9CgQeUdGgCgiuBYAwAoCxxvAACljWMNAJSOCptA6d+/v37++WdNnDhRGRkZatu2rdatW1dgQCwAAK4UxxoAQFngeAMAKG0cawCgdFTYBIokDR8+vMiuhpWZxWLRpEmTCnSVrMpoc/VAm1EZlcexprr8bqpDO6tDGyXaWZVUhzZWVFX12qY08Dv9A9viD2yLP7AtUBSubUpHdWijVD3aWR3aKFWPdpZlG70MwzBKfS0AAAAAAAAAAACViHd5BwAAAAAAAAAAAFDRkEABAAAAAAAAAABwQQIFAAAAAAAAAADABQmUUjJ//ny1bt1aVqtVVqtVNptNn3zyiTn93LlzSkxMVL169VS7dm3Fx8crMzOzHCP2vBkzZsjLy0sjR440y6pau5OSkuTl5eX0adasmTm9qrXX4X//+58efPBB1atXT/7+/mrVqpW++OILc7phGJo4caLCwsLk7++vnj176r///W85Rnz1GjVqVODf2svLS4mJiZKq7r81SsfcuXPVqFEj1axZUx07dtSOHTvKOySP2rJli/r06aPw8HB5eXnpgw8+KO+QPG769Onq0KGDAgMDFRwcrL59++rAgQPlHZbHFXc+UxUVdv5SFRR3zgKUh5LsS6vLORbXj4WrDteURamu15qoPDjnrzo45686qss5f3H3JT2NBEopadCggWbMmKG0tDR98cUXuvXWW3XnnXdq7969kqRRo0bp448/1ooVK7R582b99NNP6tevXzlH7Tk7d+7Ua6+9ptatWzuVV8V2t2jRQseOHTM/W7duNadVxfb+9ttv6ty5s3x9ffXJJ59o3759mjVrlq655hqzzsyZM/XPf/5TCxYs0Oeff65atWopNjZW586dK8fIr87OnTud/p3tdrsk6Z577pFUNf+tUTqWLVum0aNHa9KkSfryyy/Vpk0bxcbG6vjx4+UdmsecPn1abdq00dy5c8s7lFKzefNmJSYmavv27bLb7crNzVVMTIxOnz5d3qF5VHHnM1VNUecvVcXlzlmA8lCSfWl1Oceq7tePhalO15RFqW7XmqhcOOevOjjnr1qq+jl/Se5LepyBMnPNNdcYCxcuNE6ePGn4+voaK1asMKd98803hiQjNTW1HCP0jFOnThnXX3+9Ybfbja5duxpPPvmkYRhGlWz3pEmTjDZt2hQ6rSq21zAMY9y4ccbNN99c5PT8/HwjNDTUeOGFF8yykydPGhaLxXj33XfLIsQy8eSTTxqNGzc28vPzq+y/NUrHTTfdZCQmJprf8/LyjPDwcGP69OnlGFXpkWSsWrWqvMModcePHzckGZs3by7vUEqd43ymqinq/KWquNw5C1BRuO5Lq/s5VnW5fixMdbqmLEp1vNZE5cU5f9XDOX/lVB3O+Yu7L1ka6IFSBvLy8vTee+/p9OnTstlsSktLU25urnr27GnWadasmRo2bKjU1NRyjNQzEhMTFRcX59Q+SVW23f/9738VHh6u6667Tg888ICOHj0qqeq296OPPtKNN96oe+65R8HBwbrhhhv0r3/9y5x++PBhZWRkOLU7KChIHTt2rNTtvtT58+f19ttv6+GHH5aXl1eV/beG550/f15paWlOvxVvb2/17NmT30oll5WVJUmqW7duOUdSelzPZ6qaos5fqpKizlmAisJ1X1pdz7Gq2/VjYarbNWVRqtu1JlDRcc5f+XHOX/kVd1+yNNQo1aVXc7t375bNZtO5c+dUu3ZtrVq1StHR0UpPT5efn5/q1KnjVD8kJEQZGRnlE6yHvPfee/ryyy+1c+fOAtMyMjKqXLs7duyoxYsXq2nTpjp27JgmT56sW265RXv27KmS7ZWk7777TvPnz9fo0aP1zDPPaOfOnXriiSfk5+enhIQEs20hISFO81X2dl/qgw8+0MmTJzVw4EBJVfO3jdLxyy+/KC8vr9D/H/v37y+nqHC18vPzNXLkSHXu3FktW7Ys73A8rqjzmarkcucvVcXlzlkCAwPLOzyg0H1pdTvHqo7Xj4WpbteURamO15pARcY5f+XHOX/VOOcv7r5kaSCBUoqaNm2q9PR0ZWVlaeXKlUpISNDmzZvLO6xS88MPP+jJJ5+U3W5XzZo1yzucMtG7d2/z761bt1bHjh0VGRmp5cuXy9/fvxwjKz35+fm68cYb9fzzz0uSbrjhBu3Zs0cLFiwotR1VRfPGG2+od+/eCg8PL+9QAFQAiYmJ2rNnT5V7t6xDUeczVeWCqrqcv1zunGXw4MHlGBlwUVXfl5ZEdbt+LEx12SeXRHW81gQqsqp+nOKcv2qoDuf85XFfkld4lSI/Pz81adJE7du31/Tp09WmTRvNmTNHoaGhOn/+vE6ePOlUPzMzU6GhoeUTrAekpaXp+PHjateunWrUqKEaNWpo8+bN+uc//6kaNWooJCSkSrb7UnXq1NGf//xnHTx4sMr+O4eFhRU4gDZv3tzsEuhoW2ZmplOdyt5uh++//14bNmzQkCFDzLKq+m8Nz7v22mvl4+NTZf9/VEfDhw/X6tWrtWnTJjVo0KC8wykVRZ3PVBXFnb/k5eWVd4il4tJzFqC8FbUvrW7nWNXt+rEwXFMWrTpcawIVFef8lR/n/FXnnL+4+5KlgQRKGcrPz1dOTo7at28vX19fbdy40Zx24MABHT16tFK/X7BHjx7avXu30tPTzc+NN96oBx54wPx7VWz3pX7//XcdOnRIYWFhVfbfuXPnzjpw4IBT2bfffqvIyEhJUlRUlEJDQ53anZ2drc8//7xSt9th0aJFCg4OVlxcnFlWVf+t4Xl+fn5q3769028lPz9fGzdu5LdSyRiGoeHDh2vVqlX69NNPFRUVVd4hlRnH+UxVUdz5i4+PT3mHWCouPWcByktx+9Lqfo5V1a8fC8M1ZdGqw7UmUNFwzs85f2VXFc/5i7svWRp4hVcpGT9+vHr37q2GDRvq1KlTWrp0qVJSUpScnKygoCANHjxYo0ePVt26dWW1WjVixAjZbDZ16tSpvEO/YoGBgQXeA1mrVi3Vq1fPLK9q7X766afVp08fRUZG6qefftKkSZPk4+Oj++67r8r+O48aNUp/+ctf9Pzzz+tvf/ubduzYoddff12vv/66JMnLy0sjR47Uc889p+uvv15RUVF69tlnFR4err59+5Zv8FcpPz9fixYtUkJCgmrU+GP3WVX/rVE6Ro8erYSEBN1444266aab9PLLL+v06dMaNGhQeYfmMb///rvTEy6HDx9Wenq66tatq4YNG5ZjZJ6TmJiopUuX6sMPP1RgYKD5vvGgoKAq9VqNy53PVBUlOX+pCi53zgKUl+L2pdXpHKs6Xj8WpjpeUxalOl5ronLhnJ9z/sqEc/6qc85f3H3JUmGgVDz88MNGZGSk4efnZ9SvX9/o0aOHsX79enP62bNnjccff9y45pprjICAAOOuu+4yjh07Vo4Rl46uXbsaTz75pPm9qrW7f//+RlhYmOHn52f86U9/Mvr3728cPHjQnF7V2uvw8ccfGy1btjQsFovRrFkz4/XXX3eanp+fbzz77LNGSEiIYbFYjB49ehgHDhwop2g9Jzk52ZBUaFuq6r81Sscrr7xiNGzY0PDz8zNuuukmY/v27eUdkkdt2rTJkFTgk5CQUN6heUxh7ZNkLFq0qLxD86jizmeqKtfzl6qguHMWoDyUZF9aXc6xuH4sWlW/pixKdb3WROXBOX/VwTl/1VFdzvmLuy/paV6GYRill54BAAAAAAAAAACofBgD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EGp8fLy0vDhw8s7jArjyJEj8vLy0uLFi8s7FAAAAADVREpKiry8vJSSkmKWDRw4UI0aNSrTOBo1aqSBAwd6dJleXl5KSkry6DIBoDIqbF9fFVzNvbTyONaVFe4xli0SKJXU4sWL5eXlJS8vL23durXAdMMwFBERIS8vL91xxx2lFse2bduUlJSkkydPlto6SsJxoFi5cmW5xiFJS5cu1csvv1zeYRRp2bJlevDBB3X99dfLy8tL3bp1K7Tezp07NXz4cLVo0UK1atVSw4YN9be//U3ffvtt2QYMoMI4dOiQHnvsMV133XWqWbOmrFarOnfurDlz5ujs2bOlss59+/YpKSlJR44cKZXlO6xdu7bUb8Dk5eVp0aJF6tatm+rWrSuLxaJGjRpp0KBB+uKLL0p13SV1Ndv7999/16RJk3Tbbbepbt26RZ7Q5+fna/HixfrrX/+qiIgI1apVSy1bttRzzz2nc+fOXX0jAKACKo9jqDvOnDmjpKSkK7rx5riJ8+KLL3o+MDdVlOtTANWD475ccZ+S7Fuff/55ffDBB6Ue86Uc99IcHx8fHwUHB+vuu+/WN998U6axVGUDBw502s41atRQRESE7r33Xu3bt6+8w0MJ1CjvAHB1atasqaVLl+rmm292Kt+8ebN+/PFHWSyWUl3/tm3bNHnyZA0cOFB16tQp1XVVFkuXLtWePXs0cuRIp/LIyEidPXtWvr6+5RPY/2/+/PlKS0tThw4ddOLEiSLr/eMf/9Bnn32me+65R61bt1ZGRoZeffVVtWvXTtu3b1fLli3LMGoA5W3NmjW65557ZLFYNGDAALVs2VLnz5/X1q1bNWbMGO3du1evv/66x9e7b98+TZ48Wd26dSvVp4fWrl2ruXPnlloS5ezZs+rXr5/WrVunLl266JlnnlHdunV15MgRLV++XEuWLNHRo0fVoEGDUll/SV3N9v7ll180ZcoUNWzYUG3atCnyQvHMmTMaNGiQOnXqpKFDhyo4OFipqamaNGmSNm7cqE8//VReXl5X3xgAqCDK6xh6Of/617+Un59vfj9z5owmT54sSUU+YHW1Dhw4IG9vzz7DefbsWdWo8cdtDa5PAZSlt956y+n7v//9b9nt9gLlzZs3L3ZZzz//vO6++2717dvXkyGWyBNPPKEOHTooNzdXX3/9tRYsWKCUlBTt2bNHoaGhZR6Pp7ge68qTxWLRwoULJUkXLlzQoUOHtGDBAq1bt0779u1TeHh4OUeIyyGBUsndfvvtWrFihf75z386nTguXbpU7du31y+//FKO0eFSXl5eqlmzZnmHobfeekt/+tOf5O3tfdkkyOjRo7V06VL5+fmZZf3791erVq00Y8YMvf3222URLoAK4PDhw7r33nsVGRmpTz/9VGFhYea0xMREHTx4UGvWrCnHCCu+MWPGaN26dZo9e3aBBPukSZM0e/bs8gnMg8LCwnTs2DGFhobqiy++UIcOHQqt5+fnp88++0x/+ctfzLJHHnlEjRo1MpMoPXv2LKuwAaBUXc0xND8/X+fPny+Va4jyeKirNB7uqwjXVwCqrwcffNDp+/bt22W32wuUV3S33HKL7r77bvN706ZNNWzYMP373//W2LFjyzGyq1PeDzBfqkaNGgV+F506ddIdd9yhNWvW6JFHHimnyFASvMKrkrvvvvt04sQJ2e12s+z8+fNauXKl7r///gL1T58+raeeekoRERGyWCxq2rSpXnzxRRmG4VTPMX7JBx98oJYtW8pisahFixZat26dWScpKUljxoyRJEVFRZld0Vxf+3G5ZUjSqVOnNHLkSDVq1EgWi0XBwcHq1auXvvzyy6vaNklJSfLy8tLBgwfNJ5CCgoI0aNAgnTlzxqnuokWLdOuttyo4OFgWi0XR0dGaP39+ocv95JNP1LVrVwUGBspqtapDhw5aunSppItPa61Zs0bff/+9uT0cT/C6vp/wxRdflJeXl77//vsC6xg/frz8/Pz022+/mWWff/65brvtNgUFBSkgIEBdu3bVZ5995vZ2iYiIKNGTX3/5y1+ckieSdP3116tFixZud+V0/Ft8++23evDBBxUUFKT69evr2WeflWEY+uGHH3TnnXfKarUqNDRUs2bNKrCM48ePa/DgwQoJCVHNmjXVpk0bLVmyxKnOpa8PeP3119W4cWNZLBZ16NBBO3fudCtmAH+YOXOmfv/9d73xxhtON34cmjRpoieffFLSxadppk6dav7/a9SokZ555hnl5OQ4zdOoUSPdcccd2rp1q2666SbVrFlT1113nf7973+bdRYvXqx77rlHktS9e/cCXeA//PBDxcXFKTw8XBaLRY0bN9bUqVOVl5dXIMbPP/9ct99+u6655hrVqlVLrVu31pw5cyRd7FI9d+5cSc7d8B3ee+89tW/f3tzvt2rVypy3JH788Ue99tpr6tWrV4HkiST5+Pjo6aefdup9smvXLvXu3VtWq1W1a9dWjx49tH37dqf5HPtWV47XfF56PPbE9i6OxWIp0RNqfn5+TskTh7vuukuS3D7GONqWkpKiG2+8Uf7+/mrVqpUZ9/vvv69WrVqpZs2aat++vXbt2lVgGZ9++qluueUW1apVS3Xq1NGdd95ZIA53zisAwMGdY6jjGuydd95RixYtZLFYzGun//3vf3r44YcVEhJiXle9+eabBZb3448/qm/fvqpVq5aCg4M1atSoAsdgyfm98EeOHFH9+vUlSZMnTzb3/57ulek6BorjeLV161Y98cQTql+/vurUqaPHHntM58+f18mTJzVgwABdc801uuaaazR27NhCr1sdcZb0+hQAylJJ7sN5eXnp9OnTWrJkibnvcuwvv//+ez3++ONq2rSp/P39Va9ePd1zzz2lum+75ZZbJF18/eSlijsWZWZmqkaNGmaPxksdOHBAXl5eevXVV82y7777Tvfcc4/q1q2rgIAAderUqdgH89y5l+Y6Boq794xWrFih6Oho1axZUy1bttSqVas8Oq6K49rp0gfif/31Vz399NNq1aqVateuLavVqt69e+urr77yyDpxZeiBUsk1atRINptN7777rnr37i3p4g3+rKws3XvvvfrnP/9p1jUMQ3/961+1adMmDR48WG3btlVycrLGjBmj//3vfwWeft26davef/99Pf744woMDNQ///lPxcfH6+jRo6pXr5769eunb7/9Vu+++65mz56ta6+9VpLMk++SLEOShg4dqpUrV2r48OGKjo7WiRMntHXrVn3zzTdq167dVW+jv/3tb4qKitL06dP15ZdfauHChQoODtY//vEPs878+fPVokUL/fWvf1WNGjX08ccf6/HHH1d+fr4SExPNeosXL9bDDz+sFi1aaPz48apTp4527dqldevW6f7779ff//53ZWVl6ccffzS3Z+3atYuMa+zYsVq+fLl5ou+wfPlyxcTE6JprrpF08cZO79691b59e02aNEne3t5m0uc///mPbrrppqveTiVhGIYyMzPVokWLK5q/f//+at68uWbMmKE1a9boueeeU926dfXaa6/p1ltv1T/+8Q+98847evrpp9WhQwd16dJF0sWu+d26ddPBgwc1fPhwRUVFacWKFRo4cKBOnjxpXnQ6LF26VKdOndJjjz0mLy8vzZw5U/369dN3331XoZ5AACqLjz/+WNddd12hN71dDRkyREuWLNHdd9+tp556Sp9//rmmT5+ub775RqtWrXKqe/DgQd19990aPHiwEhIS9Oabb2rgwIFq3769WrRooS5duuiJJ57QP//5Tz3zzDNm13fHn4sXL1bt2rU1evRo1a5dW59++qkmTpyo7OxsvfDCC+Z67Ha77rjjDoWFhenJJ59UaGiovvnmG61evVpPPvmkHnvsMf3000+Fdre32+2677771KNHD/O48c033+izzz4rsO8pyieffKILFy7ooYceKlH9vXv36pZbbpHVatXYsWPl6+ur1157Td26ddPmzZvVsWPHEi3H1dVu79KWkZEhSeb5hDsOHjyo+++/X4899pgefPBBvfjii+rTp48WLFigZ555Ro8//rgkafr06frb3/7m9BqZDRs2qHfv3rruuuuUlJSks2fP6pVXXlHnzp315ZdfFrhAKsl5BQA4uHMMlS6e9y9fvlzDhw/Xtddeq0aNGikzM1OdOnUyEyz169fXJ598osGDBys7O9tMzp89e1Y9evTQ0aNH9cQTTyg8PFxvvfWWPv3008uus379+po/f76GDRumu+66S/369ZMktW7d+qraXlIjRoxQaGioJk+erO3bt+v1119XnTp1tG3bNjVs2FDPP/+81q5dqxdeeEEtW7bUgAEDCl1OSa5PAaAslfQ+3FtvvaUhQ4bopptu0qOPPipJaty4saSL49Nu27ZN9957rxo0aKAjR45o/vz56tatm/bt26eAgACPx+1IzjjuSUkq0bEoJCREXbt21fLlyzVp0iSnZS5btkw+Pj7mA1uZmZn6y1/+ojNnzuiJJ55QvXr1tGTJEv31r3/VypUrzYerXLlzL60oJblntGbNGvMtLNOnT9dvv/2mwYMH609/+pNb2/JSjrcE5eXl6bvvvtO4ceNUr149p7Grv/vuO33wwQe65557FBUVpczMTL322mvq2rUrr/oqTwYqpUWLFhmSjJ07dxqvvvqqERgYaJw5c8YwDMO45557jO7duxuGYRiRkZFGXFycYRiG8cEHHxiSjOeee85pWXfffbfh5eVlHDx40CyTZPj5+TmVffXVV4Yk45VXXjHLXnjhBUOScfjw4QIxlnQZQUFBRmJi4lVsDcPYtGmTIclYsWKFWTZp0iRDkvHwww871b3rrruMevXqOZU5tt2lYmNjjeuuu878fvLkSSMwMNDo2LGjcfbsWae6+fn55t/j4uKMyMjIAss7fPiwIclYtGiRWWaz2Yz27ds71duxY4chyfj3v/9tLvv66683YmNjndZz5swZIyoqyujVq1eBdZVUixYtjK5du5a4/ltvvWVIMt544w231uP4t3j00UfNsgsXLhgNGjQwvLy8jBkzZpjlv/32m+Hv728kJCSYZS+//LIhyXj77bfNsvPnzxs2m82oXbu2kZ2dbRjGH9u4Xr16xq+//mrW/fDDDw1Jxscff+xW3AAMIysry5Bk3HnnncXWTU9PNyQZQ4YMcSp/+umnDUnGp59+apZFRkYakowtW7aYZcePHzcsFovx1FNPmWUrVqwwJBmbNm0qsL7C9t2PPfaYERAQYJw7d84wjIv7mqioKCMyMtL47bffnOpeuk9NTEw0CjstevLJJw2r1WpcuHDh8o2/jFGjRhmSjF27dpWoft++fQ0/Pz/j0KFDZtlPP/1kBAYGGl26dDHLHPtWV45zhEuPzZ7Y3u7YuXNngWNecXr27GlYrdYC/07FcbRt27ZtZllycrIhyfD39ze+//57s/y1114r0L62bdsawcHBxokTJ8yyr776yvD29jYGDBhglrlzXgEAhuHeMdQwLl4/eXt7G3v37nUqHzx4sBEWFmb88ssvTuX33nuvERQUZB4PHefMy5cvN+ucPn3aaNKkSYF9X0JCgtM1y88//2xIMiZNmuRWGw3jj3PwF1544bL1IiMjnc7xHccr1+scm81meHl5GUOHDjXLHNcOrtcurjFf7voUAEqb6zWFO/fhatWq5bSPdCjsmic1NdXpvpFh/HFfzJ3zeMc8b775pvHzzz8bP/30k7Fu3TqjSZMmhpeXl7Fjxw6zbkmPRY7z7d27dzvVi46ONm699Vbz+8iRIw1Jxn/+8x+z7NSpU0ZUVJTRqFEjIy8vzzCMK7+XZhgFj3Xu3DNq1aqV0aBBA+PUqVNmWUpKiiGp0Ht+l5OQkGBIKvD505/+ZKSlpTnVPXfunNn2S+O2WCzGlClTCrTFnestXDle4VUF/O1vf9PZs2e1evVqnTp1SqtXry709V1r166Vj4+PnnjiCafyp556SoZh6JNPPnEq79mzp5nxli4+gWS1WvXdd9+VOLaSLKNOnTr6/PPP9dNPP5V4ue4YOnSo0/dbbrlFJ06cUHZ2tlnm7+9v/j0rK0u//PKLunbtqu+++05ZWVmSLj6FfOrUKf3f//1fgXftXulgt/3791daWppTt8hly5bJYrHozjvvlCSlp6frv//9r+6//36dOHFCv/zyi3755RedPn1aPXr00JYtW8pkUKz9+/crMTFRNptNCQkJV7SMIUOGmH/38fHRjTfeKMMwNHjwYLO8Tp06atq0qdNvZO3atQoNDdV9991nlvn6+uqJJ57Q77//rs2bNzutp3///k5PHDi6n7rz2wVwkWNfGRgYWGzdtWvXSro4htKlnnrqKUkq0B07Ojra/P8pXXxC1PX//+Vcuu8+deqUfvnlF91yyy06c+aM9u/fL+niq7AOHz6skSNHFhhMtiT77jp16uj06dNOr8p0lzvbMC8vT+vXr1ffvn113XXXmeVhYWG6//77tXXrVqfjlzuudnuXpueff14bNmzQjBkzrmjQ3+joaNlsNvO7o5fOrbfeqoYNGxYod7T52LFjSk9P18CBA1W3bl2zXuvWrdWrVy/zN32pkpxXAIDk3v7foWvXroqOjja/G4ah//f//p/69OkjwzDMa4FffvlFsbGxysrKMl99vHbtWoWFhTm9xz4gIMB8mrmiGjx4sNMxuWPHjgWuERzXDhXhmAUAJeXufbjCXHrNk5ubqxMnTqhJkyaqU6fOVb/63uHhhx9W/fr1FR4erttuu01ZWVl66623zDEN3TkW9evXTzVq1NCyZcvM5e/Zs0f79u1T//79zbK1a9fqpptu0s0332yW1a5dW48++qiOHDmiffv2FRlvSe6lXU5x94x++ukn7d69WwMGDHB6q0zXrl3VqlWrYpdfmJo1a8put8tutys5OVmvvfaaateurdtvv13ffvutWc9isZg95fPy8nTixAnVrl1bTZs29di/N9xHAqUKqF+/vnr27KmlS5fq/fffV15entNJs8P333+v8PDwAifwjldzuL4/8NIbDg7XXHON07gcxSnJMmbOnKk9e/YoIiJCN910k5KSkjx6Yuwag2MneWkMn332mXr27Gm++7x+/fp65plnJMlMoDh2zJcbeN1d99xzj7y9vc0Di2EYWrFihfnee0n673//K0lKSEhQ/fr1nT4LFy5UTk6OGWNpycjIUFxcnIKCgrRy5Ur5+Phc0XJc/y2CgoJUs2bNAq9rCQoKcvr3+f7773X99dcXGLulpL/dwv7NAZSMY1906tSpYut+//338vb2VpMmTZzKQ0NDVadOHY8fZ/bu3au77rpLQUFBslqtql+/vjkwn6f23Y8//rj+/Oc/q3fv3mrQoIEefvjhAmN5Fcedbfjzzz/rzJkzatq0aYFpzZs3V35+vn744Qe31u/gieN6aVi2bJkmTJigwYMHa9iwYVe0jMKOL9LFcb8KK3e02fGbLGp7Ox5YuNy6OMYAKIo7+3+HqKgop+8///yzTp48qddff73AtcCgQYMkXRwrULq4T2vSpEmBBwQK28dVJO7sw9nXAqhM3L0PV5izZ89q4sSJ5hgq1157rerXr6+TJ0967F7QxIkTZbfbtWrVKg0YMEBZWVlO91/cORZde+216tGjh5YvX27Ov2zZMtWoUcN8RaSj7UWdgzumF6Uk99Iup7jzece6Xa9riyorCR8fH/Xs2VM9e/ZUTEyMHn30UW3YsEFZWVkaP368WS8/P1+zZ8/W9ddf7/Tv/fXXX5f6vT8UjTFQqoj7779fjzzyiDIyMtS7d+8renrTVVE3yQ2Xgfuudhl/+9vfdMstt2jVqlVav369XnjhBf3jH//Q+++/b47rcjWKi+HQoUPq0aOHmjVrppdeekkRERHy8/PT2rVrNXv27FLt3REeHq5bbrlFy5cv1zPPPKPt27fr6NGjTu9Rd6z/hRdeUNu2bQtdTlHjrHhCVlaWevfurZMnT+o///nPVb1vsbB/C0/8zspimUB1ZbVaFR4erj179pR4npL2yrua/6snT55U165dZbVaNWXKFDVu3Fg1a9bUl19+qXHjxnls3x0cHKz09HQlJyfrk08+0SeffKJFixZpwIABWrJkSYmW0axZM0nS7t27i9yPX4mitnNeXl6h5RVx32i32zVgwADFxcVpwYIFV7ycotrGMQZAebqSY+ilTxpLf1wLPPjgg0X2Ai+rsUpKizv7cPa1AKqbESNGaNGiRRo5cqRsNpuCgoLk5eWle++912PXPK1atVLPnj0lSX379tWZM2f0yCOP6Oabb1ZERITbx6J7771XgwYNUnp6utq2bavly5erR48eVzTWYWFKci/tcirK+XyDBg3UtGlTbdmyxSx7/vnn9eyzz+rhhx/W1KlTVbduXXl7e2vkyJFl8vYZFI4EShVx11136bHHHtP27dudusldKjIyUhs2bNCpU6ecst+O15xERka6vd4rfXWVq7CwMD3++ON6/PHHdfz4cbVr107Tpk3zSAKlOB9//LFycnL00UcfOWWhN23a5FTP8SqyPXv2XDbj7O426d+/vx5//HEdOHBAy5YtU0BAgPr06VNgvVar1TyglZVz586pT58++vbbb7Vhwwan1wmUpcjISH399dfKz893egrian67AErujjvu0Ouvv67U1FSn1yS5ioyMVH5+vv773/86DTyemZmpkydPevQ4k5KSohMnTuj9999Xly5dzPLDhw871bt03325fejl9t1+fn7q06eP+vTpo/z8fD3++ON67bXX9Oyzz5boCaTevXvLx8dHb7/9drEDydevX18BAQE6cOBAgWn79++Xt7e3+USu40mpkydPOj04UZIn2YriqeN6SXz++ee66667dOONN2r58uWqUaPsT0sdv8mitve1116rWrVqlXVYAKqQkh5Di1K/fn0FBgYqLy+v2GuByMhI7dmzR4ZhOO3PC9vHuSrL/X9pqirtAFA1uHMfrqj918qVK5WQkKBZs2aZZefOndPJkydLJ2hJM2bM0KpVqzRt2jQtWLDArWORdDEJ89hjj5n3J7/99lunXhbSxbYXdQ7umH45xd1LuxqOdR88eLDAtMLKrsaFCxf0+++/m99Xrlyp7t2764033nCqd/LkSY8loOA+XuFVRdSuXVvz589XUlJSkTuM22+/XXl5eXr11VedymfPni0vL68rSlY4bipc6Y47Ly+vQBe04OBghYeHKycn54qW6S5H5vnSTHNWVpYWLVrkVC8mJkaBgYGaPn26zp075zTt0nlr1arlVre6+Ph4+fj46N1339WKFSt0xx13ON2sad++vRo3bqwXX3zRaafq8PPPP5d4Xe7Iy8tT//79lZqaqhUrVlzRBZ+n3H777crIyHBKDl64cEGvvPKKateura5du5ZbbEB1MHbsWNWqVUtDhgxRZmZmgemHDh3SnDlzdPvtt0uSXn75ZafpL730kiQpLi7O7XUXdZwpbN99/vx5zZs3z6leu3btFBUVpZdffrnAMlz33YWt58SJE07fvb29zaerSnqcioiI0COPPKL169frlVdeKTA9Pz9fs2bN0o8//igfHx/FxMToww8/1JEjR8w6mZmZWrp0qW6++WazW7ojOXTpE0unT58ucc+Ywlztcb2kvvnmG8XFxalRo0ZavXp1gSeuy0pYWJjatm2rJUuWOLV5z549Wr9+vfmbBoArVdJjaFF8fHwUHx+v//f//l+hPVkuvRa4/fbb9dNPP2nlypVm2ZkzZ/T6668XG2dAQICk0t//l7ayOo4BQEm4cx+uVq1ahe67fHx8CvSMeOWVV4rsde4JjRs3Vnx8vBYvXqyMjAy3jkXSxXEkY2NjtXz5cr333nvy8/NT3759nercfvvt2rFjh1JTU82y06dP6/XXX1ejRo2KfYC3uHtpVyM8PFwtW7bUv//9b6f7cJs3b9bu3bs9sg7pYmLpwIEDatOmjVlW2L/3ihUr9L///c9j64X76IFShRQ3sHefPn3UvXt3/f3vf9eRI0fUpk0brV+/Xh9++KFGjhzpNNh7SbVv316S9Pe//1333nuvfH191adPnxLvtE6dOqUGDRro7rvvVps2bVS7dm1t2LBBO3fudMqul6aYmBjz6eLHHntMv//+u/71r38pODhYx44dM+tZrVbNnj1bQ4YMUYcOHXT//ffrmmuu0VdffaUzZ86YN6zat2+vZcuWafTo0erQoYNq16592Sx4cHCwunfvrpdeekmnTp1yGlRLunizbuHCherdu7datGihQYMG6U9/+pP+97//adOmTbJarfr4449L3N4tW7aYN9t+/vlnnT59Ws8995wkqUuXLuaT3E899ZQ++ugj9enTR7/++qvefvttp+U4xhkoC48++qhee+01DRw4UGlpaWrUqJFWrlypzz77TC+//LJbA3MCcF/jxo21dOlS9e/fX82bN9eAAQPUsmVLnT9/Xtu2bdOKFSs0cOBAPfnkk0pISNDrr79uvmJrx44dWrJkifr27avu3bu7ve62bdvKx8dH//jHP5SVlSWLxaJbb71Vf/nLX3TNNdcoISFBTzzxhLy8vPTWW28VONn09vbW/Pnz1adPH7Vt21aDBg1SWFiY9u/fr7179yo5OVnSH8ezJ554QrGxsfLx8dG9996rIUOG6Ndff9Wtt96qBg0a6Pvvv9crr7yitm3bOvWyKc6sWbN06NAhPfHEE3r//fd1xx136JprrtHRo0e1YsUK7d+/X/fee68k6bnnnpPdbtfNN9+sxx9/XDVq1NBrr72mnJwczZw501xmTEyMGjZsqMGDB2vMmDHy8fHRm2++qfr16+vo0aNub+vLbe/g4OASzf/qq6/q5MmT+umnnyRd7OX5448/Srr4+oGgoCCdOnVKsbGx+u233zRmzBitWbPGaRmNGzcu06T9Cy+8oN69e8tms2nw4ME6e/asXnnlFQUFBSkpKanM4gBQNZX0GHo5M2bM0KZNm9SxY0c98sgjio6O1q+//qovv/xSGzZs0K+//ipJeuSRR/Tqq69qwIABSktLU1hYmN566y0zOXI5/v7+io6O1rJly/TnP/9ZdevWVcuWLd0aQ2zjxo0FHjSTLj6J7MlxJC/naq9PAcCT3LkP1759e23YsEEvvfSSwsPDFRUVpY4dO+qOO+7QW2+9paCgIEVHRys1NVUbNmxQvXr1SjX2MWPGaPny5Xr55Zc1Y8aMEh+LHPr3768HH3xQ8+bNU2xsbIGhBv7v//5P7777rnr37q0nnnhCdevW1ZIlS3T48GH9v//3/wqMgeuquHtpV+v555/XnXfeqc6dO2vQoEH67bff9Oqrr6ply5aFPtxcnAsXLpj31fLz83XkyBEtWLBA+fn5mjRpklnvjjvu0JQpUzRo0CD95S9/0e7du/XOO+/ouuuu81jbcAUMVEqLFi0yJBk7d+68bL3IyEgjLi7O/H7q1Clj1KhRRnh4uOHr62tcf/31xgsvvGDk5+c7zSfJSExMLHR5CQkJTmVTp041/vSnPxne3t6GJOPw4cMlXkZOTo4xZswYo02bNkZgYKBRq1Yto02bNsa8efNKsBX+sGnTJkOSsWLFCrNs0qRJhiTj559/dqrr2HaOOA3DMD766COjdevWRs2aNY1GjRoZ//jHP4w333yzQD1H3b/85S+Gv7+/YbVajZtuusl49913zem///67cf/99xt16tQxJBmRkZGGYRjG4cOHDUnGokWLCsT/r3/9y5BkBAYGGmfPni20jbt27TL69etn1KtXz7BYLEZkZKTxt7/9zdi4caNb28qxXQr7TJo0yazXtWvXIuu5u+so6t8iISHBqFWrVoH6Xbt2NVq0aOFUlpmZaQwaNMi49tprDT8/P6NVq1YFtqVjG7/wwgsFlunaPgDu+/bbb41HHnnEaNSokeHn52cEBgYanTt3Nl555RXj3LlzhmEYRm5urjF58mQjKirK8PX1NSIiIozx48eb0x1cj08OXbt2Nbp27epU9q9//cu47rrrDB8fH0OSsWnTJsMwDOOzzz4zOnXqZPj7+xvh4eHG2LFjjeTkZKc6Dlu3bjV69eplHmtat25tvPLKK+b0CxcuGCNGjDDq169veHl5mfu5lStXGjExMUZwcLDh5+dnNGzY0HjssceMY8eOub39Lly4YCxcuNC45ZZbjKCgIMPX19eIjIw0Bg0aZOzatcup7pdffmnExsYatWvXNgICAozu3bsb27ZtK7DMtLQ0o2PHjmZsL730UqHHOU9s75KIjIws8rjhiMexry7q43qeUZJ1Fta2ws5DijpObNiwwejcubN5bO/Tp4+xb98+pzrunFcAgKuSHEOLun4yjIvnwomJiUZERITh6+trhIaGGj169DBef/11p3rff/+98de//tUICAgwrr32WuPJJ5801q1bV2B/npCQYF6nOGzbts1o37694efn59a5c3H79bfeesswjILXkkVd07pz7VBYnEVdnwJAaUtMTCxwv6Sk9+H2799vdOnSxfD393c6J/7tt9/MeyG1a9c2YmNjjf379xfYpzrui7lz7l7YvbRLdevWzbBarcbJkycNwyj5scgwDCM7O9tsy9tvv13o8g8dOmTcfffdRp06dYyaNWsaN910k7F69WqnOldzL831WOfuPaP33nvPaNasmWGxWIyWLVsaH330kREfH280a9as0PYUJSEhocCx0Wq1Gj169DA2bNjgVPfcuXPGU089ZYSFhRn+/v5G586djdTU1ALXbZfbLvA8L8NgFDYAAAAAAAAAAIrStm1b1a9fX3a7vbxDQRliDBQAAAAAAAAAACTl5ubqwoULTmUpKSn66quv1K1bt/IJCuWGHiio0M6ePVvsgOx169aVn59fGUVUMeXl5RU7mHzt2rVVu3Ztj673999/L/bdj/Xr1zcHewaAqiYjI+Oy0/39/RUUFFRG0ZSO8trX//zzz5cdHNPPz09169b16DoBAH84f/58gXfauwoKCpK/v38ZRQQAKAnupV29I0eOqGfPnnrwwQcVHh6u/fv3a8GCBQoKCtKePXtUr149/frrrzp//nyRy/Dx8VH9+vXLMGqUFgaRR4W2bNkyDRo06LJ1Nm3aVO2zvz/88IOioqIuW2fSpEkeHwz3xRdf1OTJky9b5/Dhw2rUqJFH1wsAFUVYWNhlpyckJGjx4sVlE0wpKa99fYcOHfT9998XOb1r165KSUnx6DoBAH/Ytm2bunfvftk6ixYt0sCBA8smIABAiXAv7epdc801at++vRYuXKiff/5ZtWrVUlxcnGbMmKF69epJkvr166fNmzcXuYzIyEgdOXKkjCJGaaIHCiq0Y8eOae/evZet0759e11zzTVlFFHFdO7cOW3duvWyda677jpdd911Hl3vd999p+++++6ydW6++WbVrFnTo+sFgIpiw4YNl50eHh6u6OjoMoqmdJTXvv6zzz7T2bNni5zuuKgBAJSO3377TWlpaZet06JFi2IfJgAAlC3upZWNtLQ0/fbbb0VO9/f3V+fOncswIpQWEigAAAAAAAAAAAAurmoQ+RkzZsjLy0sjR440y86dO6fExETVq1dPtWvXVnx8vDIzM53mO3r0qOLi4hQQEKDg4GCNGTOm0IF52rVrJ4vFoiZNmlT6118AAAAAAAAAAIDK44rHQNm5c6dee+01tW7d2ql81KhRWrNmjVasWKGgoCANHz5c/fr102effSbp4mDXcXFxCg0N1bZt23Ts2DENGDBAvr6+ev755yVdfI92XFychg4dqnfeeUcbN27UkCFDFBYWptjY2BLFl5+fr59++kmBgYHy8vK60mYCQIVnGIZOnTql8PBweXtfVV4cbuJYA6C64FhTfjjWAKhOON6UH443AKoLt481xhU4deqUcf311xt2u93o2rWr8eSTTxqGYRgnT540fH19jRUrVph1v/nmG0OSkZqaahiGYaxdu9bw9vY2MjIyzDrz5883rFarkZOTYxiGYYwdO9Zo0aKF0zr79+9vxMbGljjGH374wZDEhw8fPtXm88MPP1zJLr3CmTdvntGqVSsjMDDQCAwMNDp16mSsXbvWnN61a9cCbX/ssceclvH9998bt99+u+Hv72/Ur1/fePrpp43c3FynOps2bTJuuOEGw8/Pz2jcuLGxaNEit2PlWMOHD5/q9qkqx5rKhGMNHz58quOH403Z43jDhw+f6vYp6bHminqgJCYmKi4uTj179tRzzz1nlqelpSk3N1c9e/Y0y5o1a6aGDRsqNTVVnTp1Umpqqlq1aqWQkBCzTmxsrIYNG6a9e/fqhhtuUGpqqtMyHHUufVVYcQIDAyVJP/zwg6xWa4nny83N1fr16xUTEyNfX98Sz1dREH/5Iv7yVV3jz87OVkREhLnfq+waNGigGTNm6Prrr5dhGFqyZInuvPNO7dq1Sy1atJAkPfLII5oyZYo5T0BAgPn3surpKHGsIf7yQfzlq7rGX9WONZWJY5sfPnxYqamplfa3V5FV9v/XFRnbtvRU1W3L8ab8VNdrm5KgjVUDbaw6rrad7h5r3E6gvPfee/ryyy+1c+fOAtMyMjLk5+enOnXqOJWHhIQoIyPDrHNp8sQx3THtcnWys7N19uxZ+fv7F1h3Tk6OcnJyzO+nTp2SJPn7+xdavyg1atRQQECA/P39K+UPjfjLF/GXr+oaf25uriRVmW7Wffr0cfo+bdo0zZ8/X9u3bzcTKAEBAQoNDS10/vXr12vfvn3asGGDQkJC1LZtW02dOlXjxo1TUlKS/Pz8tGDBAkVFRWnWrFmSpObNm2vr1q2aPXu2WwkUxza3Wq1uX2QEBATIarVWyt8q8Zcv4i9f1T3+qnKsqUwc2zwwMLBS//Yqssr+/7oiY9uWnqq+bTnelL3qem1TErSxaqCNVYen2lnSY41bCZQffvhBTz75pOx2u2rWrHlFgZWW6dOna/LkyQXK169f7/RkcknZ7XZPhFVuiL98EX/5qm7xnzlzppQiKX95eXlasWKFTp8+LZvNZpa/8847evvttxUaGqo+ffro2WefNff1pdnT0TVZn52dLeniwduRyCoJR1135qlIiL98EX/5qq7xV9b2AgAAAMDVcCuBkpaWpuPHj6tdu3ZmWV5enrZs2aJXX31VycnJOn/+vE6ePOnUCyUzM9N8Ujg0NFQ7duxwWm5mZqY5zfGno+zSOlartcjeJOPHj9fo0aPN746uODExMW5nzu12u3r16lUpM3XEX76Iv3xV1/gdN/Grkt27d8tms+ncuXOqXbu2Vq1apejoaEnS/fffr8jISIWHh+vrr7/WuHHjdODAAb3//vuSSq+no0Sy3hXxly/iL1/VLf6qnKwHAAAAgKK4lUDp0aOHdu/e7VQ2aNAgNWvWTOPGjVNERIR8fX21ceNGxcfHS5IOHDigo0ePmk8O22w2TZs2TcePH1dwcLCkixdwVqvVvDlms9m0du1ap/XY7Xanp49dWSwWWSyWAuW+vr5XdCP1SuerKIi/fBF/+apu8VfmthaladOmSk9PV1ZWllauXKmEhARt3rxZ0dHRevTRR816rVq1UlhYmHr06KFDhw6pcePGpRoXyfqLiL98EX/5qq7xV8VkPQAAAAAUx60ESmBgoFq2bOlUVqtWLdWrV88sHzx4sEaPHq26devKarVqxIgRstls6tSpkyQpJiZG0dHReuihhzRz5kxlZGRowoQJSkxMNBMgQ4cO1auvvqqxY8fq4Ycf1qeffqrly5drzZo1nmgzAKCC8/PzU5MmTSRJ7du3186dOzVnzhy99tprBep27NhRknTw4EE1bty41Ho6SiTrXRF/+SL+8lXd4q/MbQUAAACAK+Xt6QXOnj1bd9xxh+Lj49WlSxeFhoaar1WRJB8fH61evVo+Pj6y2Wx68MEHNWDAAE2ZMsWsExUVpTVr1shut6tNmzaaNWuWFi5c6NbAvgCAqiM/P99p7JFLpaenS5LCwsIkXezFuHv3bh0/ftysU1hPx40bNzotp7iejgAAAAAAAKhe3OqBUpiUlBSn7zVr1tTcuXM1d+7cIueJjIws8IouV926ddOuXbuuNjwAQCUzfvx49e7dWw0bNtSpU6e0dOlSpaSkKDk5WYcOHdLSpUt1++23q169evr66681atQodenSRa1bt5ZET0cAAAAAAAB4xlUnUAAA8KTjx49rwIABOnbsmIKCgtS6dWslJyerV69e+uGHH7Rhwwa9/PLLOn36tCIiIhQfH68JEyaY8zt6Og4bNkw2m021atVSQkJCoT0dR40apTlz5qhBgwb0dAQAAAAAAIATj7/CCwCAq/HGG2/oyJEjysnJ0fHjx7Vhwwb16tVLkhQREaHNmzfrxIkTOnfunP773/9q5syZBQZwd/R0PHPmjH7++We9+OKLqlHD+ZkBR0/HnJwcHTp0SAMHDiyrJgIAAACoBqZPn64OHTooMDBQwcHB6tu3rw4cOOBUp1u3bvLy8nL6DB061KnO0aNHFRcXp4CAAAUHB2vMmDG6cOGCU52UlBS1a9dOFotFTZo00eLFi0u7eQBQLZBAAQAAAAAAADxs8+bNSkxM1Pbt22W325Wbm6uYmBidPn3aqd4jjzyiY8eOmZ+ZM2ea0/Ly8hQXF6fz589r27ZtWrJkiRYvXqyJEyeadQ4fPqy4uDh1795d6enpGjlypIYMGaLk5OQyaysAVFW8wgsAAAAAAADwsHXr1jl9X7x4sYKDg5WWlqYuXbqY5QEBAQoNDS10GevXr9e+ffu0YcMGhYSEqG3btpo6darGjRunpKQk+fn5acGCBYqKitKsWbMkSc2bN9fWrVs1e/ZsXlMMAFeJHigAAAAAAABAKcvKypIk1a1b16n8nXfe0bXXXquWLVtq/PjxOnPmjDktNTVVrVq1UkhIiFkWGxur7Oxs7d2716zTs2dPp2XGxsYqNTW1tJoCANUGPVAAAAAAAACAUpSfn6+RI0eqc+fOatmypVl+//33KzIyUuHh4fr66681btw4HThwQO+//74kKSMjwyl5Isn8npGRcdk62dnZOnv2rPz9/QvEk5OTo5ycHPN7dna2JCk3N1e5ubklbpejrjvzVDa0sWqgjVXH1bbT3flIoACloGVSsnLyvMpsfUdmxJXZugAAFQPHGgAl0ej/1pTp+thXAEDhEhMTtWfPHm3dutWp/NFHHzX/3qpVK4WFhalHjx46dOiQGjduXGrxTJ8+XZMnTy5Qvn79egUEBLi9PLvd7omwKjTaWDXQxqrjStt5aS+/kiCBAgAAAAAAAJSS4cOHa/Xq1dqyZYsaNGhw2bodO3aUJB08eFCNGzdWaGioduzY4VQnMzNTksxxU0JDQ82yS+tYrdZCe59I0vjx4zV69Gjze3Z2tiIiIhQTEyOr1VrituXm5sput+vZL7yVk192D/fsSSq7sV0cbezVq5d8fX3LbL1liTZWDdWhjdLVt9PR466kSKAAAAAAAAAAHmYYhkaMGKFVq1YpJSVFUVFRxc6Tnp4uSQoLC5Mk2Ww2TZs2TcePH1dwcLCki09dW61WRUdHm3XWrl3rtBy73S6bzVbkeiwWiywWS4FyX1/fK7ohmZPvVaa9o8vj5vCVbpvKhDZWDdWhjdKVt9PdeRhEHgAAAAAAAPCwxMREvf3221q6dKkCAwOVkZGhjIwMnT17VpJ06NAhTZ06VWlpaTpy5Ig++ugjDRgwQF26dFHr1q0lSTExMYqOjtZDDz2kr776SsnJyZowYYISExPNBMjQoUP13XffaezYsdq/f7/mzZun5cuXa9SoUeXWdgCoKkigAAAAAAAAAB42f/58ZWVlqVu3bgoLCzM/y5YtkyT5+flpw4YNiomJUbNmzfTUU08pPj5eH3/8sbkMHx8frV69Wj4+PrLZbHrwwQc1YMAATZkyxawTFRWlNWvWyG63q02bNpo1a5YWLlyo2Niye80VAFRVvMILAAAAAAAA8DDDMC47PSIiQps3by52OZGRkQVe0eWqW7du2rVrl1vxAQCKRw8UAAAAAAAAAAAAFyRQAAAAAFQ7SUlJ8vLycvo0a9bMnH7u3DklJiaqXr16ql27tuLj45WZmem0jKNHjyouLk4BAQEKDg7WmDFjdOHCBac6KSkpateunSwWi5o0aaLFixeXRfMAAAAAeAAJFAAAAADVUosWLXTs2DHzs3XrVnPaqFGj9PHHH2vFihXavHmzfvrpJ/Xr18+cnpeXp7i4OJ0/f17btm3TkiVLtHjxYk2cONGsc/jwYcXFxal79+5KT0/XyJEjNWTIECUnJ5dpOwEAAABcGcZAAQAAAFAt1ahRQ6GhoQXKs7Ky9MYbb2jp0qW69dZbJUmLFi1S8+bNtX37dnXq1Enr16/Xvn37tGHDBoWEhKht27aaOnWqxo0bp6SkJPn5+WnBggWKiorSrFmzJEnNmzfX1q1bNXv2bAb2BQAAACoBeqAAAAAAqJb++9//Kjw8XNddd50eeOABHT16VJKUlpam3Nxc9ezZ06zbrFkzNWzYUKmpqZKk1NRUtWrVSiEhIWad2NhYZWdna+/evWadS5fhqONYBgAAAICKjR4oAAAAAKqdjh07avHixWratKmOHTumyZMn65ZbbtGePXuUkZEhPz8/1alTx2mekJAQZWRkSJIyMjKckieO6Y5pl6uTnZ2ts2fPyt/fv0BcOTk5ysnJMb9nZ2dLknJzc53+LCmLj+FW/avlbnwVwZVuWxSPbVt6quq2rWrtAQBUfiRQAAAAAFQ7vXv3Nv/eunVrdezYUZGRkVq+fHmhiY2yMn36dE2ePLlA+aZNmxQQECC73e7W8mbe5KnISmbt2rVlu0IPcnfbouTYtqWnqm3bM2fOlHcIAAA4IYECAACqlEb/t+ay0y0+hmbeJLVMSlZOntdVr+/IjLirXgaA8lenTh39+c9/1sGDB9WrVy+dP39eJ0+edOqFkpmZaY6ZEhoaqh07djgtIzMz05zm+NNRdmkdq9VaZJJm/PjxGj16tPk9OztbERER6t69uz7//HP16tVLvr6+JW5Xy6SyHbB+T1LlG9slNzdXdrvd7W2L4rFtS09V3baOXncAAFQUJFAAAAAAVHu///67Dh06pIceekjt27eXr6+vNm7cqPj4eEnSgQMHdPToUdlsNkmSzWbTtGnTdPz4cQUHB0u6+CS41WpVdHS0Wce1R4bdbjeXURiLxSKLxVKg3HGD1NfX162bpZ5IFLujMt/IdXfbouTYtqWnqm3bqtQWAEDVwCDyAAAAAKqdp59+Wps3b9aRI0e0bds23XXXXfLx8dF9992noKAgDR48WKNHj9amTZuUlpamQYMGyWazqVOnTpKkmJgYRUdH66GHHtJXX32l5ORkTZgwQYmJiWYCZOjQofruu+80duxY7d+/X/PmzdPy5cs1atSo8mw6AAAAgBKiBwoAAACAaufHH3/UfffdpxMnTqh+/fq6+eabtX37dtWvX1+SNHv2bHl7eys+Pl45OTmKjY3VvHnzzPl9fHy0evVqDRs2TDabTbVq1VJCQoKmTJli1omKitKaNWs0atQozZkzRw0aNNDChQsVG1v5XnMFAAAAVEckUAAAAABUO++9995lp9esWVNz587V3Llzi6wTGRlZ7KDp3bp1065du64oRgAAAADli1d4AQAAAAAAAAAAuCCBAgAAAAAAAAAA4IIECgAAAAAAAAAAgAsSKAAAAAAAAAAAAC7cSqDMnz9frVu3ltVqldVqlc1m0yeffGJO79atm7y8vJw+Q4cOdVrG0aNHFRcXp4CAAAUHB2vMmDG6cOGCU52UlBS1a9dOFotFTZo00eLFi6+8hQAAAAAAAAAAAG6q4U7lBg0aaMaMGbr++utlGIaWLFmiO++8U7t27VKLFi0kSY888oimTJlizhMQEGD+PS8vT3FxcQoNDdW2bdt07NgxDRgwQL6+vnr++eclSYcPH1ZcXJyGDh2qd955Rxs3btSQIUMUFham2NhYT7QZAAAAAAAAAADgstxKoPTp08fp+7Rp0zR//nxt377dTKAEBAQoNDS00PnXr1+vffv2acOGDQoJCVHbtm01depUjRs3TklJSfLz89OCBQsUFRWlWbNmSZKaN2+urVu3avbs2SRQAAAAAAAAAABAmbjiMVDy8vL03nvv6fTp07LZbGb5O++8o2uvvVYtW7bU+PHjdebMGXNaamqqWrVqpZCQELMsNjZW2dnZ2rt3r1mnZ8+eTuuKjY1VamrqlYYKAAAAAAAAAADgFrd6oEjS7t27ZbPZdO7cOdWuXVurVq1SdHS0JOn+++9XZGSkwsPD9fXXX2vcuHE6cOCA3n//fUlSRkaGU/JEkvk9IyPjsnWys7N19uxZ+fv7FxpXTk6OcnJyzO/Z2dmSpNzcXOXm5pa4fY667sxTkRB/+XLEbfE2ymW9nlpOZd/+1S3+ytpeAAAAAAAAoCJzO4HStGlTpaenKysrSytXrlRCQoI2b96s6OhoPfroo2a9Vq1aKSwsTD169NChQ4fUuHFjjwbuavr06Zo8eXKB8vXr1zuNw1JSdrvdE2GVG+IvX1NvzC/T9a1du9ajy6vs27+6xX9pTz8AAAAAAAAAnuF2AsXPz09NmjSRJLVv3147d+7UnDlz9NprrxWo27FjR0nSwYMH1bhxY4WGhmrHjh1OdTIzMyXJHDclNDTULLu0jtVqLbL3iSSNHz9eo0ePNr9nZ2crIiJCMTExslqtJW5fbm6u7Ha7evXqJV9f3xLPV1EQf/lyxP/sF97Kyfcqs/XuSfLM+EBVZftXt/gdPe4AAAAAAAAAeI7bCRRX+fn5Tq/OulR6erokKSwsTJJks9k0bdo0HT9+XMHBwZIuPmlttVrN14DZbLYCT9Pb7XancVYKY7FYZLFYCpT7+vpe0Y3UK52voiD+8pWT76WcvLJLoHh6W1X27V/d4q/MbS3M/PnzNX/+fB05ckSS1KJFC02cOFG9e/eWJJ07d05PPfWU3nvvPeXk5Cg2Nlbz5s1zev3j0aNHNWzYMG3atEm1a9dWQkKCpk+frho1/jjspaSkaPTo0dq7d68iIiI0YcIEDRw4sCybCgAAAAAAgArMrUHkx48fry1btujIkSPavXu3xo8fr5SUFD3wwAM6dOiQpk6dqrS0NB05ckQfffSRBgwYoC5duqh169aSpJiYGEVHR+uhhx7SV199peTkZE2YMEGJiYlm8mPo0KH67rvvNHbsWO3fv1/z5s3T8uXLNWrUKM+3HgBQ4TRo0EAzZsxQWlqavvjiC91666268847tXfvXknSqFGj9PHHH2vFihXavHmzfvrpJ/Xr18+cPy8vT3FxcTp//ry2bdumJUuWaPHixZo4caJZ5/Dhw4qLi1P37t2Vnp6ukSNHasiQIUpOTi7z9gIAAAAAAKBicqsHyvHjxzVgwAAdO3ZMQUFBat26tZKTk9WrVy/98MMP2rBhg15++WWdPn1aERERio+P14QJE8z5fXx8tHr1ag0bNkw2m021atVSQkKCpkyZYtaJiorSmjVrNGrUKM2ZM0cNGjTQwoULFRvrmVcUAQAqtj59+jh9nzZtmubPn6/t27erQYMGeuONN7R06VLdeuutkqRFixapefPm2r59uzp16qT169dr37592rBhg0JCQtS2bVtNnTpV48aNU1JSkvz8/LRgwQJFRUVp1qxZkqTmzZtr69atmj17NscbAAAAAAAASHIzgfLGG28UOS0iIkKbN28udhmRkZHFDnjdrVs37dq1y53QAABVUF5enlasWKHTp0/LZrMpLS1Nubm56tmzp1mnWbNmatiwoVJTU9WpUyelpqaqVatWTq/0io2N1bBhw7R3717dcMMNSk1NdVqGo87IkSMvG09OTo7Taysd48/k5uYqNze3xO1y1HVnnoqkosdv8TEuP93bcPrzapX1dnCsz1Pxu7teTy2nov5+ilNd46+s7QUAAACAq3HVY6AAAOBpu3fvls1m07lz51S7dm2tWrVK0dHRSk9Pl5+fn+rUqeNUPyQkRBkZGZKkjIwMp+SJY7pj2uXqZGdn6+zZs/L39y80runTp2vy5MkFytevX6+AgAC322m3292epyKpqPHPvKlk9abemO+R9RX3YEhp8VT8JeXpdlbU309JVbf4z5w5U0qRAAAAAEDFRQIFAFDhNG3aVOnp6crKytLKlSuVkJBQol6OpW38+PEaPXq0+T07O1sRERGKiYmR1Wot8XJyc3Nlt9vVq1cv+fr6lkaopaqix98y6fJj2Vi8DU29MV/PfuGtnHyvq17fnqSyfe2bY/t7Kv6S8lQ7K/rvpzjVNX5HjzsAAAAAqE5IoAAAKhw/Pz81adJEktS+fXvt3LlTc+bMUf/+/XX+/HmdPHnSqRdKZmamQkNDJUmhoaHasWOH0/IyMzPNaY4/HWWX1rFarUX2PpEki8Uii8VSoNzX1/eKbqRe6XwVRUWNPyevZEmFnHyvEte9nPLaBp6Kv6Q83c6K+vspqeoWf2VuKwAAAABcKe/yDgAAgOLk5+crJydH7du3l6+vrzZu3GhOO3DggI4ePSqbzSZJstls2r17t44fP27Wsdvtslqtio6ONutcugxHHccyAAAAAAAAAHqgAAAqlPHjx6t3795q2LChTp06paVLlyolJUXJyckKCgrS4MGDNXr0aNWtW1dWq1UjRoyQzWZTp06dJEkxMTGKjo7WQw89pJkzZyojI0MTJkxQYmKi2Xtk6NChevXVVzV27Fg9/PDD+vTTT7V8+XKtWbOmPJsOAAAAAACACoQECgCgQjl+/LgGDBigY8eOKSgoSK1bt1ZycrJ69eolSZo9e7a8vb0VHx+vnJwcxcbGat68eeb8Pj4+Wr16tYYNGyabzaZatWopISFBU6ZMMetERUVpzZo1GjVqlObMmaMGDRpo4cKFio0t27EsAAAAAAAAUHGRQAEAVChvvPHGZafXrFlTc+fO1dy5c4usExkZqbVr1152Od26ddOuXbuuKEYAAAAAAABUfYyBAgAAAAAAAAAA4IIECgAAAAAAAAAAgAsSKAAAAAAAAAAAAC5IoAAAAAAAAAAAALhgEHmUmUb/t6bYOhYfQzNvklomJSsnz+uq13lkRtxVLwMAAAAAAAAAUP3QAwUAAAAAAAAAAMAFCRQAAAAAAAAAAAAXJFAAAAAAAAAAAABckEABAAAAAAAAAABwQQIFAAAAAAAAAADABQkUAAAAAAAAAAAAFyRQAAAAAAAAAAAAXJBAAQAAAAAAAAAAcEECBQAAAAAAAAAAwAUJFAAAAAAAAAAAABckUAAAAAAAAAAPmz59ujp06KDAwEAFBwerb9++OnDggFOdc+fOKTExUfXq1VPt2rUVHx+vzMxMpzpHjx5VXFycAgICFBwcrDFjxujChQtOdVJSUtSuXTtZLBY1adJEixcvLu3mAUC1QAIFAAAAAAAA8LDNmzcrMTFR27dvl91uV25urmJiYnT69GmzzqhRo/Txxx9rxYoV2rx5s3766Sf169fPnJ6Xl6e4uDidP39e27Zt05IlS7R48WJNnDjRrHP48GHFxcWpe/fuSk9P18iRIzVkyBAlJyeXaXsBoCqqUd4BAAAAAAAAAFXNunXrnL4vXrxYwcHBSktLU5cuXZSVlaU33nhDS5cu1a233ipJWrRokZo3b67t27erU6dOWr9+vfbt26cNGzYoJCREbdu21dSpUzVu3DglJSXJz89PCxYsUFRUlGbNmiVJat68ubZu3arZs2crNja2zNsNAFUJPVAAAAAAAACAUpaVlSVJqlu3riQpLS1Nubm56tmzp1mnWbNmatiwoVJTUyVJqampatWqlUJCQsw6sbGxys7O1t69e806ly7DUcexDADAlaMHCgAAAAAAAFCK8vPzNXLkSHXu3FktW7aUJGVkZMjPz0916tRxqhsSEqKMjAyzzqXJE8d0x7TL1cnOztbZs2fl7+9fIJ6cnBzl5OSY37OzsyVJubm5ys3NLXG7HHUt3kaJ5/EEd2L01LrKcp1ljTZWDdWhjdLVt9Pd+UigAAAAAAAAAKUoMTFRe/bs0datW8s7FEkXB7ifPHlygfL169crICDA7eVNvTHfE2GV2Nq1a8t0fZJkt9vLfJ1ljTZWDdWhjdKVt/PMmTNu1XcrgTJ//nzNnz9fR44ckSS1aNFCEydOVO/evSVJ586d01NPPaX33ntPOTk5io2N1bx585yy4EePHtWwYcO0adMm1a5dWwkJCZo+fbpq1PgjlJSUFI0ePVp79+5VRESEJkyYoIEDB7rVMAAAAAAAAKC8DR8+XKtXr9aWLVvUoEEDszw0NFTnz5/XyZMnnXqhZGZmKjQ01KyzY8cOp+VlZmaa0xx/OsourWO1WgvtfSJJ48eP1+jRo83v2dnZioiIUExMjKxWa4nblpubK7vdrme/8FZOvleJ57tae5LKbmwXRxt79eolX1/fMltvWaKNVUN1aKN09e109LgrKbcSKA0aNNCMGTN0/fXXyzAMLVmyRHfeead27dqlFi1aaNSoUVqzZo1WrFihoKAgDR8+XP369dNnn30mScrLy1NcXJxCQ0O1bds2HTt2TAMGDJCvr6+ef/55SdLhw4cVFxenoUOH6p133tHGjRs1ZMgQhYWFMfAVAAAAAAAAKgXDMDRixAitWrVKKSkpioqKcprevn17+fr6auPGjYqPj5ckHThwQEePHpXNZpMk2Ww2TZs2TcePH1dwcLCki09dW61WRUdHm3Vce2TY7XZzGYWxWCyyWCwFyn19fa/ohmROvpdy8sougVIeN4evdNtUJrSxaqgObZSuvJ3uzuNWAqVPnz5O36dNm6b58+dr+/btatCggd544w0tXbpUt956qyRp0aJFat68ubZv365OnTpp/fr12rdvnzZs2KCQkBC1bdtWU6dO1bhx45SUlCQ/Pz8tWLBAUVFRmjVrliSpefPm2rp1q2bPnk0CBQAAAAAAAJVCYmKili5dqg8//FCBgYHmmCVBQUHy9/dXUFCQBg8erNGjR6tu3bqyWq0aMWKEbDabOnXqJEmKiYlRdHS0HnroIc2cOVMZGRmaMGGCEhMTzQTI0KFD9eqrr2rs2LF6+OGH9emnn2r58uVas2ZNubUdAKoK7yudMS8vT++9955Onz4tm82mtLQ05ebmqmfPnmadZs2aqWHDhkpNTZUkpaamqlWrVk6v9IqNjVV2drb27t1r1rl0GY46jmUAAAAAAAAAFd38+fOVlZWlbt26KSwszPwsW7bMrDN79mzdcccdio+PV5cuXRQaGqr333/fnO7j46PVq1fLx8dHNptNDz74oAYMGKApU6aYdaKiorRmzRrZ7Xa1adNGs2bN0sKFC3kQGQA8wO1B5Hfv3i2bzaZz586pdu3aWrVqlaKjo5Weni4/Pz+ndzZKUkhIiJlhz8jIcEqeOKY7pl2uTnZ2ts6ePVvkuxtzcnKUk5Njfne8yyw3N1e5ubklbp+jrjvzVCQVOX6Lj1F8HW/D6c+rVdbbwbE+T8Xv7no9tZyK+Pspieoaf2VtLwAAFcWMGTM0fvx4Pfnkk3r55ZclMb4jAODqGUbx9wZq1qypuXPnau7cuUXWiYyMLHbQ9G7dumnXrl1uxwgAuDy3EyhNmzZVenq6srKytHLlSiUkJGjz5s2lEZtbpk+frsmTJxcoX79+vQICAtxent1u90RY5aYixj/zppLXnXpjvkfWWdwJRmnxVPwl5el2VsTfjzuqW/xnzpwppUgAAKj6du7cqddee02tW7d2Kmd8RwAAAABuJ1D8/PzUpEkTSRcHu9q5c6fmzJmj/v376/z58zp58qRTL5TMzEyFhoZKkkJDQ7Vjxw6n5WVmZprTHH86yi6tY7Vai+x9Iknjx4/X6NGjze/Z2dmKiIhQTEyMrFZriduXm5sru92uXr16VcrBdipy/C2TkoutY/E2NPXGfD37hbdy8q9+8LE9SWV7YerY/p6Kv6Q81c6K/Pspieoav6PHHQAAcM/vv/+uBx54QP/617/03HPPmeVZWVmM7wgAAADA/QSKq/z8fOXk5Kh9+/by9fXVxo0bFR8fL0k6cOCAjh49KpvNJkmy2WyaNm2ajh8/ruDgYEkXn7S2Wq2Kjo4267g+TW+3281lFMVisZiDZ13K19f3im6kXul8FUVFjD8nr+QJhZx8L7fqF6W8toGn4i8pT7ezIv5+3FHd4q/MbQUAoDwlJiYqLi5OPXv2dEqgFDe+Y6dOnYoc33HYsGHau3evbrjhhiLHdxw5cmSRMV3u1cSX/llSJXmNridVxleLVvbXwFZkbNvSU1W3bVVrDwCg8nMrgTJ+/Hj17t1bDRs21KlTp7R06VKlpKQoOTlZQUFBGjx4sEaPHq26devKarVqxIgRstls6tSpkyQpJiZG0dHReuihhzRz5kxlZGRowoQJSkxMNJMfQ4cO1auvvqqxY8fq4Ycf1qeffqrly5drzZo1nm89AAAAgGrpvffe05dffqmdO3cWmJaRkVFu4zsW9WriTZs2KSAgwO1XfbrzGl1PKK9X6HpCZX8NbEXGti09VW3b8npiAEBF41YC5fjx4xowYICOHTumoKAgtW7dWsnJyerVq5ckafbs2fL29lZ8fLzTQIsOPj4+Wr16tYYNGyabzaZatWopISFBU6ZMMetERUVpzZo1GjVqlObMmaMGDRpo4cKFdHEHAAAA4BE//PCDnnzySdntdtWsWbO8w3FS1KuJu3fvrs8//9ztV32W5DW6nlTWr9D1hMr+GtiKjG1beqrqtuX1xACAisatBMobb7xx2ek1a9bU3LlzNXfu3CLrREZGFvtUUrdu3bRr1y53QgMAAACAEklLS9Px48fVrl07sywvL09btmzRq6++quTk5HIb3/FyryZ2/OnOzdKyfK2sVLlfLVrZXwNbkbFtS09V27ZVqS0AgKrBu7wDAAAAAICy1KNHD+3evVvp6enm58Ybb9QDDzxg/t0xvqNDYeM77t69W8ePHzfrFDa+46XLcNQpbnxHAAAAABUDCRQAQIUyffp0dejQQYGBgQoODlbfvn114MABpzrdunWTl5eX02fo0KFOdY4ePaq4uDgFBAQoODhYY8aM0YULF5zqpKSkqF27drJYLGrSpIkWL15c2s0DAFQAgYGBatmypdOnVq1aqlevnlq2bOk0vuOmTZuUlpamQYMGFTm+41dffaXk5ORCx3f87rvvNHbsWO3fv1/z5s3T8uXLNWrUqPJsPgAAAIASIoECAKhQNm/erMTERG3fvl12u125ubmKiYnR6dOnneo98sgjOnbsmPmZOXOmOS0vL09xcXE6f/68tm3bpiVLlmjx4sWaOHGiWefw4cOKi4tT9+7dlZ6erpEjR2rIkCFKTi7bd8UDACqm2bNn64477lB8fLy6dOmi0NBQvf/+++Z0x/iOPj4+stlsevDBBzVgwIBCx3e02+1q06aNZs2axfiOAAAAQCXi1hgoAACUtnXr1jl9X7x4sYKDg5WWlqYuXbqY5QEBAeY75l2tX79e+/bt04YNGxQSEqK2bdtq6tSpGjdunJKSkuTn56cFCxYoKipKs2bNkiQ1b95cW7du1ezZs7mxBQDVUEpKitN3xncEAAAAQA8UAECFlpWVJUmqW7euU/k777yja6+9Vi1bttT48eN15swZc1pqaqpatWqlkJAQsyw2NlbZ2dnau3evWadnz55Oy4yNjVVqamppNQUAAAAAAACVCD1QAAAVVn5+vkaOHKnOnTurZcuWZvn999+vyMhIhYeH6+uvv9a4ceN04MAB89UqGRkZTskTSeb3jIyMy9bJzs7W2bNn5e/vXyCenJwc5eTkmN+zs7MlSbm5ucrNzS1xuxx13ZmnIqno8Vt8jMtP9zac/rxaZb0dHOvzVPzurtdTy6mov5/iVNf4K2t7AQAAAOBqkEABAFRYiYmJ2rNnj7Zu3epU/uijj5p/b9WqlcLCwtSjRw8dOnRIjRs3LrV4pk+frsmTJxcoX79+vQICAtxent1u90RY5aaixj/zppLVm3pjvkfWV9zre0qLp+IvKU+3s6L+fkqqusV/aS8/AAAAAKguSKAAACqk4cOHa/Xq1dqyZYsaNGhw2bodO3aUJB08eFCNGzdWaGioduzY4VQnMzNTksxxU0JDQ82yS+tYrdZCe59I0vjx4zV69Gjze3Z2tiIiIhQTEyOr1VrituXm5sput6tXr17y9fUt8XwVRUWPv2VS8mWnW7wNTb0xX89+4a2cfK+rXt+epLIdM8ex/T0Vf0l5qp0V/fdTnOoav6PHHQAAAABUJyRQAAAVimEYGjFihFatWqWUlBRFRUUVO096erokKSwsTJJks9k0bdo0HT9+XMHBwZIuPm1ttVoVHR1t1nF9ot5ut8tmsxW5HovFIovFUqDc19f3im6kXul8FUVFjT8nr2RJhZx8rxLXvZzy2gaeir+kPN3Oivr7KanqFn9lbisAAAAAXCkGkQcAVCiJiYl6++23tXTpUgUGBiojI0MZGRk6e/asJOnQoUOaOnWq0tLSdOTIEX300UcaMGCAunTpotatW0uSYmJiFB0drYceekhfffWVkpOTNWHCBCUmJpoJkKFDh+q7777T2LFjtX//fs2bN0/Lly/XqFGjyq3tAAAAAAAAqDhIoAAAKpT58+crKytL3bp1U1hYmPlZtmyZJMnPz08bNmxQTEyMmjVrpqeeekrx8fH6+OOPzWX4+Pho9erV8vHxkc1m04MPPqgBAwZoypQpZp2oqCitWbNGdrtdbdq00axZs7Rw4ULFxpbt65gAAAAAAABQMfEKLwBAhWIYxmWnR0REaPPmzcUuJzIysthBr7t166Zdu3a5FR8AAAAAAACqB3qgAAAAAAAAAAAAuCCBAgAAAAAAAAAA4IIECgAAAAAAAAAAgAsSKAAAAAAAAAAAAC5IoAAAAAAAAAAAALgggQIAAAAAAAAAAOCCBAoAAAAAAAAAAIALEigAAAAAAAAAAAAuSKAAAAAAAAAAAAC4IIECAAAAAAAAAADgggQKAAAAAAAAAACACxIoAAAAAAAAAAAALkigAAAAAAAAAAAAuCCBAgAAAAAAAAAA4IIECgAAAAAAAAAAgAsSKAAAAAAAAAAAAC7cSqBMnz5dHTp0UGBgoIKDg9W3b18dOHDAqU63bt3k5eXl9Bk6dKhTnaNHjyouLk4BAQEKDg7WmDFjdOHCBac6KSkpateunSwWi5o0aaLFixdfWQsBAAAAAAAAAADc5FYCZfPmzUpMTNT27dtlt9uVm5urmJgYnT592qneI488omPHjpmfmTNnmtPy8vIUFxen8+fPa9u2bVqyZIkWL16siRMnmnUOHz6suLg4de/eXenp6Ro5cqSGDBmi5OTkq2wuAAAAAAAAAABA8Wq4U3ndunVO3xcvXqzg4GClpaWpS5cuZnlAQIBCQ0MLXcb69eu1b98+bdiwQSEhIWrbtq2mTp2qcePGKSkpSX5+flqwYIGioqI0a9YsSVLz5s21detWzZ49W7Gxse62EQAAAAAAAAAAwC1XNQZKVlaWJKlu3bpO5e+8846uvfZatWzZUuPHj9eZM2fMaampqWrVqpVCQkLMstjYWGVnZ2vv3r1mnZ49ezotMzY2VqmpqVcTLgAAAAAAAAAAQIm41QPlUvn5+Ro5cqQ6d+6sli1bmuX333+/IiMjFR4erq+//lrjxo3TgQMH9P7770uSMjIynJInkszvGRkZl62TnZ2ts2fPyt/fv0A8OTk5ysnJMb9nZ2dLknJzc5Wbm1vidjnqujNPRVKR47f4GMXX8Tac/rxaZb0dHOvzVPzurtdTy6mIv5+SqK7xV9b2AgAAAAAAABXZFSdQEhMTtWfPHm3dutWp/NFHHzX/3qpVK4WFhalHjx46dOiQGjdufOWRFmP69OmaPHlygfL169crICDA7eXZ7XZPhFVuKmL8M28qed2pN+Z7ZJ1r1671yHLc5an4S8rT7ayIvx93VLf4L+3lBwAAAAAAAMAzriiBMnz4cK1evVpbtmxRgwYNLlu3Y8eOkqSDBw+qcePGCg0N1Y4dO5zqZGZmSpI5bkpoaKhZdmkdq9VaaO8TSRo/frxGjx5tfs/OzlZERIRiYmJktVpL3Lbc3FzZ7Xb16tVLvr6+JZ6voqjI8bdMSi62jsXb0NQb8/XsF97Kyfe66nXuSSrbMXMc299T8ZeUp9pZkX8/JVFd43f0uAMAAAAAAADgOW4lUAzD0IgRI7Rq1SqlpKQoKiqq2HnS09MlSWFhYZIkm82madOm6fjx4woODpZ08Wlrq9Wq6Ohos47rE/V2u102m63I9VgsFlkslgLlvr6+V3Qj9UrnqygqYvw5eSVPKOTke7lVvyjltQ08FX9JebqdFfH3447qFn9lbisAAAAAAABQUbk1iHxiYqLefvttLV26VIGBgcrIyFBGRobOnj0rSTp06JCmTp2qtLQ0HTlyRB999JEGDBigLl26qHXr1pKkmJgYRUdH66GHHtJXX32l5ORkTZgwQYmJiWYCZOjQofruu+80duxY7d+/X/PmzdPy5cs1atQoDzcfAAAAAAAAAACgILcSKPPnz1dWVpa6deumsLAw87Ns2TJJkp+fnzZs2KCYmBg1a9ZMTz31lOLj4/Xxxx+by/Dx8dHq1avl4+Mjm82mBx98UAMGDNCUKVPMOlFRUVqzZo3sdrvatGmjWbNmaeHChYqNLdvXMQEAAAAAAAAAgOrJ7Vd4XU5ERIQ2b95c7HIiIyOLHfS6W7du2rVrlzvhAQAAAAAAAAAAeIRbPVAAAAAAAAAAAACqAxIoAAAAAAAAAAAALkigAAAAAAAAAAAAuCCBAgAAAAAAAAAA4IIECgAAAAAAAOBhW7ZsUZ8+fRQeHi4vLy998MEHTtMHDhwoLy8vp89tt93mVOfXX3/VAw88IKvVqjp16mjw4MH6/fffnep8/fXXuuWWW1SzZk1FRERo5syZpd00AKg2SKAAAAAAAAAAHnb69Gm1adNGc+fOLbLObbfdpmPHjpmfd99912n6Aw88oL1798put2v16tXasmWLHn30UXN6dna2YmJiFBkZqbS0NL3wwgtKSkrS66+/XmrtAoDqpEZ5BwAAAAAAAABUNb1791bv3r0vW8disSg0NLTQad98843WrVunnTt36sYbb5QkvfLKK7r99tv14osvKjw8XO+8847Onz+vN998U35+fmrRooXS09P10ksvOSVaAABXhh4oAIAKZfr06erQoYMCAwMVHBysvn376sCBA051zp07p8TERNWrV0+1a9dWfHy8MjMzneocPXpUcXFxCggIUHBwsMaMGaMLFy441UlJSVG7du1ksVjUpEkTLV68uLSbBwAAAACmlJQUBQcHq2nTpho2bJhOnDhhTktNTVWdOnXM5Ikk9ezZU97e3vr888/NOl26dJGfn59ZJzY2VgcOHNBvv/1Wdg0BgCqKHigAgApl8+bNSkxMVIcOHXThwgU988wziomJ0b59+1SrVi1J0qhRo7RmzRqtWLFCQUFBGj58uPr166fPPvtMkpSXl6e4uDiFhoZq27ZtOnbsmAYMGCBfX189//zzkqTDhw8rLi5OQ4cO1TvvvKONGzdqyJAhCgsLU2xsbLm1HwAAAED1cNttt6lfv36KiorSoUOH9Mwzz6h3795KTU2Vj4+PMjIyFBwc7DRPjRo1VLduXWVkZEiSMjIyFBUV5VQnJCTEnHbNNdcUuu6cnBzl5OSY37OzsyVJubm5ys3NLXEbHHUt3kaJ5/EEd2L01LrKcp1ljTZWDdWhjdLVt9Pd+UigAAAqlHXr1jl9X7x4sYKDg5WWlqYuXbooKytLb7zxhpYuXapbb71VkrRo0SI1b95c27dvV6dOnbR+/Xrt27dPGzZsUEhIiNq2baupU6dq3LhxSkpKkp+fnxYsWKCoqCjNmjVLktS8eXNt3bpVs2fPJoECAAAAoNTde++95t9btWql1q1bq3HjxkpJSVGPHj1Kdd3Tp0/X5MmTC5SvX79eAQEBbi9v6o35ngirxNauXVum65Mku91e5ussa7SxaqgObZSuvJ1nzpxxqz4JFABAhZaVlSVJqlu3riQpLS1Nubm56tmzp1mnWbNmatiwoVJTU9WpUyelpqaqVatW5pNX0sVu7MOGDdPevXt1ww03KDU11WkZjjojR44sMhZPP6VVWZ8KqejxW3wu//Sb4+k4Tz0lV9bbobI/5VfRfz/Fqa7xV9b2AgBQmVx33XW69tprdfDgQfXo0UOhoaE6fvy4U50LFy7o119/NcdNCQ0NLfA6Y8f3osZWkaTx48dr9OjR5vfs7GxFREQoJiZGVqu1xDHn5ubKbrfr2S+8lZPvVeL5rtaepLJ76M3Rxl69esnX17fM1luWaGPVUB3aKF19Ox33ckqKBAoAoMLKz8/XyJEj1blzZ7Vs2VLSxW7ofn5+qlOnjlPdkJAQp27slyZPHNMd0y5XJzs7W2fPnpW/v3+BeDz9lFZlfyqkosY/86aS1fPUU3Ll8fSbVPmf8quov5+Sqm7xu/uUVmUwf/58zZ8/X0eOHJEktWjRQhMnTjQH+z137pyeeuopvffee8rJyVFsbKzmzZvndOw4evSohg0bpk2bNql27dpKSEjQ9OnTVaPGH5dZKSkpGj16tPbu3auIiAhNmDBBAwcOLMumAgAqiR9//FEnTpxQWFiYJMlms+nkyZNKS0tT+/btJUmffvqp8vPz1bFjR7PO3//+d+Xm5po3Eu12u5o2bVrk67uki4PXWyyWAuW+vr5XdEMyJ99LOXlll0Apj5vDV7ptKhPaWDVUhzZKV95Od+chgQIAqLASExO1Z88ebd26tbxDkeT5p7Qq61MhFT3+lknJl51u8TY09cZ8jz0lV5ZPv0mV/ym/iv77KU51jd/dp7QqgwYNGmjGjBm6/vrrZRiGlixZojvvvFO7du1SixYtGG8LAHDVfv/9dx08eND8fvjwYaWnp6tu3bqqW7euJk+erPj4eIWGhurQoUMaO3asmjRpYh4jmjdvrttuu02PPPKIFixYoNzcXA0fPlz33nuvwsPDJUn333+/Jk+erMGDB2vcuHHas2eP5syZo9mzZ5dLmwGgqiGBAgCokIYPH67Vq1dry5YtatCggVkeGhqq8+fP6+TJk069UDIzM526se/YscNpea7d2Ivq6m61WgvtfSJ5/imtyv5USEWNv6RPvnnqKbny2gaV/Sm/ivr7KanqFn9lbmtR+vTp4/R92rRpmj9/vrZv364GDRow3hYA4Kp98cUX6t69u/nd8TBWQkKC5s+fr6+//lpLlizRyZMnFR4erpiYGE2dOtXpmuOdd97R8OHD1aNHD3l7eys+Pl7//Oc/zelBQUFav369EhMT1b59e1177bWaOHGiHn300bJrKABUYSRQKohG/7fGI8ux+BiaedPFp2+Lu6lyZEacR9YJAJ5kGIZGjBihVatWKSUlRVFRUU7T27dvL19fX23cuFHx8fGSpAMHDujo0aOy2WySLnZjnzZtmo4fP67g4GBJF7uxW61WRUdHm3VcX0lkt9vNZQAAqo+8vDytWLFCp0+fls1mK9fxtgAAVUe3bt1kGEWPW5ecfPme09LFsSCXLl162TqtW7fWf/7zH7fjAwAUjwQKAKBCSUxM1NKlS/Xhhx8qMDDQHLMkKChI/v7+CgoK0uDBgzV69GjVrVtXVqtVI0aMkM1mU6dOnSRJMTExio6O1kMPPaSZM2cqIyNDEyZMUGJiovk019ChQ/Xqq69q7Nixevjhh/Xpp59q+fLlWrPGMwltAEDFt3v3btlsNp07d061a9fWqlWrFB0drfT09HIbbysnJ0c5OTnmd8fr03Jzc53+LCmLT9E37kqDu/FVBFe6bVE8tm3pqarbtqq1BwBQ+ZFAAQBUKPPnz5d08WmtSy1atMgcdHf27Nlm9/VLB/Z18PHx0erVqzVs2DDZbDbVqlVLCQkJmjJlilknKipKa9as0ahRozRnzhw1aNBACxcu5JUqAFCNNG3aVOnp6crKytLKlSuVkJCgzZs3l2tM06dP1+TJkwuUb9q0SQEBAbLb7W4tb+ZNnoqsZFx7d1Ym7m5blBzbtvRUtW175syZ8g4BAAAnJFAAABXK5bq4O9SsWVNz587V3Llzi6wTGRlZ7E2cbt26adeuXW7HCACoGvz8/NSkSRNJF18RuXPnTs2ZM0f9+/cvt/G2xo8fb74jX7rYAyUiIkLdu3fX559/rl69erk1Jk3LpOJfD+NJe5Iq34MIubm5stvtbm9bFI9tW3qq6rZ19LoDAKCiIIECAAAAAJLy8/OVk5NTruNtWSwWp8GDHRw3SH19fd26WVrcuIieVplv5Lq7bVFybNvSU9W2bVVqCwCgaiCBAgAAAKDaGT9+vHr37q2GDRvq1KlTWrp0qVJSUpScnMx4WwAAAAAkkUABAAAAUA0dP35cAwYM0LFjxxQUFKTWrVsrOTlZvXr1ksR4WwAAAABIoAAAAACoht54443LTme8LQAAAADe5R0AAAAAAAAAAABARUMCBQAAAAAAAAAAwAUJFAAAAAAAAAAAABckUAAAAAAAAAAAAFyQQAEAAAAAAAAAAHBBAgUAAAAAAAAAAMCFWwmU6dOnq0OHDgoMDFRwcLD69u2rAwcOONU5d+6cEhMTVa9ePdWuXVvx8fHKzMx0qnP06FHFxcUpICBAwcHBGjNmjC5cuOBUJyUlRe3atZPFYlGTJk20ePHiK2shAAAAAAAAAACAm9xKoGzevFmJiYnavn277Ha7cnNzFRMTo9OnT5t1Ro0apY8//lgrVqzQ5s2b9dNPP6lfv37m9Ly8PMXFxen8+fPatm2blixZosWLF2vixIlmncOHDysuLk7du3dXenq6Ro4cqSFDhig5OdkDTQYAAAAAAAAAALi8Gu5UXrdundP3xYsXKzg4WGlpaerSpYuysrL0xhtvaOnSpbr11lslSYsWLVLz5s21fft2derUSevXr9e+ffu0YcMGhYSEqG3btpo6darGjRunpKQk+fn5acGCBYqKitKsWbMkSc2bN9fWrVs1e/ZsxcbGeqjpAAAAAAAAAAAAhXMrgeIqKytLklS3bl1JUlpamnJzc9WzZ0+zTrNmzdSwYUOlpqaqU6dOSk1NVatWrRQSEmLWiY2N1bBhw7R3717dcMMNSk1NdVqGo87IkSOLjCUnJ0c5OTnm9+zsbElSbm6ucnNzS9wmR1135vEEi4/hmeV4G05/Xk5FbKM78ZdEWbfRsT5Pxe/uej21nLLebp5SXeOvrO0FAAAAAAAAKrIrTqDk5+dr5MiR6ty5s1q2bClJysjIkJ+fn+rUqeNUNyQkRBkZGWadS5MnjumOaZerk52drbNnz8rf379APNOnT9fkyZMLlK9fv14BAQFut89ut7s9z9WYeZNnlzf1xvxi66xdu9azKy2GO20sSfwlUdZtdPBU/CXl6XaW9e/f06pb/GfOnCmlSAAAAAAAAIDq64oTKImJidqzZ4+2bt3qyXiu2Pjx4zV69Gjze3Z2tiIiIhQTEyOr1Vri5eTm5sput6tXr17y9fUtjVAL1TLJM+O7WLwNTb0xX89+4a2cfK/L1t2TVLavQytJG92JvyTKuo2O34+n4i8pT7WzvH7/nlJd43f0uAMAAAAAAADgOVeUQBk+fLhWr16tLVu2qEGDBmZ5aGiozp8/r5MnTzr1QsnMzFRoaKhZZ8eOHU7Ly8zMNKc5/nSUXVrHarUW2vtEkiwWiywWS4FyX1/fK7qReqXzXamcPM/ebM/J9yp2mWV9g9mdNpYk/pIor5vonoq/pDzdzrL+/XtadYu/MrcVAAAAAAAAqKi83alsGIaGDx+uVatW6dNPP1VUVJTT9Pbt28vX11cbN240yw4cOKCjR4/KZrNJkmw2m3bv3q3jx4+bdex2u6xWq6Kjo806ly7DUcexDAAAAAAAAAAAgNLkVg+UxMRELV26VB9++KECAwPNMUuCgoLk7++voKAgDR48WKNHj1bdunVltVo1YsQI2Ww2derUSZIUExOj6OhoPfTQQ5o5c6YyMjI0YcIEJSYmmj1Ihg4dqldffVVjx47Vww8/rE8//VTLly/XmjVrPNx8AAAAAAAAAEB10DIpuUzfGiNJR2bElen64Flu9UCZP3++srKy1K1bN4WFhZmfZcuWmXVmz56tO+64Q/Hx8erSpYtCQ0P1/vvvm9N9fHy0evVq+fj4yGaz6cEHH9SAAQM0ZcoUs05UVJTWrFkju92uNm3aaNasWVq4cKFiY8t2PAsAAAAAAAAAAFA9udUDxTCMYuvUrFlTc+fO1dy5c4usExkZqbVr1152Od26ddOuXbvcCQ8AAAAAAAAAAMAjrmgQeQAAAAAAAAAArkaj/yubIRssPoZm3lQmq0IV49YrvAAAAAAAAAAAAKoDEigAAAAAAAAAAAAuSKAAAAAAAAAAAAC4IIECAAAAAAAAAADgggQKAAAAAAAAAACACxIoAAAAAAAAAAAALkigAAAAAAAAAAAAuCCBAgAAAAAAAAAA4IIECgAAAAAAAAAAgAsSKAAAAAAAAAAAAC5IoAAAAAAAAAAAALgggQIAqHC2bNmiPn36KDw8XF5eXvrggw+cpg8cOFBeXl5On9tuu82pzq+//qoHHnhAVqtVderU0eDBg/X777871fn66691yy23qGbNmoqIiNDMmTNLu2kAAAAAAACoJEigAAAqnNOnT6tNmzaaO3dukXVuu+02HTt2zPy8++67TtMfeOAB7d27V3a7XatXr9aWLVv06KOPmtOzs7MVExOjyMhIpaWl6YUXXlBSUpJef/31UmsXAAAAAAAAKo8a5R0AAACuevfurd69e1+2jsViUWhoaKHTvvnmG61bt047d+7UjTfeKEl65ZVXdPvtt+vFF19UeHi43nnnHZ0/f15vvvmm/Pz81KJFC6Wnp+ull15ySrQAAAAAAACgeiKBAgColFJSUv4/9u49Luoq/+P4mzuoAZICkoh0824absjmXQSNLNN208xLWaYLllJqlilqaVlmVqa1tWKFa9ovrdQUvKfijc31Vv7SMLYC3NUU8YII398f/Zh1uM7gMMPl9Xw85qHz/Z7v93zOly9zmPnMOUf+/v5q2LChevXqpZdeekk33nijJCk1NVW+vr6m5IkkRUZGytnZWXv27NEDDzyg1NRUdevWTe7u7qYy0dHRevXVV/Xbb7+pYcOGJerMy8tTXl6e6XlOTo4kKT8/X/n5+RbHXlTWmmOqk+oev4eLUf5+Z8Ps3+tl7+tQVJ+t4re2Xludp7rePxWpq/HX1PYCAAAAwPUggQIAqHH69u2rgQMHKjQ0VCdOnNDzzz+vfv36KTU1VS4uLsrKypK/v7/ZRTP1ywABAABJREFUMa6urvLz81NWVpYkKSsrS6GhoWZlAgICTPtKS6DMmTNHM2bMKLE9OTlZ9erVs7odKSkpVh9TnVTX+OfeZVm5WZ0KbVLfunXrbHIea9kqfkvZup3V9f6xVF2L/+LFi1UUCQAAAABUXyRQAAA1zuDBg03/b9eundq3b69bbrlFW7duVe/evaus3ilTpig+Pt70PCcnR8HBwYqKipK3t7fF58nPz1dKSor69OkjNze3qgi1VG0TNtjkPB7OhmZ1KtSL+52VV+hUbtnDCdE2qdMaFbXTmvgtYe82Ft0/torfUrZqp6Puf1upq/EXjbgDAAAAgLqEBAoAoMa7+eab1ahRIx0/fly9e/dWYGCgTp06ZVbm6tWrOnPmjGndlMDAQGVnZ5uVKXpe1toqHh4e8vDwKLHdzc2tUh+kVva4ysorsO2H7XmFThWe0xEfMFvaTkvit4SjPkS3VfyWsnU77X3/21pdi78mtxUAAAAAKsvZ0QEAAHC9fv75Z50+fVpNmjSRJEVEROjs2bNKS0szldm8ebMKCwsVHh5uKrN9+3azef1TUlLUokWLUqfvAgAAAAAAQN1CAgUAUO3k5ubqwIEDOnDggCQpPT1dBw4cUEZGhnJzczVx4kTt3r1bJ0+e1KZNm3T//ffr1ltvVXT071MMtWrVSn379tUTTzyhvXv3aufOnYqLi9PgwYMVFBQkSXr44Yfl7u6uUaNG6ciRI/r000+1YMECsym6AAAAAAAAUHeRQAEAVDv79+9Xx44d1bFjR0lSfHy8OnbsqGnTpsnFxUUHDx7Ufffdp9tvv12jRo1SWFiYvvnmG7PptZKSktSyZUv17t1b99xzj7p06aL333/ftN/Hx0fJyclKT09XWFiYnnnmGU2bNk2jR4+2e3sBAAAAAABQ/bAGCgCg2unRo4cMwyhz/4YNFS+G7ufnp2XLlpVbpn379vrmm2+sjg8AAAAAAAC1HyNQAAAAAAAAAAAAimEECgAAAAAAAADUcW0TNiivwMnRYQDVCiNQAAAAAAAAABvbvn27+vfvr6CgIDk5OWn16tVm+w3D0LRp09SkSRN5eXkpMjJSP/zwg1mZM2fOaOjQofL29pavr69GjRql3NxcszIHDx5U165d5enpqeDgYM2dO7eqmwYAdQYjUAAAAFCh5s+ttcl5PFwMzb3Lsm+3nXwlxiZ1AgAAOMKFCxd0xx136LHHHtPAgQNL7J87d67eeustLV26VKGhoXrxxRcVHR2to0ePytPTU5I0dOhQZWZmKiUlRfn5+Xr00Uc1evRo03qPOTk5ioqKUmRkpBYvXqxDhw7psccek6+vr0aPHm3X9gJAbUQCBQAAAAAAALCxfv36qV+/fqXuMwxDb775pqZOnar7779fkvTRRx8pICBAq1ev1uDBg/Xdd99p/fr12rdvnzp16iRJevvtt3XPPffo9ddfV1BQkJKSknTlyhX97W9/k7u7u9q0aaMDBw7ojTfeIIECADZgdQJl+/bteu2115SWlqbMzEytWrVKAwYMMO0fOXKkli5danZMdHS01q9fb3p+5swZjRs3Tl999ZWcnZ01aNAgLViwQA0aNDCVOXjwoGJjY7Vv3z41btxY48aN06RJkyrRRAAAAAAAAKD6SE9PV1ZWliIjI03bfHx8FB4ertTUVA0ePFipqany9fU1JU8kKTIyUs7OztqzZ48eeOABpaamqlu3bnJ3dzeViY6O1quvvqrffvtNDRs2LLX+vLw85eXlmZ7n5ORIkvLz85Wfn29xO4rKejgbFh9jC9bEaKu67FmnvTnq52hPRW1zRBvtde/UhXtVuv52Wnuc1QmUioYfSlLfvn21ZMkS03MPDw+z/Qw/BAAAAAAAQF2VlZUlSQoICDDbHhAQYNqXlZUlf39/s/2urq7y8/MzKxMaGlriHEX7ykqgzJkzRzNmzCixPTk5WfXq1bO6PbM6FVp9zPVYt26dXeuTpJSUFLvXaW/2/jk6giPaaO/7tS7cq1Ll23nx4kWryludQClv+GERDw8PBQYGlrqP4YcAAAAAHG3OnDn6/PPP9f3338vLy0t//OMf9eqrr6pFixamMpcvX9Yzzzyj5cuXKy8vT9HR0Xr33XfNPuzKyMjQ2LFjtWXLFjVo0EAjRozQnDlz5Or637daW7duVXx8vI4cOaLg4GBNnTpVI0eOtGdzAQAwM2XKFMXHx5ue5+TkKDg4WFFRUfL29rb4PPn5+UpJSdGL+52VV1j++na2dDgh2m51FbWxT58+cnNzs1u99uSon6M9eTgbmtWpsM60MW1aX0eHU2Wu93eyaMSdpapkDZStW7fK399fDRs2VK9evfTSSy/pxhtvlKQqG35o66GH9h7q5OFim+Fj1gxHq45ttPVwOnu3saYPXa3pQ/3qavw1tb0AADjStm3bFBsbqz/84Q+6evWqnn/+eUVFReno0aOqX7++JGnChAlau3atVq5cKR8fH8XFxWngwIHauXOnJKmgoEAxMTEKDAzUrl27lJmZqeHDh8vNzU2zZ8+W9PsULTExMRozZoySkpK0adMmPf7442rSpImio+334Q8AoHop+uJxdna2mjRpYtqenZ2tDh06mMqcOnXK7LirV6/qzJkzpuMDAwOVnZ1tVqboeVlfbpZ+//Jz8RljJMnNza1SH0jmFTopr8B+H0o7IpFR2WtTk9j75+gIdaWNtf1elSr/O2ntMTZPoPTt21cDBw5UaGioTpw4oeeff179+vVTamqqXFxcqmz4oa2HHtp7qNPcu2x7PkuGo9l7+Jg1bbTVcDpHDOmUav7Q1Zo+1K+uxW/t0EMAACCzNRolKTExUf7+/kpLS1O3bt107tw5ffjhh1q2bJl69eolSVqyZIlatWql3bt3q3PnzkpOTtbRo0e1ceNGBQQEqEOHDpo1a5YmT56shIQEubu7a/HixQoNDdW8efMkSa1atdKOHTs0f/58EigAUIeFhoYqMDBQmzZtMiVMcnJytGfPHo0dO1aSFBERobNnzyotLU1hYWGSpM2bN6uwsFDh4eGmMi+88ILy8/NNHwqmpKSoRYsWZU7fBQCwnM0TKIMHDzb9v127dmrfvr1uueUWbd26Vb1797Z1dSa2Hnpo72F5bRM22OQ81gxHs+dwR8myNtp6OJ2921jTh67W9GGpdTV+a4ceAgCAks6dOydJ8vPzkySlpaUpPz/fbHHfli1bqlmzZkpNTVXnzp2Vmpqqdu3amU3pFR0drbFjx+rIkSPq2LGjUlNTzc5RVGb8+PGlxlHeyPpr/7WUrUa6W6omjoyt6aOYqzOubdWprde2trUnNzdXx48fNz1PT0/XgQMH5Ofnp2bNmmn8+PF66aWXdNtttyk0NFQvvviigoKCNGDAAEm/J9379u2rJ554QosXL1Z+fr7i4uI0ePBgBQUFSZIefvhhzZgxQ6NGjdLkyZN1+PBhLViwQPPnz3dEkwGg1qmSKbyudfPNN6tRo0Y6fvy4evfuXWXDD2099NDew/JsPXTMkuFo9v6A2Zo22mo4naM+RK/pQ1dr+rDUuhZ/TW4rAADVQWFhocaPH6+7775bbdu2lfT7yHd3d3f5+vqalS2+uG9pi/8W7SuvTE5Oji5duiQvLy+zfWWNrN+yZYvq1atn9UhVW490r4ijRoDbQk0fxVydcW2rTm27trVtdP3+/fvVs2dP0/OiL/6OGDFCiYmJmjRpki5cuKDRo0fr7Nmz6tKli9avXy9PT0/TMUlJSYqLi1Pv3r3l7OysQYMG6a233jLt9/HxUXJysmJjYxUWFqZGjRpp2rRprCEMADZS5QmUn3/+WadPnzbN58jwQwAAAADVSWxsrA4fPqwdO3Y4OpQyR9b37NlTe/bssXqkqq1GulvK3iPAbaGmj2Kuzri2Vae2XtvaNrq+R48eMoyyRwI6OTlp5syZmjlzZpll/Pz8tGzZsnLrad++vb755ptKxwkAKJvVCZTyhh/6+flpxowZGjRokAIDA3XixAlNmjRJt956q2l+X4YfAgAAAKgu4uLitGbNGm3fvl1NmzY1bQ8MDNSVK1d09uxZs1Eo2dnZZiPn9+7da3a+4iPnyxpd7+3tXWL0iVT+yPqif635sNTei6TW5A9ya/oo5uqMa1t1atu1rU1tAQDUDs7WHrB//3517NhRHTt2lPT78MOOHTtq2rRpcnFx0cGDB3Xffffp9ttv16hRoxQWFqZvvvnG7E1AUlKSWrZsqd69e+uee+5Rly5d9P7775v2Fw0/TE9PV1hYmJ555hmGHwIAAACwGcMwFBcXp1WrVmnz5s0KDQ012x8WFiY3Nzdt2rTJtO3YsWPKyMhQRESEpN9Hzh86dMhsiuKUlBR5e3urdevWpjLXnqOoTNE5AAAAAFRfVo9AqWj44YYNFQ8RZ/ghAAAAAEeKjY3VsmXL9MUXX+iGG24wrVni4+MjLy8v+fj4aNSoUYqPj5efn5+8vb01btw4RUREqHPnzpKkqKgotW7dWsOGDdPcuXOVlZWlqVOnKjY21vQFsjFjxuidd97RpEmT9Nhjj2nz5s1asWKF1q5d67C2AwAAALbW/Dn7/H3r4WLYdZ0/q0egAAAAAEBNt2jRIp07d049evRQkyZNTI9PP/3UVGb+/Pm69957NWjQIHXr1k2BgYH6/PPPTftdXFy0Zs0aubi4KCIiQo888oiGDx9uNpd9aGio1q5dq5SUFN1xxx2aN2+ePvjgA9MUxwAAAACqrypfRB4AAAAAqpvyRtUX8fT01MKFC7Vw4cIyy4SEhGjdunXlnqdHjx769ttvrY4RAAAAgGMxAgUAAAAAAAAAAKAYEigAAAAAAAAAAADFkEABAAAAAAAAAAAohgQKAAAAAAAAAABAMSwiDwAAAAAAAADVSPPn1tqtLg8XQ3Pvslt1QI3CCBQAAAAAAAAAAIBiSKAAAAAAAAAAAAAUQwIFAAAAAAAAAACgGBIoAAAAAAAAAAAAxZBAAQAAAAAAAAAAKIYECgAAAAAAAAAAQDEkUAAAAAAAAAAAAIohgQIAAAAAAAAAAFAMCRQAAAAAAAAAAIBiSKAAAAAAAAAAAAAUQwIFAFDtbN++Xf3791dQUJCcnJy0evVqs/2GYWjatGlq0qSJvLy8FBkZqR9++MGszJkzZzR06FB5e3vL19dXo0aNUm5urlmZgwcPqmvXrvL09FRwcLDmzp1b1U0DAAAAAABADUECBQBQ7Vy4cEF33HGHFi5cWOr+uXPn6q233tLixYu1Z88e1a9fX9HR0bp8+bKpzNChQ3XkyBGlpKRozZo12r59u0aPHm3an5OTo6ioKIWEhCgtLU2vvfaaEhIS9P7771d5+wAAAAAAAFD9uTo6AAAAiuvXr5/69etX6j7DMPTmm29q6tSpuv/++yVJH330kQICArR69WoNHjxY3333ndavX699+/apU6dOkqS3335b99xzj15//XUFBQUpKSlJV65c0d/+9je5u7urTZs2OnDggN544w2zRAsAAAAAAADqJkagAABqlPT0dGVlZSkyMtK0zcfHR+Hh4UpNTZUkpaamytfX15Q8kaTIyEg5Oztrz549pjLdunWTu7u7qUx0dLSOHTum3377zU6tAQAAAAAAQHXFCBQAQI2SlZUlSQoICDDbHhAQYNqXlZUlf39/s/2urq7y8/MzKxMaGlriHEX7GjZsWKLuvLw85eXlmZ7n5ORIkvLz85Wfn29xG4rKWnOMLXi4GLY5j7Nh9m957N1GqeJ2WhO/JezdxqL6bBW/vVX3+6cijvr9tZXKxl9T2wsAAAAA14MECgAAFpozZ45mzJhRYntycrLq1atn9flSUlJsEZbF5t5l2/PN6lRYYZl169bZtlILWNpOS+K3hCPaKNkufkeprvePpez9+2tr1sZ/8eLFKooEAAAAAKovEigAgBolMDBQkpSdna0mTZqYtmdnZ6tDhw6mMqdOnTI77urVqzpz5ozp+MDAQGVnZ5uVKXpeVKa4KVOmKD4+3vQ8JydHwcHBioqKkre3t8VtyM/PV0pKivr06SM3NzeLj7tebRM22OQ8Hs6GZnUq1Iv7nZVX6FRu2cMJ0Tap0xoVtdOa+C1h7zYW3T+2it/eqvv9UxFH/f7aSmXjLxpxB1Sk+XNr7V7nyVdi7F4nAAAA6gYSKACAGiU0NFSBgYHatGmTKWGSk5OjPXv2aOzYsZKkiIgInT17VmlpaQoLC5Mkbd68WYWFhQoPDzeVeeGFF5Sfn2/6EDElJUUtWrQodfouSfLw8JCHh0eJ7W5ubpX6ILWyx1VWXoFtP2zPK3Sq8JyO+IDZ0nZaEr8lHPUhuq3id5Tqev9Yyt6/v7Zmbfw1ua0AAAAAUFksIg8AqHZyc3N14MABHThwQNLvC8cfOHBAGRkZcnJy0vjx4/XSSy/pyy+/1KFDhzR8+HAFBQVpwIABkqRWrVqpb9++euKJJ7R3717t3LlTcXFxGjx4sIKCgiRJDz/8sNzd3TVq1CgdOXJEn376qRYsWGA2wgQAAAAAAAB1FyNQAADVzv79+9WzZ0/T86KkxogRI5SYmKhJkybpwoULGj16tM6ePasuXbpo/fr18vT0NB2TlJSkuLg49e7dW87Ozho0aJDeeust034fHx8lJycrNjZWYWFhatSokaZNm6bRo0fbr6EAAAAAAACotkigAACqnR49esgwjDL3Ozk5aebMmZo5c2aZZfz8/LRs2bJy62nfvr2++eabSscJAAAAAABQ3ThiXbrayuopvLZv367+/fsrKChITk5OWr16tdl+wzA0bdo0NWnSRF5eXoqMjNQPP/xgVubMmTMaOnSovL295evrq1GjRik3N9eszMGDB9W1a1d5enoqODhYc+fOtb51AAAAAAAAAAAAlWB1AuXChQu64447tHDhwlL3z507V2+99ZYWL16sPXv2qH79+oqOjtbly5dNZYYOHaojR44oJSVFa9as0fbt282mTMnJyVFUVJRCQkKUlpam1157TQkJCXr//fcr0UQAAAAAAAAAAADrWD2FV79+/dSvX79S9xmGoTfffFNTp07V/fffL0n66KOPFBAQoNWrV2vw4MH67rvvtH79eu3bt0+dOnWSJL399tu655579PrrrysoKEhJSUm6cuWK/va3v8nd3V1t2rTRgQMH9MYbbzA3PQAAAAAAAAAAqHI2XQMlPT1dWVlZioyMNG3z8fFReHi4UlNTNXjwYKWmpsrX19eUPJGkyMhIOTs7a8+ePXrggQeUmpqqbt26yd3d3VQmOjpar776qn777Tc1bNiwRN15eXnKy8szPc/JyZEk5efnKz8/3+I2FJW15hhb8HApe65/q87jbJj9W57q2EZr4reEvdtYVJ+t4re2Xludx97XzVbqavw1tb0AAAAAAABAdWbTBEpWVpYkKSAgwGx7QECAaV9WVpb8/f3Ng3B1lZ+fn1mZ0NDQEuco2ldaAmXOnDmaMWNGie3JycmqV6+e1W1JSUmx+pjrMfcu255vVqfCCsusW7fOtpVWwJo2WhK/JezdxiK2it9Stm6nve9/W6tr8V+8eLGKIgEAAAAAAADqLpsmUBxpypQpio+PNz3PyclRcHCwoqKi5O3tbfF58vPzlZKSoj59+sjNza0qQi1V24QNNjmPh7OhWZ0K9eJ+Z+UVOpVb9nBCtE3qtJQlbbQmfkvYu41F94+t4reUrdrpqPvfVupq/EUj7gAAAAAAAADYjk0TKIGBgZKk7OxsNWnSxLQ9OztbHTp0MJU5deqU2XFXr17VmTNnTMcHBgYqOzvbrEzR86IyxXl4eMjDw6PEdjc3t0p9kFrZ4yorr8C2H7bnFTpVeE57f8BsTRstid8SjvoQ3VbxW8rW7bT3/W9rdS3+mtxWAAAAAAAAoLpytuXJQkNDFRgYqE2bNpm25eTkaM+ePYqIiJAkRURE6OzZs0pLSzOV2bx5swoLCxUeHm4qs337drN5/VNSUtSiRYtSp+8CAAAAAAAAAACwJasTKLm5uTpw4IAOHDgg6feF4w8cOKCMjAw5OTlp/Pjxeumll/Tll1/q0KFDGj58uIKCgjRgwABJUqtWrdS3b1898cQT2rt3r3bu3Km4uDgNHjxYQUFBkqSHH35Y7u7uGjVqlI4cOaJPP/1UCxYsMJuiCwAAAAAAAAAAoKpYPYXX/v371bNnT9PzoqTGiBEjlJiYqEmTJunChQsaPXq0zp49qy5dumj9+vXy9PQ0HZOUlKS4uDj17t1bzs7OGjRokN566y3Tfh8fHyUnJys2NlZhYWFq1KiRpk2bptGjR19PWwEAAAAAAAAAACxidQKlR48eMgyjzP1OTk6aOXOmZs6cWWYZPz8/LVu2rNx62rdvr2+++cba8AAAAAAAAAAAAK6bTddAAQAAAAAAAAAAqA1IoAAAAAAAAAAAABRDAgUAAAAAAAAAAKAYEigAAAAAAAAAAADFkEABAAAAAAAAAAAohgQKAAAAAAAAAABAMSRQAAAAAAAAAAAAiiGBAgAAAAAAADhAQkKCnJyczB4tW7Y07b98+bJiY2N14403qkGDBho0aJCys7PNzpGRkaGYmBjVq1dP/v7+mjhxoq5evWrvpgBAreTq6AAAAAAAAACAuqpNmzbauHGj6bmr638/rpswYYLWrl2rlStXysfHR3FxcRo4cKB27twpSSooKFBMTIwCAwO1a9cuZWZmavjw4XJzc9Ps2bPt3hYAqG0YgQIAAACgztm+fbv69++voKAgOTk5afXq1Wb7DcPQtGnT1KRJE3l5eSkyMlI//PCDWZkzZ85o6NCh8vb2lq+vr0aNGqXc3FyzMgcPHlTXrl3l6emp4OBgzZ07t6qbBgCoYVxdXRUYGGh6NGrUSJJ07tw5ffjhh3rjjTfUq1cvhYWFacmSJdq1a5d2794tSUpOTtbRo0f1ySefqEOHDurXr59mzZqlhQsX6sqVK45sFgDUCoxAAQAAAFDnXLhwQXfccYcee+wxDRw4sMT+uXPn6q233tLSpUsVGhqqF198UdHR0Tp69Kg8PT0lSUOHDlVmZqZSUlKUn5+vRx99VKNHj9ayZcskSTk5OYqKilJkZKQWL16sQ4cO6bHHHpOvr69Gjx5t1/YCAKqvH374QUFBQfL09FRERITmzJmjZs2aKS0tTfn5+YqMjDSVbdmypZo1a6bU1FR17txZqampateunQICAkxloqOjNXbsWB05ckQdO3Ystc68vDzl5eWZnufk5EiS8vPzlZ+fb3HsRWU9nA2r2ny9rInRVnXZs05J8nCx3zUt+vnZ++doT7Sx9ihqX2V/J609jgQKAAAAgDqnX79+6tevX6n7DMPQm2++qalTp+r++++XJH300UcKCAjQ6tWrNXjwYH333Xdav3699u3bp06dOkmS3n77bd1zzz16/fXXFRQUpKSkJF25ckV/+9vf5O7urjZt2ujAgQN64403SKAAACRJ4eHhSkxMVIsWLZSZmakZM2aoa9euOnz4sLKysuTu7i5fX1+zYwICApSVlSVJysrKMkueFO0v2leWOXPmaMaMGSW2Jycnq169ela3Y1anQquPuR7r1q2za32SlJKSYtf65t5l1+ok2f/n6Ai0sfao7O/kxYsXrSpPAgUAAAAArpGenq6srCyzb/z6+PgoPDxcqampGjx4sFJTU+Xr62tKnkhSZGSknJ2dtWfPHj3wwANKTU1Vt27d5O7ubioTHR2tV199Vb/99psaNmxo13YBAKqfa5P57du3V3h4uEJCQrRixQp5eXlVWb1TpkxRfHy86XlOTo6Cg4MVFRUlb29vi8+Tn5+vlJQUvbjfWXmFTlURaqkOJ0Tbra6iNvbp00dubm52q7dtwga71eXhbGhWp0K7/xztiTbWHkXtrOzvZNGIO0uRQAEAAACAaxR9Y7e0b/Re+41ff39/s/2urq7y8/MzKxMaGlriHEX7SkuglDelyrX/Wsqe0384yvVOqeKoqVnqAq5t1amt17a2tacyfH19dfvtt+v48ePq06ePrly5orNnz5qNQsnOzlZgYKAkKTAwUHv37jU7R3Z2tmlfWTw8POTh4VFiu5ubW6U+kMwrdFJegf0+sLVnIuPaOu1Zrz2vp6lOO/8cHYE21h6V/Z209hgSKAAAAABQTZQ1pcqWLVtUr149q6cqcMT0H/Zmq2lc7D01S13Cta06te3aWjutSm2Um5urEydOaNiwYQoLC5Obm5s2bdqkQYMGSZKOHTumjIwMRURESJIiIiL08ssv69SpU6bEfkpKiry9vdW6dWuHtQMAagsSKAAAAABwjaJv7GZnZ6tJkyam7dnZ2erQoYOpzKlTp8yOu3r1qs6cOWP2reCibwFfe45r6yiurClVevbsqT179lg9VYE9p/9wlOudxsVRU7PUBVzbqlNbr62106rUBs8++6z69++vkJAQ/frrr5o+fbpcXFw0ZMgQ+fj4aNSoUYqPj5efn5+8vb01btw4RUREqHPnzpKkqKgotW7dWsOGDdPcuXOVlZWlqVOnKjY2ttQRJgAA65BAAQAAAIBrhIaGKjAwUJs2bTIlTHJycrRnzx6NHTtW0u/f+D179qzS0tIUFhYmSdq8ebMKCwsVHh5uKvPCCy8oPz/f9AFnSkqKWrRoUeb6J+VNqVL0rzUfltaV6RtsdZ7a9EF0dcK1rTq17drWprZY6ueff9aQIUN0+vRpNW7cWF26dNHu3bvVuHFjSdL8+fPl7OysQYMGKS8vT9HR0Xr33XdNx7u4uGjNmjUaO3asIiIiVL9+fY0YMUIzZ850VJNqrbYJG+pEvwrAHAkUAAAAAHVObm6ujh8/bnqenp6uAwcOyM/PT82aNdP48eP10ksv6bbbblNoaKhefPFFBQUFacCAAZKkVq1aqW/fvnriiSe0ePFi5efnKy4uToMHD1ZQUJAk6eGHH9aMGTM0atQoTZ48WYcPH9aCBQs0f/58RzQZAFANLV++vNz9np6eWrhwoRYuXFhmmZCQEJtNZwgAMEcCBQAAAECds3//fvXs2dP0vGjarBEjRigxMVGTJk3ShQsXNHr0aJ09e1ZdunTR+vXr5enpaTomKSlJcXFx6t27t+nbwW+99ZZpv4+Pj5KTkxUbG6uwsDA1atRI06ZN0+jRo+3X0Dqg+XNrr+t4DxdDc++y7pvFJ1+Jua46AQAAUDOQQAEAAABQ5/To0UOGYZS538nJSTNnzix3ChQ/Pz8tW7as3Hrat2+vb775ptJxAgAAAHAcZ0cHAAAAAAAAAAAAUN2QQAEAAAAAAAAAACiGBAoAoMZJSEiQk5OT2aNly5am/ZcvX1ZsbKxuvPFGNWjQQIMGDVJ2drbZOTIyMhQTE6N69erJ399fEydO1NWrV+3dFAAAAAAAAFRTrIECAKiR2rRpo40bN5qeu7r+t0ubMGGC1q5dq5UrV8rHx0dxcXEaOHCgdu7cKUkqKChQTEyMAgMDtWvXLmVmZmr48OFyc3PT7Nmz7d4WAAAAAAAAVD8kUAAANZKrq6sCAwNLbD937pw+/PBDLVu2TL169ZIkLVmyRK1atdLu3bvVuXNnJScn6+jRo9q4caMCAgLUoUMHzZo1S5MnT1ZCQoLc3d3t3RwAAAAAAABUM0zhBQCokX744QcFBQXp5ptv1tChQ5WRkSFJSktLU35+viIjI01lW7ZsqWbNmik1NVWSlJqaqnbt2ikgIMBUJjo6Wjk5OTpy5Ih9GwIAAAAAAIBqiREoAIAaJzw8XImJiWrRooUyMzM1Y8YMde3aVYcPH1ZWVpbc3d3l6+trdkxAQICysrIkSVlZWWbJk6L9RfvKkpeXp7y8PNPznJwcSVJ+fr7y8/Mtjr+orDXH2IKHi2Gb8zgbZv+Wx95tlCpupzXxW8LebSyqz1bx21t1v38q4qjfX1upbPw1tb0AAAAAcD1IoAAAapx+/fqZ/t++fXuFh4crJCREK1askJeXV5XVO2fOHM2YMaPE9uTkZNWrV8/q86WkpNgiLIvNvcu255vVqbDCMuvWrbNtpRawtJ2WxG8JR7RRsl38jlJd7x9L2fv319asjf/ixYtVFAkAAAAAVF82T6AkJCSU+HCpRYsW+v777yVJly9f1jPPPKPly5crLy9P0dHRevfdd82+CZyRkaGxY8dqy5YtatCggUaMGKE5c+aYLRAMAEARX19f3X777Tp+/Lj69OmjK1eu6OzZs2ajULKzs01rpgQGBmrv3r1m58jOzjbtK8uUKVMUHx9vep6Tk6Pg4GBFRUXJ29vb4njz8/OVkpKiPn36yM3NzeLjrlfbhA02OY+Hs6FZnQr14n5n5RU6lVv2cEK0Teq0RkXttCZ+S9i7jUX3j63it7fqfv9UxFG/v7ZS2fiLRtwBAAAAQF1SJRmJNm3aaOPGjf+t5JrEx4QJE7R27VqtXLlSPj4+iouL08CBA7Vz505JUkFBgWJiYhQYGKhdu3YpMzNTw4cPl5ubm2bPnl0V4QIAarjc3FydOHFCw4YNU1hYmNzc3LRp0yYNGjRIknTs2DFlZGQoIiJCkhQREaGXX35Zp06dkr+/v6Tfv43t7e2t1q1bl1mPh4eHPDw8Smx3c3Or1AeplT2usvIKbPthe16hU4XndMQHzJa205L4LeGoD9FtFb+jVNf7x1L2/v21NWvjr8ltBQAAAIDKqpIEiqura6nf4D137pw+/PBDLVu2TL169ZIkLVmyRK1atdLu3bvVuXNnJScn6+jRo9q4caMCAgLUoUMHzZo1S5MnT1ZCQoLc3d2rImQAQA3y7LPPqn///goJCdGvv/6q6dOny8XFRUOGDJGPj49GjRql+Ph4+fn5ydvbW+PGjVNERIQ6d+4sSYqKilLr1q01bNgwzZ07V1lZWZo6dapiY2NLTZAAAAAAAACg7qmSBMoPP/ygoKAgeXp6KiIiQnPmzFGzZs2Ulpam/Px8RUZGmsq2bNlSzZo1U2pqqjp37qzU1FS1a9fObEqv6OhojR07VkeOHFHHjh1LrZOFff//PNV4YVZL2sjCvtdXr63OU1MXiq2r8dfU9l6Pn3/+WUOGDNHp06fVuHFjdenSRbt371bjxo0lSfPnz5ezs7MGDRpkNl1kERcXF61Zs0Zjx45VRESE6tevrxEjRmjmzJmOahIAAAAAAACqGZsnUMLDw5WYmKgWLVooMzNTM2bMUNeuXXX48GFlZWXJ3d3dbE56SQoICFBWVpYkKSsryyx5UrS/aF9ZWNjXXHVcmNWaNrKwr3Vs3c66tjBudcPCvhVbvnx5ufs9PT21cOFCLVy4sMwyISEh1XqBagAAAAAAADiWzRMo/fr1M/2/ffv2Cg8PV0hIiFasWCEvLy9bV2fCwr6/q84Ls1rSRhb2rRxbtbOuLoxbXbCwLwAAAAAAAFB9VMkUXtfy9fXV7bffruPHj6tPnz66cuWKzp49azYKJTs727RmSmBgoPbu3Wt2juzsbNO+srCwb7HzVcOFWa1pIwv7WsfW7axrC+NWNyzsCwAAAAAAADhelSdQcnNzdeLECQ0bNkxhYWFyc3PTpk2bNGjQIEnSsWPHlJGRoYiICElSRESEXn75ZZ06dUr+/v6Sfp/OxtvbW61bt67qcAEAAAAAAGqN5s+ttXudJ1+JsXudAABUBZsnUJ599ln1799fISEh+vXXXzV9+nS5uLhoyJAh8vHx0ahRoxQfHy8/Pz95e3tr3LhxioiIUOfOnSVJUVFRat26tYYNG6a5c+cqKytLU6dOVWxsbKkjTAAAqKnaJmyw62g1AAAAAAAAWM7mCZSff/5ZQ4YM0enTp9W4cWN16dJFu3fvVuPGjSVJ8+fPl7OzswYNGqS8vDxFR0fr3XffNR3v4uKiNWvWaOzYsYqIiFD9+vU1YsQIzZw509ahArWGrb5R5OFiaO5dln2oyzeKAAAAUFfxjX4AAIC6weYJlOXLl5e739PTUwsXLtTChQvLLBMSEqJ169bZOjQAAAAAAAAAAACLODs6AAAAAAAAAAAAgOqGBAoAAAAAAAAAAEAxJFAAAAAAAAAAAACKIYECAAAAAAAAAABQDAkUAAAAAAAAAACAYkigAAAAAAAAAAAAFEMCBQAAAAAAAAAAoBgSKAAAAAAAAAAAAMWQQAEAAAAAAAAAACjG1dEBAAAAAACA8jV/bq1d6zv5Soxd6wMAAKiOGIECAAAAAAAAAABQDAkUAAAAAAAAAACAYkigAAAAAAAAAAAAFEMCBQAAAAAAAAAAoBgSKAAAAAAAAAAAAMW4OjoAAAAAAABQvTR/bu11n8PDxdDcu6S2CRuUV+BUYfmTr8Rcd50AAAC2xAgUAAAAAAAAAACAYhiBAgAAAPy/ir5xbe23qSvCt60BAAAAoPoigQKgRrBkCgE+1AIAAABqLltMG2Yt/uYHAADlYQovAAAAAAAAAACAYhiBAgAAAAAAAKDGsOeItaLZLgDUTYxAAQAAAAAAAAAAKIYRKABQBnvPwcy3WgAAAAAAAIDqgwQKAAAAAACok1i4HgAAlIcpvAAAAAAAAAAAAIphBAoAAAAAAICd2GLUS9H0v20TNiivwMkGUQEAgNIwAgUAAAAAAAAAAKAYRqAAAAAADmLvufeLvrEMAAAAAKhYtR6BsnDhQjVv3lyenp4KDw/X3r17HR0SAKCWoa8BANgD/Q0AoKrR1wCA7VXbBMqnn36q+Ph4TZ8+Xf/4xz90xx13KDo6WqdOnXJ0aACAWoK+BgBgD/Q3AICqRl8DAFWj2k7h9cYbb+iJJ57Qo48+KklavHix1q5dq7/97W967rnnqrx+FmIDgNrP0X0NAKBuoL8BAFQ1+hoAqBrVMoFy5coVpaWlacqUKaZtzs7OioyMVGpqaqnH5OXlKS8vz/T83LlzkqQzZ84oPz/f4rrz8/N18eJFueY7q6Cw5iVQXAsNXbxYaFH8p0+ftlNUv3O9eqHiMlbEbwl7t5H7p+o44v6xt6L4T58+LTc3N4uPO3/+vCTJMIyqCq1Woq+pvOr8WiFV/HpBX+NY3D+ORV9jf9b2N+X1NRcvXrT6Z2fJ31B1XU3/va7OuLZVp7pf28r24fQ3lcN7m6pV3X/fbIE21g51oY1S5d/TFLG6rzGqoV9++cWQZOzatcts+8SJE4277rqr1GOmT59uSOLBgwePOvv417/+ZY+X6FqDvoYHDx48rH/Q11jP2v6GvoYHDx486G+sxXsbHjx48LD+YWlfUy1HoFTGlClTFB8fb3peWFioM2fO6MYbb5STk+UZt5ycHAUHB+tf//qXvL29qyLUKkX8jkX8jlVX4zcMQ+fPn1dQUFAVRgeJvqYI8TsW8TtWXY2fvsZ+yupr3Nzc1KxZsxp771VnNf33ujrj2lad2npt6W/sh/c2lqONtQNtrD2ut53W9jXVMoHSqFEjubi4KDs722x7dna2AgMDSz3Gw8NDHh4eZtt8fX0rHYO3t3eNvtGI37GI37HqYvw+Pj5VFE3tRV9z/YjfsYjfsepi/PQ1lWNtf1NWX5OTkyOp5t971RnXtupwbatObby29DfW472NfdDG2oE21h7X005r+hrnStVQxdzd3RUWFqZNmzaZthUWFmrTpk2KiIhwYGQAgNqCvgYAYA/0NwCAqkZfAwBVp1qOQJGk+Ph4jRgxQp06ddJdd92lN998UxcuXNCjjz7q6NAAALUEfQ0AwB7obwAAVY2+BgCqRrVNoDz00EP697//rWnTpikrK0sdOnTQ+vXrFRAQUKX1enh4aPr06SWGMdYUxO9YxO9YxA9r0ddUDvE7FvE7FvGjMmzR3/Czqzpc26rDta06XFsUx3ubqkMbawfaWHvYu51OhmEYdqkJAAAAAAAAAACghqiWa6AAAAAAAAAAAAA4EgkUAAAAAAAAAACAYkigAAAAAAAAAAAAFEMCBQAAAAAAAAAAoBgSKMUsXLhQzZs3l6enp8LDw7V3715Hh2SR7du3q3///goKCpKTk5NWr17t6JCsMmfOHP3hD3/QDTfcIH9/fw0YMEDHjh1zdFgWW7Rokdq3by9vb295e3srIiJCX3/9taPDqpRXXnlFTk5OGj9+vKNDsVhCQoKcnJzMHi1btnR0WBb75Zdf9Mgjj+jGG2+Ul5eX2rVrp/379zs6LFShmtrXSDW7v6GvqT7oaxyD/qZmq8l9R1WoqD8yDEPTpk1TkyZN5OXlpcjISP3www9mZc6cOaOhQ4fK29tbvr6+GjVqlHJzc83KHDx4UF27dpWnp6eCg4M1d+7cErGsXLlSLVu2lKenp9q1a6d169bZvL32YklfefnyZcXGxurGG29UgwYNNGjQIGVnZ5uVycjIUExMjOrVqyd/f39NnDhRV69eNSuzdetW3XnnnfLw8NCtt96qxMTEEvHUpvu+on6c64qaqCbfSxX9bWer30l7qk59Y1WpqI0jR44s8XPt27evWZnq3sbq1hdXBUva2KNHjxI/yzFjxpiVsVcbSaBc49NPP1V8fLymT5+uf/zjH7rjjjsUHR2tU6dOOTq0Cl24cEF33HGHFi5c6OhQKmXbtm2KjY3V7t27lZKSovz8fEVFRenChQuODs0iTZs21SuvvKK0tDTt379fvXr10v33368jR444OjSr7Nu3T++9957at2/v6FCs1qZNG2VmZpoeO3bscHRIFvntt9909913y83NTV9//bWOHj2qefPmqWHDho4ODVWkJvc1Us3ub+hrqgf6Gsegv6nZanrfURUq6o/mzp2rt956S4sXL9aePXtUv359RUdH6/Lly6YyQ4cO1ZEjR5SSkqI1a9Zo+/btGj16tGl/Tk6OoqKiFBISorS0NL322mtKSEjQ+++/byqza9cuDRkyRKNGjdK3336rAQMGaMCAATp8+HDVNb4KWdJXTpgwQV999ZVWrlypbdu26ddff9XAgQNN+wsKChQTE6MrV65o165dWrp0qRITEzVt2jRTmfT0dMXExKhnz546cOCAxo8fr8cff1wbNmwwlalt931F/TjXFTVNbbiXyvvbzha/k/ZWXfrGqmTJ+9G+ffua/Vz//ve/m+2v7m2sTn2xI9soSU888YTZz/LaRJZd22jA5K677jJiY2NNzwsKCoygoCBjzpw5DozKepKMVatWOTqM63Lq1ClDkrFt2zZHh1JpDRs2ND744ANHh2Gx8+fPG7fddpuRkpJidO/e3Xj66acdHZLFpk+fbtxxxx2ODqNSJk+ebHTp0sXRYcCOaktfYxg1v7+hr7E/+hrHob+p2WpT31EVivdHhYWFRmBgoPHaa6+Ztp09e9bw8PAw/v73vxuGYRhHjx41JBn79u0zlfn6668NJycn45dffjEMwzDeffddo2HDhkZeXp6pzOTJk40WLVqYnv/5z382YmJizOIJDw83nnzySZu20VGK95Vnz5413NzcjJUrV5rKfPfdd4YkIzU11TAMw1i3bp3h7OxsZGVlmcosWrTI8Pb2Nl3LSZMmGW3atDGr66GHHjKio6NNz+vCfV/Uj3NdURPV9HupvL/tbPU76UiO7BvtpbT3oyNGjDDuv//+Mo+paW00DMf2xfZS2nvzit4v2rONjED5f1euXFFaWpoiIyNN25ydnRUZGanU1FQHRlY3nTt3TpLk5+fn4EisV1BQoOXLl+vChQuKiIhwdDgWi42NVUxMjNnvQE3yww8/KCgoSDfffLOGDh2qjIwMR4dkkS+//FKdOnXSn/70J/n7+6tjx47661//6uiwUEXoa6oX+hr7o69xHPqbmou+w3rp6enKysoyu2Y+Pj4KDw83XbPU1FT5+vqqU6dOpjKRkZFydnbWnj17TGW6desmd3d3U5no6GgdO3ZMv/32m6lM8de06OjoWvOzKd5XpqWlKT8/36zNLVu2VLNmzcyubbt27RQQEGAqEx0drZycHNNoi4quW22/74v341xX1DS15V4q6287W/1OVif27BsdbevWrfL391eLFi00duxYnT592rSvJrbRUX2xPZX13jwpKUmNGjVS27ZtNWXKFF28eNG0z55tJIHy//7zn/+ooKDA7KJLUkBAgLKyshwUVd1UWFio8ePH6+6771bbtm0dHY7FDh06pAYNGsjDw0NjxozRqlWr1Lp1a0eHZZHly5frH//4h+bMmePoUColPDxciYmJWr9+vRYtWqT09HR17dpV58+fd3RoFfrxxx+1aNEi3XbbbdqwYYPGjh2rp556SkuXLnV0aKgC9DXVB32N/dHXOBb9Tc1F32G9outS3jXLysqSv7+/2X5XV1f5+fmZlSntHNfWUVaZ2vCzKa2vzMrKkru7u3x9fc3KFr+2lb1uOTk5unTpUq2978vqx7muqGlqw71U3t92tvqdrE7s2Tc6Ut++ffXRRx9p06ZNevXVV7Vt2zb169dPBQUFkmpeGx3ZF9tLWe/NH374YX3yySfasmWLpkyZoo8//liPPPKIab892+hqdauAKhYbG6vDhw/XqHnFJalFixY6cOCAzp07p88++0wjRozQtm3bqv0HW//617/09NNPKyUlRZ6eno4Op1L69etn+n/79u0VHh6ukJAQrVixQqNGjXJgZBUrLCxUp06dNHv2bElSx44ddfjwYS1evFgjRoxwcHRA7UVfY1/0NY5HfwPAWjW1r6zOyurHAdhfeX/beXl5OTAyXI/Bgweb/t+uXTu1b99et9xyi7Zu3arevXs7MLLKqQt9cVltvHZdmnbt2qlJkybq3bu3Tpw4oVtuucWuMTIC5f81atRILi4uys7ONtuenZ2twMBAB0VV98TFxWnNmjXasmWLmjZt6uhwrOLu7q5bb71VYWFhmjNnju644w4tWLDA0WFVKC0tTadOndKdd94pV1dXubq6atu2bXrrrbfk6upqytLXJL6+vrr99tt1/PhxR4dSoSZNmpT44LNVq1Y1aloYWI6+pnqgr7E/+hrHo7+pueg7rFd0Xcq7ZoGBgSUWOr569arOnDljVqa0c1xbR1llavrPpqy+MjAwUFeuXNHZs2fNyhe/tpW9bt7e3vLy8qq1931Z/TjXFTVNbbyXrv3bzla/k9WJPfvG6uTmm29Wo0aNTH+z16Q2Orovtgdr3puHh4dLktnP0l5tJIHy/9zd3RUWFqZNmzaZthUWFmrTpk01am7xmsowDMXFxWnVqlXavHmzQkNDHR3SdSssLFReXp6jw6hQ7969dejQIR04cMD06NSpk4YOHaoDBw7IxcXF0SFaLTc3VydOnFCTJk0cHUqF7r77bh07dsxs2//+7/8qJCTEQRGhKtHXOBZ9jePQ1zge/U3NRd9hvdDQUAUGBppds5ycHO3Zs8d0zSIiInT27FmlpaWZymzevFmFhYWmN+gRERHavn278vPzTWVSUlLUokULNWzY0FTm2nqKytTUn01FfWVYWJjc3NzM2nzs2DFlZGSYXdtDhw6ZfUCVkpIib29vUyK3outWV+77on6c64qapjbeS9f+bWer38nqxJ59Y3Xy888/6/Tp06a/2WtCG6tLX1yVKvPe/MCBA5Jk9rO0WxutWnK+llu+fLnh4eFhJCYmGkePHjVGjx5t+Pr6GllZWY4OrULnz583vv32W+Pbb781JBlvvPGG8e233xo//fSTo0OzyNixYw0fHx9j69atRmZmpulx8eJFR4dmkeeee87Ytm2bkZ6ebhw8eNB47rnnDCcnJyM5OdnRoVVK9+7djaefftrRYVjsmWeeMbZu3Wqkp6cbO3fuNCIjI41GjRoZp06dcnRoFdq7d6/h6upqvPzyy8YPP/xgJCUlGfXq1TM++eQTR4eGKlKT+xrDqNn9DX1N9UJfY1/0NzVbTe87qkJF/dErr7xi+Pr6Gl988YVx8OBB4/777zdCQ0ONS5cumc7Rt29fo2PHjsaePXuMHTt2GLfddpsxZMgQ0/6zZ88aAQEBxrBhw4zDhw8by5cvN+rVq2e89957pjI7d+40XF1djddff9347rvvjOnTpxtubm7GoUOH7HcxbMiSvnLMmDFGs2bNjM2bNxv79+83IiIijIiICNP+q1evGm3btjWioqKMAwcOGOvXrzcaN25sTJkyxVTmxx9/NOrVq2dMnDjR+O6774yFCxcaLi4uxvr1601latt9X1E/znVFTVPT76WK/razxe+kvVWXvtFRbTx//rzx7LPPGqmpqUZ6erqxceNG48477zRuu+024/LlyzWmjdWpL3ZUG48fP27MnDnT2L9/v5Genm588cUXxs0332x069bNIW0kgVLM22+/bTRr1sxwd3c37rrrLmP37t2ODskiW7ZsMSSVeIwYMcLRoVmktNglGUuWLHF0aBZ57LHHjJCQEMPd3d1o3Lix0bt37xr7gZZh1LwPtR566CGjSZMmhru7u3HTTTcZDz30kHH8+HFHh2Wxr776ymjbtq3h4eFhtGzZ0nj//fcdHRKqWE3tawyjZvc39DXVC32N/dHf1Gw1ue+oChX1R4WFhcaLL75oBAQEGB4eHkbv3r2NY8eOmZ3j9OnTxpAhQ4wGDRoY3t7exqOPPmqcP3/erMw///lPo0uXLoaHh4dx0003Ga+88kqJWFasWGHcfvvthru7u9GmTRtj7dq1VdbuqmZJX3np0iXjL3/5i9GwYUOjXr16xgMPPGBkZmaanefkyZNGv379DC8vL6NRo0bGM888Y+Tn55uV2bJli9GhQwfD3d3duPnmm0vtj2vTfV9RP851RU1Uk++liv62s9XvpD1Vp76xqpTXxosXLxpRUVFG48aNDTc3NyMkJMR44oknSiT1qnsbq1tfXBUqamNGRobRrVs3w8/Pz/Dw8DBuvfVWY+LEica5c+cc0kan/w8aAAAAAAAAAAAA/481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FAjbd26VU5OTtq6daujQ3G4xMREOTk5af/+/Y4OBQBgQ/R1AABHoy9CXUcCBZXy7rvvysnJSeHh4Y4OxSQjI0NjxoxR8+bN5eHhIX9/fw0YMEA7d+50dGgWK+qULHnYQo8ePczO6e7urtDQUI0ePVr/+te/bFIHgNrF0tcoS/64nj17tlavXl3lMZdl3bp1cnJyUlBQkAoLC6ukjmXLlunNN9+8rnOsWrVK/fr1U6NGjeTu7q6goCD9+c9/1ubNm20TpB0dOXJEjzzyiG666SZ5eHgoKChIjzzyiI4ePVrhsS+//LKcnJzUtm3bSte/c+dOPfDAAwoICJCHh4eaN2+uMWPGlNrnZWZm6rnnnlPPnj11ww038KYRqENqcl/XvHlzi2JPTEy0W0y2VFBQoKCgIDk5Oenrr7+ukjqOHj2qhIQEnTx5skrODwCWoC+qngoKCrRkyRL16NFDfn5+pvcUjz76qNmX2Xbt2qWEhASdPXvWccHCZlwdHQBqpqSkJDVv3lx79+7V8ePHdeuttzo0np07d+qee+6RJD3++ONq3bq1srKylJiYqK5du2rBggUaN26cQ2O0RKtWrfTxxx+bbZsyZYoaNGigF154oUrqbNq0qebMmSNJunLlio4eParFixdrw4YN+u6771SvXr0qqRdAzVT8Neqjjz5SSkpKie2tWrWq8FyzZ8/Wgw8+qAEDBtgyRIsV9WUnT57U5s2bFRkZafM6li1bpsOHD2v8+PFWH2sYhh577DElJiaqY8eOio+PV2BgoDIzM7Vq1Sr17t1bO3fu1B//+Eebx10VPv/8cw0ZMkR+fn4aNWqUQkNDdfLkSX344Yf67LPP9Omnn+r+++8v9diff/5Zs2fPVv369Std/9tvv62nn35aN998s8aNG6cmTZrou+++0wcffKBPP/1UX3/9tTp37mwqf+zYMb366qu67bbb1K5dO6Wmpla6bgA1S03u6958803l5uaanq9bt05///vfNX/+fDVq1Mi0vab0HcVt3rxZmZmZat68uZKSktSvXz+b13H06FHNmDFDPXr0UPPmzW1+fgCwBH1R9XPp0iUNHDhQ69evV7du3fT888/Lz89PJ0+e1IoVK7R06VJlZGSoadOm2rVrl2bMmKGRI0fK19fX0aHjehmAlX788UdDkvH5558bjRs3NhISEhwaz5kzZ4zAwEAjICDAOH78uNm+ixcvGl27djWcnZ2NnTt3OijC69OmTRuje/fuVXLu7t27G23atCmx/Z133jEkGcnJyVVSL4DaIzY21qjsnxP169c3RowYUem6t2zZYkgytmzZYvWxubm5Rv369Y233nrL6NixozFy5MhKx1GemJgYIyQkpFLHvvbaa4YkY/z48UZhYWGJ/R999JGxZ88ewzAMY8mSJYYkY9++fdcTbpU5fvy4Ua9ePaNly5bGqVOnzPb9+9//Nlq2bGk0aNDA+PHHH0s9/qGHHjJ69epVZr9VkR07dhjOzs5G165djQsXLpSILSAgwAgKCjJ+++030/acnBzj9OnThmEYxsqVKyt9rwGo+WpqX2cY/+1L0tPTyy2Xm5tbqfPb2/Dhw40777zTWLBggVG/fv0qiZvXfADVEX2R4xX9DObPn19i39WrV43XXnvN+Ne//mUYhuVtRs3AFF6wWlJSkho2bKiYmBg9+OCDSkpKkiTl5+fLz89Pjz76aIljcnJy5OnpqWeffda07aefftJ9992n+vXry9/fXxMmTNCGDRusniLjvffeU1ZWll577TXdcsstZvu8vLy0dOlSOTk5aebMmabtRXPFb9++XU8++aRuvPFGeXt7a/jw4frtt99K1PH111+ra9euql+/vm644QbFxMToyJEjZmVGjhypBg0a6JdfftGAAQPUoEEDNW7cWM8++6wKCgosbo8lfvzxR/3pT3+Sn5+f6tWrp86dO2vt2rU2O39gYKAkydX1v4PURo4cWeo3sBISEsymFOvevbvuuOOOUs/bokULRUdH2yxOANXThQsX9Mwzzyg4OFgeHh5q0aKFXn/9dRmGYSrj5OSkCxcumF6jnZycNHLkSEm/9w9/+ctf1KJFC3l5eenGG2/Un/70J5tOpbFq1SpdunRJf/rTnzR48GB9/vnnunz5colyTk5OiouL08qVK9W6dWt5eXkpIiJChw4dkvR7H3TrrbfK09NTPXr0MIuxR48eWrt2rX766SdTGy39JuulS5c0Z84ctWzZUq+//nqpUzcOGzZMd911l9m2vLw8xcfHq3Hjxqpfv74eeOAB/fvf/zYr07x5c917773asWOH7rrrLnl6eurmm2/WRx99VKKOgwcPqnv37vLy8lLTpk310ksvacmSJXJycrLq5/Haa6/p4sWLev/999W4cWOzfY0aNdJ7772n3NxcvfbaayWO3b59uz777LPrmgpt1qxZcnJy0tKlS0uMrLzllls0d+5c/frrr3r//fdN22+44Qb5+flVuk4AtVtN6OvKUvS+5cSJE7rnnnt0ww03aOjQoZKkb775Rn/605/UrFkzeXh4KDg4WBMmTNClS5dKPYcl732WL1+usLAw3XDDDfL29la7du20YMECq+O+dOmSVq1apcGDB+vPf/6zLl26pC+++KLM9mVkZOjee+9VgwYNdNNNN2nhwoWSpEOHDqlXr16qX7++QkJCtGzZMtOxiYmJ+tOf/iRJ6tmzp1VT5ACAvdEX2a8v+vnnn/Xee++pT58+pc4u4OLiomeffVZNmzZVQkKCJk6cKEkKDQ01XXemhqy5SKDAaklJSRo4cKDc3d01ZMgQ/fDDD9q3b5/c3Nz0wAMPaPXq1bpy5YrZMatXr1ZeXp4GDx4s6fcX+V69emnjxo166qmn9MILL2jXrl2aPHmy1fF89dVX8vT01J///OdS94eGhqpLly7avHlziRfbuLg4fffdd0pISNDw4cOVlJSkAQMGmHU2H3/8sWJiYtSgQQO9+uqrevHFF3X06FF16dKlxItfQUGBoqOjdeONN+r1119X9+7dNW/ePLMPZK5Xdna2/vjHP2rDhg36y1/+opdfflmXL1/Wfffdp1WrVll9voKCAv3nP//Rf/7zH2VmZmrz5s2aPn26br31Vt19991Wn2/YsGE6ePCgDh8+bLZ93759+t///V898sgjVp8TQM1hGIbuu+8+zZ8/X3379tUbb7yhFi1aaOLEiYqPjzeV+/jjj+Xh4aGuXbvq448/1scff6wnn3xS0u+vF7t27dLgwYP11ltvacyYMdq0aZN69Oihixcv2iTOpKQk9ezZU4GBgRo8eLDOnz+vr776qtSy33zzjZ555hmNGDFCCQkJ+u6773Tvvfdq4cKFeuutt/SXv/xFEydOVGpqqh577DHTcS+88II6dOigRo0amdpoaRJgx44dOnPmjB5++GG5uLhY3K5x48bpn//8p6ZPn66xY8fqq6++UlxcXIlyx48f14MPPqg+ffpo3rx5atiwoUaOHGn25YBffvlFPXv21JEjRzRlyhRNmDBBSUlJlfrQ66uvvlLz5s3VtWvXUvd369ZNzZs3L/EzKCgo0Lhx4/T444+rXbt2VtcrSRcvXtSmTZvUtWtXhYaGllrmoYcekoeHR5n3AABcq6b0deW5evWqoqOj5e/vr9dff12DBg2SJK1cuVIXL17U2LFj9fbbbys6Olpvv/22hg8fXuIclrz3SUlJ0ZAhQ9SwYUO9+uqreuWVV9SjR49KrVP55ZdfKjc3V4MHD1ZgYKB69Ohh+jJfabH169dPwcHBmjt3rpo3b664uDglJiaqb9++6tSpk1599VXdcMMNGj58uNLT0yX93h899dRTkqTnn3/e9HOzZIocALAn+qLf2asv+vrrr3X16lUNGzaswrIDBw7UkCFDJEnz5883XffiXyRDDeLA0S+ogfbv329IMlJSUgzDMIzCwkKjadOmxtNPP20YhmFs2LDBkGR89dVXZsfdc889xs0332x6Pm/ePEOSsXr1atO2S5cuGS1btrR6WKCvr69xxx13lFvmqaeeMiQZBw8eNAzjv1OdhIWFGVeuXDGVmzt3riHJ+OKLLwzDMIzz588bvr6+xhNPPGF2vqysLMPHx8ds+4gRIwxJxsyZM83KduzY0QgLC7O4PcUVn8Jr/PjxhiTjm2++MW07f/68ERoaajRv3twoKCiw+Nzdu3c3JJV4tGrVqsQ0KiNGjCh1Gprp06ebDSM9e/as4enpaUyePNms3FNPPVVlw+wBOE7xoeSrV682JBkvvfSSWbkHH3zQcHJyMptqsayh5BcvXiyxLTU11ZBkfPTRR6ZtlR1Knp2dbbi6uhp//etfTdv++Mc/Gvfff3+JspIMDw8Ps6HX7733niHJCAwMNHJyckzbp0yZUmKYdmWn8FqwYIEhyVi1apVF5Yv6tcjISLPpviZMmGC4uLgYZ8+eNW0LCQkxJBnbt283bTt16pTh4eFhPPPMM6Zt48aNM5ycnIxvv/3WtO306dOGn5+fVcPRz549a0gq9fpe67777jMkmV3Td955x/Dx8TFN+1WZKbwOHDhgSDL9rVKW9u3bG35+fqXuYzoXoG6riX1dkdKmECl63/Lcc89ZFNecOXMMJycn46effipxjore+zz99NOGt7e3cfXq1UrFf617773XuPvuu03P33//fcPV1bXE1JBFsc2ePdu07bfffjO8vLwMJycnY/ny5abt33//vSHJmD59umkbr/kAqiP6Isf2RRMmTDAkmb03Kg9TeNUujECBVZKSkhQQEKCePXtK+n0o4EMPPaTly5eroKBAvXr1UqNGjfTpp5+ajvntt9+UkpKihx56yLRt/fr1uummm3TfffeZtnl6euqJJ56wOqbz58/rhhtuKLdM0f6cnByz7aNHj5abm5vp+dixY+Xq6qp169ZJ+j1LffbsWQ0ZMsQ0SuM///mPXFxcFB4eri1btpSoa8yYMWbPu3btqh9//NHqdpVl3bp1uuuuu9SlSxfTtgYNGmj06NE6efKkjh49atX5mjdvrpSUFKWkpOjrr7/Wm2++qXPnzqlfv34lpn2xhI+Pj+6//379/e9/N43kKSgo0KeffqoBAwZc1wLAAKq/devWycXFxfTtzSLPPPOMDMPQ119/XeE5vLy8TP/Pz8/X6dOndeutt8rX11f/+Mc/rjvG5cuXy9nZ2fQNJ0kaMmSIvv7661Kncezdu7fZ1Fvh4eGSpEGDBpn1P0XbbfGaX9RfVdS/FTd69Giz6b66du2qgoIC/fTTT2blWrdubTYapHHjxmrRooVZ7OvXr1dERIQ6dOhg2ubn52caWm+p8+fPS6q4LUX7i8qfPn1a06ZN04svvnhd39aypv6isgBQnprQ11li7Nix5cZ14cIF/ec//9Ef//hHGYahb7/9tkT5it77+Pr66sKFC0pJSbmuWE+fPq0NGzaYvtEr/d4POzk5acWKFaUe8/jjj5vF0aJFC9WvX99s5oIWLVrI19fXpu/XAMAe6Iv+yx59UWXfn6F2IIECixUUFGj58uXq2bOn0tPTdfz4cR0/flzh4eHKzs7Wpk2b5OrqqkGDBumLL75QXl6eJOnzzz9Xfn6+WQLlp59+0i233FJiTvdbb73V6rgs+cCjrA9PbrvtNrPnDRo0UJMmTUxTc/3www+SpF69eqlx48Zmj+TkZJ06dcrseE9PzxIf8jRs2LDUD+Qq66efflKLFi1KbC8aVl78Q7KK1K9fX5GRkYqMjFTfvn319NNP68svv9SxY8f0yiuvVCrG4cOHKyMjQ998840kaePGjcrOzrZoqCOAmu2nn35SUFBQiddba16jLl26pGnTppnm8m3UqJEaN26ss2fP6ty5c9cd4yeffKK77rpLp0+fNvVlHTt21JUrV7Ry5coS5Zs1a2b23MfHR5IUHBxc6nZbvOZ7e3tLktUf6BePtWHDhqXGVLxcUdlry/3000+l9svW9tXFEyNlOX/+vJycnNSoUSNJ0tSpU+Xn56dx48ZZVd/11O/v739ddQGoG2pCX1cRV1dXNW3atMT2jIwMjRw5Un5+fqa55Lt37y5JJeKy5L3PX/7yF91+++3q16+fmjZtqscee0zr16+3Ot5PP/1U+fn56tixo6nvPnPmjMLDw0udxqu02Hx8fNS0adMS70F9fHxs+n4NAOyBvuh39uqLKvv+DLWDa8VFgN9t3rxZmZmZWr58uZYvX15if1JSkqKiojR48GC99957+vrrrzVgwACtWLFCLVu2LHNh8evVqlUrffvtt8rLy5OHh0epZQ4ePCg3N7cSCZOKFBYWSvp9zsiihdWvde0i65Ksmqe+OgsLC5OPj4+2b99u2lbaAsaSSizMJUnR0dEKCAjQJ598om7duumTTz5RYGCgIiMjqyxmALXHuHHjtGTJEo0fP14RERHy8fGRk5OTBg8ebHpdrqyidbukkkl06fe+bPTo0WbbynptL2u7cc06WpXVsmVLSb8vdDtgwACLj7M0pqqMvTgfHx8FBQXp4MGD5ZY7ePCgmjZtKnd3d/3www96//339eabb+rXX381lbl8+bLy8/N18uRJeXt7W7TI+2233SZXV9dy68/Ly9OxY8d01113Wd4wALgOVdnXWcLDw0POzubfpywoKFCfPn105swZTZ48WS1btlT9+vX1yy+/aOTIkSXisuS9j7+/vw4cOKANGzbo66+/1tdff60lS5Zo+PDhWrp0qcXxFiVJylqj8ccff9TNN99cYWz27P8AoLqjL7K8L7r2/dm1I/RRN5BAgcWSkpLk7++vhQsXltj3+eefa9WqVVq8eLG6deumJk2a6NNPPzUt3v7CCy+YlQ8JCdHRo0dlGIbZB/PHjx+3Oq57771XqampWrlyZakLlJ88eVLffPONIiMjzYYBSr9/kFY0HZkk5ebmKjMzU/fcc48k6ZZbbpH0+4ttdfnwPyQkRMeOHSux/fvvvzftt4WCggLl5uaanjds2FBnz54tUa60bzW4uLjo4YcfVmJiol599VWtXr1aTzzxRK1JMAEoW0hIiDZu3FhiesXSXqPKSsx+9tlnGjFihObNm2fadvny5VJfg6yVlJQkNzc3ffzxxyVek3bs2KG33npLGRkZpY7QqIyy2liRLl26qGHDhvr73/+u559/3iGvnyEhIaX2y5Xpq/v376/33ntPO3bsMJuCssg333yjkydPmha8/OWXX1RYWKinnnqqxLQEkhQaGqqnn35ab775ZoV116tXT71799bGjRv1008/ldpPrlixQnl5efrTn/5kddsA1D3Vva+rrEOHDul///d/tXTpUrOFeq93+i13d3f1799f/fv3V2Fhof7yl7/ovffe04svvmjRqMb09HTt2rVLcXFxpm8gFyksLNSwYcO0bNkyTZ069briLFLZvhsA7Im+yDrX2xf169dPLi4u+uSTTyyaXYW+pHZhCi9Y5NKlS/r8889177336sEHHyzxiIuL0/nz5/Xll1/K2dlZDz74oL766it9/PHHunr1qtn0XdLvIxR++eUXffnll6Ztly9f1l//+lerY3vyySfl7++viRMnlpi79vLly3r00UdlGIamTZtW4tj3339f+fn5pueLFi3S1atX1a9fP1Oc3t7emj17tlm5IpVZI+R63XPPPdq7d69SU1NN2y5cuKD3339fzZs3V+vWra+7ji1btig3N9ds1NAtt9yic+fOmX2DNzMzU6tWrSr1HMOGDdNvv/2mJ598Urm5uaUmtwDUPvfcc48KCgr0zjvvmG2fP3++nJycTK+v0u9TCJb2x7mLi0uJb4K+/fbbpY54s1ZSUpK6du2qhx56qERfNnHiREnS3//+9+uup0j9+vUrNfy9Xr16mjx5sr777jtNnjy51G/GfvLJJ9q7d68twixVdHS0UlNTdeDAAdO2M2fOlDpVSkWeffZZ1atXT08++aROnz5ttu/MmTMaM2aMvL29FRcXJ0lq27atVq1aVeLRpk0bNWvWTKtWrdKoUaMsrn/q1KkyDEMjR47UpUuXzPalp6dr0qRJCg4OZqpJABap7n1dZRUl66+NyzAMLViwoNLnLP6a7+zsrPbt20uSacrnihT1O5MmTSrRd//5z39W9+7dK9U3laVozUZHfoAIABWhL7KcLfqi4OBgPfHEE0pOTtbbb79dYn9hYaHmzZunn3/+WRJ9SW3DCBRY5Msvv9T58+fNFn2/VufOndW4cWMlJSXpoYce0kMPPaS3335b06dPV7t27UxzMBZ58skn9c4772jIkCF6+umn1aRJEyUlJcnT01OSdZnaG2+8UZ999pliYmJ055136vHHH1fr1q2VlZWlxMREHT9+XAsWLNAf//jHEsdeuXJFvXv31p///GcdO3ZM7777rrp06WJqp7e3txYtWqRhw4bpzjvv1ODBg9W4cWNlZGRo7dq1uvvuu0t0VlXtueee09///nf169dPTz31lPz8/LR06VKlp6frf/7nf0oMf6zIuXPn9Mknn0iSrl69qmPHjmnRokXy8vLSc889Zyo3ePBgTZ48WQ888ICeeuopXbx4UYsWLdLtt99e6uJiHTt2VNu2bbVy5Uq1atVKd9555/U1HECN0L9/f/Xs2VMvvPCCTp48qTvuuEPJycn64osvNH78eNPIPun36QI3btyoN954Q0FBQQoNDVV4eLjuvfdeffzxx/Lx8VHr1q2VmpqqjRs36sYbb7yu2Pbs2aPjx4+bPqQv7qabbtKdd96ppKQkTZ48+brqKhIWFqZPP/1U8fHx+sMf/qAGDRqof//+Fh07ceJEHTlyRPPmzdOWLVv04IMPKjAwUFlZWVq9erX27t2rXbt22STO0kyaNEmffPKJ+vTpo3Hjxql+/fr64IMP1KxZM505c8aqvvrWW2/VRx99pCFDhqhdu3YaNWqUQkNDdfLkSX344Yf67bfftHz5coWGhkqSGjVqVOrUZUUjTqyZ1kz6fUTP/PnzNX78eLVv314jR45UkyZN9P333+uvf/2rnJ2dtXr1avn6+pod99JLL0mSjhw5Iun3KT137NghSTb7pjOAmqc693XXo2XLlrrlllv07LPP6pdffpG3t7f+53/+57rWB3n88cd15swZ9erVS02bNtVPP/2kt99+Wx06dCjxHrEsSUlJ6tChQ4m1x4rcd999GjdunP7xj3/Y5D1Hhw4d5OLioldffVXnzp2Th4eHevXqxTpZAKoV+iLL2aIvkqR58+bpxIkTeuqpp0xfMm/YsKEyMjK0cuVKff/99xo8eLCk36+5JL3wwgsaPHiw3Nzc1L9/f1NiBTWMAVigf//+hqenp3HhwoUyy4wcOdJwc3Mz/vOf/xiFhYVGcHCwIcl46aWXSi3/448/GjExMYaXl5fRuHFj45lnnjH+53/+x5Bk7N692+oY09PTjSeeeMJo1qyZ4ebmZjRq1Mi47777jG+++aZE2SVLlhiSjG3bthmjR482GjZsaDRo0MAYOnSocfr06RLlt2zZYkRHRxs+Pj6Gp6enccsttxgjR4409u/fbyozYsQIo379+iWOnT59unE9v2pt2rQxunfvbrbtxIkTxoMPPmj4+voanp6exl133WWsWbPG6nN3797dkGR6ODk5GX5+fsZ9991npKWllSifnJxstG3b1nB3dzdatGhhfPLJJ+W2b+7cuYYkY/bs2VbHBqBmiI2NLfEacP78eWPChAlGUFCQ4ebmZtx2223Ga6+9ZhQWFpqV+/77741u3boZXl5ehiRjxIgRhmEYxm+//WY8+uijRqNGjYwGDRoY0dHRxvfff2+EhISYyhjG76/NkowtW7ZYFOu4ceMMScaJEyfKLJOQkGBIMv75z38ahmEYkozY2FizMunp6YYk47XXXjPbXhTPypUrTdtyc3ONhx9+2PD19TUkGSEhIRbFeq3PPvvMiIqKMvz8/AxXV1ejSZMmxkMPPWRs3brVVKaoX9u3b1+pMV17jUJCQoyYmJgS9XTv3r1Ef/Ptt98aXbt2NTw8PIymTZsac+bMMd566y1DkpGVlWV1Ww4dOmQ8/PDDRmBgoOHs7GxIMjw9PY0jR45YdHz37t2NNm3aWF1vkW+++ca4//77jUaNGhlOTk6GJMPf39/IzMwstfy1fWTxB4C6oyb1dcW99tprhiQjPT3dtK2s9y2GYRhHjx41IiMjjQYNGhiNGjUynnjiCeOf//ynIclYsmRJheco/t6gqA/z9/c33N3djWbNmhlPPvlkma+7xaWlpRmSjBdffLHMMidPnjQkGRMmTCg3trL6kNL6xb/+9a/GzTffbLi4uFzX9QcAW6EvclxfdK2rV68aH3zwgdG1a1fDx8fHcHNzM0JCQoxHH33U+Pbbb83Kzpo1y7jppptM73uubT9qFifDYLU0VB9vvvmmJkyYoJ9//lk33XRTldWTmJioRx99VPv27VOnTp2qrJ66bsGCBZowYYJOnjxps/UEAACONX78eL333nvKzc297rVZPvroI40cOVKPPPKIPvroIxtFaLlZs2Zp2rRpeuGFF0yjTQAAAAAAKMIUXnCYS5cumS3qfvnyZb333nu67bbbqjR5AvswDEMffvihunfvTvIEAGqo4n316dOn9fHHH6tLly42Wdh++PDhyszM1HPPPaemTZtq9uzZ131Oa7z44ov69ddf9fLLL6tZs2YaPXq0XesHAAAAAFRvJFDgMAMHDlSzZs3UoUMH0zoc33//vWkBwEuXLlW48K6fn5/c3d3tEa5NnDlzRleuXClzv4uLixo3bnzd9fz73/8ud9Evd3d3+fn5XXc9pblw4YK+/PJLbdmyRYcOHdIXX3xRJfUAwLVqUp/hyNdoa0VERKhHjx5q1aqVsrOz9eGHHyonJ0cvvviiJCk3N1e5ubnlnqNx48blJlsmT55c6TVnzp07V2JR+OICAwPL3b9o0SItWrSoUvUDgD3VpL7OUllZWeXu9/Lyko+Pj52iAQBUhL4IdREJFDhMdHS0PvjgAyUlJamgoECtW7fW8uXL9dBDD0mSPv30Uz366KPlnmPLli3q0aOHHaK1jYEDB2rbtm1l7g8JCdHJkyevu54//OEP+umnn8rc3717d23duvW66ynNv//9bz388MPy9fXV888/r/vuu69K6gGAa9WkPsORr9HWuueee/TZZ5/p/fffl5OTk+688059+OGH6tatmyTp9ddf14wZM8o9R3p6upo3b14l8T399NNaunRpuWWYrRZAbVGT+jpLNWnSpNz9I0aMUGJion2CAQBUiL4IdRFroKDayszM1JEjR8otExYWpoYNG9opouuXlpam3377rcz9Xl5euvvuu6+7np07d5b7jdyGDRsqLCzsuusBgOqiJvUZtek1+scff9SPP/5YbpkuXbrI09OzSuo/evSofv3113LLREZGVkndAGBvNamvs9TGjRvL3R8UFKTWrVvbKRoAQEXoi1AXkUABAAAAAAAAAAAoxtnRAQAAAAAAAAAAAFQ3tXYNlMLCQv3666+64YYb5OTk5OhwAKDKGIah8+fPKygoSM7O5MXtib4GQF1BX+M49DUA6hL6G8ehvwFQV1jb19TaBMqvv/6q4OBgR4cBAHbzr3/9S02bNnV0GHUKfQ2Auoa+xv7oawDURfQ39kd/A6CusbSvqbUJlBtuuEHS7xfC29vb4uPy8/OVnJysqKgoubm5VVV4dQbX03a4lrZT265lTk6OgoODTa97sB/6muqDa2p7XFPbqunXk77Gccrra2r6feVoXL/rw/W7Ply/0tHfOE5l39tUB7X994n21Wy1uX01tW3W9jW1NoFSNNzQ29vb6g+16tWrJ29v7xr1g6+uuJ62w7W0ndp6LRlmbX/0NdUH19T2uKa2VVuuJ32N/ZXX19SW+8pRuH7Xh+t3fbh+5aO/sb/KvrepDmr77xPtq9lqc/tqetss7WuYUBIAAAAAAAAAAKAYEigAAAAAAAAAAADFkEABAAAAAAAAAAAohgQKAAAAAAAAAABAMSRQAAAAAAAAAAAAiiGBAgAAAAAAAAAAUAwJFAAAAAAAAAAAgGJIoAAAAAAAAAAAABRDAgUAAAAAAAAAAKAYEigAAAAAAAAAAADFkEABAAAAAAAAAAAoxqoESkJCgpycnMweLVu2NO2/fPmyYmNjdeONN6pBgwYaNGiQsrOzzc6RkZGhmJgY1atXT/7+/po4caKuXr1qVmbr1q2688475eHhoVtvvVWJiYmVbyEAAAAAAAAAAICVXK09oE2bNtq4ceN/T+D631NMmDBBa9eu1cqVK+Xj46O4uDgNHDhQO3fulCQVFBQoJiZGgYGB2rVrlzIzMzV8+HC5ublp9uzZkqT09HTFxMRozJgxSkpK0qZNm/T444+rSZMmio6Ovt72WqxtwgblFTjZrb6Tr8TYrS4AAOyl+XNr7VKPh4uhuXf93n8fe/leu9QJAKgeKtvXXNt3WPvej/dvAADYRtuEDZXujyuDPhzWsjqB4urqqsDAwBLbz507pw8//FDLli1Tr169JElLlixRq1attHv3bnXu3FnJyck6evSoNm7cqICAAHXo0EGzZs3S5MmTlZCQIHd3dy1evFihoaGaN2+eJKlVq1basWOH5s+fb9cECgAAAAAAAAAAqLusXgPlhx9+UFBQkG6++WYNHTpUGRkZkqS0tDTl5+crMjLSVLZly5Zq1qyZUlNTJUmpqalq166dAgICTGWio6OVk5OjI0eOmMpce46iMkXnAAAAAAAAAAAAqGpWjUAJDw9XYmKiWrRooczMTM2YMUNdu3bV4cOHlZWVJXd3d/n6+podExAQoKysLElSVlaWWfKkaH/RvvLK5OTk6NKlS/Ly8io1try8POXl5Zme5+TkSJLy8/OVn59vcRuLyno4GxYfYwvWxFiTFLWrtrbPnriWtlPbrmVtaQcAAAAAAHAce03BfC0PF7tXCVjFqgRKv379TP9v3769wsPDFRISohUrVpSZ2LCXOXPmaMaMGSW2Jycnq169elafb1anQluEZbF169bZtT57S0lJcXQItQbX0nZqy7W8ePGio0MAAAAAAAAAah2r10C5lq+vr26//XYdP35cffr00ZUrV3T27FmzUSjZ2dmmNVMCAwO1d+9es3NkZ2eb9hX9W7Tt2jLe3t7lJmmmTJmi+Ph40/OcnBwFBwcrKipK3t7eFrcpPz9fKSkpenG/s/IK7beI/OGE2rm+S9H17NOnj9zc3BwdTo3GtbSd2nYti0bcAQAAyy1atEiLFi3SyZMnJUlt2rTRtGnTTF8au3z5sp555hktX75ceXl5io6O1rvvvms2Wj4jI0Njx47Vli1b1KBBA40YMUJz5syRq+t/32Zt3bpV8fHxOnLkiIKDgzV16lSNHDnSnk0FAAAAUEnXlUDJzc3ViRMnNGzYMIWFhcnNzU2bNm3SoEGDJEnHjh1TRkaGIiIiJEkRERF6+eWXderUKfn7+0v6/Rvg3t7eat26talM8dEYKSkppnOUxcPDQx4eHiW2u7m5VeoD0rxCJ+UV2C+BUhs+xC1PZX8OKIlraTu15VrWhjYAAGBvTZs21SuvvKLbbrtNhmFo6dKluv/++/Xtt9+qTZs2mjBhgtauXauVK1fKx8dHcXFxGjhwoHbu3ClJKigoUExMjAIDA7Vr1y5lZmZq+PDhcnNz0+zZsyVJ6enpiomJ0ZgxY5SUlKRNmzbp8ccfV5MmTRQdXTu/QAUAAADUJlYlUJ599ln1799fISEh+vXXXzV9+nS5uLhoyJAh8vHx0ahRoxQfHy8/Pz95e3tr3LhxioiIUOfOnSVJUVFRat26tYYNG6a5c+cqKytLU6dOVWxsrCn5MWbMGL3zzjuaNGmSHnvsMW3evFkrVqzQ2rX2n4MPAAAAQO3Uv39/s+cvv/yyFi1apN27d6tp06b68MMPtWzZMvXq1UuStGTJErVq1Uq7d+9W586dlZycrKNHj2rjxo0KCAhQhw4dNGvWLE2ePFkJCQlyd3fX4sWLFRoaqnnz5kmSWrVqpR07dmj+/PkkUAAAAIAawKoEys8//6whQ4bo9OnTaty4sbp06aLdu3ercePGkqT58+fL2dlZgwYNMhvmXsTFxUVr1qzR2LFjFRERofr162vEiBGaOXOmqUxoaKjWrl2rCRMmaMGCBWratKk++OAD3mAAAAAAqBIFBQVauXKlLly4oIiICKWlpSk/P1+RkZGmMi1btlSzZs2Umpqqzp07KzU1Ve3atTOb0is6Olpjx47VkSNH1LFjR6Wmppqdo6jM+PHjy4wlLy9PeXl5pudFU3Xm5+crPz/frGzR8+Lb6xoPF6NyxzkbZv9ao65fc4n773px/UrH9QAAVDdWJVCWL19e7n5PT08tXLhQCxcuLLNMSEhIhQum9+jRQ99++601oQEAAACAVQ4dOqSIiAhdvnxZDRo00KpVq9S6dWsdOHBA7u7uZms7SlJAQICysrIkSVlZWWbJk6L9RfvKK5OTk6NLly6VusbjnDlzNGPGjBLbk5OTVa9evVLbkZKSYlmDa6m5d13f8bM6FVp9TEXvaeuSun7/XS+un7mLFy86OgQAAMxc1xooAAAAAFBTtWjRQgcOHNC5c+f02WefacSIEdq2bZtDY5oyZYri4+NNz3NychQcHKyoqCh5e3ublc3Pz1dKSor69OlTp9dEa5uwoVLHeTgbmtWpUC/ud1ZeoXXrXx5OYIYE7r/rw/UrXdGoOwAAqgsSKAAAAADqJHd3d916662SpLCwMO3bt08LFizQQw89pCtXrujs2bNmo1Cys7MVGBgoSQoMDNTevXvNzpednW3aV/Rv0bZry3h7e5c6+kSSPDw8TOtDXsvNza3MD1nL21cX5BVYl/wocXyhk9XnqMvXu7i6fv9dL66fOa4FAKC6cXZ0AAAAAABQHRQWFiovL09hYWFyc3PTpk2bTPuOHTumjIwMRURESJIiIiJ06NAhnTp1ylQmJSVF3t7eat26tanMtecoKlN0DgAAAADVGyNQAAAAANQ5U6ZMUb9+/dSsWTOdP39ey5Yt09atW7Vhwwb5+Pho1KhRio+Pl5+fn7y9vTVu3DhFRESoc+fOkqSoqCi1bt1aw4YN09y5c5WVlaWpU6cqNjbWNIJkzJgxeueddzRp0iQ99thj2rx5s1asWKG1a9c6sukAAAAALEQCBQAAAECdc+rUKQ0fPlyZmZny8fFR+/bttWHDBvXp00eSNH/+fDk7O2vQoEHKy8tTdHS03n33XdPxLi4uWrNmjcaOHauIiAjVr19fI0aM0MyZM01lQkNDtXbtWk2YMEELFixQ06ZN9cEHHyg6mvUzAAAAgJqABAoAAACAOufDDz8sd7+np6cWLlyohQsXllkmJCRE69atK/c8PXr00LffflupGAEAAAA4FmugAAAAAAAAAAAAFEMCBQAAAAAAAAAAoBgSKAAAAAAAAAAAAMWQQAEAAAAAAAAAACiGBAoAAAAAAAAAAEAxJFAAAAAAAAAAAACKIYECAAAAAAAAAABQDAkUAAAAAAAAAACAYkigAAAAAAAAAAAAFOPq6AAAAAAAAFWj+XNr7VrfyVdi7FofAAAAUJUYgQIAAAAAAAAAAFAMCRQAAAAAAAAAAIBiSKAAAAAAAAAAAAAUQwIFAAAAAAAAAACgGBIoAIBqJSEhQU5OTmaPli1bmvZfvnxZsbGxuvHGG9WgQQMNGjRI2dnZZufIyMhQTEyM6tWrJ39/f02cOFFXr141K7N161bdeeed8vDw0K233qrExER7NA8AAAAAAAA1BAkUAEC106ZNG2VmZpoeO3bsMO2bMGGCvvrqK61cuVLbtm3Tr7/+qoEDB5r2FxQUKCYmRleuXNGuXbu0dOlSJSYmatq0aaYy6enpiomJUc+ePXXgwAGNHz9ejz/+uDZs2GDXdgIAAAAAAKD6cnV0AAAAFOfq6qrAwMAS28+dO6cPP/xQy5YtU69evSRJS5YsUatWrbR792517txZycnJOnr0qDZu3KiAgAB16NBBs2bN0uTJk5WQkCB3d3ctXrxYoaGhmjdvniSpVatW2rFjh+bPn6/o6Gi7thUAAAAAAADVEyNQAADVzg8//KCgoCDdfPPNGjp0qDIyMiRJaWlpys/PV2RkpKlsy5Yt1axZM6WmpkqSUlNT1a5dOwUEBJjKREdHKycnR0eOHDGVufYcRWWKzgEAAAAAAAAwAgUAUK2Eh4crMTFRLVq0UGZmpmbMmKGuXbvq8OHDysrKkru7u3x9fc2OCQgIUFZWliQpKyvLLHlStL9oX3llcnJydOnSJXl5eZUaW15envLy8kzPc3JyJEn5+fnKz8+3uI1FZa05pqbycDHsU4+zYfq3LlxXe6hL96k91PTrWVPjBgDAkebMmaPPP/9c33//vby8vPTHP/5Rr776qlq0aGEqc/nyZT3zzDNavny58vLyFB0drXfffdfs/UpGRobGjh2rLVu2qEGDBhoxYoTmzJkjV9f/fqy3detWxcfH68iRIwoODtbUqVM1cuRIezYXAGolEigAgGqlX79+pv+3b99e4eHhCgkJ0YoVK8pMbNjLnDlzNGPGjBLbk5OTVa9ePavPl5KSYouwqrW5d9m3vlmdCrVu3Tr7VlrL1YX71J5q6vW8ePGio0NADdH8ubWODgEAqo1t27YpNjZWf/jDH3T16lU9//zzioqK0tGjR1W/fn1Jv6/xuHbtWq1cuVI+Pj6Ki4vTwIEDtXPnTkn/XeMxMDBQu3btUmZmpoYPHy43NzfNnj1b0n/XeBwzZoySkpK0adMmPf7442rSpAlTFAPAdSKBAgCo1nx9fXX77bfr+PHj6tOnj65cuaKzZ8+ajULJzs42rZkSGBiovXv3mp0jOzvbtK/o36Jt15bx9vYuN0kzZcoUxcfHm57n5OQoODhYUVFR8vb2trhN+fn5SklJUZ8+feTm5mbxcTVR24QNdqnHw9nQrE6FenG/s9Km9bVLnbVdXbpP7aGmX8+iEXcAAMBy69evN3uemJgof39/paWlqVu3bqzxCAA1AAkUAEC1lpubqxMnTmjYsGEKCwuTm5ubNm3apEGDBkmSjh07poyMDEVEREiSIiIi9PLLL+vUqVPy9/eX9Ps3vr29vdW6dWtTmeKjFFJSUkznKIuHh4c8PDxKbHdzc6vUB6KVPa4myStwsm99hU61/praW124T+2ppl7PmhgzAADVzblz5yRJfn5+kipe47Fz585lrvE4duxYHTlyRB07dixzjcfx48eXGYutpieuDmr6VKkVsWf77DUFs1md10zHbA/2vk9q8/1ZU9tmbbwkUAAA1cqzzz6r/v37KyQkRL/++qumT58uFxcXDRkyRD4+Pho1apTi4+Pl5+cnb29vjRs3ThEREercubMkKSoqSq1bt9awYcM0d+5cZWVlaerUqYqNjTUlP8aMGaN33nlHkyZN0mOPPabNmzdrxYoVWruWaUcAAAAA2F5hYaHGjx+vu+++W23btpUkh67xaOvpiauDmjpVqqXs0T57T8F8rVmdCu1Sj6OmfK7N92dNa5u10xOTQAEAVCs///yzhgwZotOnT6tx48bq0qWLdu/ercaNG0uS5s+fL2dnZw0aNMhskcUiLi4uWrNmjcaOHauIiAjVr19fI0aM0MyZM01lQkNDtXbtWk2YMEELFixQ06ZN9cEHHzC8HQAAAECViI2N1eHDh7Vjxw5HhyLJdtMTVwc1farUitizffaagvla107HnFdY9TMYHE6w7/v+2nx/1tS2WTs9MQkUAEC1snz58nL3e3p6auHChVq4cGGZZUJCQir8VkmPHj307bffVipGAAAAALBUXFyc1qxZo+3bt6tp06am7YGBgQ5b49HW0xNXBzU5dkvYo332noLZrO5CJ7vU76h7pDbfnzWtbdbG6lxFcQAAAAAAAAB1lmEYiouL06pVq7R582aFhoaa7b92jccipa3xeOjQIZ06dcpUprQ1Hq89R1GZitZ4BABUjBEoAAAAAAAAgI3FxsZq2bJl+uKLL3TDDTeY1izx8fGRl5cXazwCQA3ACBQAAAAAAADAxhYtWqRz586pR48eatKkienx6aefmsrMnz9f9957rwYNGqRu3bopMDBQn3/+uWl/0RqPLi4uioiI0COPPKLhw4eXusZjSkqK7rjjDs2bN481HgHARhiBAgAAAAAAANiYYRgVlmGNRwCo3hiBAgAAAAAAAAAAUAwJFAAAAAAAAAAAgGJIoAAAAAAAAAAAABRDAgUAAAAAAAAAAKAYEigAAAAAAAAAAADFkEABAAAAAAAAAAAohgQKAAAAAAAAAABAMSRQAAAAAAAAAAAAiiGBAgAAAKDOmTNnjv7whz/ohhtukL+/vwYMGKBjx46ZlenRo4ecnJzMHmPGjDErk5GRoZiYGNWrV0/+/v6aOHGirl69alZm69atuvPOO+Xh4aFbb71ViYmJVd08AAAAADZAAgUAAABAnbNt2zbFxsZq9+7dSklJUX5+vqKionThwgWzck888YQyMzNNj7lz55r2FRQUKCYmRleuXNGuXbu0dOlSJSYmatq0aaYy6enpiomJUc+ePXXgwAGNHz9ejz/+uDZs2GC3tgIAAACoHFdHBwAAAAAA9rZ+/Xqz54mJifL391daWpq6detm2l6vXj0FBgaWeo7k5GQdPXpUGzduVEBAgDp06KBZs2Zp8uTJSkhIkLu7uxYvXqzQ0FDNmzdPktSqVSvt2LFD8+fPV3R0dNU1EAAAAMB1YwQKAAAAgDrv3LlzkiQ/Pz+z7UlJSWrUqJHatm2rKVOm6OLFi6Z9qampateunQICAkzboqOjlZOToyNHjpjKREZGmp0zOjpaqampVdUUAAAAADbCCBQAAAAAdVphYaHGjx+vu+++W23btjVtf/jhhxUSEqKgoCAdPHhQkydP1rFjx/T5559LkrKyssySJ5JMz7Oyssotk5OTo0uXLsnLy8tsX15envLy8kzPc3JyJEn5+fnKz883K1v0vPj2a3m4GBVfgDrKw9kw+9ca5V3zusKS+w9l4/qVjusBAKhuriuB8sorr2jKlCl6+umn9eabb0qSLl++rGeeeUbLly9XXl6eoqOj9e6775q9acjIyNDYsWO1ZcsWNWjQQCNGjNCcOXPk6vrfcLZu3ar4+HgdOXJEwcHBmjp1qkaOHHk94QIAAABACbGxsTp8+LB27Nhhtn306NGm/7dr105NmjRR7969deLECd1yyy1VEsucOXM0Y8aMEtuTk5NVr169Uo9JSUkp83xz77JZaLXWrE6FVh+zbt26KoikZirv/kPFuH7mrh3lBwBAdVDpBMq+ffv03nvvqX379mbbJ0yYoLVr12rlypXy8fFRXFycBg4cqJ07d0r670KLgYGB2rVrlzIzMzV8+HC5ublp9uzZkv670OKYMWOUlJSkTZs26fHHH1eTJk2YJxgAAACAzcTFxWnNmjXavn27mjZtWm7Z8PBwSdLx48d1yy23KDAwUHv37jUrk52dLUmmdVMCAwNN264t4+3tXWL0iSRNmTJF8fHxpuc5OTkKDg5WVFSUvL29zcrm5+crJSVFffr0kZubW6kxt01gsfqyeDgbmtWpUC/ud1ZeoZNVxx5O4H2pJfcfysb1K13RqDsAAKqLSiVQcnNzNXToUP31r3/VSy+9ZNp+7tw5ffjhh1q2bJl69eolSVqyZIlatWql3bt3q3Pnziy0CAAAAMDhDMPQuHHjtGrVKm3dulWhoaEVHnPgwAFJUpMmTSRJERERevnll3Xq1Cn5+/tL+v3b5N7e3mrdurWpTPHRCikpKYqIiCi1Dg8PD3l4eJTY7ubmVuaHrOXtyyuwLjFQF+UVOll9nfjA+7/Ku/9QMa6fOa4FAKC6qdQi8rGxsYqJiSmxGGJaWpry8/PNtrds2VLNmjUzLZLIQosAAAAAHC02NlaffPKJli1bphtuuEFZWVnKysrSpUuXJEknTpzQrFmzlJaWppMnT+rLL7/U8OHD1a1bN9Mo/KioKLVu3VrDhg3TP//5T23YsEFTp05VbGysKQkyZswY/fjjj5o0aZK+//57vfvuu1qxYoUmTJjgsLYDAAAAsIzVI1CWL1+uf/zjH9q3b1+JfVlZWXJ3d5evr6/Z9oCAgAoXUSzaV16ZshZalKxbbLE8RWUrs5Dg9aitC6WxMJ7tcC1tp7Zdy9rSDgAA7GnRokWSpB49ephtX7JkiUaOHCl3d3dt3LhRb775pi5cuKDg4GANGjRIU6dONZV1cXHRmjVrNHbsWEVERKh+/foaMWKEZs6caSoTGhqqtWvXasKECVqwYIGaNm2qDz74gJH1AAAAQA1gVQLlX//6l55++mmlpKTI09OzqmKqlMostlieyiwkeD1q+yKELIxnO1xL26kt15KFFgEAsJ5hlP+FqeDgYG3btq3C84SEhFT4t3yPHj307bffWhUfAAAAAMezKoGSlpamU6dO6c477zRtKygo0Pbt2/XOO+9ow4YNunLlis6ePWs2CiU7O9tsEUVbL7QoWbfYYnmKFnKrzEKC16O2LkLIwni2w7W0ndp2LVloEQAAAAAAALA9qxIovXv31qFDh8y2Pfroo2rZsqUmT56s4OBgubm5adOmTRo0aJAk6dixY8rIyDAtklgVCy1KlVtssTyVWUjwetSGD3HLw8J4tsO1tJ3aci1rQxsAAAAAAACA6saqBMoNN9ygtm3bmm2rX7++brzxRtP2UaNGKT4+Xn5+fvL29ta4ceMUERGhzp07SzJfaHHu3LnKysoqdaHFd955R5MmTdJjjz2mzZs3a8WKFVq7dq0t2gwAAAAAAAAAAFAuqxeRr8j8+fPl7OysQYMGKS8vT9HR0Xr33XdN+1loEQAAAAAAAAAAVHfXnUDZunWr2XNPT08tXLhQCxcuLPMYFloEAAAAAAAAAADVmbOjAwAAAAAAAAAAAKhuSKAAAAAAAAAAAAAUQwIFAAAAAAAAAACgGBIoAAAAAAAAAAAAxZBAAQAAAAAAAAAAKIYECgAAAAAAAAAAQDEkUAAAAAAAAAAAAIohgQIAAAAAAAAAAFAMCRQAAAAAAAAAAIBiSKAAAAAAAAAAAAAUQwIFAAAAAAAAAACgGBIoAAAAAAAAAAAAxZBAAQAAAAAAAAAAKIYECgAAAAAAAAAAQDGujg4AAIDyvPLKK5oyZYqefvppvfnmm5Kky5cv65lnntHy5cuVl5en6OhovfvuuwoICDAdl5GRobFjx2rLli1q0KCBRowYoTlz5sjV9b9d39atWxUfH68jR44oODhYU6dO1ciRI+3cQgAAAABAddb8ubV2r/PkKzF2rxNASYxAAQBUW/v27dN7772n9u3bm22fMGGCvvrqK61cuVLbtm3Tr7/+qoEDB5r2FxQUKCYmRleuXNGuXbu0dOlSJSYmatq0aaYy6enpiomJUc+ePXXgwAGNHz9ejz/+uDZs2GC39gEAAAAAAKD6IoECAKiWcnNzNXToUP31r39Vw4YNTdvPnTunDz/8UG+88YZ69eqlsLAwLVmyRLt27dLu3bslScnJyTp69Kg++eQTdejQQf369dOsWbO0cOFCXblyRZK0ePFihYaGat68eWrVqpXi4uL04IMPav78+Q5pLwAAAAAAAKoXEigAgGopNjZWMTExioyMNNuelpam/Px8s+0tW7ZUs2bNlJqaKklKTU1Vu3btzKb0io6OVk5Ojo4cOWIqU/zc/8fevcdFWeb/H38DwgDqgKiArEqU5fkUlsy3Mg8IGrmZ7G6Wm4csVxfdlErXMkWtbC0zM9M2S9pd3dLdslJTxnMpnljZPJSbrsVWgm0GeBxGuH9/9ONeZ0AFhOH0ej4ePOC+rs99X4cZuIb5zH3f8fHx5jEAAAAAAABQv3EPFABAjfPOO+/oH//4h/bu3VuiLjs7W35+fgoODnYpDwsLU3Z2thlzafKkuL647kox+fn5On/+vAICAkq07XA45HA4zO38/HxJktPplNPpLPP4imPLs09tZfExPNOOt2F+rw/z6gn16XnqCbV9PmtrvwEAAADgWpBAAQDUKP/5z3/06KOPym63y9/fv7q742LOnDmaOXNmifK0tDQFBgaW+3h2u70yulWjzb3Vs+3N7lGkdevWebbROq4+PE89qbbO57lz56q7CwAAAADgcSRQAAA1SkZGhk6ePKmbb77ZLCssLNT27dv16quvasOGDSooKFBubq7LWSg5OTkKDw+XJIWHh2vPnj0ux83JyTHrir8Xl10aY7VaSz37RJKmTp2q5ORkczs/P1+tWrVSXFycrFZrmcfodDplt9vVv39/+fr6lnm/2qhTygaPtGPxNjS7R5Ge3uetjOkDPNJmXVefnqeeUNvns/iMOwAAAACoT0igAABqlH79+unAgQMuZaNGjVK7du00ZcoUtWrVSr6+vtq0aZMSExMlSUeOHFFWVpZsNpskyWaz6dlnn9XJkycVGhoq6adPfVutVnXo0MGMcT9TwW63m8cojcVikcViKVHu6+tboTdEK7pfbeIo9PJse0VedX5OPa0+PE89qbbOZ23sMwAAAABcKxIoAIAapXHjxurUqZNLWcOGDdW0aVOzfPTo0UpOTlZISIisVqsmTJggm82mmJgYSVJcXJw6dOigBx98UHPnzlV2dramTZumpKQkMwEyduxYvfrqq5o8ebIeeughbd68WStXrtTatWs9O2AAAAAAAADUSCRQAAC1zvz58+Xt7a3ExEQ5HA7Fx8frtddeM+t9fHy0Zs0ajRs3TjabTQ0bNtSIESM0a9YsMyYqKkpr167VpEmTtGDBArVs2VJLly5VfHx8dQwJAAAAAAAANQwJFABAjbd161aXbX9/fy1atEiLFi267D6RkZFXvZl47969tX///sroIgAAAAAAAOoY7+ruAAAAAAAAAAAAQE1DAgUAAAAAAAAAAMANCRQAAAAAAAAAAAA3JFAAAAAAAAAAAADckEABAAAAAAAAAABwQwIFAAAAAAAAqGTbt2/XoEGDFBERIS8vL61evdqlfuTIkfLy8nL5GjBggEvMqVOnNGzYMFmtVgUHB2v06NE6c+aMS8xnn32mO+64Q/7+/mrVqpXmzp1b1UMDgHqDBAoAAAAAAABQyc6ePauuXbtq0aJFl40ZMGCATpw4YX799a9/dakfNmyYDh06JLvdrjVr1mj79u0aM2aMWZ+fn6+4uDhFRkYqIyNDL7zwglJSUvTHP/6xysYFAPVJg+ruAAAAAAAAAFDXDBw4UAMHDrxijMViUXh4eKl1n3/+udavX6+9e/eqR48ekqSFCxfqrrvu0osvvqiIiAgtX75cBQUFeuutt+Tn56eOHTsqMzNTL730kkuiBQBQMZyBAgAAAKDemTNnjm655RY1btxYoaGhGjx4sI4cOeISc+HCBSUlJalp06Zq1KiREhMTlZOT4xKTlZWlhIQEBQYGKjQ0VE888YQuXrzoErN161bdfPPNslgsatOmjVJTU6t6eACAWmLr1q0KDQ1V27ZtNW7cOP3www9mXXp6uoKDg83kiSTFxsbK29tbu3fvNmN69eolPz8/MyY+Pl5HjhzRjz/+6LmBAEAdxRkoAAAAAOqdbdu2KSkpSbfccosuXryoJ598UnFxcTp8+LAaNmwoSZo0aZLWrl2rVatWKSgoSOPHj9eQIUO0Y8cOSVJhYaESEhIUHh6unTt36sSJExo+fLh8fX313HPPSZKOHz+uhIQEjR07VsuXL9emTZv08MMPq0WLFoqPj6+28QMAqt+AAQM0ZMgQRUVF6dixY3ryySc1cOBApaeny8fHR9nZ2QoNDXXZp0GDBgoJCVF2drYkKTs7W1FRUS4xYWFhZl2TJk1KbdvhcMjhcJjb+fn5kiSn0ymn01lpY/SE4v5WZb8tPkaVHfty3MflicelOsZp8TZcvlc1Tz+/Pfn4eVptHVt5+0sCBQAAAEC9s379epft1NRUhYaGKiMjQ7169VJeXp7efPNNrVixQn379pUkLVu2TO3bt9euXbsUExOjtLQ0HT58WBs3blRYWJi6deum2bNna8qUKUpJSZGfn5+WLFmiqKgozZs3T5LUvn17ffrpp5o/fz4JFACo54YOHWr+3LlzZ3Xp0kU33HCDtm7dqn79+lVp23PmzNHMmTNLlKelpSkwMLBK264qdru9yo4999YqO/RlrVu3zmW7KsdXrDrGWWx2jyKPtOM+r57iicevutS2sZ07d65c8SRQAAAAANR7eXl5kqSQkBBJUkZGhpxOp2JjY82Ydu3aqXXr1kpPT1dMTIzS09PVuXNn85O+0k+XTRk3bpwOHTqk7t27Kz093eUYxTETJ04stR/l+URwWT71Vx2fJK0truUTr7Xtk5ZVobZ+6rSmYP5KV9/n4/rrr1ezZs109OhR9evXT+Hh4Tp58qRLzMWLF3Xq1Cnzvinh4eElLi9ZvH25e6tI0tSpU5WcnGxu5+fnq1WrVoqLi5PVaq2sIXmE0+mU3W5X//795evrWyVtdErZUCXHvZKDKT990MIT4ytWHeO0eBua3aNIT+/zlqPIq8rbK55XT/Hk4+dptXVsxa+vy4oECgAAAIB6raioSBMnTtRtt92mTp06Sfrpsid+fn4KDg52iQ0LC3O5bMqlyZPi+uK6K8Xk5+fr/PnzCggIcKmryCeCr/Spv+r8JGltUZFPvFbXp1drotr2qdOahvlzVd5PBdc133zzjX744Qe1aNFCkmSz2ZSbm6uMjAxFR0dLkjZv3qyioiL17NnTjHnqqafkdDrNNzDtdrvatm172ct3ST/dvN5isZQo9/X1rVVvhF6qKvvuKKz6N/bduY/FE49NdYzTbLvIyyPtV9fzuzb/bl1NbRtbeftKAgUAAABAvZaUlKSDBw/q008/re6ulOsTwWX51F91fJK0triWT7x6+tOrNVFt/dRpTcH8la68nwqu6c6cOaOjR4+a28ePH1dmZqZCQkIUEhKimTNnKjExUeHh4Tp27JgmT56sNm3amJd4bN++vQYMGKBHHnlES5YskdPp1Pjx4zV06FBFRERIkh544AHNnDlTo0eP1pQpU3Tw4EEtWLBA8+fPr5YxA0BdQwIFAAAAQL01fvx4rVmzRtu3b1fLli3N8vDwcBUUFCg3N9flLJScnByXy6bs2bPH5Xjul0253KVVrFZribNPpIp9IvhKddX5SdLaoiKfeOUN7/+pbZ86rWmYP1d1bS727dunPn36mNvFCfIRI0Zo8eLF+uyzz/T2228rNzdXERERiouL0+zZs13WgeXLl2v8+PHq16+fvL29lZiYqFdeecWsDwoKUlpampKSkhQdHa1mzZpp+vTpGjNmjOcGCgB1GAkUAAAAAPWOYRiaMGGC3n//fW3dulVRUVEu9dHR0fL19dWmTZuUmJgoSTpy5IiysrJks9kk/XTZlGeffVYnT55UaGiopJ8um2K1WtWhQwczprSbwBYfAwBQd/Xu3VuGcfn7LG3YcPWzBENCQrRixYorxnTp0kWffPJJufsHALg6EigAAAAA6p2kpCStWLFCH3zwgRo3bmzesyQoKEgBAQEKCgrS6NGjlZycrJCQEFmtVk2YMEE2m00xMTGSpLi4OHXo0EEPPvig5s6dq+zsbE2bNk1JSUnmp4fHjh2rV199VZMnT9ZDDz2kzZs3a+XKlVq7dm21jR0AAABA2XhXdwcAAAAAwNMWL16svLw89e7dWy1atDC/3n33XTNm/vz5uvvuu5WYmKhevXopPDxc7733nlnv4+OjNWvWyMfHRzabTb/+9a81fPhwzZo1y4yJiorS2rVrZbfb1bVrV82bN09Lly41r28PAAAAoObiDBQAAAAA9c6VLqlSzN/fX4sWLdKiRYsuGxMZGVniEl3uevfurf3795e7jwAAAACqF2egAAAAAAAAAAAAuOEMFAAA6onrfs/19gEAAAAAAMqKM1AAAAAAAAAAAADckEABAAAAAAAAAABwQwIFAAAAAAAAAADATbkSKIsXL1aXLl1ktVpltVpls9n08ccfm/UXLlxQUlKSmjZtqkaNGikxMVE5OTkux8jKylJCQoICAwMVGhqqJ554QhcvXnSJ2bp1q26++WZZLBa1adNGqampFR8hAAAAAAAAAABAOZUrgdKyZUs9//zzysjI0L59+9S3b1/dc889OnTokCRp0qRJ+uijj7Rq1Spt27ZN3333nYYMGWLuX1hYqISEBBUUFGjnzp16++23lZqaqunTp5sxx48fV0JCgvr06aPMzExNnDhRDz/8sDZs2FBJQwYAAAAAAAAAALiyBuUJHjRokMv2s88+q8WLF2vXrl1q2bKl3nzzTa1YsUJ9+/aVJC1btkzt27fXrl27FBMTo7S0NB0+fFgbN25UWFiYunXrptmzZ2vKlClKSUmRn5+flixZoqioKM2bN0+S1L59e3366aeaP3++4uPjK2nYAAAAAAAAAAAAl1euBMqlCgsLtWrVKp09e1Y2m00ZGRlyOp2KjY01Y9q1a6fWrVsrPT1dMTExSk9PV+fOnRUWFmbGxMfHa9y4cTp06JC6d++u9PR0l2MUx0ycOPGK/XE4HHI4HOZ2fn6+JMnpdMrpdJZ5XMWxFm+jzPtUhvL0sTYpHlddHZ8nMZeVp67NZV0ZBwAAAAAAAFCTlDuBcuDAAdlsNl24cEGNGjXS+++/rw4dOigzM1N+fn4KDg52iQ8LC1N2drYkKTs72yV5UlxfXHelmPz8fJ0/f14BAQGl9mvOnDmaOXNmifK0tDQFBgaWd5ia3aOo3Ptci3Xr1nm0PU+z2+3V3YU6g7msPHVlLs+dO1fdXQAAAAAAAADqnHInUNq2bavMzEzl5eXpb3/7m0aMGKFt27ZVRd/KZerUqUpOTja38/Pz1apVK8XFxclqtZb5OE6nU3a7XU/v85ajyKsqulqqgyl18/JkxfPZv39/+fr6Vnd3ajXmsvLUtbksPuMOAAAAAAAAQOUpdwLFz89Pbdq0kSRFR0dr7969WrBgge677z4VFBQoNzfX5SyUnJwchYeHS5LCw8O1Z88el+Pl5OSYdcXfi8sujbFarZc9+0SSLBaLLBZLiXJfX98KvUHqKPKSo9BzCZS68CbulVT0cUBJzGXlqStzWRfGAAAAAAAAANQ03td6gKKiIjkcDkVHR8vX11ebNm0y644cOaKsrCzZbDZJks1m04EDB3Ty5Ekzxm63y2q1qkOHDmbMpccojik+BgAAAAAAAAAAQFUr1xkoU6dO1cCBA9W6dWudPn1aK1as0NatW7VhwwYFBQVp9OjRSk5OVkhIiKxWqyZMmCCbzaaYmBhJUlxcnDp06KAHH3xQc+fOVXZ2tqZNm6akpCTz7JGxY8fq1Vdf1eTJk/XQQw9p8+bNWrlypdauXVv5owcAAAAAAAAAAChFuRIoJ0+e1PDhw3XixAkFBQWpS5cu2rBhg/r37y9Jmj9/vry9vZWYmCiHw6H4+Hi99tpr5v4+Pj5as2aNxo0bJ5vNpoYNG2rEiBGaNWuWGRMVFaW1a9dq0qRJWrBggVq2bKmlS5cqPr5u3iMEAAAAAAAAAADUPOVKoLz55ptXrPf399eiRYu0aNGiy8ZERkZq3bp1VzxO7969tX///vJ0DQAAAAAAAAAAoNJc8z1QAAAAAAAAAAAA6hoSKAAAAAAAAAAAAG5IoAAAAAAAAAAAALghgQIAAAAAAAAAAOCGBAoAAAAAAAAAAIAbEigAAAAAAAAAAABuSKAAAAAAAAAAAAC4IYECAKhRFi9erC5dushqtcpqtcpms+njjz826y9cuKCkpCQ1bdpUjRo1UmJionJyclyOkZWVpYSEBAUGBio0NFRPPPGELl686BKzdetW3XzzzbJYLGrTpo1SU1M9MTwAAAAAAADUEg2quwMAAFyqZcuWev7553XjjTfKMAy9/fbbuueee7R//3517NhRkyZN0tq1a7Vq1SoFBQVp/PjxGjJkiHbs2CFJKiwsVEJCgsLDw7Vz506dOHFCw4cPl6+vr5577jlJ0vHjx5WQkKCxY8dq+fLl2rRpkx5++GG1aNFC8fHx1Tl8AAAAAAB03e/XSpIsPobm3ip1StkgR6FXNfcKqH9IoAAAapRBgwa5bD/77LNavHixdu3apZYtW+rNN9/UihUr1LdvX0nSsmXL1L59e+3atUsxMTFKS0vT4cOHtXHjRoWFhalbt26aPXu2pkyZopSUFPn5+WnJkiWKiorSvHnzJEnt27fXp59+qvnz55NAAQAAAAAAgCQu4QUAqMEKCwv1zjvv6OzZs7LZbMrIyJDT6VRsbKwZ065dO7Vu3Vrp6emSpPT0dHXu3FlhYWFmTHx8vPLz83Xo0CEz5tJjFMcUHwMAAAAAAADgDBQAQI1z4MAB2Ww2XbhwQY0aNdL777+vDh06KDMzU35+fgoODnaJDwsLU3Z2tiQpOzvbJXlSXF9cd6WY/Px8nT9/XgEBAaX2y+FwyOFwmNv5+fmSJKfTKafTWebxFceWZ5/KYPExPNqeJ1m8DfO7p+e1rqqu52ldVdvns7b2GwAAAACuBQkUAECN07ZtW2VmZiovL09/+9vfNGLECG3btq26u6U5c+Zo5syZJcrT0tIUGBhY7uPZ7fbK6FaZzb3Vo81Vi9k9irRu3brq7kad4unnaV1XW+fz3Llz1d0FAAAAAPA4EigAgBrHz89Pbdq0kSRFR0dr7969WrBgge677z4VFBQoNzfX5SyUnJwchYeHS5LCw8O1Z88el+Pl5OSYdcXfi8sujbFarZc9+0SSpk6dquTkZHM7Pz9frVq1UlxcnKxWa5nH53Q6Zbfb1b9/f/n6+pZ5v2vVKWWDx9ryNIu3odk9ivT0Pm9lTB9Q3d2pE6rreVpX1fb5LD7jDgAAAADqExIoAIAar6ioSA6HQ9HR0fL19dWmTZuUmJgoSTpy5IiysrJks9kkSTabTc8++6xOnjyp0NBQST994ttqtapDhw5mjPtZCna73TzG5VgsFlkslhLlvr6+FXpDtKL7VZSj0MtjbVUXR5FXrXxzuibz9PO0rqut81kb+wwAAAAA14oECgCgRpk6daoGDhyo1q1b6/Tp01qxYoW2bt2qDRs2KCgoSKNHj1ZycrJCQkJktVo1YcIE2Ww2xcTESJLi4uLUoUMHPfjgg5o7d66ys7M1bdo0JSUlmcmPsWPH6tVXX9XkyZP10EMPafPmzVq5cqXWrl1bnUMHAAAAAABADUICBQBQo5w8eVLDhw/XiRMnFBQUpC5dumjDhg3q37+/JGn+/Pny9vZWYmKiHA6H4uPj9dprr5n7+/j4aM2aNRo3bpxsNpsaNmyoESNGaNasWWZMVFSU1q5dq0mTJmnBggVq2bKlli5dqvj4eI+PFwAAAAAAADUTCRQAQI3y5ptvXrHe399fixYt0qJFiy4bExkZedUbiffu3Vv79++vUB8BAAAAAABQ93lXdwcAAAAAAAAAAABqGhIoAAAAAAAAAAAAbkigAAAAAAAAAAAAuCGBAgAAAKDe2b59uwYNGqSIiAh5eXlp9erVLvUjR46Ul5eXy9eAAQNcYk6dOqVhw4bJarUqODhYo0eP1pkzZ1xiPvvsM91xxx3y9/dXq1atNHfu3KoeGgAAAIBKQgIFAAAAQL1z9uxZde3aVYsWLbpszIABA3TixAnz669//atL/bBhw3To0CHZ7XatWbNG27dv15gxY8z6/Px8xcXFKTIyUhkZGXrhhReUkpKiP/7xj1U2LgAAAACVp0F1dwAAAAAAPG3gwIEaOHDgFWMsFovCw8NLrfv888+1fv167d27Vz169JAkLVy4UHfddZdefPFFRUREaPny5SooKNBbb70lPz8/dezYUZmZmXrppZdcEi0AAAAAaibOQAEAAACAUmzdulWhoaFq27atxo0bpx9++MGsS09PV3BwsJk8kaTY2Fh5e3tr9+7dZkyvXr3k5+dnxsTHx+vIkSP68ccfPTcQAAAAABXCGSgAAAAA4GbAgAEaMmSIoqKidOzYMT355JMaOHCg0tPT5ePjo+zsbIWGhrrs06BBA4WEhCg7O1uSlJ2draioKJeYsLAws65JkyYl2nU4HHI4HOZ2fn6+JMnpdMrpdLrEFm+7l1/K4mOUdcj1jsXbcPleHlea8/qiLM8/XB7zVzrmAwBQ05BAAQAAAAA3Q4cONX/u3LmzunTpohtuuEFbt25Vv379qqzdOXPmaObMmSXK09LSFBgYWOo+drv9ssebe2ulda3Omt2jqNz7rFu3rgp6Ujtd6fmHq2P+XJ07d666uwAAgAsSKAAAAABwFddff72aNWumo0ePql+/fgoPD9fJkyddYi5evKhTp06Z900JDw9XTk6OS0zx9uXurTJ16lQlJyeb2/n5+WrVqpXi4uJktVpdYp1Op+x2u/r37y9fX99Sj9cpZUP5BlqPWLwNze5RpKf3ectR5FWufQ+mxFdRr2qPsjz/cHnMX+mKz7oDAKCmIIECAAAAAFfxzTff6IcfflCLFi0kSTabTbm5ucrIyFB0dLQkafPmzSoqKlLPnj3NmKeeekpOp9N8g9Rut6tt27alXr5L+unG9RaLpUS5r6/vZd9kvVKdo7B8iYH6yFHkVe554g3v/7nS8w9Xx/y5Yi4AADUNN5EHAAAAUO+cOXNGmZmZyszMlCQdP35cmZmZysrK0pkzZ/TEE09o165d+uqrr7Rp0ybdc889atOmjeLjfzrzoH379howYIAeeeQR7dmzRzt27ND48eM1dOhQRURESJIeeOAB+fn5afTo0Tp06JDeffddLViwwOUMEwAAAAA1F2egAAAAAKh39u3bpz59+pjbxUmNESNGaPHixfrss8/09ttvKzc3VxEREYqLi9Ps2bNdzg5Zvny5xo8fr379+snb21uJiYl65ZVXzPqgoCClpaUpKSlJ0dHRatasmaZPn64xY8Z4bqAAANRB1/1+rfmzxcfQ3Ft/umwlZ14CqGwkUAAAAADUO71795ZhGJet37Dh6vcOCQkJ0YoVK64Y06VLF33yySfl7h8AAACA6sclvAAAAAAAAAAAANyQQAEAAAAAAAAAAHBDAgUAAAAAAAAAAMANCRQAAAAAAACgkm3fvl2DBg1SRESEvLy8tHr1apd6wzA0ffp0tWjRQgEBAYqNjdWXX37pEnPq1CkNGzZMVqtVwcHBGj16tM6cOeMS89lnn+mOO+6Qv7+/WrVqpblz51b10ACg3iCBAgAAAAAAAFSys2fPqmvXrlq0aFGp9XPnztUrr7yiJUuWaPfu3WrYsKHi4+N14cIFM2bYsGE6dOiQ7Ha71qxZo+3bt2vMmDFmfX5+vuLi4hQZGamMjAy98MILSklJ0R//+McqHx8A1AcNqrsDAAAAAAAAQF0zcOBADRw4sNQ6wzD08ssva9q0abrnnnskSX/6058UFham1atXa+jQofr888+1fv167d27Vz169JAkLVy4UHfddZdefPFFRUREaPny5SooKNBbb70lPz8/dezYUZmZmXrppZdcEi0AgIrhDBQAAAAAAADAg44fP67s7GzFxsaaZUFBQerZs6fS09MlSenp6QoODjaTJ5IUGxsrb29v7d6924zp1auX/Pz8zJj4+HgdOXJEP/74o4dGAwB1F2egAAAAAAAAAB6UnZ0tSQoLC3MpDwsLM+uys7MVGhrqUt+gQQOFhIS4xERFRZU4RnFdkyZNSm3f4XDI4XCY2/n5+ZIkp9Mpp9NZ0WF5jMXH+N/P3obL97qG8VUuTz+/i9urDb9X5VVbx1be/pJAAQAAAAAAAOqROXPmaObMmSXK09LSFBgYWA09Kp+5t5Ysm92jyPMd8SDGVznWrVvnkXbc2e32amnXE2rb2M6dO1eueBIoAAAAAAAAgAeFh4dLknJyctSiRQuzPCcnR926dTNjTp486bLfxYsXderUKXP/8PBw5eTkuMQUbxfHlGbq1KlKTk42t/Pz89WqVSvFxcXJarVWfGAe0illg/mzxdvQ7B5FenqftxxFXtXYq6rB+CrXwZT4Km/jUk6nU3a7Xf3795evr69H265qtXVsxWfclRUJFAAAAAAAAMCDoqKiFB4erk2bNpkJk/z8fO3evVvjxo2TJNlsNuXm5iojI0PR0dGSpM2bN6uoqEg9e/Y0Y5566ik5nU7zDUy73a62bdte9vJdkmSxWGSxWEqU+/r61oo3Qh2FJd9odxR5lVpeVzC+ylFdz+/a8rtVEbVtbOXtKzeRBwAAAAAAACrZmTNnlJmZqczMTEk/3Tg+MzNTWVlZ8vLy0sSJE/XMM8/oww8/1IEDBzR8+HBFRERo8ODBkqT27dtrwIABeuSRR7Rnzx7t2LFD48eP19ChQxURESFJeuCBB+Tn56fRo0fr0KFDevfdd7VgwQKXs0sAABXHGSgAAAAAAABAJdu3b5/69OljbhcnNUaMGKHU1FRNnjxZZ8+e1ZgxY5Sbm6vbb79d69evl7+/v7nP8uXLNX78ePXr10/e3t5KTEzUK6+8YtYHBQUpLS1NSUlJio6OVrNmzTR9+nSNGTPGcwMFgDqMBAoAAAAAAABQyXr37i3DMC5b7+XlpVmzZmnWrFmXjQkJCdGKFSuu2E6XLl30ySefVLifAIDL4xJeAAAAAAAAAAAAbkigAAAAAAAAAAAAuClXAmXOnDm65ZZb1LhxY4WGhmrw4ME6cuSIS8yFCxeUlJSkpk2bqlGjRkpMTFROTo5LTFZWlhISEhQYGKjQ0FA98cQTunjxokvM1q1bdfPNN8tisahNmzZKTU2t2AgBAAAAAAAAAADKqVwJlG3btikpKUm7du2S3W6X0+lUXFyczp49a8ZMmjRJH330kVatWqVt27bpu+++05AhQ8z6wsJCJSQkqKCgQDt37tTbb7+t1NRUTZ8+3Yw5fvy4EhIS1KdPH2VmZmrixIl6+OGHtWHDhkoYMgAAAAAAAAAAwJWV6yby69evd9lOTU1VaGioMjIy1KtXL+Xl5enNN9/UihUr1LdvX0nSsmXL1L59e+3atUsxMTFKS0vT4cOHtXHjRoWFhalbt26aPXu2pkyZopSUFPn5+WnJkiWKiorSvHnzJEnt27fXp59+qvnz5ys+Pr6Shg4AAAAAAAAAAFC6ciVQ3OXl5UmSQkJCJEkZGRlyOp2KjY01Y9q1a6fWrVsrPT1dMTExSk9PV+fOnRUWFmbGxMfHa9y4cTp06JC6d++u9PR0l2MUx0ycOPGyfXE4HHI4HOZ2fn6+JMnpdMrpdJZ5TMWxFm+jzPtUhvL0sTYpHlddHZ8nMZeVp67NZV0ZBwAAAAAAAFCTVDiBUlRUpIkTJ+q2225Tp06dJEnZ2dny8/NTcHCwS2xYWJiys7PNmEuTJ8X1xXVXisnPz9f58+cVEBBQoj9z5szRzJkzS5SnpaUpMDCw3OOb3aOo3Ptci3Xr1nm0PU+z2+3V3YU6g7msPHVlLs+dO1fdXQAAAAAAAADqnAonUJKSknTw4EF9+umnldmfCps6daqSk5PN7fz8fLVq1UpxcXGyWq1lPo7T6ZTdbtfT+7zlKPKqiq6W6mBK3bw0WfF89u/fX76+vtXdnVqNuaw8dW0ui8+4AwAAAAAAAFB5KpRAGT9+vNasWaPt27erZcuWZnl4eLgKCgqUm5vrchZKTk6OwsPDzZg9e/a4HC8nJ8esK/5eXHZpjNVqLfXsE0myWCyyWCwlyn19fSv0BqmjyEuOQs8lUOrCm7hXUtHHASUxl5WnrsxlXRgDAAAAAAAAUNN4lyfYMAyNHz9e77//vjZv3qyoqCiX+ujoaPn6+mrTpk1m2ZEjR5SVlSWbzSZJstlsOnDggE6ePGnG2O12Wa1WdejQwYy59BjFMcXHAAAAAAAAAAAAqErlOgMlKSlJK1as0AcffKDGjRub9ywJCgpSQECAgoKCNHr0aCUnJyskJERWq1UTJkyQzWZTTEyMJCkuLk4dOnTQgw8+qLlz5yo7O1vTpk1TUlKSeQbJ2LFj9eqrr2ry5Ml66KGHtHnzZq1cuVJr166t5OEDAAAAAAAAAACUVK4zUBYvXqy8vDz17t1bLVq0ML/effddM2b+/Pm6++67lZiYqF69eik8PFzvvfeeWe/j46M1a9bIx8dHNptNv/71rzV8+HDNmjXLjImKitLatWtlt9vVtWtXzZs3T0uXLlV8fN28TwgAAAAAAAAAAKhZynUGimEYV43x9/fXokWLtGjRosvGREZGat26dVc8Tu/evbV///7ydA8AAAAAAAAAAKBSlOsMFAAAAAAAAAAAgPqABAoAoEaZM2eObrnlFjVu3FihoaEaPHiwjhw54hJz4cIFJSUlqWnTpmrUqJESExOVk5PjEpOVlaWEhAQFBgYqNDRUTzzxhC5evOgSs3XrVt18882yWCxq06aNUlNTq3p4AAAAAAAAqCVIoAAAapRt27YpKSlJu3btkt1ul9PpVFxcnM6ePWvGTJo0SR999JFWrVqlbdu26bvvvtOQIUPM+sLCQiUkJKigoEA7d+7U22+/rdTUVE2fPt2MOX78uBISEtSnTx9lZmZq4sSJevjhh7VhwwaPjhcAAAAAAAA1U7nugQIAQFVbv369y3ZqaqpCQ0OVkZGhXr16KS8vT2+++aZWrFihvn37SpKWLVum9u3ba9euXYqJiVFaWpoOHz6sjRs3KiwsTN26ddPs2bM1ZcoUpaSkyM/PT0uWLFFUVJTmzZsnSWrfvr0+/fRTzZ8/X/Hx8R4fNwAAAAAAAGoWzkABANRoeXl5kqSQkBBJUkZGhpxOp2JjY82Ydu3aqXXr1kpPT5ckpaenq3PnzgoLCzNj4uPjlZ+fr0OHDpkxlx6jOKb4GAAAAAAAAKjfOAMFAFBjFRUVaeLEibrtttvUqVMnSVJ2drb8/PwUHBzsEhsWFqbs7Gwz5tLkSXF9cd2VYvLz83X+/HkFBASU6I/D4ZDD4TC38/PzJUlOp1NOp7PM4yqOLc8+lcHiY3i0PU+yeBvmd0/Pa11VXc/Tuqq2z2dt7TcAAAAAXAsSKACAGispKUkHDx7Up59+Wt1dkfTTDe5nzpxZojwtLU2BgYHlPp7dbq+MbpXZ3Fs92ly1mN2jSOvWravubtQpnn6e1nW1dT7PnTtX3V0AAAAAAI8jgQIAqJHGjx+vNWvWaPv27WrZsqVZHh4eroKCAuXm5rqchZKTk6Pw8HAzZs+ePS7Hy8nJMeuKvxeXXRpjtVpLPftEkqZOnark5GRzOz8/X61atVJcXJysVmuZx+Z0OmW329W/f3/5+vqWeb9r1Sllg8fa8jSLt6HZPYr09D5vZUwfUN3dqROq63laV9X2+Sw+4w4AAAAA6hMSKACAGsUwDE2YMEHvv/++tm7dqqioKJf66Oho+fr6atOmTUpMTJQkHTlyRFlZWbLZbJIkm82mZ599VidPnlRoaKiknz71bbVa1aFDBzPG/UwFu91uHqM0FotFFoulRLmvr2+F3hCt6H4V5Sj08lhb1cVR5FUr35yuyTz9PK3raut81sY+AwAAAMC1IoECAKhRkpKStGLFCn3wwQdq3Lixec+SoKAgBQQEKCgoSKNHj1ZycrJCQkJktVo1YcIE2Ww2xcTESJLi4uLUoUMHPfjgg5o7d66ys7M1bdo0JSUlmQmQsWPH6tVXX9XkyZP10EMPafPmzVq5cqXWrl1bbWMHAAAAAABAzeFd3R0AAOBSixcvVl5ennr37q0WLVqYX++++64ZM3/+fN19991KTExUr169FB4ervfee8+s9/Hx0Zo1a+Tj4yObzaZf//rXGj58uGbNmmXGREVFae3atbLb7eratavmzZunpUuXKj4+3qPjBQAAAAAAQM1EAgUAUKMYhlHq18iRI80Yf39/LVq0SKdOndLZs2f13nvvmfc2KRYZGal169bp3Llz+v777/Xiiy+qQQPXEy979+6t/fv3y+Fw6NixYy5tAADqtu3bt2vQoEGKiIiQl5eXVq9e7VJvGIamT5+uFi1aKCAgQLGxsfryyy9dYk6dOqVhw4bJarUqODhYo0eP1pkzZ1xiPvvsM91xxx3y9/dXq1atNHfu3KoeGgAAAIBKwiW8aojrfu/5S8Z89XyCx9sEAAAAaoKzZ8+qa9eueuihhzRkyJAS9XPnztUrr7yit99+W1FRUXr66acVHx+vw4cPy9/fX5I0bNgwnThxQna7XU6nU6NGjdKYMWO0YsUKSVJ+fr7i4uIUGxurJUuW6MCBA3rooYcUHBysMWPGeHS8AAAAAMqPBAoAAACAemfgwIEaOHBgqXWGYejll1/WtGnTdM8990iS/vSnPyksLEyrV6/W0KFD9fnnn2v9+vXau3evevToIUlauHCh7rrrLr344ouKiIjQ8uXLVVBQoLfeekt+fn7q2LGjMjMz9dJLL5FAAQAAqAae/hC7xcfQ3Fs92iQqGQkUAAAAALjE8ePHlZ2drdjYWLMsKChIPXv2VHp6uoYOHar09HQFBwebyRNJio2Nlbe3t3bv3q17771X6enp6tWrl/z8/MyY+Ph4/eEPf9CPP/6oJk2alGjb4XDI4XCY2/n5+ZIkp9Mpp9PpElu87V5+KYuPUc7R1x8Wb8Ple3lcac7ri7I8/3B5zF/pmA8AQE1DAgUAAAAALpGdnS1JCgsLcykPCwsz67KzsxUaGupS36BBA4WEhLjEREVFlThGcV1pCZQ5c+Zo5syZJcrT0tIUGBhYan/tdvtlx8InHq9udo+icu+zbt26KuhJ7XSl5x+ujvlzde7cueruAgAALkigAAAAAEANMXXqVCUnJ5vb+fn5atWqleLi4mS1Wl1inU6n7Ha7+vfvL19f31KP1yllQ5X2tzazeBua3aNIT+/zlqPIq1z7HkyJr6Je1R5lef7h8pi/0hWfdQcAQE1BAgUAAAAALhEeHi5JysnJUYsWLczynJwcdevWzYw5efKky34XL17UqVOnzP3Dw8OVk5PjElO8XRzjzmKxyGKxlCj39fW97JusV6pzFJYvMVAfOYq8yj1PvOH9P1d6/uHqmD9XzAUAoKbxru4OAAAAAEBNEhUVpfDwcG3atMksy8/P1+7du2Wz2SRJNptNubm5ysjIMGM2b96soqIi9ezZ04zZvn27yzX97Xa72rZtW+rluwAAAADULCRQAAAAANQ7Z86cUWZmpjIzMyX9dOP4zMxMZWVlycvLSxMnTtQzzzyjDz/8UAcOHNDw4cMVERGhwYMHS5Lat2+vAQMG6JFHHtGePXu0Y8cOjR8/XkOHDlVERIQk6YEHHpCfn59Gjx6tQ4cO6d1339WCBQtcLtEFAAAAoObiEl4AAAAA6p19+/apT58+5nZxUmPEiBFKTU3V5MmTdfbsWY0ZM0a5ubm6/fbbtX79evn7+5v7LF++XOPHj1e/fv3k7e2txMREvfLKK2Z9UFCQ0tLSlJSUpOjoaDVr1kzTp0/XmDFjPDdQAAAAABVGAgUAAABAvdO7d28ZhnHZei8vL82aNUuzZs26bExISIhWrFhxxXa6dOmiTz75pML9BAAAAFB9uIQX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BQDVJSUuTl5eXy1a5dO7P+woULSkpKUtOmTdWoUSMlJiYqJyfH5RhZWVlKSEhQYGCgQkND9cQTT+jixYueHgoA1EkNqrsDAAAAAAAAQH3VsWNHbdy40dxu0OB/b9dNmjRJa9eu1apVqxQUFKTx48dryJAh2rFjhySpsLBQCQkJCg8P186dO3XixAkNHz5cvr6+eu655zw+FgCoa0igAAAAAAAAANWkQYMGCg8PL1Gel5enN998UytWrFDfvn0lScuWLVP79u21a9cuxcTEKC0tTYcPH9bGjRsVFhambt26afbs2ZoyZYpSUlLk5+fn6eEAQJ1CAgUAAAAAAACoJl9++aUiIiLk7+8vm82mOXPmqHXr1srIyJDT6VRsbKwZ265dO7Vu3Vrp6emKiYlRenq6OnfurLCwMDMmPj5e48aN06FDh9S9e/dS23Q4HHI4HOZ2fn6+JMnpdMrpdFbRSCuPxcf438/ehsv3uobx1W7F46oNv1flVTym2ja28vaXBAoAAAAAAABQDXr27KnU1FS1bdtWJ06c0MyZM3XHHXfo4MGDys7Olp+fn4KDg132CQsLU3Z2tiQpOzvbJXlSXF9cdzlz5szRzJkzS5SnpaUpMDDwGkdV9ebeWrJsdo8iz3fEgxhf7Wa326u7C1Wmto3t3Llz5YongQIAAAAAAABUg4EDB5o/d+nSRT179lRkZKRWrlypgICAKmt36tSpSk5ONrfz8/PVqlUrxcXFyWq1Vlm7laVTygbzZ4u3odk9ivT0Pm85iryqsVdVg/HVbsXj69+/v3x9fau7O5XK6XTKbrfXurEVn3FXVuVOoGzfvl0vvPCCMjIydOLECb3//vsaPHiwWW8YhmbMmKE33nhDubm5uu2227R48WLdeOONZsypU6c0YcIEffTRR/L29lZiYqIWLFigRo0amTGfffaZkpKStHfvXjVv3lwTJkzQ5MmTy9tdAAAAAAAAoFYIDg7WTTfdpKNHj6p///4qKChQbm6uy1koOTk55j1TwsPDtWfPHpdj5OTkmHWXY7FYZLFYSpT7+vrWijdCHYUl32h3FHmVWl5XML7arbb8blVEbRtbefvqXd4Gzp49q65du2rRokWl1s+dO1evvPKKlixZot27d6thw4aKj4/XhQsXzJhhw4bp0KFDstvtWrNmjbZv364xY8aY9fn5+YqLi1NkZKQyMjL0wgsvKCUlRX/84x/L210AAAAAAACgVjhz5oyOHTumFi1aKDo6Wr6+vtq0aZNZf+TIEWVlZclms0mSbDabDhw4oJMnT5oxdrtdVqtVHTp08Hj/AaCuKfcZKAMHDnQ5vfBShmHo5Zdf1rRp03TPPfdIkv70pz8pLCxMq1ev1tChQ/X5559r/fr12rt3r3r06CFJWrhwoe666y69+OKLioiI0PLly1VQUKC33npLfn5+6tixozIzM/XSSy+5JFoAAAAAAACA2urxxx/XoEGDFBkZqe+++04zZsyQj4+P7r//fgUFBWn06NFKTk5WSEiIrFarJkyYIJvNppiYGElSXFycOnTooAcffFBz585Vdna2pk2bpqSkpFLPMAEAlE+l3gPl+PHjys7OVmxsrFkWFBSknj17Kj09XUOHDlV6erqCg4PN5IkkxcbGytvbW7t379a9996r9PR09erVS35+fmZMfHy8/vCHP+jHH39UkyZNSrTtcDjkcDjM7eJrmTmdTjmdzjKPoTjW4m2UfeC1VHnm5Vrb8ERbdR1zWXnq2lzWlXEAAAAAQH3zzTff6P7779cPP/yg5s2b6/bbb9euXbvUvHlzSdL8+fPNy987HA7Fx8frtddeM/f38fHRmjVrNG7cONlsNjVs2FAjRozQrFmzqmtIAFCnVGoCJTs7W5IUFhbmUh4WFmbWZWdnKzQ01LUTDRooJCTEJSYqKqrEMYrrSkugzJkzRzNnzixRnpaWpsDAwHKPZXaPonLvU9usW7fOY23Z7XaPtVXXMZeVp67M5blz56q7CwAAAACACnjnnXeuWO/v769FixZd9lL6khQZGenR93gAoD6p1ARKdZo6daqSk5PN7fz8fLVq1UpxcXGyWq1lPo7T6ZTdbtfT+7zlKKq7Ny6SpIMp8VXeRvF89u/fv1bdTKgmYi4rT12by+Iz7gAAAAAAAABUnkpNoISHh0uScnJy1KJFC7M8JydH3bp1M2MuvbGVJF28eFGnTp0y9w8PD1dOTo5LTPF2cYw7i8VS6rUdfX19K/QGqaPIS47Cup1AufHptCpvw+JjaO6tUvdnN+vIs3dXeXv1QUWf0yiprsxlXRiDu+3bt+uFF15QRkaGTpw4offff1+DBw826w3D0IwZM/TGG28oNzdXt912mxYvXqwbb7zRjDl16pQmTJigjz76yDzlfcGCBWrUqJEZ89lnnykpKUl79+5V8+bNNWHCBE2ePNmTQwUAAAAAAEAN5V2ZB4uKilJ4eLg2bdpkluXn52v37t2y2WySJJvNptzcXGVkZJgxmzdvVlFRkXr27GnGbN++3eW6/na7XW3bti318l0AgLrl7Nmz6tq162VPU587d65eeeUVLVmyRLt371bDhg0VHx+vCxcumDHDhg3ToUOHZLfbtWbNGm3fvl1jxowx6/Pz8xUXF6fIyEhlZGTohRdeUEpKiv74xz9W+fgAAAAAAABQ85X7DJQzZ87o6NGj5vbx48eVmZmpkJAQtW7dWhMnTtQzzzyjG2+8UVFRUXr66acVERFhfnK4ffv2GjBggB555BEtWbJETqdT48eP19ChQxURESFJeuCBBzRz5kyNHj1aU6ZM0cGDB7VgwQLNnz+/ckYNAKjRBg4cqIEDB5ZaZxiGXn75ZU2bNk333HOPJOlPf/qTwsLCtHr1ag0dOlSff/651q9fr71796pHjx6SpIULF+quu+7Siy++qIiICC1fvlwFBQV666235Ofnp44dOyozM1MvvfSSS6IFAAAAAAAA9VO5z0DZt2+funfvru7du0uSkpOT1b17d02fPl2SNHnyZE2YMEFjxozRLbfcojNnzmj9+vXy9/c3j7F8+XK1a9dO/fr101133aXbb7/d5RO/QUFBSktL0/HjxxUdHa3HHntM06dP5w0tAICOHz+u7OxsxcbGmmVBQUHq2bOn0tPTJUnp6ekKDg42kyeSFBsbK29vb+3evduM6dWrl/z8/MyY+Ph4HTlyRD/++KOHRgMAAAAAAICaqtxnoPTu3VuGYVy23svLS7NmzdKsWbMuGxMSEqIVK1ZcsZ0uXbrok08+KW/3AAB1XHZ2tiQpLCzMpTwsLMysy87OVmhoqEt9gwYNFBIS4hITFRVV4hjFdaVdMtLhcMjhcJjb+fn5kiSn0+ly2cmrKY4tzz6VweJz+fW7trN4G+Z3T89rXVVdz9O6qrbPZ23tNwAAAABci0q9iTwAAHXZnDlzNHPmzBLlaWlpCgwMLPfx7HZ7ZXSrzObe6tHmqsXsHkVat25ddXejTvH087Suq63zee7cuerugselpKSU+Jvftm1bffHFF5KkCxcu6LHHHtM777wjh8Oh+Ph4vfbaay4J/qysLI0bN05btmxRo0aNNGLECM2ZM0cNGvBvGAAAAFAb8ModAFCrhIeHS5JycnLUokULszwnJ0fdunUzY06ePOmy38WLF3Xq1Clz//DwcOXk5LjEFG8Xx7ibOnWqkpOTze38/Hy1atVKcXFxslqtZR6D0+mU3W5X//795evrW+b9rlWnlA0ea8vTLN6GZvco0tP7vJUxfUB1d6dOqK7naV1V2+ez+Iy7+qZjx47auHGjuX1p4mPSpElau3atVq1apaCgII0fP15DhgzRjh07JEmFhYVKSEhQeHi4du7cqRMnTmj48OHy9fXVc8895/GxAAAAACg/EigAgFolKipK4eHh2rRpk5kwyc/P1+7duzVu3DhJks1mU25urjIyMhQdHS1J2rx5s4qKitSzZ08z5qmnnpLT6TTfzLTb7Wrbtm2pl++SJIvFIovFUqLc19e3Qm+IVnS/inIUenmsreriKPKqlW9O12Sefp7WdbV1PmtjnytDgwYNSk2q5+Xl6c0339SKFSvUt29fSdKyZcvUvn177dq1SzExMUpLS9Phw4e1ceNGhYWFqVu3bpo9e7amTJmilJQUl3twAQAAAKiZSKAAAGqcM2fO6OjRo+b28ePHlZmZqZCQELVu3VoTJ07UM888oxtvvFFRUVF6+umnFRERocGDB0uS2rdvrwEDBuiRRx7RkiVL5HQ6NX78eA0dOlQRERGSpAceeEAzZ87U6NGjNWXKFB08eFALFizQ/Pnzq2PIAIAa6Msvv1RERIT8/f1ls9k0Z84ctW7dWhkZGXI6nYqNjTVj27Vrp9atWys9PV0xMTFKT09X586dXS7pFR8fr3HjxunQoUPq3r17qW2W535bZbm3Tl2+/9W1uvT+WeXFfYFq/72dqhvzVzrmAwBQ05BAAQDUOPv27VOfPn3M7eLLZo0YMUKpqamaPHmyzp49qzFjxig3N1e333671q9fL39/f3Of5cuXa/z48erXr5+8vb2VmJioV155xawPCgpSWlqakpKSFB0drWbNmmn69OkaM2aM5wYKAKixevbsqdTUVLVt21YnTpzQzJkzdccdd+jgwYPKzs6Wn5+fgoODXfYJCwtTdna2JCk7O9sleVJcX1x3ORW539aV7q1TH+5/da1m9ygq9z7cb+t/auu9nWoK5s9VfbznFgCgZiOBAgCocXr37i3DuPynQb28vDRr1izNmjXrsjEhISFasWLFFdvp0qWLPvnkkwr3EwBQdw0cOND8uUuXLurZs6ciIyO1cuVKBQQEVFm75bnfVlnurVOX7391rS69f5ajqHyXuTyYEl9Fvao9avu9naob81e6+nrPLQBAzUUCBQAAAACuIjg4WDfddJOOHj2q/v37q6CgQLm5uS5noeTk5Jj3TAkPD9eePXtcjpGTk2PWXU5F7rd1pbr6cP+ra+Uo8ir3PPGG9//U1ns71RTMnyvmAgBQ03hXdwcAAAAAoKY7c+aMjh07phYtWig6Olq+vr7atGmTWX/kyBFlZWXJZrNJkmw2mw4cOKCTJ0+aMXa7XVarVR06dPB4/wEAAACUH2egAAAAAICbxx9/XIMGDVJkZKS+++47zZgxQz4+Prr//vsVFBSk0aNHKzk5WSEhIbJarZowYYJsNptiYmIkSXFxcerQoYMefPBBzZ07V9nZ2Zo2bZqSkpJKPcMEuJrrfr/Wo+199XyCR9sDAACoiUigAAAAAICbb775Rvfff79++OEHNW/eXLfffrt27dql5s2bS5Lmz58vb29vJSYmyuFwKD4+Xq+99pq5v4+Pj9asWaNx48bJZrOpYcOGGjFixBXv3wUAAIC6qVPKBo9eWpUPQlQeEigAAAAA4Oadd965Yr2/v78WLVqkRYsWXTYmMjJS69atq+yuAQAAAPAQ7oECAAAAAAAAAADghgQKAAAAAAAAAACAGxIoAAAAAAAAAAAAbkigAAAAAAAAAAAAuOEm8gAAAAAAoF667vdrPd7mV88neLxNAABQMSRQAABAneLpN0J4EwQAAAAAgLqJBAoAAAAAAAAAAHWEJz5YaPExNPdWqVPKBjkKvershwtJoMBjODUatQ3PWQAAAAAAAKD+4ibyAAAAAAAAAAAAbkigAAAAAAAAAAAAuCGBAgAAAAAAAAAA4IYECgAAAAAAAAAAgBsSKAAAAAAAAAAAAG5IoAAAAAAAAAAAALhpUN0dAAAAAAAAqC+u+/1aWXwMzb1V6pSyQY5Crypt76vnE6r0+AAA1GWcgQIAAAAAAAAAAOCGBAoAAAAAAAAAAIAbLuGFOu2636/1eJucHg0AAAAAAOqL6njvBQA8hTNQAAAAAAAAAAAA3JBAAQAAAAAAAAAAcMMlvAAAAAAAKAcuVwMAAFA/cAYKAAAAAAAAAACAGxIoAAAAAAAAAAAAbkigAAAAAAAAAAAAuOEeKEAlq6rrIVt8DM29VeqUskGOQi+Xuq+eT6iSNgEAAAAAAACgvuIMFAAAAAAAAAAAADckUAAAAAAAAAAAANxwCS+gDqiqy4ZdCZcNAwAAAAAAAFCXcQYKAAAAAAAAAACAGxIoAAAAAAAAAAAAbkigAAAAAAAAAAAAuCGBAgAAAAAAAAAA4IYECgAAAAAAAAAAgJsG1d0BALXTdb9fW91dqDCLj6G5t0qdUjbIUehV3d0BAAAAAAAAUAORQAEAALgG1ZFQ/ur5BI+3CQAAAABAfcMlvAAAAAAAAAAAANxwBgoAANWEy8gBAAAAAIC6wNNXZ/DUlRlq9BkoixYt0nXXXSd/f3/17NlTe/bsqe4uAQDqGNYaAIAnsN4AAKoaaw0AVL4aewbKu+++q+TkZC1ZskQ9e/bUyy+/rPj4eB05ckShoaHV3T0AQB3AWgMA8ATWG6BsquO+YkBdwVoDAFWjxiZQXnrpJT3yyCMaNWqUJGnJkiVau3at3nrrLf3+97+v5t4BAOoC1hoAgCew3qA2uloyw+JjaO6tXJK0NqiOxJSnLquC/2GtAYCqUSMTKAUFBcrIyNDUqVPNMm9vb8XGxio9Pb0aewYAqCtYa1CbeeKNEPc3xngjBKgY1hsAQFVjrQGAqlMjEyj//e9/VVhYqLCwMJfysLAwffHFF6Xu43A45HA4zO28vDxJ0qlTp+R0OsvcttPp1Llz59TA6a3CIj5Fc60aFBk6d66I+awEzGXlqclz+cMPP5R7n9OnT0uSDMOo7O7Uaaw1dUtN/r2urdzntM3jKz3eh91T+3m8zapS/Hv/ww8/yNfXt7q7U26sNRVX3vWmPGtNWZ5XDS6evdYh1FmsHdeG+bs2dX3+KvJ/jcR6U1HV+b+NVP1rTV3/fWJ8tVtdHl91j81Ta02NTKBUxJw5czRz5swS5VFRUdXQG1zqgeruQB3CXFaemjqXzeZVfN/Tp08rKCio8jqDElhraraa+ntdm1X3nF7L30RUDdaaqsda41nV/XeutmP+rk1dnr9rXcNZb6peXVtv6vLvk8T4aru6PL7qHJun1poamUBp1qyZfHx8lJOT41Kek5Oj8PDwUveZOnWqkpOTze2ioiKdOnVKTZs2lZdX2TNg+fn5atWqlf7zn//IarVWbAAwMZ+Vh7msPHVtLg3D0OnTpxUREVHdXalVWGvqFua08jGnlau2zydrTcWVd70pz1pT259X1Y35uzbM37Vh/krHelMx1fm/TU1Q13+fGF/tVpfHV1vHVt61pkYmUPz8/BQdHa1NmzZp8ODBkn76Q75p0yaNHz++1H0sFossFotLWXBwcIX7YLVaa9UDX9Mxn5WHuaw8dWku+XRW+bHW1E3MaeVjTitXbZ5P1pqKKe96U5G1pjY/r2oC5u/aMH/XhvkrifWm/GrC/zY1QV3/fWJ8tVtdHl9tHFt51poamUCRpOTkZI0YMUI9evTQrbfeqpdffllnz57VqFGjqrtrAIA6grUGAOAJrDcAgKrGWgMAVaPGJlDuu+8+ff/995o+fbqys7PVrVs3rV+/vsQNsQAAqCjWGgCAJ7DeAACqGmsNAFSNGptAkaTx48df9lTDqmKxWDRjxowSpzGiYpjPysNcVh7mEpdirakbmNPKx5xWLuYTVbHe8Ly6NszftWH+rg3zh6pQHf/b1AR1/feJ8dVudXl8dXlsl/IyDMOo7k4AAAAAAAAAAADUJN7V3QEAAAAAAAAAAICahgQKAAAAAAAAAACAGxIoAAAAAAAAAAAAbkiguFm0aJGuu+46+fv7q2fPntqzZ091d8mjtm/frkGDBikiIkJeXl5avXq1S71hGJo+fbpatGihgIAAxcbG6ssvv3SJOXXqlIYNGyar1arg4GCNHj1aZ86ccYn57LPPdMcdd8jf31+tWrXS3LlzS/Rl1apVateunfz9/dW5c2etW7eu0sdblebMmaNbbrlFjRs3VmhoqAYPHqwjR464xFy4cEFJSUlq2rSpGjVqpMTEROXk5LjEZGVlKSEhQYGBgQoNDdUTTzyhixcvusRs3bpVN998sywWi9q0aaPU1NQS/anNz+3FixerS5cuslqtslqtstls+vjjj8165hG1Dc+jynO1dQvlU5a1C+VztTUMqCjWEiklJUVeXl4uX+3atTPrPfkasTbgf71rc7X5GzlyZInn44ABA1xi6vP8AZWhLK9Ve/fuXeJ3cezYsdXU47KrjDWtJrvuuutKjM/Ly0tJSUmSat/j5qk1tbpcaXxOp1NTpkxR586d1bBhQ0VERGj48OH67rvvXI5R2mP+/PPPe3gklcSA6Z133jH8/PyMt956yzh06JDxyCOPGMHBwUZOTk51d81j1q1bZzz11FPGe++9Z0gy3n//fZf6559/3ggKCjJWr15t/POf/zR+/vOfG1FRUcb58+fNmAEDBhhdu3Y1du3aZXzyySdGmzZtjPvvv9+sz8vLM8LCwoxhw4YZBw8eNP76178aAQEBxuuvv27G7Nixw/Dx8THmzp1rHD582Jg2bZrh6+trHDhwoMrnoLLEx8cby5YtMw4ePGhkZmYad911l9G6dWvjzJkzZszYsWONVq1aGZs2bTL27dtnxMTEGP/3f/9n1l+8eNHo1KmTERsba+zfv99Yt26d0axZM2Pq1KlmzL///W8jMDDQSE5ONg4fPmwsXLjQ8PHxMdavX2/G1Pbn9ocffmisXbvW+Ne//mUcOXLEePLJJw1fX1/j4MGDhmEwj6hdeB5VrqutWyifsqxdKJ+rrWFARbCW/GTGjBlGx44djRMnTphf33//vVnvqdeItQX/612bq83fiBEjjAEDBrg8H0+dOuUSU5/nD6gMZXmteueddxqPPPKIy+9iXl5eNfa6bK51TavpTp486TI2u91uSDK2bNliGEbte9w8saZWpyuNLzc314iNjTXeffdd44svvjDS09ONW2+91YiOjnY5RmRkpDFr1iyXx7S2/l9JAuUSt956q5GUlGRuFxYWGhEREcacOXOqsVfVx/0XpKioyAgPDzdeeOEFsyw3N9ewWCzGX//6V8MwDOPw4cOGJGPv3r1mzMcff2x4eXkZ3377rWEYhvHaa68ZTZo0MRwOhxkzZcoUo23btub2r371KyMhIcGlPz179jR+85vfVOoYPenkyZOGJGPbtm2GYfw0d76+vsaqVavMmM8//9yQZKSnpxuG8dMfLG9vbyM7O9uMWbx4sWG1Ws35mzx5stGxY0eXtu677z4jPj7e3K6Lz+0mTZoYS5cuZR5R6/A8qjokUCqf+9qFylG8hgEVxVrykxkzZhhdu3Yttc6TrxFrI/7XuzaXS6Dcc889l92H+QMqX2mvVe+8807j0Ucfrb5OVdC1rmm1zaOPPmrccMMNRlFRkWEYtfdxM4yqW1NrirL8n71nzx5DkvH111+bZZGRkcb8+fOrtnMewiW8/r+CggJlZGQoNjbWLPP29lZsbKzS09OrsWc1x/Hjx5Wdne0yR0FBQerZs6c5R+np6QoODlaPHj3MmNjYWHl7e2v37t1mTK9eveTn52fGxMfH68iRI/rxxx/NmEvbKY6pzY9FXl6eJCkkJESSlJGRIafT6TLOdu3aqXXr1i7z2blzZ4WFhZkx8fHxys/P16FDh8yYK81VXXtuFxYW6p133tHZs2dls9mYR9QqPI9Q27ivXbg27msYUBGsJa6+/PJLRURE6Prrr9ewYcOUlZUlyXOvtesK/terHFu3blVoaKjatm2rcePG6YcffjDrmD+g8l3utery5cvVrFkzderUSVOnTtW5c+eqo3vldi1rWm1SUFCgv/zlL3rooYfk5eVlltfWx81dZa2ptUleXp68vLwUHBzsUv7888+radOm6t69u1544YUSl0mtLRpUdwdqiv/+978qLCx0efEsSWFhYfriiy+qqVc1S3Z2tiSVOkfFddnZ2QoNDXWpb9CggUJCQlxioqKiShyjuK5JkybKzs6+Yju1TVFRkSZOnKjbbrtNnTp1kvTTWP38/Er8cXGfz9LmobjuSjH5+fk6f/68fvzxxzrx3D5w4IBsNpsuXLigRo0a6f3331eHDh2UmZnJPKLWYK1BbVLa2oWKudwaBlQEa8n/9OzZU6mpqWrbtq1OnDihmTNn6o477tDBgwc99lo7ICCgikbnWfyvd+0GDBigIUOGKCoqSseOHdOTTz6pgQMHKj09XT4+PswfUMku91r1gQceUGRkpCIiIvTZZ59pypQpOnLkiN57771q7O3VXeuaVpusXr1aubm5GjlypFlWWx+30lTWmlpbXLhwQVOmTNH9998vq9Vqlv/ud7/TzTffrJCQEO3cuVNTp07ViRMn9NJLL1VjbyuGBArgAUlJSTp48KA+/fTT6u5KrdW2bVtlZmYqLy9Pf/vb3zRixAht27atursFAHUWa1fludwaRhIFuDYDBw40f+7SpYt69uypyMhIrVy5ss4kNlB7DB061Py5c+fO6tKli2644QZt3bpV/fr1q8aeAXXT5V6rjhkzxvy5c+fOatGihfr166djx47phhtu8HQ3y6w+rWlvvvmmBg4cqIiICLOstj5u9Z3T6dSvfvUrGYahxYsXu9QlJyebP3fp0kV+fn76zW9+ozlz5shisXi6q9eES3j9f82aNZOPj49ycnJcynNychQeHl5NvapZiufhSnMUHh6ukydPutRfvHhRp06dcokp7RiXtnG5mNr4WIwfP15r1qzRli1b1LJlS7M8PDxcBQUFys3NdYl3n8+KzpXValVAQECdeW77+fmpTZs2io6O1pw5c9S1a1ctWLCAeUStwvMItcXl1i5UzOXWMKAiWEsuLzg4WDfddJOOHj3qsdeIdQX/61W+66+/Xs2aNdPRo0clMX9AZSrPa9WePXtKkvm7WFuUd02rLb7++mtt3LhRDz/88BXjauvjJlXemlrTFSdPvv76a9ntdpezT0rTs2dPXbx4UV999ZVnOliJSKD8f35+foqOjtamTZvMsqKiIm3atIlrVP9/UVFRCg8Pd5mj/Px87d6925wjm82m3NxcZWRkmDGbN29WUVGR+cfPZrNp+/btcjqdZozdblfbtm3VpEkTM+bSdopjatNjYRiGxo8fr/fff1+bN28ucSp2dHS0fH19XcZ55MgRZWVluczngQMHXP6oFv9RKv7U6tXmqq4+t4uKiuRwOJhH1Co8j1DTXW3tQuUoXsOAimAtubwzZ87o2LFjatGihcdeI9YV/K9X+b755hv98MMPatGihSTmD6gMFXmtmpmZKUnm72JtUd41rbZYtmyZQkNDlZCQcMW42vq4SZW3ptZkxcmTL7/8Uhs3blTTpk2vuk9mZqa8vb1LXLqsVqjee9jXLO+8845hsViM1NRU4/Dhw8aYMWOM4OBgIzs7u7q75jGnT5829u/fb+zfv9+QZLz00kvG/v37ja+//towDMN4/vnnjeDgYOODDz4wPvvsM+Oee+4xoqKijPPnz5vHGDBggNG9e3dj9+7dxqeffmrceOONxv3332/W5+bmGmFhYcaDDz5oHDx40HjnnXeMwMBA4/XXXzdjduzYYTRo0MB48cUXjc8//9yYMWOG4evraxw4cMBzk3GNxo0bZwQFBRlbt241Tpw4YX6dO3fOjBk7dqzRunVrY/Pmzca+ffsMm81m2Gw2s/7ixYtGp06djLi4OCMzM9NYv3690bx5c2Pq1KlmzL///W8jMDDQeOKJJ4zPP//cWLRokeHj42OsX7/ejKntz+3f//73xrZt24zjx48bn332mfH73//e8PLyMtLS0gzDYB5Ru/A8qlxXW7dQPmVZu1A+V1vDgIpgLfnJY489ZmzdutU4fvy4sWPHDiM2NtZo1qyZcfLkScMwPPcasbbgf71rc6X5O336tPH4448b6enpxvHjx42NGzcaN998s3HjjTcaFy5cMI9Rn+cPqAxXe6169OhRY9asWca+ffuM48ePGx988IFx/fXXG7169armnl/dta5ptUFhYaHRunVrY8qUKS7ltfFx88SaWp2uNL6CggLj5z//udGyZUsjMzPT5XfR4XAYhmEYO3fuNObPn29kZmYax44dM/7yl78YzZs3N4YPH17NI6sYEihuFi5caLRu3drw8/Mzbr31VmPXrl3V3SWP2rJliyGpxNeIESMMwzCMoqIi4+mnnzbCwsIMi8Vi9OvXzzhy5IjLMX744Qfj/vvvNxo1amRYrVZj1KhRxunTp11i/vnPfxq33367YbFYjJ/97GfG888/X6IvK1euNG666SbDz8/P6Nixo7F27doqG3dVKG0eJRnLli0zY86fP2/89re/NZo0aWIEBgYa9957r3HixAmX43z11VfGwIEDjYCAAKNZs2bGY489ZjidTpeYLVu2GN26dTP8/PyM66+/3qWNYrX5uf3QQw8ZkZGRhp+fn9G8eXOjX79+Lm88MY+obXgeVZ6rrVson7KsXSifq61hQEWxlhjGfffdZ7Ro0cLw8/Mzfvaznxn33XefcfToUbPek68RawP+17s2V5q/c+fOGXFxcUbz5s0NX19fIzIy0njkkUdKJDXr8/wBleFqr1WzsrKMXr16GSEhIYbFYjHatGljPPHEE0ZeXl71drwMKmNNq+k2bNhgSCqxttTGx81Ta2p1udL4jh8/ftnfxS1bthiGYRgZGRlGz549jaCgIMPf399o37698dxzz7l8qKA28TIMw6iUU1kAAAAAAAAAAADqCO6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KBabN26VV5eXtq6dWt1d+WapaSkyMvLS//973+ruysAgGpSvBZc6rrrrtPIkSPN7epa++rSmlsevXv3Vu/evau7GwAAAACAWowESj3i5eVVpq+yvMHy3HPPafXq1VXe59Lk5OTo8ccfV7t27RQYGKiGDRsqOjpazzzzjHJzc8241157TampqRVup7CwUMuWLVPv3r0VEhIii8Wi6667TqNGjdK+ffuufSAetmPHDt17770KCwszxzJ27Fj95z//ueq+jzzyiLy8vHT33XdXuP01a9ZowIABatq0qfz9/XXTTTfpiSee0KlTp0rEHjlyRJMmTdL//d//yd/fX15eXvrqq68q3DaAmuO1116Tl5eXevbsWd1dUWpqqry8vC77N/3uu+/WddddZ26fO3dOKSkpNTYRca3rXlUbOXKky+sNi8Wim266SdOnT9eFCxcqdMzDhw8rJSWFNQIAAAAAUCUaVHcH4Dl//vOfXbb/9Kc/yW63lyhv3779VY/13HPP6Re/+IUGDx5cmV28qr179+quu+7SmTNn9Otf/1rR0dGSpH379un555/X9u3blZaWJumnN5KaNWvm8unfsjp//ryGDBmi9evXq1evXnryyScVEhKir776SitXrtTbb7+trKwstWzZsjKHV2UWLlyoRx99VNdff70mTJigFi1a6PPPP9fSpUv17rvv6uOPP1ZMTEyp++7bt0+pqany9/evcPuPP/645s2bp65du2rKlCkKCQnRP/7xDy1cuFDvvvuuNm3apBtvvNGMT09P1yuvvKIOHTqoffv2yszMrHDbAGqW5cuX67rrrtOePXt09OhRtWnTprq7VGbnzp3TzJkzJanEmQ3Tpk3T73//+yvu36tXL50/f15+fn5V0r/LrXtV3W55WCwWLV26VJKUl5enDz74QLNnz9axY8e0fPnych/v8OHDmjlzpnr37u2S7JJkvh4AAAAAAKCiSKDUI7/+9a9dtnft2iW73V6ivKbKzc3VvffeKx8fH+3fv1/t2rVzqX/22Wf1xhtvVEpbTzzxhNavX6/58+dr4sSJLnUzZszQ/PnzK6UdT9ixY4cmTpyo22+/XevXr1dgYKBZN27cON12221KTEzUoUOHFBwc7LKvYRj63e9+p+HDh2vTpk0Vav+vf/2r5s2bp/vuu0/Lly+Xj4+PWTdy5Ej16dNHv/zlL7Vv3z41aPDTn6Sf//znys3NVePGjfXiiy+SQAHqiOPHj2vnzp1677339Jvf/EbLly/XjBkzqrtblaJBgwbm37DL8fb2vqZkdEVVV7uladCggcvrjt/+9rf6v//7P/31r3/VSy+9pLCwsEprqyYkjAAAAAAAtRuX8IKLs2fP6rHHHlOrVq1ksVjUtm1bvfjiizIMw4zx8vLS2bNn9fbbb5uX4Sj+tOvXX3+t3/72t2rbtq0CAgLUtGlT/fKXv6yUS2u8/vrr+vbbb/XSSy+VSJ5IUlhYmKZNmybpp+vOHzp0SNu2bTP7WNbroH/zzTd6/fXX1b9//xLJE0ny8fHR448/XuLsk9zcXI0cOVLBwcEKCgrSqFGjdO7cOZcYLy8vjR8/XqtXr1anTp1ksVjUsWNHrV+/vkQ7W7duVY8ePeTv768bbrhBr7/+eqnX2L+a2bNny8vLS2+//bZL8kSSbrjhBs2dO1ffffed/vjHP5bY989//rMOHjyoZ599tlxtXmrmzJlq0qSJ/vjHP7okTyTp1ltv1ZQpU/TPf/5T7733nlkeEhKixo0bV7hNADXT8uXL1aRJEyUkJOgXv/iFecaB0+lUSEiIRo0aVWKf/Px8+fv76/HHHzfLvv76a/385z9Xw4YNFRoaqkmTJmnDhg1Vep+Pr776Ss2bN5f009+14rUlJSVFUun3QHHnfi+S4kuIlfZ16Zq1bNky9e3bV6GhobJYLOrQoYMWL17scuwrrXuXuwfKqlWrFB0drYCAADVr1ky//vWv9e2337rEjBw5Uo0aNdK3336rwYMHq1GjRmrevLkef/xxFRYWlm8SS+Hl5aXbb79dhmHo3//+t1leltcTqamp+uUvfylJ6tOnT4lLkZZ2D5STJ09q9OjRCgsLk7+/v7p27aq33377mscBAAAAAKibOAMFJsMw9POf/1xbtmzR6NGj1a1bN23YsEFPPPGEvv32W/Osiz//+c96+OGHdeutt2rMmDGSfnojXvrpEls7d+7U0KFD1bJlS3311VdavHixevfurcOHD5d4A788PvzwQwUEBOgXv/jFVWNffvllTZgwQY0aNdJTTz0lSWX+VOvHH3+sixcv6sEHHyxX/371q18pKipKc+bM0T/+8Q8tXbpUoaGh+sMf/uAS9+mnn+q9997Tb3/7WzVu3FivvPKKEhMTlZWVpaZNm0qS9u/frwEDBqhFixaaOXOmCgsLNWvWLPPNu7I6d+6cNm3apDvuuENRUVGlxtx3330aM2aMPvroI02ePNksP336tKZMmaInn3xS4eHh5Wq32JdffqkjR45o5MiRslqtpcYMHz5cM2bM0EcffaRf/epXFWoHQO2wfPlyDRkyRH5+frr//vu1ePFi7d27V7fccovuvfdevffee3r99dddzhxYvXq1HA6Hhg4dKumnRH/fvn114sQJPfroowoPD9eKFSu0ZcuWKu178+bNtXjxYo0bN0733nuvhgwZIknq0qVLhY/Zq1evEpfR/PrrrzVt2jSFhoaaZYsXL1bHjh3185//XA0aNNBHH32k3/72tyoqKlJSUpKk8q97qampGjVqlG655RbNmTNHOTk5WrBggXbs2KH9+/e7nJFYWFio+Ph49ezZUy+++KI2btyoefPm6YYbbtC4ceMqPP5ixUmRJk2amGVleT3Rq1cv/e53v9Mrr7yiJ5980rwE6eUuRXr+/Hn17t1bR48e1fjx4xUVFaVVq1Zp5MiRys3N1aOPPnrNYwEAAAAA1DEG6q2kpCTj0qfA6tWrDUnGM8884xL3i1/8wvDy8jKOHj1qljVs2NAYMWJEiWOeO3euRFl6erohyfjTn/5klm3ZssWQZGzZsqXM/W3SpInRtWvXMsd37NjRuPPOO8scX2zSpEmGJGP//v1lip8xY4YhyXjooYdcyu+9916jadOmLmWSDD8/P5e5/Oc//2lIMhYuXGiWDRo0yAgMDDS+/fZbs+zLL780GjRoYJTn1zYzM9OQZDz66KNXjOvSpYsREhLiUvb4448bUVFRxoULFwzDMIzIyEgjISGhzG0bxv+eU/Pnz79inNVqNW6++eZS61544QVDknH8+PFytQ2gZtm3b58hybDb7YZhGEZRUZHRsmVL8+/Thg0bDEnGRx995LLfXXfdZVx//fXm9rx58wxJxurVq82y8+fPG+3atSv3urJs2TJDkrF3795S6xMSEozIyEhz+/vvvzckGTNmzCgRW7wWXCoyMtJlrbza2nf+/HkjOjraiIiIME6cOGGWl7a2xsfHu8yLYVx+3XNvt6CgwAgNDTU6depknD9/3oxbs2aNIcmYPn26WTZixAhDkjFr1iyXY3bv3t2Ijo4udRyXM2LECKNhw4bG999/b3z//ffG0aNHjRdffNHw8vIyOnXqZBQVFV1xzKW9nli1atVl5/TOO+90mY+XX37ZkGT85S9/McsKCgoMm81mNGrUyMjPzy/XeAAAAAAAdR+X8IJp3bp18vHx0e9+9zuX8scee0yGYejjjz++6jECAgLMn51Op3744Qe1adNGwcHB+sc//nFN/cvPz/fIZZ3y8/MlqdxtjR071mX7jjvu0A8//GAer1hsbKx5xo7006eXrVareemSwsJCbdy4UYMHD1ZERIQZ16ZNGw0cOLBcfTp9+nSZxtK4cWMzVpL+9a9/acGCBXrhhRdksVjK1WZltA+g7lm+fLnCwsLUp08fST9duum+++7TO++8o8LCQvXt21fNmjXTu+++a+7z448/ym6367777jPL1q9fr5/97Gf6+c9/bpb5+/vrkUce8dxgqshvf/tbHThwQH//+99dzvy7dG3Ny8vTf//7X915553697//rby8vHK3s2/fPp08eVK//e1vXe6NkpCQoHbt2mnt2rUl9iltjbv0kltldfbsWTVv3lzNmzdXmzZt9Pjjj+u2227TBx984HIJtKp4PbFu3TqFh4fr/vvvN8t8fX31u9/9TmfOnNG2bdsqdFwAAAAAQN1FAgWmr7/+WhERESXe7C6+FMbXX3991WOcP39e06dPN++h0qxZMzVv3ly5ubkVepPnUlar1SNvshdfaqq8bbVu3dplu/hSJD/++OMV44pji+NOnjyp8+fPq02bNiXiSiu7kuLH8mpjOX36tMvlYh599FH93//9nxITE8vVXmW1D6BuKSws1DvvvKM+ffro+PHjOnr0qI4ePaqePXsqJydHmzZtUoMGDZSYmKgPPvhADodDkvTee+/J6XS6JFC+/vpr3XDDDSXuN1Lev49lVd77TlXU66+/rmXLlmnhwoWKiYlxqduxY4diY2PVsGFDBQcHq3nz5nryySclqUJra/F63rZt2xJ17dq1K7He+/v7l7iE5KXrVnn4+/vLbrfLbrdr2bJlat++vU6ePOmSMJGq5vXE119/rRtvvFHe3q4vf8vzOgcAAAAAUL9wDxRUqgkTJmjZsmWaOHGibDabgoKC5OXlpaFDh6qoqOiajt2uXTtlZmaqoKDA5fr4la34BvUHDhxQt27dyryf+w3SixmGUaG4ynDjjTeqQYMG+uyzzy4b43A4dOTIEd16662SpM2bN2v9+vV67733XG7We/HiRZ0/f15fffWVQkJCLntPk0t16NBBkq7Y/tdff638/Hxdf/31ZRwVgNpm8+bNOnHihN555x298847JeqXL1+uuLg4DR06VK+//ro+/vhjDR48WCtXrlS7du3UtWvXKulX8dkX58+fL7X+3LlzLmdoVJU9e/bo0Ucf1cMPP2zeW6zYsWPH1K9fP7Vr104vvfSSWrVqJT8/P61bt07z58+/5rW1LC63blX0WLGxseZ2fHy82rVrp9/85jf68MMPzfKqfD0BAAAAAEBZkUCBKTIyUhs3btTp06ddzkL54osvzPpil/tE7t/+9jeNGDFC8+bNM8suXLig3Nzca+7foEGDlJ6err///e8ul9+4nIp+anjgwIHy8fHRX/7yl3LfSL4yhIaGyt/fX0ePHi1RV1rZlQQGBqpfv37auHGjvv76a5fHsNjKlSvlcDj0y1/+UpKUlZUlSeYNki/17bffKioqSvPnz9fEiROv2v6NN96otm3bavXq1VqwYEGpl/L605/+JElm+wDqnuXLlys0NFSLFi0qUffee+/p/fff15IlS9SrVy+1aNFC7777rm6//XZt3rzZvCF6scjISB0+fFiGYbj8nS/v38fiY0nSkSNHdMcdd5So/9e//qVOnTqZ21VxNsr333+vX/ziF+rWrVup8/PRRx/J4XDoww8/dDmDccuWLSViy9q/S8fdt29fl7ojR46UulZUlRYtWmjSpEmaOXOmdu3aZZ59U9bXE+V5TCIjI/XZZ5+pqKjI5SyU0l7nAAAAAAAgcQkvXOKuu+5SYWGhXn31VZfy+fPny8vLy+X+Gw0bNiw1KeLj41PiTIqFCxeqsLDwmvs3duxYtWjRQo899pj+9a9/lag/efKknnnmmav28WpatWqlRx55RGlpaVq4cGGJ+qKiIs2bN0/ffPNNuY9dFsWfzl29erW+++47s/zo0aNlug+Nu2nTpskwDI0cObLEp6yPHz+uyZMnq1WrVmayqG/fvnr//fdLfDVv3lw9evTQ+++/r0GDBpW5/RkzZujHH3/U2LFjSzwPMjIy9Ic//EHdu3cv9/1dANQO58+f13vvvae7775bv/jFL0p8jR8/XqdPn9aHH34ob29v/eIXv9BHH32kP//5z7p48aLL5bukn85Y+Pbbb13OVrhw4YLeeOONcvctOjpaoaGhWrp0qXnZsGKrV6/Wt99+6/K3KTAwUJIq5UMB0k+XNhs6dKgKCgr097//vdSzK4vP/rh0bc3Ly9OyZctKxJZ13evRo4dCQ0O1ZMkSl3F//PHH+vzzz5WQkFCB0VTchAkTFBgYqOeff94sK+vriYYNG0oq22Ny1113KTs72+U+OxcvXtTChQvVqFEj3XnnndcwCgAAAABAXcQZKDANGjRIffr00VNPPaWvvvpKXbt2VVpamj744ANNnDjR5cbn0dHR2rhxo1566SVFREQoKipKPXv21N13360///nPCgoKUocOHZSenq6NGzeqadOm19y/Jk2a6P3339ddd92lbt266de//rWio6MlSf/4xz/017/+VTabzaWPixcv1jPPPKM2bdooNDS0xCdtL2fevHk6duyYfve735lv/DVp0kRZWVlatWqVvvjiCw0dOvSax3Q5KSkpSktL02233aZx48aZia1OnTopMzOzXMe6/fbbzTNGunTpopEjR6pFixb64osv9MYbb8jb21urV69WcHCwpJ/u0VLafVomTpyosLAwDR48uFzt33///dq3b59eeuklHT58WMOGDVOTJk30j3/8Q2+99ZaaN2+uv/3tb2rQ4H9/jvLy8szk1Y4dOyRJr776qoKDgxUcHKzx48eXqw8Aqs+HH36o06dPu9z0/VIxMTFq3ry5li9frvvuu0/33XefFi5cqBkzZqhz587m/SmK/eY3v9Grr76q+++/X48++qhatGih5cuXm5faKs8ZCX5+fnrxxRc1YsQI3XLLLbrvvvvUtGlT7d+/X2+99Za6dOnickmtgIAAdejQQe+++65uuukmhYSEqFOnTi5nqZTHkiVLtHnzZo0dO7bEGSVhYWHq37+/4uLi5Ofnp0GDBuk3v/mNzpw5ozfeeEOhoaE6ceKEyz5lXfd8fX31hz/8QaNGjdKdd96p+++/Xzk5OVqwYIGuu+46TZo0qULjqaimTZtq1KhReu211/T555+rffv2ZX490a1bN/n4+OgPf/iD8vLyZLFY1Ldv31LvqzVmzBi9/vrrGjlypDIyMnTdddfpb3/7m3bs2KGXX3651LMkAQAAAAD1nIF6KykpyXB/Cpw+fdqYNGmSERERYfj6+ho33nij8cILLxhFRUUucV988YXRq1cvIyAgwJBkjBgxwjAMw/jxxx+NUaNGGc2aNTMaNWpkxMfHG1988YURGRlpxhiGYWzZssWQZGzZsqXc/f7uu++MSZMmGTfddJPh7+9vBAYGGtHR0cazzz5r5OXlmXHZ2dlGQkKC0bhxY0OSceedd5arnYsXLxpLly417rjjDiMoKMjw9fU1IiMjjVGjRhn79+8342bMmGFIMr7//nuX/ZctW2ZIMo4fP26WSTKSkpJKtOU+P4ZhGJs2bTK6d+9u+Pn5GTfccIOxdOlS47HHHjP8/f3LNY5in3zyiXHPPfcYzZo1M7y8vAxJRmhoqHHixIky7R8ZGWkkJCRUqG3DMIwPP/zQiI2NNYKDgw1JhiSjY8eOLo9ZsePHj5sx7l+RkZEV7gMAzxs0aJDh7+9vnD179rIxI0eONHx9fY3//ve/RlFRkdGqVStDkvHMM8+UGv/vf//bSEhIMAICAozmzZsbjz32mPH3v//dkGTs2rWr3H38+OOPjT59+hhWq9Xw9fU1oqKijOTkZOPHH38sEbtz504jOjra8PPzMyQZM2bMMAzjf2vBpa629hXvU9rXpWvWhx9+aHTp0sXw9/c3rrvuOuMPf/iD8dZbb5VYYy637l1uzX333XeN7t27GxaLxQgJCTGGDRtmfPPNNy4xI0aMMBo2bFhiHkob79Vc7liGYRjHjh0zfHx8yv16wjAM44033jCuv/56w8fHx2Wcd955Z4m1Pycnxzyun5+f0blzZ2PZsmXlGgcAAAAAoP7wMowquHM1gCoxePBgHTp0SF9++eU1H2v27NmaPn26nnrqKZdLn3nKww8/rDfffFNvvPGGHn74YY+3D6BuefnllzVp0iR98803+tnPflbd3QEAAAAAAHUACRSghjp//rwCAgLM7S+//FIdO3bUiBEjKnSt/9KMGzdOS5Ys0euvv+5ymRpPKCws1ODBg7V+/Xp98MEHuuuuuzzaPoDay/3v44ULF9S9e3cVFhaWeo8sAAAAAACAiiCBgmp3/vx55eXlXTEmJCSk1Jvrlld2dvYV6wMCAhQUFHTN7VSGFi1aaOTIkbr++uv19ddfa/HixXI4HNq/f79uvPFG5eXllbgpvLvw8PAq69+pU6dUUFBw2XofHx81b968ytoHUH8NHDhQrVu3Vrdu3ZSXl6e//OUvOnTokJYvX64HHnjAo+sKWA8AAAAAAHUXCRRUu9TUVI0aNeqKMVu2bFHv3r2vua2r3Vx4xIgRSk1NveZ2KsOoUaO0ZcsWZWdny2KxyGaz6bnnntPNN98sSRo5cqTefvvtKx6jKn+9e/furW3btl22PjIyUl999VWVtQ+g/nr55Ze1dOlSffXVVyosLFSHDh00efJk3XfffZI8u66A9QAAAAAAUHeRQEG1O3HihA4dOnTFmOjoaDVp0uSa29q4ceMV6yMiItShQ4drbscTDh8+rO++++6KMbGxsVXWfkZGhn788cfL1gcEBOi2226rsvYB4HI8ua6A9QAAAAAAUHeRQAEAAAAAAAAAAHDjXd0dAAAAAAAAAAAAqGkaVHcHqkpRUZG+++47NW7c+Kr3vQCA2swwDJ0+fVoRERHy9iYv7kmsNQDqC9YaAAAAAPVRnU2gfPfdd2rVqlV1dwMAPOY///mPWrZsWd3dqFdYawDUN6w1AAAAAOqTOptAady4saSf/smzWq1l3s/pdCotLU1xcXHy9fWtqu7VOcxb+TFnFcO8lZSfn69WrVqZf/fgOaw1V8Y46476MEapfoyzomNkrQEAAABQH9XZBErxpVSsVmu539QKDAyU1Wqts/84VwXmrfyYs4ph3i6PS0h5HmvNlTHOuqM+jFGqH+O81jGy1gAAAACoT7iAMQAAAAAAAAAAgBsSKAAAAAAAAAAAAG5IoAAAAAAAAAAAALghgQIAAAAAAAAAAOCGBAoAAAAAAAAAAIAbEigAAAAAAAAAAABuSKAAAAAAAAAAAAC4IYECAAAAAAAAAADghgQKAAAAAAAAAACAGxIoAAAAAAAAAAAAbkigAABqtOeff15eXl6aOHGiWXbhwgUlJSWpadOmatSokRITE5WTk+OyX1ZWlhISEhQYGKjQ0FA98cQTunjxokvM1q1bdfPNN8tisahNmzZKTU31wIgAAAAAAABQG5BAAQDUWHv37tXrr7+uLl26uJRPmjRJH330kVatWqVt27bpu+++05AhQ8z6wsJCJSQkqKCgQDt37tTbb7+t1NRUTZ8+3Yw5fvy4EhIS1KdPH2VmZmrixIl6+OGHtWHDBo+NDwAAAAAAADVXg+ruAH5y3e/XerzNr55P8HibAFBWZ86c0bBhw/TGG2/omWeeMcvz8vL05ptvasWKFerbt68kadmyZWrfvr127dqlmJgYpaWl6fDhw9q4caPCwsLUrVs3zZ49W1OmTFFKSor8/Py0ZMkSRUVFad68eZKk9u3b69NPP9X8+fMVHx/vkTF2StkgR6GXR9qS+LsPAAAAAABQHiRQAAA1UlJSkhISEhQbG+uSQMnIyJDT6VRsbKxZ1q5dO7Vu3Vrp6emKiYlRenq6OnfurLCwMDMmPj5e48aN06FDh9S9e3elp6e7HKM45tJLhblzOBxyOBzmdn5+viTJ6XTK6XSWeWzFsRZvo8z7VIby9LEy2/N0u55WH8ZZH8Yo1Y9xVnSMdXlOAAAAAOBySKAAAGqcd955R//4xz+0d+/eEnXZ2dny8/NTcHCwS3lYWJiys7PNmEuTJ8X1xXVXisnPz9f58+cVEBBQou05c+Zo5syZJcrT0tIUGBhY9gH+f7N7FJV7n2uxbt06j7ZXzG63V0u7nlYfxlkfxijVj3GWd4znzp2rop4AAAAAQM1FAgUAUKP85z//0aOPPiq73S5/f//q7o6LqVOnKjk52dzOz89Xq1atFBcXJ6vVWubjOJ1O2e12Pb3PW44iz13C62CKZy5NVqx4nP3795evr69H2/ak+jDO+jBGqX6Ms6JjLD7jDgAAAADqExIoAIAaJSMjQydPntTNN99slhUWFmr79u169dVXtWHDBhUUFCg3N9flLJScnByFh4dLksLDw7Vnzx6X4+bk5Jh1xd+Lyy6NsVqtpZ59IkkWi0UWi6VEua+vb4XebHUUeXn0HijV9YZwReentqkP46wPY5TqxzjLO8a6Ph8AAAAAUBrv6u4AAACX6tevnw4cOKDMzEzzq0ePHho2bJj5s6+vrzZt2mTuc+TIEWVlZclms0mSbDabDhw4oJMnT5oxdrtdVqtVHTp0MGMuPUZxTPExAAAAAAAAUL9xBgoAoEZp3LixOnXq5FLWsGFDNW3a1CwfPXq0kpOTFRISIqvVqgkTJshmsykmJkaSFBcXpw4dOujBBx/U3LlzlZ2drWnTpikpKck8g2Ts2LF69dVXNXnyZD300EPavHmzVq5cqbVr13p2wAAAAAAAAKiRSKAAAGqd+fPny9vbW4mJiXI4HIqPj9drr71m1vv4+GjNmjUaN26cbDabGjZsqBEjRmjWrFlmTFRUlNauXatJkyZpwYIFatmypZYuXar4eM/eJwQAAAAAAAA1EwkUAECNt3XrVpdtf39/LVq0SIsWLbrsPpGRkVq3bt0Vj9u7d2/t37+/MroIAAAAAACAOoZ7oAAAAAAAAAAAALghgQIAAAAAAAAAAOCGBAoAAAAAAAAAAIAbEigAAAAAAAAAAABuSKAAAAAAAAAAAAC4IYECAAAAAAAAAADghgQKAAAAAAAAAACAGxIoAAAAAAAAAAAAbkigAAAAAAAAAAAAuCGBAgAAAAAAAAAA4IYECgAAAAAAAAAAgBsSKAAAAAAAAAAAAG5IoAAAAAAAAAAAALgpVwIlJSVFXl5eLl/t2rUz6y9cuKCkpCQ1bdpUjRo1UmJionJyclyOkZWVpYSEBAUGBio0NFRPPPGELl686BKzdetW3XzzzbJYLGrTpo1SU1MrPkIAAAAAAAAAAIByKvcZKB07dtSJEyfMr08//dSsmzRpkj766COtWrVK27Zt03fffachQ4aY9YWFhUpISFBBQYF27typt99+W6mpqZo+fboZc/z4cSUkJKhPnz7KzMzUxIkT9fDDD2vDhg3XOFQAAAAAAAAAAICyaVDuHRo0UHh4eInyvLw8vfnmm1qxYoX69u0rSVq2bJnat2+vXbt2KSYmRmlpaTp8+LA2btyosLAwdevWTbNnz9aUKVOUkpIiPz8/LVmyRFFRUZo3b54kqX379vr00081f/58xcfHX+NwAQAAAAAAAAAArq7cCZQvv/xSERER8vf3l81m05w5c9S6dWtlZGTI6XQqNjbWjG3Xrp1at26t9PR0xcTEKD09XZ07d1ZYWJgZEx8fr3HjxunQoUPq3r270tPTXY5RHDNx4sQr9svhcMjhcJjb+fn5kiSn0ymn01nm8RXHlmefymDxMTzanlS5Y6yueavNmLOKYd5KYi4AAAAAAACAyleuBErPnj2Vmpqqtm3b6sSJE5o5c6buuOMOHTx4UNnZ2fLz81NwcLDLPmFhYcrOzpYkZWdnuyRPiuuL664Uk5+fr/PnzysgIKDUvs2ZM0czZ84sUZ6WlqbAwMDyDFOSZLfby73PtZh7q0ebkyStW7eu0o/p6XmrC5izimHe/ufcuXPV3QUAAAAAAACgzilXAmXgwIHmz126dFHPnj0VGRmplStXXjax4SlTp05VcnKyuZ2fn69WrVopLi5OVqu1zMdxOp2y2+3q37+/fH19q6KrpeqU4vl7vBxMqbxLolXXvNVmzFnFMG8lFZ9xBwAAAAAAAKDylPsSXpcKDg7WTTfdpKNHj6p///4qKChQbm6uy1koOTk55j1TwsPDtWfPHpdj5OTkmHXF34vLLo2xWq1XTNJYLBZZLJYS5b6+vhV6k7Wi+1WUo9DLY20Vq4rxeXre6gLmrGKYt/9hHgAAAAAAAIDK530tO585c0bHjh1TixYtFB0dLV9fX23atMmsP3LkiLKysmSz2SRJNptNBw4c0MmTJ80Yu90uq9WqDh06mDGXHqM4pvgYAAAAAAAAAAAAVa1cCZTHH39c27Zt01dffaWdO3fq3nvvlY+Pj+6//34FBQVp9OjRSk5O1pYtW5SRkaFRo0bJZrMpJiZGkhQXF6cOHTrowQcf1D//+U9t2LBB06ZNU1JSknn2yNixY/Xvf/9bkydP1hdffKHX/l979x8WVZ33f/wFCIOog5HBwIrE5r0q+auwdO7K9QdCxnrnxh9ZrrKpeemid8puGpsZ6pquZWZJupVFe63cpl3Zlpgw6qKZ+IvkTrG8s7XL3c2B3UxHMccR5vvHfpmaAc1BmBmY5+O6uPSc8znnvN9H4tC8zo+XX9aGDRs0e/bslu8eAAAAAAAAAACgCV49wuvvf/+7HnroIX399de66aabdPfdd2vv3r266aabJEkrVqxQaGiosrKyZLfblZGRoZdfftm1flhYmDZv3qzp06fLbDarU6dOys7O1sKFC11jkpOTVVxcrNmzZ2vlypXq3r27XnvtNWVktNz7OgAAAAAAAAAAAK7GqwBl/fr1V10eGRmpgoICFRQUXHFMUlKStmzZctXtDBs2TIcOHfKmNAAAAAAAAAAAgBZzXe9AAQAAAAAAAAAAaI8IUAAAAAAAAAAAADwQoAAAAsrq1avVv39/GY1GGY1Gmc1mffDBB67lw4YNU0hIiNvXtGnT3LZx8uRJZWZmKioqSrGxsXr88cd1+fJltzFlZWW6/fbbZTAY1LNnTxUWFvqiPQAAAAAAALQRXr0DBQCA1ta9e3ctXbpU//Ef/yGn06k333xT999/vw4dOqRbb71VkvToo49q4cKFrnWioqJcf6+rq1NmZqZMJpP27NmjU6dOaeLEiQoPD9czzzwjSTpx4oQyMzM1bdo0rVu3Ttu3b9eUKVMUHx+vjIwM3zYMAAAAAACAgESAAgAIKGPGjHGbXrx4sVavXq29e/e6ApSoqCiZTKYm1y8tLdXRo0e1bds2xcXFaeDAgVq0aJHmzp2r/Px8RUREaM2aNUpOTtby5cslSX369NHu3bu1YsUKAhQAAAAAAABIIkABAASwuro6bdy4UbW1tTKbza7569at05/+9CeZTCaNGTNGTz31lOsulPLycvXr109xcXGu8RkZGZo+fbqqqqp02223qby8XGlpaW77ysjI0KxZs65aj91ul91ud03bbDZJksPhkMPhuOa+GsYaQp3XvE5L8KbGltyfr/fra8HQZzD0KAVHn83tsT0fEwAAAAC4EgIUAEDAOXz4sMxmsy5evKjOnTtr06ZNSklJkSQ9/PDDSkpKUkJCgj755BPNnTtXx44d0zvvvCNJslqtbuGJJNe01Wq96hibzaZvv/1WHTt2bLKuJUuWaMGCBY3ml5aWuj1G7FotGlTv9TrXY8uWLT7dXwOLxeKX/fpaMPQZDD1KwdGntz1euHChlSoBAAAAgMBFgAIACDi9evVSZWWlzp49q7ffflvZ2dnauXOnUlJSNHXqVNe4fv36KT4+XiNHjtQXX3yhW265pVXrysvLU25urmvaZrMpMTFR6enpMhqN17wdh8Mhi8Wipw6Gyl4f0hqlNulIvm8fT9bQ56hRoxQeHu7TfftSMPQZDD1KwdFnc3tsuOMOAAAAAIIJAQoAIOBERESoZ8+ekqTU1FQdOHBAK1eu1B/+8IdGYwcPHixJOn78uG655RaZTCbt37/fbUx1dbUkud6bYjKZXPO+P8ZoNF7x7hNJMhgMMhgMjeaHh4c368NWe32I7HW+C1D89YFwc49PWxMMfQZDj1Jw9Oltj+39eAAAAABAU0L9XQAAAD+kvr7e7d0j31dZWSlJio+PlySZzWYdPnxYNTU1rjEWi0VGo9H1GDCz2azt27e7bcdisbi9ZwUAAAAAAADBjTtQAAABJS8vT6NHj1aPHj107tw5FRUVqaysTCUlJfriiy9UVFSk++67TzfeeKM++eQTzZ49W0OHDlX//v0lSenp6UpJSdGECRO0bNkyWa1WzZs3Tzk5Oa67R6ZNm6ZVq1Zpzpw5mjRpknbs2KENGzaouLjYn60DAAAAAAAggBCgAAACSk1NjSZOnKhTp04pOjpa/fv3V0lJiUaNGqW//e1v2rZtm1544QXV1tYqMTFRWVlZmjdvnmv9sLAwbd68WdOnT5fZbFanTp2UnZ2thQsXusYkJyeruLhYs2fP1sqVK9W9e3e99tprysjw7TtCAAAAAAAAELgIUAAAAWXt2rVXXJaYmKidO3f+4DaSkpK0ZcuWq44ZNmyYDh065HV9AAAAAAAACA68AwUAAAAAAAAAAMADAQoAAAAAAAAAAIAHAhQAAA5MCugAAD+pSURBV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AAAAAAAAAMADAQoAAAAAAAAAAIAHAhQAQEBZvXq1+vfvL6PRKKPRKLPZrA8++MC1/OLFi8rJydGNN96ozp07KysrS9XV1W7bOHnypDIzMxUVFaXY2Fg9/vjjunz5stuYsrIy3X777TIYDOrZs6cKCwt90R4AAAAAAADaCAIUAEBA6d69u5YuXaqKigodPHhQI0aM0P3336+qqipJ0uzZs/X+++9r48aN2rlzp7766is98MADrvXr6uqUmZmpS5cuac+ePXrzzTdVWFio+fPnu8acOHFCmZmZGj58uCorKzVr1ixNmTJFJSUlPu8XAAAAAAAAgamDvwsAAOD7xowZ4za9ePFirV69Wnv37lX37t21du1aFRUVacSIEZKkN954Q3369NHevXs1ZMgQlZaW6ujRo9q2bZvi4uI0cOBALVq0SHPnzlV+fr4iIiK0Zs0aJScna/ny5ZKkPn36aPfu3VqxYoUyMjJ83jMAAAAAAAACDwEKACBg1dXVaePGjaqtrZXZbFZFRYUcDofS0tJcY3r37q0ePXqovLxcQ4YMUXl5ufr166e4uDjXmIyMDE2fPl1VVVW67bbbVF5e7raNhjGzZs26aj12u112u901bbPZJEkOh0MOh+Oa+2oYawh1XvM6LcGbGltyf77er68FQ5/B0KMUHH02t8f2fEwAAAAA4EquK0BZunSp8vLy9Nhjj+mFF16Q9O9n0//617/W+vXrZbfblZGRoZdfftntg6yTJ09q+vTp+stf/qLOnTsrOztbS5YsUYcO35VTVlam3NxcVVVVKTExUfPmzdMvf/nL6ykXANBGHD58WGazWRcvXlTnzp21adMmpaSkqLKyUhEREeratavb+Li4OFmtVkmS1Wp1O+c0LG9YdrUxNptN3377rTp27NhkXUuWLNGCBQsazS8tLVVUVJTXfS4aVO/1Otdjy5YtPt1fA4vF4pf9+low9BkMPUrB0ae3PV64cKGVKgEAAACAwNXsAOXAgQP6wx/+oP79+7vNnz17toqLi7Vx40ZFR0drxowZeuCBB/TRRx9J+u7Z9CaTSXv27NGpU6c0ceJEhYeH65lnnpH03bPpp02bpnXr1mn79u2aMmWK4uPjebQKAASBXr16qbKyUmfPntXbb7+t7Oxs7dy5099lKS8vT7m5ua5pm82mxMREpaeny2g0XvN2HA6HLBaLnjoYKnt9SGuU2qQj+b49hzb0OWrUKIWHh/t0374UDH0GQ49ScPTZ3B4b7rgDAAAAgGDSrADl/PnzGj9+vF599VX97ne/c80/e/Ysz6YHAFy3iIgI9ezZU5KUmpqqAwcOaOXKlXrwwQd16dIlnTlzxu0ulOrqaplMJkmSyWTS/v373bZXXV3tWtbwZ8O8748xGo1XvPtEkgwGgwwGQ6P54eHhzfqw1V4fInud7wIUf30g3Nzj09YEQ5/B0KMUHH1622N7Px4AAAAA0JTQ5qyUk5OjzMzMRs+P/6Fn00u64rPpbTabqqqqXGOaejZ9wzYAAMGlvr5edrtdqampCg8P1/bt213Ljh07ppMnT8psNkuSzGazDh8+rJqaGtcYi8Uio9GolJQU15jvb6NhTMM2AAAAAAAAAK/vQFm/fr0+/vhjHThwoNEyq9Xqt2fTt/SLfX39okxDmG9fJCy1bI/B8NLVlsYxax6OW2Pt7Vjk5eVp9OjR6tGjh86dO6eioiKVlZWppKRE0dHRmjx5snJzcxUTEyOj0aiZM2fKbDZryJAhkqT09HSlpKRowoQJWrZsmaxWq+bNm6ecnBzX3SPTpk3TqlWrNGfOHE2aNEk7duzQhg0bVFxc7M/WAQAAAAAAEEC8ClD+9re/6bHHHpPFYlFkZGRr1dQsLf1iX1+/PHTZnT7dnaTWeZlwMLx0taVxzJqH4/ad9vZi35qaGk2cOFGnTp1SdHS0+vfvr5KSEo0aNUqStGLFCoWGhiorK0t2u10ZGRl6+eWXXeuHhYVp8+bNmj59usxmszp16qTs7GwtXLjQNSY5OVnFxcWaPXu2Vq5cqe7du+u1117jMZEAAAAAAABw8SpAqaioUE1NjW6//XbXvLq6Ou3atUurVq1SSUmJ355N39Iv9vX1y0P75pf4bF8NWvJlwsHw0tWWxjFrHo5bY+3txb5r16696vLIyEgVFBSooKDgimOSkpJ+MCQeNmyYDh061KwaAQAAAAAA0P55FaCMHDlShw8fdpv3yCOPqHfv3po7d64SExNdz6bPysqS1PSz6RcvXqyamhrFxsZKavrZ9J4ffP3Qs+lb+sW+vn55qC9fItygNfoLhpeutjSOWfNw3L7DcQAAAAAAAABanlcBSpcuXdS3b1+3eZ06ddKNN97oms+z6QEAAAAAAAAAQFvn9UvkfwjPpgcAAAAAAAAAAG3ddQcoZWVlbtM8mx4AAAAAAAAAALR1of4uAAAAAAAAAAAAINAQoAAAAAAAAAAAAHggQAEAAAAAAAAAAPBAgAIAAAAAAAAAAOCBAAUAAAAAAAAAAMADAQoAAAAAAAAAAIAHAhQAAAAAAAAAAAAPBCgAAAAAAAAAAAAeCFAAAAAAAAAAAAA8dPB3AfCfm58obrFtGcKcWnan1De/RPa6kCbHfLk0s8X2BwAAAAAAAABAa+IOFAAAAAAAAAAAAA8EKAAAAAAAAAAAAB4IUAAAAAAAAAAAADwQoAAAAAAAAAAAAHggQAEAAAAAAAAAAPBAgAIAAAAAAAAAAOCBAAUAAAAAAAAAAMADAQoAAAAAAAAAAIAHAhQAAAAAAAAAAAAPBCgAAAAAAAAAAAAeCFAAAAAAAAAAAAA8EKAAAAAAAAAAAAB4IEABAASUJUuW6I477lCXLl0UGxursWPH6tixY25jhg0bppCQELevadOmuY05efKkMjMzFRUVpdjYWD3++OO6fPmy25iysjLdfvvtMhgM6tmzpwoLC1u7PQAAAAAAALQRBCgAgICyc+dO5eTkaO/evbJYLHI4HEpPT1dtba3buEcffVSnTp1yfS1btsy1rK6uTpmZmbp06ZL27NmjN998U4WFhZo/f75rzIkTJ5SZmanhw4ersrJSs2bN0pQpU1RSUuKzXgEAAAAAABC4Ovi7AAAAvm/r1q1u04WFhYqNjVVFRYWGDh3qmh8VFSWTydTkNkpLS3X06FFt27ZNcXFxGjhwoBYtWqS5c+cqPz9fERERWrNmjZKTk7V8+XJJUp8+fbR7926tWLFCGRkZrdcgAAAAAAAA2gTuQAEABLSzZ89KkmJiYtzmr1u3Tt26dVPfvn2Vl5enCxcuuJaVl5erX79+iouLc83LyMiQzWZTVVWVa0xaWprbNjMyMlReXt5arQAAAAAAAKAN4Q4UAEDAqq+v16xZs3TXXXepb9++rvkPP/ywkpKSlJCQoE8++URz587VsWPH9M4770iSrFarW3giyTVttVqvOsZms+nbb79Vx44dG9Vjt9tlt9td0zabTZLkcDjkcDiuua+GsYZQ5zWv0xK8qbEl9+fr/fpaMPQZDD1KwdFnc3tsz8cEAAAAAK6EAAUAELBycnJ05MgR7d69223+1KlTXX/v16+f4uPjNXLkSH3xxRe65ZZbWq2eJUuWaMGCBY3ml5aWKioqyuvtLRpU3xJlXbMtW7b4dH8NLBaLX/bra8HQZzD0KAVHn972+P27/AAAAAAgWBCgAAAC0owZM7R582bt2rVL3bt3v+rYwYMHS5KOHz+uW265RSaTSfv373cbU11dLUmu96aYTCbXvO+PMRqNTd59Ikl5eXnKzc11TdtsNiUmJio9PV1Go/Gae3M4HLJYLHrqYKjs9SHXvN71OpLv23e7NPQ5atQohYeH+3TfvhQMfQZDj1Jw9NncHhvuuAMAAACAYEKAAgAIKE6nUzNnztSmTZtUVlam5OTkH1ynsrJSkhQfHy9JMpvNWrx4sWpqahQbGyvp31dbG41GpaSkuMZ43pFhsVhkNpuvuB+DwSCDwdBofnh4eLM+bLXXh8he57sAxV8fCDf3+LQ1wdBnMPQoBUef3vbY3o8HAAAAADSFl8gDAAJKTk6O/vSnP6moqEhdunSR1WqV1WrVt99+K0n64osvtGjRIlVUVOjLL7/Ue++9p4kTJ2ro0KHq37+/JCk9PV0pKSmaMGGC/vd//1clJSWaN2+ecnJyXAHItGnT9Ne//lVz5szRZ599ppdfflkbNmzQ7Nmz/dY7AAAAAAAAAgcBCgAgoKxevVpnz57VsGHDFB8f7/p66623JEkRERHatm2b0tPT1bt3b/36179WVlaW3n//fdc2wsLCtHnzZoWFhclsNusXv/iFJk6cqIULF7rGJCcnq7i4WBaLRQMGDNDy5cv12muvKSPDt4+5AgAAAAAAQGDiEV4AgIDidDqvujwxMVE7d+78we0kJSX94EvThw0bpkOHDnlVHwAAAAAAAIIDd6AAAAAAAAAAAAB4IEABAAAAAAAAAADwQIACAAAAAAAAAADggQAFAAAAAAAAAADAAwEKAAAAAAAAAACABwIUAAAAAAAAAAAADwQoAAAAAAAAAAAAHghQAAAAAAAAAAAAPBCgAAAAAAAAAAAAeCBAAQAAAAAAAAAA8ECAAgAAAAAAAAAA4MGrAGX16tXq37+/jEajjEajzGazPvjgA9fyixcvKicnRzfeeKM6d+6srKwsVVdXu23j5MmTyszMVFRUlGJjY/X444/r8uXLbmPKysp0++23y2AwqGfPniosLGx+hwAAAAAAAAAAAF7yKkDp3r27li5dqoqKCh08eFAjRozQ/fffr6qqKknS7Nmz9f7772vjxo3auXOnvvrqKz3wwAOu9evq6pSZmalLly5pz549evPNN1VYWKj58+e7xpw4cUKZmZkaPny4KisrNWvWLE2ZMkUlJSUt1DIAAAAAAAAAAMDVdfBm8JgxY9ymFy9erNWrV2vv3r3q3r271q5dq6KiIo0YMUKS9MYbb6hPnz7au3evhgwZotLSUh09elTbtm1TXFycBg4cqEWLFmnu3LnKz89XRESE1qxZo+TkZC1fvlyS1KdPH+3evVsrVqxQRkZGC7UNAAAAAAAAAABwZV4FKN9XV1enjRs3qra2VmazWRUVFXI4HEpLS3ON6d27t3r06KHy8nINGTJE5eXl6tevn+Li4lxjMjIyNH36dFVVVem2225TeXm52zYaxsyaNeuq9djtdtntdte0zWaTJDkcDjkcjmvuq2GsN+u0BEOY06f7a2mGUKfbn03x9TENdP76XmvrOG6NcSwAAAAAAACAlud1gHL48GGZzWZdvHhRnTt31qZNm5SSkqLKykpFRESoa9eubuPj4uJktVolSVar1S08aVjesOxqY2w2m7799lt17NixybqWLFmiBQsWNJpfWlqqqKgob9uUxWLxep3rsexOn+6u1SwaVH/FZVu2bPFhJW2Hr7/X2guO23cuXLjg7xIAAAAAAACAdsfrAKVXr16qrKzU2bNn9fbbbys7O1s7d+5sjdq8kpeXp9zcXNe0zWZTYmKi0tPTZTQar3k7DodDFotFo0aNUnh4eGuU2qS++W37HS+GUKcWDarXUwdDZa8PaXLMkXwewfZ9/vpea+s4bo013HEHAAAAAAAAoOV4HaBERESoZ8+ekqTU1FQdOHBAK1eu1IMPPqhLly7pzJkzbnehVFdXy2QySZJMJpP279/vtr3q6mrXsoY/G+Z9f4zRaLzi3SeSZDAYZDAYGs0PDw9v1oeszV2vuex1TYcObY29PuSKvfBhd9N8/b3WXnDcvsNxAAAAAAAAAFpe6PVuoL6+Xna7XampqQoPD9f27dtdy44dO6aTJ0/KbDZLksxmsw4fPqyamhrXGIvFIqPRqJSUFNeY72+jYUzDNgAAAAAAAAAAAFqbV3eg5OXlafTo0erRo4fOnTunoqIilZWVqaSkRNHR0Zo8ebJyc3MVExMjo9GomTNnymw2a8iQIZKk9PR0paSkaMKECVq2bJmsVqvmzZunnJwc190j06ZN06pVqzRnzhxNmjRJO3bs0IYNG1RcXNzy3QMAAAAAAAAAADTBqwClpqZGEydO1KlTpxQdHa3+/furpKREo0aNkiStWLFCoaGhysrKkt1uV0ZGhl5++WXX+mFhYdq8ebOmT58us9msTp06KTs7WwsXLnSNSU5OVnFxsWbPnq2VK1eqe/fueu2115SRwfszAAAAAAAAAACAb3gVoKxdu/aqyyMjI1VQUKCCgoIrjklKStKWLVuuup1hw4bp0KFD3pQGAAAAAAAAAADQYq77HSgAAAAAAAAAAADtDQEKAAAAAAAAAACABwIUAAAAAAAAAAAADwQoAAAAAAAAAAAAHghQAAABZcmSJbrjjjvUpUsXxcbGauzYsTp27JjbmIsXLyonJ0c33nijOnfurKysLFVXV7uNOXnypDIzMxUVFaXY2Fg9/vjjunz5stuYsrIy3X777TIYDOrZs6cKCwtbuz0AAAAAAAC0EQQoAICAsnPnTuXk5Gjv3r2yWCxyOBxKT09XbW2ta8zs2bP1/vvva+PGjdq5c6e++uorPfDAA67ldXV1yszM1KVLl7Rnzx69+eabKiws1Pz5811jTpw4oczMTA0fPlyVlZWaNWuWpkyZopKSEp/2CwAAAAAAgMDUwd8FAADwfVu3bnWbLiwsVGxsrCoqKjR06FCdPXtWa9euVVFRkUaMGCFJeuONN9SnTx/t3btXQ4YMUWlpqY4ePapt27YpLi5OAwcO1KJFizR37lzl5+crIiJCa9asUXJyspYvXy5J6tOnj3bv3q0VK1YoIyPD530DAAAAAAAgsHAHCgAgoJ09e1aSFBMTI0mqqKiQw+FQWlqaa0zv3r3Vo0cPlZeXS5LKy8vVr18/xcXFucZkZGTIZrOpqqrKNeb722gY07ANAAAAAAAABDfuQAEABKz6+nrNmjVLd911l/r27StJslqtioiIUNeuXd3GxsXFyWq1usZ8PzxpWN6w7GpjbDabvv32W3Xs2LFRPXa7XXa73TVts9kkSQ6HQw6H45r7ahhrCHVe8zotwZsaW3J/vt6vrwVDn8HQoxQcfTa3x/Z8TAAAAADgSghQAAABKycnR0eOHNHu3bv9XYqkf7/gfsGCBY3ml5aWKioqyuvtLRpU3xJlXbMtW7b4dH8NLBaLX/bra8HQZzD0KAVHn972eOHChVaqBAAAAAACFwEKACAgzZgxQ5s3b9auXbvUvXt313yTyaRLly7pzJkzbnehVFdXy2Qyucbs37/fbXvV1dWuZQ1/Nsz7/hij0djk3SeSlJeXp9zcXNe0zWZTYmKi0tPTZTQar7k3h8Mhi8Wipw6Gyl4fcs3rXa8j+b59t0tDn6NGjVJ4eLhP9+1LwdBnMPQoBUefze2x4Y47AAAAAAgmBCgAgIDidDo1c+ZMbdq0SWVlZUpOTnZbnpqaqvDwcG3fvl1ZWVmSpGPHjunkyZMym82SJLPZrMWLF6umpkaxsbGS/n21tdFoVEpKimuM5x0ZFovFtY2mGAwGGQyGRvPDw8Ob9WGrvT5E9jrfBSj++kC4ucenrQmGPoOhRyk4+vS2x/Z+PAAAAACgKQQoAICAkpOTo6KiIv35z39Wly5dXO8siY6OVseOHRUdHa3JkycrNzdXMTExMhqNmjlzpsxms4YMGSJJSk9PV0pKiiZMmKBly5bJarVq3rx5ysnJcQUg06ZN06pVqzRnzhxNmjRJO3bs0IYNG1RcXOy33gEAAAAAABA4Qv1dAAAA37d69WqdPXtWw4YNU3x8vOvrrbfeco1ZsWKFfvaznykrK0tDhw6VyWTSO++841oeFhamzZs3KywsTGazWb/4xS80ceJELVy40DUmOTlZxcXFslgsGjBggJYvX67XXntNGRm+fcwVAAAAAAAAAhN3oAAAAorT6fzBMZGRkSooKFBBQcEVxyQlJf3gS9OHDRumQ4cOeV0jAAAAAAAA2j/uQAEAAAAAAAAAAPBAgAIAAAAAAAAAAOCBAAUAAAAAAAAAAMADAQoAAAAAAAAAAIAHAhQAA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EHB27dqlMWPGKCEhQSEhIXr33Xfdlv/yl79USEiI29e9997rNub06dMaP368jEajunbtqsmTJ+v8+fNuYz755BPdc889ioyMVGJiopYtW9barQEAAAAAAKCNIEABAASc2tpaDRgwQAUFBVccc++99+rUqVOur//5n/9xWz5+/HhVVVXJYrFo8+bN2rVrl6ZOnepabrPZlJ6erqSkJFVUVOjZZ59Vfn6+XnnllVbrCwAAAAAAAG1HB38XAACAp9GjR2v06NFXHWMwGGQymZpc9umnn2rr1q06cOCABg0aJEl66aWXdN999+m5555TQkKC1q1bp0uXLun1119XRESEbr31VlVWVur55593C1oAAAAAAAAQnLy6A2XJkiW644471KVLF8XGxmrs2LE6duyY25iLFy8qJydHN954ozp37qysrCxVV1e7jTl58qQyMzMVFRWl2NhYPf7447p8+bLbmLKyMt1+++0yGAzq2bOnCgsLm9chAKBdKisrU2xsrHr16qXp06fr66+/di0rLy9X165dXeGJJKWlpSk0NFT79u1zjRk6dKgiIiJcYzIyMnTs2DF98803vmsEAAAAAAAAAcmrO1B27typnJwc3XHHHbp8+bJ++9vfKj09XUePHlWnTp0kSbNnz1ZxcbE2btyo6OhozZgxQw888IA++ugjSVJdXZ0yMzNlMpm0Z88enTp1ShMnTlR4eLieeeYZSdKJEyeUmZmpadOmad26ddq+fbumTJmi+Ph4ZWRktPAhAAC0Nffee68eeOABJScn64svvtBvf/tbjR49WuXl5QoLC5PValVsbKzbOh06dFBMTIysVqskyWq1Kjk52W1MXFyca9kNN9zQaL92u112u901bbPZJEkOh0MOh+Oa628Yawh1XvM6LcGbGltyf77er68FQ5/B0KMUHH02t8f2fEwAAAAA4Eq8ClC2bt3qNl1YWKjY2FhVVFRo6NChOnv2rNauXauioiKNGDFCkvTGG2+oT58+2rt3r4YMGaLS0lIdPXpU27ZtU1xcnAYOHKhFixZp7ty5ys/PV0REhNasWaPk5GQtX75cktSnTx/t3r1bK1asIEABAGjcuHGuv/fr10/9+/fXLbfcorKyMo0cObLV9rtkyRItWLCg0fzS0lJFRUV5vb1Fg+pboqxrtmXLFp/ur4HFYvHLfn0tGPoMhh6l4OjT2x4vXLjQSpUAAAAAQOC6rnegnD17VpIUExMjSaqoqJDD4VBaWpprTO/evdWjRw+Vl5dryJAhKi8vV79+/VxX+Ur/fmTK9OnTVVVVpdtuu03l5eVu22gYM2vWrCvW0tJXBfv6KjtDmG+vQm5pDVdRX+1qaq5cdBcMV7m2Bo5bYxwL6cc//rG6deum48ePa+TIkTKZTKqpqXEbc/nyZZ0+fdr13hSTydToEZMN01d6t0peXp5yc3Nd0zabTYmJiUpPT5fRaLzmeh0OhywWi546GCp7fcg1r3e9juT79iKEhj5HjRql8PBwn+7bl4Khz2DoUQqOPpvbY8Pv1gAAAAAQTJodoNTX12vWrFm666671LdvX0n/fuRJRESEunbt6jY2Li7O7ZEp3w9PGpY3LLvaGJvNpm+//VYdO3ZsVE9LXxXs6ysPl93p0921mqtdTe2vK58DXTBc5doaOG7f4apg6e9//7u+/vprxcfHS5LMZrPOnDmjiooKpaamSpJ27Nih+vp6DR482DXmySeflMPhcH2IaLFY1KtXryYf3yX9+8X1BoOh0fzw8PBmfdhqrw+Rvc53AYq/PhBu7vFpa4Khz2DoUQqOPr3tsb0fDwAAAABoSrMDlJycHB05ckS7d+9uyXqaraWvCvb1lYd980t8tq/WYAh1atGg+qteTe3rK58DXTBc5doaOG6Ntcergs+fP6/jx4+7pk+cOKHKykrFxMQoJiZGCxYsUFZWlkwmk7744gvNmTNHPXv2dD3msU+fPrr33nv16KOPas2aNXI4HJoxY4bGjRunhIQESdLDDz+sBQsWaPLkyZo7d66OHDmilStXasWKFX7pGQAAAAAAAIGlWQHKjBkztHnzZu3atUvdu3d3zTeZTLp06ZLOnDnjdhdKdXW12yNT9u/f77Y9z0emXOmxKkajscm7T6SWvyrY11ce+vIK5NZ0taup+bC7acFwlWtr4Lh9pz0eh4MHD2r48OGu6YaAPDs7W6tXr9Ynn3yiN998U2fOnFFCQoLS09O1aNEit/PAunXrNGPGDI0cOVKhoaHKysrSiy++6FoeHR2t0tJS5eTkKDU1Vd26ddP8+fM1depU3zUKAAAAAACAgOVVgOJ0OjVz5kxt2rRJZWVlSk5Odluempqq8PBwbd++XVlZWZKkY8eO6eTJkzKbzZL+/ciUxYsXq6amRrGxsZL+/cgUo9GolJQU1xjPxz1ZLBbXNgAA7duwYcPkdF75nUolJT98115MTIyKioquOqZ///768MMPva4PAAAAAAAA7Z9XAUpOTo6Kior05z//WV26dHG9syQ6OlodO3ZUdHS0Jk+erNzcXMXExMhoNGrmzJkym80aMmSIJCk9PV0pKSmaMGGCli1bJqvVqnnz5iknJ8d15fC0adO0atUqzZkzR5MmTdKOHTu0YcMGFRcXt3D7AAAAAAAAAAAAjYV6M3j16tU6e/ashg0bpvj4eNfXW2+95RqzYsUK/exnP1NWVpaGDh0qk8mkd955x7U8LCxMmzdvVlhYmMxms37xi19o4sSJWrhwoWtMcnKyiouLZbFYNGDAAC1fvlyvvfaa69n2AAAAAAAAAAAArcnrR3j9kMjISBUUFKigoOCKY5KSkho9osvTsGHDdOjQIW/KAwAAAAAAAAAAaBFe3YECAAAAAAAAAAAQDAhQAAAAAAAAAAAAPBCgAAAAAAAAAAAAeCBAAQAAAAAAAAAA8ECAAgAAAAAAAAAA4KGDvwsAAAC+cfMTxT7dnyHMqWV3+nSXAAAAAAAALYY7UAAAAAAAAAAAADwQoAAAAAAAAAAAAHggQAEAAAAAAAAAAPBAgAIAAAAAAAAAAOCBAAUAAAAAAAAAAMADAQoAAAAAAAAAAIAHAhQAAAAAAAAAAAAPBCgAAAAAAAAAAAAeCFAAAAAAAAAAAAA8EKAAAAAAAAAAAAB4IEABAAAAAAAAAADwQIACAAAAAAAAAADggQAFAAAAAAAAAADAAwEKAAAAAAAAAACABwIUAAAAAAAAAAAADwQoAAAAAAAAAAAAHghQAAAAAAAAAAAAPBCgAAAAAAAAAAAAeCBAAQAEnF27dmnMmDFKSEhQSEiI3n33XbflTqdT8+fPV3x8vDp27Ki0tDR9/vnnbmNOnz6t8ePHy2g0qmvXrpo8ebLOnz/vNuaTTz7RPffco8jISCUmJmrZsmWt3RoAAAAAAADaCAIUAEDAqa2t1YABA1RQUNDk8mXLlunFF1/UmjVrtG/fPnXq1EkZGRm6ePGia8z48eNVVVUli8WizZs3a9euXZo6dapruc1mU3p6upKSklRRUaFnn31W+fn5euWVV1q9PwAAAAAAAAS+Dv4uAAAAT6NHj9bo0aObXOZ0OvXCCy9o3rx5uv/++yVJf/zjHxUXF6d3331X48aN06effqqtW7fqwIEDGjRokCTppZde0n333afnnntOCQkJWrdunS5duqTXX39dERERuvXWW1VZWannn3/eLWgBAAAAAABAcCJAAQC0KSdOnJDValVaWpprXnR0tAYPHqzy8nKNGzdO5eXl6tq1qys8kaS0tDSFhoZq3759+vnPf67y8nINHTpUERERrjEZGRn6/e9/r2+++UY33HBDo33b7XbZ7XbXtM1mkyQ5HA45HI5r7qFhrCHUee2Nt0EN/XlzbNqihv7ac5/B0KMUHH02t8f2fEwAAAAA4EoIUAAAbYrVapUkxcXFuc2Pi4tzLbNarYqNjXVb3qFDB8XExLiNSU5ObrSNhmVNBShLlizRggULGs0vLS1VVFSU170sGlTv9TptkcVi8XcJPhEMfQZDj1Jw9OltjxcuXGilSgAAAAAgcBGgAABwjfLy8pSbm+uattlsSkxMVHp6uoxG4zVvx+FwyGKx6KmDobLXh7RGqQHBEOrUokH1GjVqlMLDw/1dTqtp+Pdsz30GQ49ScPTZ3B4b7rgDAAAAgGBCgAIAaFNMJpMkqbq6WvHx8a751dXVGjhwoGtMTU2N23qXL1/W6dOnXeubTCZVV1e7jWmYbhjjyWAwyGAwNJofHh7erA9b7fUhste13wClQXOPT1sTDH0GQ49ScPTpbY/t/XgAAAAAQFNC/V0AAADeSE5Olslk0vbt213zbDab9u3bJ7PZLEkym806c+aMKioqXGN27Nih+vp6DR482DVm165dbs/1t1gs6tWrV5OP7wIAAAAAAEBwIUABAASc8+fPq7KyUpWVlZL+/eL4yspKnTx5UiEhIZo1a5Z+97vf6b333tPhw4c1ceJEJSQkaOzYsZKkPn366N5779Wjjz6q/fv366OPPtKMGTM0btw4JSQkSJIefvhhRUREaPLkyaqqqtJbb72llStXuj2iCwAAAAAAAMGLR3gBAALOwYMHNXz4cNd0Q6iRnZ2twsJCzZkzR7W1tZo6darOnDmju+++W1u3blVkZKRrnXXr1mnGjBkaOXKkQkNDlZWVpRdffNG1PDo6WqWlpcrJyVFqaqq6deum+fPna+rUqb5rFAAAAAAAAAGLAAUAEHCGDRsmp9N5xeUhISFauHChFi5ceMUxMTExKioquup++vfvrw8//LDZdQIAAAAAAKD9IkABAACtqm9+iex1IT7b35dLM322LwAAAAAA0H7xDhQAAAAAAAAAAAAPBCgAAAAAAAAAAAAeCFAAAAAAAAAAAAA8EKAAAAAAAAAAAAB4IEABAAAAAAAAAADwQIACAAAAAAAAAADggQAFAAAAAAAAAADAg9cByq5duzRmzBglJCQoJCRE7777rttyp9Op+fPnKz4+Xh07dlRaWpo+//xztzGnT5/W+PHjZTQa1bVrV02ePFnnz593G/PJJ5/onnvuUWRkpBITE7Vs2TLvuwMAAAAAAAAAAGgGrwOU2tpaDRgwQAUFBU0uX7ZsmV588UWtWbNG+/btU6dOnZSRkaGLFy+6xowfP15VVVWyWCzavHmzdu3apalTp7qW22w2paenKykpSRUVFXr22WeVn5+vV155pRktAgAAAAAAAAAAeKeDtyuMHj1ao0ePbnKZ0+nUCy+8oHnz5un++++XJP3xj39UXFyc3n33XY0bN06ffvqptm7dqgMHDmjQoEGSpJdeekn33XefnnvuOSUkJGjdunW6dOmSXn/9dUVEROjWW29VZWWlnn/+ebegBQAAAAAAAAAAoDV4HaBczYkTJ2S1WpWWluaaFx0drcGDB6u8vFzjxo1TeXm5unbt6gpPJCktLU2hoaHat2+ffv7zn6u8vFxDhw5VRESEa0xGRoZ+//vf65tvvtENN9zQkmUDAADgGvTNL5G9LsRn+/tyaabP9gUAAAAAgKcWDVCsVqskKS4uzm1+XFyca5nValVsbKx7ER06KCYmxm1McnJyo200LGsqQLHb7bLb7a5pm80mSXI4HHI4HNfcQ8NYb9ZpCYYwp0/319IMoU63P5vi62Ma6Pz1vdbWcdwa41gAAAAAAAAALa9FAxR/WrJkiRYsWNBofmlpqaKiorzensViaYmyrtmyO326u1azaFD9FZdt2bLFh5W0Hb7+XmsvOG7fuXDhgr9LAOBjNz9R7NP9GcKc7eZ3FQAAAAAArlWLBigmk0mSVF1drfj4eNf86upqDRw40DWmpqbGbb3Lly/r9OnTrvVNJpOqq6vdxjRMN4zxlJeXp9zcXNe0zWZTYmKi0tPTZTQar7kHh8Mhi8WiUaNGKTw8/JrXu15980t8tq/WYAh1atGgej11MFT2+qYf7XEkP8PHVQU2f32vtXUct8Ya7rgDAAAAAAAA0HJaNEBJTk6WyWTS9u3bXYGJzWbTvn37NH36dEmS2WzWmTNnVFFRodTUVEnSjh07VF9fr8GDB7vGPPnkk3I4HK4PSC0Wi3r16nXF958YDAYZDIZG88PDw5v1IWtz12suXz5PvDXZ60Ou2AsfdjfN199r7QXH7TscBwAAAAAAAKDlhXq7wvnz51VZWanKykpJ/35xfGVlpU6ePKmQkBDNmjVLv/vd7/Tee+/p8OHDmjhxohISEjR27FhJUp8+fXTvvffq0Ucf1f79+/XRRx9pxowZGjdunBISEiRJDz/8sCIiIjR58mRVVVXprbfe0sqVK93uMAEAAAAAAAAAAGgtXt+BcvDgQQ0fPtw13RBqZGdnq7CwUHPmzFFtba2mTp2qM2fO6O6779bWrVsVGRnpWmfdunWaMWOGRo4cqdDQUGVlZenFF190LY+OjlZpaalycnKUmpqqbt26af78+Zo6der19AoAAAAAAAAAAHBNvA5Qhg0bJqfTecXlISEhWrhwoRYuXHjFMTExMSoqKrrqfvr3768PP/zQ2/IAAECQ89cL1vvml7SbR3ICAAAAAIBmPMILAAAAAAAAAACgvSNAAQAAAAAAAAAA8ECAAgAAAAAAAAAA4IEABQAAAAAAAAAAwIPXL5EHAAAAfOHmJ4p9uj9DmFPL7vTpLgEAAAAAAYw7UAAAAAAAAAAAADwQoAAAAAAAAAAAAHggQAEAtDn5+fkKCQlx++rdu7dr+cWLF5WTk6Mbb7xRnTt3VlZWlqqrq922cfLkSWVmZioqKkqxsbF6/PHHdfnyZV+3AgAAAAAAgADFO1AAAG3Srbfeqm3btrmmO3T47pQ2e/ZsFRcXa+PGjYqOjtaMGTP0wAMP6KOPPpIk1dXVKTMzUyaTSXv27NGpU6c0ceJEhYeH65lnnvF5LwAAAAAAAAg8BCgAgDapQ4cOMplMjeafPXtWa9euVVFRkUaMGCFJeuONN9SnTx/t3btXQ4YMUWlpqY4ePapt27YpLi5OAwcO1KJFizR37lzl5+crIiLC1+0AAAAAAAAgwBCgAADapM8//1wJCQmKjIyU2WzWkiVL1KNHD1VUVMjhcCgtLc01tnfv3urRo4fKy8s1ZMgQlZeXq1+/foqLi3ONycjI0PTp01VVVaXbbrutyX3a7XbZ7XbXtM1mkyQ5HA45HI5rrr1hrCHU6VXPbU1Df/TZ9gVDj9J3/Xnz33Nb09Cbtz2252MCAAAAAFdCgAIAaHMGDx6swsJC9erVS6dOndKCBQt0zz336MiRI7JarYqIiFDXrl3d1omLi5PVapUkWa1Wt/CkYXnDsitZsmSJFixY0Gh+aWmpoqKivO5j0aB6r9dpi+iz/QiGHiXJYrH4u4RW522PFy5caKVKAAAAACBwEaAAANqc0aNHu/7ev39/DR48WElJSdqwYYM6duzYavvNy8tTbm6ua9pmsykxMVHp6ekyGo3XvB2HwyGLxaKnDobKXh/SGqUGBEOoU4sG1dNnOxAMPUrf9Tlq1CiFh4f7u5xW0fDzx9seG+64AwAAAIBgQoACAGjzunbtqp/85Cc6fvy4Ro0apUuXLunMmTNud6FUV1e73pliMpm0f/9+t21UV1e7ll2JwWCQwWBoND88PLxZH7ba60Nkr2u/H0Y3oM/2Ixh6lJr/33Rb4m2P7f14AAAAAEBTQv1dAAAA1+v8+fP64osvFB8fr9TUVIWHh2v79u2u5ceOHdPJkydlNpslSWazWYcPH1ZNTY1rjMVikdFoVEpKis/rBwAAAAAAQODhDhQAQJvzm9/8RmPGjFFSUpK++uorPf300woLC9NDDz2k6OhoTZ48Wbm5uYqJiZHRaNTMmTNlNps1ZMgQSVJ6erpSUlI0YcIELVu2TFarVfPmzVNOTk6Td5gAAAAAAAAg+BCgAADanL///e966KGH9PXXX+umm27S3Xffrb179+qmm26SJK1YsUKhoaHKysqS3W5XRkaGXn75Zdf6YWFh2rx5s6ZPny6z2axOnTopOztbCxcu9FdLAAAAAAAACDAEKACANmf9+vVXXR4ZGamCggIVFBRccUxSUpK2bNnS0qUBAAAAAACgneAdKAAAAAAAAAAAAB64A+UK+uaXyF4X4u8yAAAAAAAAAACAH3AHCgAAAAAAAAAAgAcCFAAAAAAAAAAAAA88wgsAAAD4Hl8+yvXLpZk+2Q8AAAAAwHvcgQIAAAAAAAAAAOCBAAUAAAAAAAAAAMADAQoAAAAAAAAAAIAHAhQAAAAAAAAAAAAPBCgAAAAAAAAAAAAeCFAAAAAAAAAAAAA8EKAAAAAAAAAAAAB4IEABAAAAAAAAAADwQIACAAAAAAAAAADgoYO/C0DwuPmJYp/v88ulmT7fJwAAAAAAAACg7eMOFAAAAAAAAAAAAA8EKAAAAAAAAAAAAB4IUAAAAAAAAAAAADwQoAAAAAAAAAAAAHggQAEAAAAAAAAAAPBAgAIAAAAAAAAAAOCBAAUAAAAAAAAAAMBDB38XAAAAAASrm58o9un+DGFOLbvTp7sEAAAAgDaLO1AAAAAAAAAAAAA8EKAAAAAAAAAAAAB4IEABAAAAAAAAAADwENABSkFBgW6++WZFRkZq8ODB2r9/v79LAgC0M5xrAAAAAAAA0JSADVDeeust5ebm6umnn9bHH3+sAQMGKCMjQzU1Nf4uDQDQTnCuAQAAAAAAwJV08HcBV/L888/r0Ucf1SOPPCJJWrNmjYqLi/X666/riSee8HN1aCtufqLY5/v8cmmmz/cJoHk41wAAAAAAAOBKAjJAuXTpkioqKpSXl+eaFxoaqrS0NJWXlze5jt1ul91ud02fPXtWknT69Gk5HI5r3rfD4dCFCxfUwRGquvqQZnYQfDrUO3XhQj3HTVLP32y4pnGGUKfm3VavgU++I/t1HrN9eSOva/22pOG/0a+//lrh4eH+LicgnDt3TpLkdDr9XEnbwrmm9QXLuSEY+gyGHqXg6LOhR2/Po5xrAAAAAASjgAxQ/vWvf6murk5xcXFu8+Pi4vTZZ581uc6SJUu0YMGCRvOTk5NbpUY09rC/C2iDWuqYdVveQhtCm3bu3DlFR0f7u4w2g3ONbwTLuSEY+gyGHqXg6PN6euRcAwAAACCYBGSA0hx5eXnKzc11TdfX1+v06dO68cYbFRJy7VcQ2mw2JSYm6m9/+5uMRmNrlNoucdy8xzFrHo5bY06nU+fOnVNCQoK/S2n3ONd4hz7bj2DoUQqOPpvbI+caAAAAAMEoIAOUbt26KSwsTNXV1W7zq6urZTKZmlzHYDDIYDC4zevatWuzazAaje32f5xbE8fNexyz5uG4ueNqYO9xrvEd+mw/gqFHKTj6bE6PnGsAAAAABJtQfxfQlIiICKWmpmr79u2uefX19dq+fbvMZrMfKwMAtBecawAAAAAAAHA1AXkHiiTl5uYqOztbgwYN0p133qkXXnhBtbW1euSRR/xdGgCgneBcAwAAAAAAgCsJ2ADlwQcf1D//+U/Nnz9fVqtVAwcO1NatWxu97LelGQwGPf30040e0YKr47h5j2PWPBw3tCTONa2LPtuPYOhRCo4+g6FHAAAAAGgpIU6n0+nvIgAAAAAAAAAAAAJJQL4DBQAAAAAAAAAAwJ8IUAAAAAAAAAAAADwQoAAAAAAAAAAAAHggQAEAAAAAAAAAAPBAgOKhoKBAN998syIjIzV48GDt37/f3yUFtF27dmnMmDFKSEhQSEiI3n33XX+XFPCWLFmiO+64Q126dFFsbKzGjh2rY8eO+busgLZ69Wr1799fRqNRRqNRZrNZH3zwgb/LAq7K2/PJxo0b1bt3b0VGRqpfv37asmWLjyq9Pt70+eqrr+qee+7RDTfcoBtuuEFpaWlt5jzb3N8P1q9fr5CQEI0dO7Z1C2wB3vZ45swZ5eTkKD4+XgaDQT/5yU/axPett32+8MIL6tWrlzp27KjExETNnj1bFy9e9FG13mvO72ZlZWW6/fbbZTAY1LNnTxUWFrZ6nQAAAADQFhCgfM9bb72l3NxcPf300/r44481YMAAZWRkqKamxt+lBaza2loNGDBABQUF/i6lzdi5c6dycnK0d+9eWSwWORwOpaenq7a21t+lBazu3btr6dKlqqio0MGDBzVixAjdf//9qqqq8ndpQJO8PZ/s2bNHDz30kCZPnqxDhw5p7NixGjt2rI4cOeLjyr3jbZ9lZWV66KGH9Je//EXl5eVKTExUenq6/vGPf/i4cu809/eDL7/8Ur/5zW90zz33+KjS5vO2x0uXLmnUqFH68ssv9fbbb+vYsWN69dVX9aMf/cjHlXvH2z6Lior0xBNP6Omnn9ann36qtWvX6q233tJvf/tbH1d+7bz93ezEiRPKzMzU8OHDVVlZqVmzZmnKlCkqKSlp5UoBAAAAIPCFOJ1Op7+LCBSDBw/WHXfcoVWrVkmS6uvrlZiYqJkzZ+qJJ57wc3WBLyQkRJs2bWoTV9kGkn/+85+KjY3Vzp07NXToUH+X02bExMTo2Wef1eTJk/1dCtCIt+eTBx98ULW1tdq8ebNr3pAhQzRw4ECtWbPGZ3V763rPm3V1dbrhhhu0atUqTZw4sbXLbbbm9FlXV6ehQ4dq0qRJ+vDDD3XmzJmAvkvT2x7XrFmjZ599Vp999pnCw8N9XW6zedvnjBkz9Omnn2r79u2ueb/+9a+1b98+7d6922d1N9e1/G42d+5cFRcXuwW248aN05kzZ7R161YfVAkAAAAAgYs7UP6/S5cuqaKiQmlpaa55oaGhSktLU3l5uR8rQ3t39uxZSf8OBPDD6urqtH79etXW1spsNvu7HKCR5pxPysvL3cZLUkZGRkCff1rivHnhwgU5HI6A/vnX3D4XLlyo2NjYNhHyNqfH9957T2azWTk5OYqLi1Pfvn31zDPPqK6uzldle605ff7nf/6nKioqXI/5+utf/6otW7bovvvu80nNvtAWf/4AAAAAgK908HcBgeJf//qX6urqFBcX5zY/Li5On332mZ+qQntXX1+vWbNm6a677lLfvn39XU5AO3z4sMxmsy5evKjOnTtr06ZNSklJ8XdZQCPNOZ9YrdYmx1ut1lar83q1xHlz7ty5SkhIaPThbSBpTp+7d+/W2rVrVVlZ6YMKr19zevzrX/+qHTt2aPz48dqyZYuOHz+uX/3qV3I4HHr66ad9UbbXmtPnww8/rH/961+6++675XQ6dfnyZU2bNi2gH+HlrSv9/LHZbPr222/VsWNHP1UGAAAAAP7HHSiAH+Xk5OjIkSNav369v0sJeL169VJlZaX27dun6dOnKzs7W0ePHvV3WQCaaenSpVq/fr02bdqkyMhIf5fTYs6dO6cJEybo1VdfVbdu3fxdTqupr69XbGysXnnlFaWmpurBBx/Uk08+GdCPnGuOsrIyPfPMM3r55Zf18ccf65133lFxcbEWLVrk79IAAAAAAD7AHSj/X7du3RQWFqbq6mq3+dXV1TKZTH6qCu3ZjBkztHnzZu3atUvdu3f3dzkBLyIiQj179pQkpaam6sCBA1q5cqX+8Ic/+LkywF1zzicmk6nNnX+u57z53HPPaenSpdq2bZv69+/fmmVeN2/7/OKLL/Tll19qzJgxrnn19fWSpA4dOujYsWO65ZZbWrdoLzXn3zI+Pl7h4eEKCwtzzevTp4+sVqsuXbqkiIiIVq25OZrT51NPPaUJEyZoypQpkqR+/fqptrZWU6dO1ZNPPqnQ0LZ/LdKVfv4YjUbuPgEAAAAQ9Nr+//W1kIiICKWmprq9JLS+vl7bt2/nPQtoUU6nUzNmzNCmTZu0Y8cOJScn+7ukNqm+vl52u93fZQCNNOd8Yjab3cZLksViCejzT3PPm8uWLdOiRYu0detWDRo0yBelXhdv++zdu7cOHz6syspK19d//dd/afjw4aqsrFRiYqIvy78mzfm3vOuuu3T8+HFXOCRJ//d//6f4+PiADE+k5vV54cKFRiFJQ2jkdDpbr1gfaos/fwAAAADAV7gD5Xtyc3OVnZ2tQYMG6c4779QLL7yg2tpaPfLII/4uLWCdP39ex48fd02fOHFClZWViomJUY8ePfxYWeDKyclRUVGR/vznP6tLly6udxxER0dzpecV5OXlafTo0erRo4fOnTunoqIilZWVqaSkxN+lAU36ofPJxIkT9aMf/UhLliyRJD322GP66U9/quXLlyszM1Pr16/XwYMH9corr/izjR/kbZ+///3vNX/+fBUVFenmm292/fzr3LmzOnfu7Lc+fog3fUZGRjZ6p1XXrl0lKaDfdeXtv+X06dO1atUqPfbYY5o5c6Y+//xzPfPMM/rv//5vf7bxg7ztc8yYMXr++ed12223afDgwTp+/LieeuopjRkzxu3um0DyQ7+b5eXl6R//+If++Mc/SpKmTZumVatWac6cOZo0aZJ27NihDRs2qLi42F8tAAAAAEDgcMLNSy+95OzRo4czIiLCeeeddzr37t3r75IC2l/+8henpEZf2dnZ/i4tYDV1vCQ533jjDX+XFrAmTZrkTEpKckZERDhvuukm58iRI52lpaX+Lgu4qqudT3760582+jm5YcMG509+8hNnRESE89Zbb3UWFxf7uOLm8abPpKSkJn/+Pf30074v3Eve/nt+X3Z2tvP+++9v/SKvk7c97tmzxzl48GCnwWBw/vjHP3YuXrzYefnyZR9X7T1v+nQ4HM78/HznLbfc4oyMjHQmJiY6f/WrXzm/+eYb3xd+jX7od7Ps7GznT3/600brDBw40BkREeH88Y9/zO8kAAAAAPD/hTid7eT5AwAAAAAAAAAAAC2Ed6AAAAAAAAAAAAB4IEABAAAAAAAAAADwQIACAAAAAAAAAADggQAFAAAAAAAAAADAAwEKAAAAAAAAAACABwIUAAAAAAAAAAAADwQoAAAAAAAAAAAAHghQAAAAAAAAAAAAPBCgAAAAAAAAAAAAeCBAAQAAAAAAAAAA8ECAAgAAAAAAAAAA4IEABQAAAAAAAAAAwMP/AyU+z+X/7yN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1148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333F-8E2E-F212-60C5-9D0525CA4B67}"/>
              </a:ext>
            </a:extLst>
          </p:cNvPr>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EDA-Income-Expenditure Analysis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9EDD1565-E792-819D-D984-73DBBE140A6D}"/>
              </a:ext>
            </a:extLst>
          </p:cNvPr>
          <p:cNvSpPr>
            <a:spLocks noGrp="1"/>
          </p:cNvSpPr>
          <p:nvPr>
            <p:ph sz="half" idx="1"/>
          </p:nvPr>
        </p:nvSpPr>
        <p:spPr/>
        <p:txBody>
          <a:bodyPr>
            <a:normAutofit fontScale="85000" lnSpcReduction="20000"/>
          </a:bodyPr>
          <a:lstStyle/>
          <a:p>
            <a:pPr marL="0" indent="0">
              <a:lnSpc>
                <a:spcPct val="110000"/>
              </a:lnSpc>
              <a:buNone/>
            </a:pPr>
            <a:r>
              <a:rPr lang="en-US" dirty="0"/>
              <a:t> </a:t>
            </a:r>
          </a:p>
          <a:p>
            <a:r>
              <a:rPr lang="en-US" sz="2400" dirty="0" smtClean="0"/>
              <a:t>As we can clearly see from the graph that customers are </a:t>
            </a:r>
          </a:p>
          <a:p>
            <a:r>
              <a:rPr lang="en-US" sz="2400" dirty="0" smtClean="0"/>
              <a:t>Divided in to following four category-</a:t>
            </a:r>
          </a:p>
          <a:p>
            <a:r>
              <a:rPr lang="en-US" sz="2400" dirty="0" smtClean="0"/>
              <a:t>1.Low income High expenditure</a:t>
            </a:r>
          </a:p>
          <a:p>
            <a:r>
              <a:rPr lang="en-US" sz="2400" dirty="0" smtClean="0"/>
              <a:t>2.Low income Low expenditure</a:t>
            </a:r>
          </a:p>
          <a:p>
            <a:r>
              <a:rPr lang="en-US" sz="2400" dirty="0" smtClean="0"/>
              <a:t>3.High income High expenditure</a:t>
            </a:r>
          </a:p>
          <a:p>
            <a:r>
              <a:rPr lang="en-US" sz="2400" b="1" dirty="0" smtClean="0"/>
              <a:t>4.Low income High expenditure</a:t>
            </a:r>
          </a:p>
          <a:p>
            <a:r>
              <a:rPr lang="en-US" sz="2400" u="sng" dirty="0" smtClean="0"/>
              <a:t>Dominance of one group shows that Customers </a:t>
            </a:r>
            <a:r>
              <a:rPr lang="en-US" sz="2400" u="sng" dirty="0"/>
              <a:t>with </a:t>
            </a:r>
            <a:r>
              <a:rPr lang="en-US" sz="2400" u="sng" dirty="0" smtClean="0"/>
              <a:t>Low income </a:t>
            </a:r>
            <a:r>
              <a:rPr lang="en-US" sz="2400" u="sng" dirty="0"/>
              <a:t>High </a:t>
            </a:r>
            <a:r>
              <a:rPr lang="en-US" sz="2400" u="sng" dirty="0" smtClean="0"/>
              <a:t>expenditure are target customer for credit cards.</a:t>
            </a:r>
            <a:endParaRPr lang="en-US" sz="2400" u="sng" dirty="0"/>
          </a:p>
          <a:p>
            <a:endParaRPr lang="en-US" dirty="0"/>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35040" y="1885218"/>
            <a:ext cx="5120640" cy="4190461"/>
          </a:xfrm>
        </p:spPr>
      </p:pic>
    </p:spTree>
    <p:extLst>
      <p:ext uri="{BB962C8B-B14F-4D97-AF65-F5344CB8AC3E}">
        <p14:creationId xmlns:p14="http://schemas.microsoft.com/office/powerpoint/2010/main" val="41291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25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25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250"/>
                                        <p:tgtEl>
                                          <p:spTgt spid="1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25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250"/>
                                        <p:tgtEl>
                                          <p:spTgt spid="1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fade">
                                      <p:cBhvr>
                                        <p:cTn id="36" dur="250"/>
                                        <p:tgtEl>
                                          <p:spTgt spid="1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250"/>
                                        <p:tgtEl>
                                          <p:spTgt spid="1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fade">
                                      <p:cBhvr>
                                        <p:cTn id="46" dur="25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BE37-5E55-59C5-4F10-A54148B50EBB}"/>
              </a:ext>
            </a:extLst>
          </p:cNvPr>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EXPLORATORY DATA ANALYSIS(EDA)</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76987" y="1845735"/>
            <a:ext cx="3377145" cy="1806817"/>
          </a:xfrm>
        </p:spPr>
      </p:pic>
      <p:sp>
        <p:nvSpPr>
          <p:cNvPr id="9" name="Content Placeholder 8"/>
          <p:cNvSpPr>
            <a:spLocks noGrp="1"/>
          </p:cNvSpPr>
          <p:nvPr>
            <p:ph sz="half" idx="2"/>
          </p:nvPr>
        </p:nvSpPr>
        <p:spPr>
          <a:xfrm>
            <a:off x="7639665" y="1845734"/>
            <a:ext cx="4369455" cy="4311225"/>
          </a:xfrm>
        </p:spPr>
        <p:txBody>
          <a:bodyPr>
            <a:normAutofit/>
          </a:bodyPr>
          <a:lstStyle/>
          <a:p>
            <a:pPr marL="0" indent="0">
              <a:buNone/>
            </a:pPr>
            <a:r>
              <a:rPr lang="en-US" dirty="0" smtClean="0"/>
              <a:t>EDA using boxplot has helped in understanding consumer behaviour with respect to our target data</a:t>
            </a:r>
          </a:p>
          <a:p>
            <a:pPr marL="0" indent="0">
              <a:buNone/>
            </a:pPr>
            <a:r>
              <a:rPr lang="en-US" dirty="0" smtClean="0"/>
              <a:t>Inferences-</a:t>
            </a:r>
          </a:p>
          <a:p>
            <a:pPr marL="0" indent="0">
              <a:buNone/>
            </a:pPr>
            <a:r>
              <a:rPr lang="en-US" dirty="0" smtClean="0"/>
              <a:t>We came to know about following insights</a:t>
            </a:r>
          </a:p>
          <a:p>
            <a:pPr marL="457200" indent="-457200">
              <a:buFont typeface="+mj-lt"/>
              <a:buAutoNum type="arabicPeriod"/>
            </a:pPr>
            <a:r>
              <a:rPr lang="en-US" dirty="0" smtClean="0"/>
              <a:t>Attrited customers usage is  very less They are leaving us in initial phase (2-3 months)after availing Ccservices</a:t>
            </a:r>
          </a:p>
          <a:p>
            <a:pPr marL="457200" indent="-457200">
              <a:buFont typeface="+mj-lt"/>
              <a:buAutoNum type="arabicPeriod"/>
            </a:pPr>
            <a:r>
              <a:rPr lang="en-US" dirty="0" smtClean="0"/>
              <a:t>Attrited customers follow due cycle(dormancy) of only one month.</a:t>
            </a:r>
          </a:p>
          <a:p>
            <a:pPr marL="457200" indent="-457200">
              <a:buFont typeface="+mj-lt"/>
              <a:buAutoNum type="arabicPeriod"/>
            </a:pPr>
            <a:r>
              <a:rPr lang="en-US" dirty="0" smtClean="0"/>
              <a:t>Customer contact detail insights</a:t>
            </a:r>
            <a:endParaRPr lang="en-IN" dirty="0"/>
          </a:p>
        </p:txBody>
      </p:sp>
      <p:sp>
        <p:nvSpPr>
          <p:cNvPr id="8" name="AutoShape 6" descr="data:image/png;base64,iVBORw0KGgoAAAANSUhEUgAABlAAAAZGCAYAAADQ++xSAAAAOXRFWHRTb2Z0d2FyZQBNYXRwbG90bGliIHZlcnNpb24zLjcuMSwgaHR0cHM6Ly9tYXRwbG90bGliLm9yZy/bCgiHAAAACXBIWXMAAA9hAAAPYQGoP6dpAAEAAElEQVR4nOzdfVgVdf7/8RcgHEUEJAVkRSQt7+/CUkpdVASRLJPar2XelOnqov3UVs0yQ60oy8zKm3UrrU3btM1u1JSjpmbiHV9ZE8tvmua2eXA3U/IOjjK/P7rO5AFRQDgHOM/HdXHlzLxnPp/3dJjhzHtmPl6GYRgCAAAAAAAAAACAydvdHQAAAAAAAAAAAKhqKKAAAAAAAAAAAAAUQQEFAAAAAAAAAACgCAooAAAAAAAAAAAARVBAAQAAAAAAAAAAKIICCgAAAAAAAAAAQBEUUAAAAAAAAAAAAIqggAIAAAAAAAAAAFAEBRQAAAAAAAAAAIAiKKAAAAC40dGjR+Xl5aWlS5e6uysAgGrAy8tLY8eOdXc3Ks3SpUvl5eWlPXv2uLzt4cOHKyAgwOXtAvAcmzdvlpeXlzZv3uzWflTWd5CmTZtq+PDhFbrN8ijtudJxzjl69GjldwrVFgUUuNThw4f1xz/+UTfeeKNq166twMBA3XHHHZo3b57Onz9f4e0tX75cr7zySoVvtypbu3atvLy8FBERocLCQnd3BwDKxfGHrOOndu3aioiIUGJiol599VX98ssv7u5itbNgwYIaW6TxxPM9gMpx+fln27ZtxZYbhqHIyEh5eXnpzjvvrLR+bN++XWlpaTp16lSltQEAnuLy7xVX+ylNUeO5557TRx99VOl9vpyj6OL48fHxUWhoqO699159/fXXLu2LxDmqrC5duqQlS5YoLi5OISEhslgsatq0qR566CG33CxwJQcOHFBaWhqFpBLUcncH4DnWrFmj++67TxaLRUOHDlXbtm1VUFCgbdu2adKkScrJydHixYsrtM3ly5dr//79Gj9+fIVutypbtmyZmjZtqqNHj2rTpk2Kj493d5cAoNxmzpyp6Oho2e122Ww2bd68WePHj9fLL7+sTz75RO3bt3d3F6uNBQsWqEGDBlXijrCK5onnewCVq3bt2lq+fLm6devmNH/Lli364YcfZLFYKrX97du3a8aMGRo+fLiCg4MrtS0AqOn+9re/OU2/8847slqtxea3atXqmtt67rnndO+992rAgAEV2cVSefTRR3XrrbfKbrdr3759WrRokTZv3qz9+/crPDzcZf242jnq4MGD8vauPvfrDxkyRIMGDaq08/r58+c1cOBArVu3Tj169NATTzyhkJAQHT16VCtWrNDbb7+tY8eOqXHjxpXSfmkdOHBAM2bMUFxcnJo2berWvlRFFFDgEkeOHNGgQYMUFRWlTZs2qVGjRuay1NRUHTp0SGvWrHFjD6ums2fPqm7dumWK//jjj5Wenq4lS5Zo2bJlFFAAVGtJSUnq3LmzOT116lRt2rRJd955p+666y59/fXXqlOnjht7CACoifr166eVK1fq1VdfVa1av31tXr58uWJiYvTf//7Xjb0DAJTFgw8+6DS9Y8cOWa3WYvOruu7du+vee+81p1u0aKExY8bonXfe0eTJk93Ys99U9g0GFc3Hx0c+Pj6Vtv1JkyZp3bp1mjt3brGbvZ5++mnNnTu30tpGxak+JUFUa7Nnz9aZM2f05ptvOhVPHJo3b67/9//+31Xfwejl5aW0tDRz+pdfftH48ePVtGlTWSwWhYaGqk+fPvrf//1fSVJcXJzWrFmj77//3nzM8fIq6okTJzRixAiFhYWpdu3a6tChg95++22nNh39eemllzR//nzdeOON8vf3V0JCgv71r3/JMAzNmjVLjRs3Vp06dXT33Xfr5MmTxfr+2WefqXv37qpbt67q1aun5ORk5eTkOMU43rd7+PBh9evXT/Xq1dPgwYPLsJelVatW6fz587rvvvs0aNAgffjhh7pw4UKxuPPnz+vRRx9VgwYNVK9ePd11113697//XWwfS9K///1vPfzwwwoLC5PFYlGbNm301ltvlalfAFCRevXqpaeeekrff/+93n33XXP+N998o3vvvVchISGqXbu2OnfurE8++cRpXcerWbZu3ao//vGPuuGGGxQYGKihQ4fq559/LtZWWY7f//73vzVgwAAFBASoYcOG+vOf/6xLly45xZ46dUrDhw9XUFCQgoODNWzYsBIffS9LPl9++aUmTpyohg0bqm7durrnnnv0n//8x4xr2rSpcnJytGXLFvOcGBcXV5rdbXr33Xd12223yd/fX/Xr11ePHj2UkZHhFLNgwQK1adNGFotFERERSk1NLZZfSe9FjouLc+qT41UFK1as0LPPPqvGjRurdu3a6t27tw4dOuS03tXO9wBQHvfff79++uknWa1Wc15BQYE++OADPfDAA8Xiz549q8cee0yRkZGyWCxq0aKFXnrpJRmG4RTneCf7Rx99pLZt25p/X69bt86MSUtL06RJkyRJ0dHR5rGt6Gs1rrYN6drfl0rru+++03333aeQkBD5+/ura9euxW5+K+0xuyzOnTtXqnN1ac49krRy5UrFxMSoTp06atCggR588EH9+9//vmY/srOz1bBhQ8XFxenMmTPlygVA1Vea47iXl5fOnj2rt99+2zw2O/6u/f777/WnP/1JLVq0UJ06dXTDDTfovvvuq9RXInXv3l3Sr6/Lv1x5r+Ps27dPw4cPN1+7Hx4erocfflg//fSTGXOtc9SV/tav6PPIt99+q5SUFIWHh6t27dpq3LixBg0apNOnTxfL6VrnyiuNgdK0aVPdeeedysjIUMeOHVW7dm21bt1aH3744TX34eV++OEH/eUvf1GfPn2u+KS8j4+P/vznPzs9fbJ3714lJSUpMDBQAQEB6t27t3bs2OG0Xlpamry8vIpt72q5bNu2Tbfddptq166tG2+8Ue+8847Tevfdd58kqWfPnmV6pZ2n4AkUuMSnn36qG2+8UbfffnuFbXP06NH64IMPNHbsWLVu3Vo//fSTtm3bpq+//lq33HKLnnzySZ0+fVo//PCDWdF1DAh4/vx5xcXF6dChQxo7dqyio6O1cuVKDR8+XKdOndL/+3//z6mtZcuWqaCgQOPGjdPJkyc1e/Zs/eEPf1CvXr20efNmTZkyRYcOHdJrr72mP//5z04npr/97W8aNmyYEhMT9cILL+jcuXNauHChunXrpr179zpd5Ll48aISExPVrVs3vfTSS/L39y/TPlm2bJl69uyp8PBwDRo0SI8//rg+/fRT80DoMHz4cK1YsUJDhgxR165dtWXLFiUnJxfbXm5urrp27Wp+0WvYsKE+++wzjRgxQnl5ebwqBYDbDBkyRE888YQyMjI0cuRI5eTk6I477tDvfvc7Pf7446pbt65WrFihAQMG6B//+Ifuuecep/XHjh2r4OBgpaWl6eDBg1q4cKG+//578w93qWzH70uXLikxMVFdunTRSy+9pA0bNmjOnDlq1qyZxowZI+nX9+bffffd2rZtm0aPHq1WrVpp1apVGjZsWLH8yprPuHHjVL9+fT399NM6evSoXnnlFY0dO1bvv/++JOmVV17RuHHjFBAQoCeffFKSFBYWVur9PWPGDKWlpen222/XzJkz5efnp507d2rTpk1KSEiQ9Osf8jNmzFB8fLzGjBlj7tfdu3fryy+/lK+vb6nbu9zzzz8vb29v/fnPf9bp06c1e/ZsDR48WDt37pSkq57vAaC8mjZtqtjYWL333ntKSkqS9GtR/fTp0xo0aJBeffVVM9YwDN111136/PPPNWLECHXs2FHr16/XpEmT9O9//7vY3aXbtm3Thx9+qD/96U+qV6+eXn31VaWkpOjYsWO64YYbNHDgQP3f//2f3nvvPc2dO1cNGjSQJDVs2LDU25Cu/X2pNHJzc3X77bfr3LlzevTRR3XDDTfo7bff1l133aUPPvig2PnoWsfssijNubq0556lS5fqoYce0q233qr09HTl5uZq3rx5+vLLL7V3794SX5O2e/duJSYmqnPnzvr444956hWooUp7HP/b3/6mRx55RLfddptGjRolSWrWrJmkX48X27dv16BBg9S4cWMdPXpUCxcuVFxcnA4cOFDm6zul4bhQXr9+fXPe9VzHsVqt+u677/TQQw8pPDzcfNV+Tk6OduzYIS8vr1Kdoy5X0eeRgoICJSYmKj8/X+PGjVN4eLj+/e9/a/Xq1Tp16pSCgoLMbZXmXFmSb7/9Vv/zP/+j0aNHa9iwYVqyZInuu+8+rVu3Tn369Lnqug6fffaZLl68qCFDhpQqPicnR927d1dgYKAmT54sX19f/eUvf1FcXJy2bNmiLl26lGo7RR06dEj33nuvRowYoWHDhumtt97S8OHDFRMTozZt2qhHjx569NFH9eqrr+qJJ54wX2VXmlfaeQwDqGSnT582JBl33333NWOPHDliSDKWLFlSbJkk4+mnnzang4KCjNTU1KtuLzk52YiKiio2/5VXXjEkGe+++645r6CgwIiNjTUCAgKMvLw8p/40bNjQOHXqlBk7depUQ5LRoUMHw263m/Pvv/9+w8/Pz7hw4YJhGIbxyy+/GMHBwcbIkSOd2rfZbEZQUJDT/GHDhhmSjMcff/yqOZUkNzfXqFWrlvHXv/7VnHf77bcX2+9ZWVmGJGP8+PFO84cPH15sH48YMcJo1KiR8d///tcpdtCgQUZQUJBx7ty5cvUVAK5lyZIlhiRj9+7dJcYEBQUZnTp1MgzDMHr37m20a9fOPP4ahmEUFhYat99+u3HTTTcV225MTIxRUFBgzp89e7Yhyfj4448Nwyjf8XvmzJlOsZ06dTJiYmLM6Y8++siQZMyePducd/HiRaN79+7Fzn1lzSc+Pt4oLCw050+YMMHw8fFxOne1adPG+P3vf1/C3izZt99+a3h7exv33HOPcenSJadljjZPnDhh+Pn5GQkJCU4xr7/+uiHJeOutt8x5UVFRxrBhw4q18/vf/96pf59//rkhyWjVqpWRn59vzp83b54hyfjqq6/MeSWd7wGgrC4//7z++utGvXr1zL9577vvPqNnz56GYfx6LEtOTjYM47fj+zPPPOO0rXvvvdfw8vIyDh06ZM6TZPj5+TnN++c//2lIMl577TVz3osvvmhIMo4cOVKsj6XdRmm+L13L+PHjDUnGF198Yc775ZdfjOjoaKNp06bmMb8sx+xrKe25urTnnoKCAiM0NNRo27atcf78eTNu9erVhiRj+vTp5rxhw4YZdevWNQzDMLZt22YEBgYaycnJTudjANVfamqqcfkl0bIcx+vWrXvFv2WvdH0kMzPTkGS888475jzH8fLzzz8vdX8d67z11lvGf/7zH+PHH3801q1bZzRv3tzw8vIydu3aZcaW9jrOla6/XSmH9957z5BkbN261Zx3tXNU0b/1K/o8snfvXkOSsXLlyqvus9KeKx3nnMtziYqKMiQZ//jHP8x5p0+fNho1amR+/yyNCRMmGJKMvXv3lip+wIABhp+fn3H48GFz3o8//mjUq1fP6NGjhznv6aefdvr8liaXy///nThxwrBYLMZjjz1mzlu5cmWZP5eehFd4odLl5eVJkurVq1eh2w0ODtbOnTv1448/lnndtWvXKjw8XPfff785z9fXV48++qjOnDmjLVu2OMXfd999TlVsR9X3wQcfdHoncpcuXVRQUGA+Cm61WnXq1Cndf//9+u9//2v++Pj4qEuXLvr888+L9c1xp3JZ/f3vf5e3t7dSUlLMeffff78+++wzp0fdHY8r/ulPf3Jaf9y4cU7ThmHoH//4h/r37y/DMJz6n5iYqNOnT5f58X8AqEgBAQH65ZdfdPLkSW3atEl/+MMf9Msvv5jHqp9++kmJiYn69ttvi72iY9SoUU5PRIwZM0a1atXS2rVrJZXv+D169Gin6e7du+u7774zp9euXatatWo5Hed9fHyKHX/Lm8/lj3F3795dly5d0vfff1/a3Vmijz76SIWFhZo+fXqxASEdbW7YsEEFBQUaP368U8zIkSMVGBh4XeOcPfTQQ/Lz8zOnHa8quHzfAkBl+MMf/qDz589r9erV+uWXX7R69eorvr5r7dq18vHx0aOPPuo0/7HHHpNhGPrss8+c5sfHx5t3LEtS+/btFRgYWKbjWmm2cT3flxzWrl2r2267Td26dTPnBQQEaNSoUTp69KgOHDjgFF+Rx+xrnatLe+7Zs2ePTpw4oT/96U+qXbu2GZecnKyWLVte8Rz1+eefKzExUb1799aHH35Y7d7pD6Bsynocv5LLn1Cz2+366aef1Lx5cwUHB1fYtZOHH35YDRs2VEREhPr27avTp0/rb3/7m2699VZJ138d5/IcLly4oP/+97/q2rWrJJU7h4o+jziuza1fv17nzp27atvXc76NiIhwejrG8SrJvXv3ymazXXN9qWzXQy9duqSMjAwNGDBAN954ozm/UaNGeuCBB7Rt2zZze2XVunVrcz9Kvz4t1KJFC75PlQGv8EKlCwwMlPTrO3gr0uzZszVs2DBFRkYqJiZG/fr109ChQ50ONCX5/vvvddNNNxW7EOR4PK3oBacmTZo4TTsO2JGRkVec7yhYfPvtt5J+fV//lTj2jUOtWrWc3n1YFo530//000/m+yk7deqkgoICrVy50ny89Pvvv5e3t7eio6Od1m/evLnT9H/+8x+dOnVKixcv1uLFi6/Y5okTJ8rVVwCoCGfOnFFoaKgOHTokwzD01FNP6amnnrpi7IkTJ/S73/3OnL7pppuclgcEBKhRo0bmY/BlPX7Xrl272GPr9evXdypgf//992rUqFGx10u1aNHCabo8+RQ9Tzke47/Su+LL6vDhw/L29lbr1q1LjHGcN4vm4ufnpxtvvPG6CjmVmRsAXE3Dhg0VHx+v5cuX69y5c7p06ZLT4L0O33//vSIiIopdICntdwup+DnjWkqzjev5vuTw/fffX/GVIZfn1rZt2xL7dT3H7Gudq0t77ikpTpJatmypbdu2Oc27cOGCkpOTFRMToxUrVjjdMAegZirrcfxKzp8/r/T0dC1ZskT//ve/ncZOudLYHOUxffp0de/eXWfOnNGqVavMG2kdrvc6zsmTJzVjxgz9/e9/LxZX3hwq+jwSHR2tiRMn6uWXX9ayZcvUvXt33XXXXXrwwQedbny+0rYc2yvNOal58+bFxhm5+eabJf366rTw8PBrbqMs10P/85//6Ny5c1c8V7Vq1UqFhYX617/+pTZt2lxzW0VVxN8dno6/BFDpAgMDFRERof37918z9kqDIEkqNgiv9OsdYd27d9eqVauUkZGhF198US+88II+/PBD8z3FFcXHx6dM8x0nysLCQkm/vifzSgfXon+MWyyWYkWd0vj222+1e/duScW/aEi/jo3iKKCUlqPvDz744BXfzy/9Wr0HAHf44YcfdPr0aTVv3tw8Xv35z39WYmLiFeOLFomvpazH75LOB+VRnnyudT6qSq52rr9SHtUpNwA1zwMPPKCRI0fKZrMpKSmpxLEyyqIijmul2YYrvy+VpV9VncViUb9+/fTxxx9r3bp1uvPOO93dJQDVwLhx47RkyRKNHz9esbGxCgoKkpeXlwYNGmT+fX+92rVrp/j4eEnSgAEDdO7cOY0cOVLdunVTZGTkdV/H+cMf/qDt27dr0qRJ6tixowICAlRYWKi+fftWWA7XUprzyJw5czR8+HB9/PHHysjI0KOPPqr09HTt2LHD6aZkd5+TWrZsKUn66quv1LFjxwrbblmunUru3w81AQUUuMSdd96pxYsXKzMzU7GxsSXGOSrLp06dcppfUrW/UaNG+tOf/qQ//elPOnHihG655RY9++yz5heCkg4qUVFR2rdvnwoLC50KFt988425vCI4HhUMDQ01T3KVYdmyZfL19dXf/va3YgfGbdu26dVXX9WxY8fUpEkTRUVFqbCwUEeOHHEqthw6dMhpvYYNG6pevXq6dOlSpfYdAMrjb3/7myQpMTHRvJPW19e31Merb7/9Vj179jSnz5w5o+PHj6tfv36SKuf4HRUVpY0bN+rMmTNOT6EcPHjQKa48+ZRGSefEa2nWrJkKCwt14MCBEv/wd5w3Dx486HRnc0FBgY4cOeKUR/369Yud56Vfz/VluSv6cuXNDQCu5Z577tEf//hH7dixQ++///4VY6KiorRhwwb98ssvTncvX893i4o6rl3r+9K1REVFFTtPSRX/velKrnWuLu255/K4ok+WHjx4sFgOXl5eWrZsme6++27dd999+uyzzxQXF1fh+QGoOspyHC/p+PzBBx9o2LBhmjNnjjnvwoULV/y7t6I8//zzWrVqlZ599lktWrTouq7j/Pzzz9q4caNmzJih6dOnm/MdT+ZfriznqMo6j7Rr107t2rXTtGnTtH37dt1xxx1atGiRnnnmmXJtryjHWwEuz/X//u//JElNmzYt1TaSkpLk4+Ojd99995oDyTds2FD+/v4l7itvb2/zLTiXXzu9/MaO63nqn+9TV8cYKHCJyZMnq27dunrkkUeUm5tbbPnhw4c1b948BQYGqkGDBtq6davT8gULFjhNX7p0qdjjg6GhoYqIiFB+fr45r27duld8zLBfv36y2WxOX4IuXryo1157TQEBAfr9739frjyLSkxMVGBgoJ577jnZ7fZiy//zn/9USDuOxxb/53/+R/fee6/Tz6RJkyRJ7733ntknqfg+fe2115ymfXx8lJKSon/84x9XfHqoovoOAGW1adMmzZo1S9HR0Ro8eLBCQ0MVFxenv/zlLzp+/Hix+CsdrxYvXux0XF64cKEuXrxoXlCqjON3v379dPHiRS1cuNCcd+nSpWLH3/LkUxp169Yt1xe4AQMGyNvbWzNnzix255njrqX4+Hj5+fnp1VdfdbqT6c0339Tp06eVnJxszmvWrJl27NihgoICc97q1av1r3/9q8x9cyjpfA8A1ysgIEALFy5UWlqa+vfvf8WYfv366dKlS3r99ded5s+dO1deXl7letqjbt26korfWFZapf2+dC39+vXTrl27lJmZac47e/asFi9erKZNm1719Y7X61rn6tKeezp37qzQ0FAtWrTIKffPPvtMX3/9tdM5ysHPz08ffvihbr31VvXv31+7du2qrDQBVAFlOY6X9De1j49PsTv6X3vttRKfCqgIzZo1U0pKipYuXSqbzXZd13EcN+MWzeGVV14pFluWc1RFn0fy8vJ08eJFp3nt2rWTt7d3mc5v1/Ljjz9q1apVTu2+88476tixY6le3yX9+tr/kSNHKiMjo9h3PunXNw/MmTNHP/zwg3x8fJSQkKCPP/7YfFWlJOXm5mr58uXq1q2b+Uowx81+l187PXv2rN5+++3ypCrp+v/uqOl4AgUu0axZMy1fvlz/8z//o1atWmno0KFq27atCgoKtH37dq1cuVLDhw+XJD3yyCN6/vnn9cgjj6hz587aunWrWeV1+OWXX9S4cWPde++96tChgwICArRhwwbt3r3bqdofExOj999/XxMnTtStt96qgIAA9e/fX6NGjdJf/vIXDR8+XFlZWWratKk++OADffnll3rllVcqbMD7wMBALVy4UEOGDNEtt9yiQYMGqWHDhjp27JjWrFmjO+64o9gJuqx27typQ4cOaezYsVdc/rvf/U633HKLli1bpilTpigmJkYpKSl65ZVX9NNPP6lr167asmWLuY8vrzo///zz+vzzz9WlSxeNHDlSrVu31smTJ/W///u/2rBhg06ePHldfQeAa/nss8/0zTff6OLFi8rNzdWmTZtktVoVFRWlTz75xBwMdv78+erWrZvatWunkSNH6sYbb1Rubq4yMzP1ww8/6J///KfTdgsKCtS7d2/94Q9/0MGDB7VgwQJ169ZNd911l6TKOX73799fd9xxhx5//HEdPXpUrVu31ocffnjFC/9lzac0YmJitHDhQj3zzDNq3ry5QkNDSxzj5XLNmzfXk08+qVmzZql79+4aOHCgLBaLdu/erYiICKWnp6thw4aaOnWqZsyYob59++quu+4y9+utt96qBx980NzeI488og8++EB9+/bVH/7wBx0+fFjvvvuu0wCP5cntSud7AKgIJb0GxaF///7q2bOnnnzySR09elQdOnRQRkaGPv74Y40fP75cx7eYmBhJ0pNPPqlBgwbJ19dX/fv3Ny9wXEtpvy9dy+OPP6733ntPSUlJevTRRxUSEqK3335bR44c0T/+8Y9yvX64tK51ri7tucfX11cvvPCCHnroIf3+97/X/fffr9zcXM2bN09NmzbVhAkTrth+nTp1tHr1avXq1UtJSUnasmWL03v6AdQcZTmOx8TEaMOGDXr55ZcVERGh6OhodenSRXfeeaf+9re/KSgoSK1bt1ZmZqY2bNigG264oVL7PmnSJK1YsUKvvPKKnn/++XJfxwkMDFSPHj00e/Zs2e12/e53v1NGRoaOHDlSLLYs56iKPo9s2rRJY8eO1X333aebb75ZFy9eNN/GkpKSUqZtXc3NN9+sESNGaPfu3QoLC9Nbb72l3NxcLVmypEzbmTNnjg4fPqxHH31UH374oe68807Vr19fx44d08qVK/XNN99o0KBBkqRnnnlGVqtV3bp105/+9CfVqlVLf/nLX5Sfn6/Zs2eb20xISFCTJk00YsQITZo0ST4+PnrrrbfM76vl0bFjR/n4+OiFF17Q6dOnZbFY1KtXL4WGhpZrezWOAbjQ//3f/xkjR440mjZtavj5+Rn16tUz7rjjDuO1114zLly4YBiGYZw7d84YMWKEERQUZNSrV8/4wx/+YJw4ccKQZDz99NOGYRhGfn6+MWnSJKNDhw5GvXr1jLp16xodOnQwFixY4NTemTNnjAceeMAIDg42JBlRUVHmstzcXOOhhx4yGjRoYPj5+Rnt2rUzlixZ4rT+kSNHDEnGiy++6DT/888/NyQZK1eudJq/ZMkSQ5Kxe/fuYvGJiYlGUFCQUbt2baNZs2bG8OHDjT179pgxw4YNM+rWrVvmfTpu3DhDknH48OESY9LS0gxJxj//+U/DMAzj7NmzRmpqqhESEmIEBAQYAwYMMA4ePGhIMp5//nmndXNzc43U1FQjMjLS8PX1NcLDw43evXsbixcvLnNfAaC0HMdTx4+fn58RHh5u9OnTx5g3b56Rl5dXbJ3Dhw8bQ4cONcLDww1fX1/jd7/7nXHnnXcaH3zwQbHtbtmyxRg1apRRv359IyAgwBg8eLDx008/Fdvm9Ry/n376aaPon1o//fSTMWTIECMwMNAICgoyhgwZYuzdu9eQVOwcVJZ8rnTekWR8/vnn5jybzWYkJycb9erVMyQZv//976+470vy1ltvGZ06dTIsFotRv3594/e//71htVqdYl5//XWjZcuWhq+vrxEWFmaMGTPG+Pnnn4tta86cOcbvfvc7w2KxGHfccYexZ88e4/e//71Tn0o61zrOzZfvr6ud7wGgLEo6rhYVFRVlJCcnm9O//PKLMWHCBCMiIsLw9fU1brrpJuPFF180CgsLndaTZKSmpl5xe8OGDXOaN2vWLON3v/ud4e3tbUgyjhw5UuptlPb7UmkcPnzYuPfee43g4GCjdu3axm233WasXr3aKaYsx+xrKeu5urTnnvfff988j4WEhBiDBw82fvjhB6eYK53T//vf/xqtW7c2wsPDjW+//bbUeQCoulJTU4v9nV7a4/g333xj9OjRw6hTp44hyTzu/vzzz+Y1poCAACMxMdH45ptvih3fr/R3+rWUdIx1iIuLMwIDA41Tp04ZhlG66zhXOj7/8MMPxj333GMEBwcbQUFBxn333Wf8+OOPTtfjHEo6R13pfFaR55HvvvvOePjhh41mzZoZtWvXNkJCQoyePXsaGzZscFqvtOdbxznH0X9HTHJysrF+/Xqjffv2hsViMVq2bFni/r+WixcvGm+88YbRvXt3IygoyPD19TWioqKMhx56yNi7d69T7P/+7/8aiYmJRkBAgOHv72/07NnT2L59e7FtZmVlGV26dDH8/PyMJk2aGC+//PJVcymq6HcvwzCMv/71r8aNN95o+Pj4lPkzWtN5GQYjxgCQsrOz1alTJ7377rsaPHiwu7sDAJVi6dKleuihh7R792517tzZ3d0BAAAAAFQhTZs2Vdu2bbV69Wp3dwVVBGOgAB7o/Pnzxea98sor8vb2Vo8ePdzQIwAAAAAAAACoWhgDBajCzp8/f81BcUNCQuTn51em7c6ePVtZWVnq2bOnatWqpc8++0yfffaZRo0apcjIyOvpMgCgGrHZbFddXqdOHQUFBbmoNwAAV6ms7xlVrU0AqMo4LlZffI/yLBRQgCrs/fff10MPPXTVmM8//1xxcXFl2u7tt98uq9WqWbNm6cyZM2rSpInS0tL05JNPXkdvAQDVTaNGja66fNiwYVq6dKlrOgMAcJnK+p5R1doEgKqM42L1xfcoz8IYKEAVdvz4ceXk5Fw1JiYmRvXr13dRjwAANcmGDRuuujwiIkKtW7d2UW8AAK7iju8ZfLcBAGccF6svvkd5FgooAAAAAAAAAAAARTCIPAAAAAAAAAAAQBE1dgyUwsJC/fjjj6pXr568vLzc3R0AqDSGYeiXX35RRESEvL2pi7sS5xoAnoJzjftwrgHgSTjfuA/nGwCeoqznmhpbQPnxxx8VGRnp7m4AgMv861//UuPGjd3dDY/CuQaAp+Fc43qcawB4Is43rsf5BoCnKe25pkwFlPT0dH344Yf65ptvVKdOHd1+++164YUX1KJFCzMmLi5OW7ZscVrvj3/8oxYtWmROHzt2TGPGjNHnn3+ugIAADRs2TOnp6apV67fubN68WRMnTlROTo4iIyM1bdo0DR8+vNR9rVevnqRfd0RgYGBZ0qx0drtdGRkZSkhIkK+vr7u74xLkTM41VVXIOS8vT5GRkeZxD65T3nNNVfjcuIIn5OkJOUrkWZOUN0fONe5Tlb/XVBZP+F0sLfbFb9gXv6nJ+4Lzjfvw3aZknpCj5Bl5ekKOkmfkeT05lvVcU6YCypYtW5Samqpbb71VFy9e1BNPPKGEhAQdOHBAdevWNeNGjhypmTNnmtP+/v7mvy9duqTk5GSFh4dr+/btOn78uIYOHSpfX18999xzkqQjR44oOTlZo0eP1rJly7Rx40Y98sgjatSokRITE0vVV8fjhoGBgVXui4bdbpe/v78CAwNr7Ie4KHIm55qqKuXMY9auV95zTVX63FQmT8jTE3KUyLMmud4cOde4XlX+XlNZPOF3sbTYF79hX/zGE/YF5xvX47tNyTwhR8kz8vSEHCXPyLMiciztuaZMBZR169Y5TS9dulShoaHKyspSjx49zPn+/v4KDw+/4jYyMjJ04MABbdiwQWFhYerYsaNmzZqlKVOmKC0tTX5+flq0aJGio6M1Z84cSVKrVq20bds2zZ07t9QFFAAAAAAAAAAAgPK6rhG5Tp8+LUkKCQlxmr9s2TI1aNBAbdu21dSpU3Xu3DlzWWZmptq1a6ewsDBzXmJiovLy8pSTk2PGxMfHO20zMTFRmZmZ19NdAAAAAAAAAACAUin3IPKFhYUaP3687rjjDrVt29ac/8ADDygqKkoRERHat2+fpkyZooMHD+rDDz+UJNlsNqfiiSRz2mazXTUmLy9P58+fV506dYr1Jz8/X/n5+eZ0Xl6epF8f57Hb7eVNs1I4+lPV+lWZyNkzkLN7+wAAAAAAAACg4pS7gJKamqr9+/dr27ZtTvNHjRpl/rtdu3Zq1KiRevfurcOHD6tZs2bl7+k1pKena8aMGcXmZ2RkOI3BUpVYrVZ3d8HlyNkzkLNrXf6UHwAAAAAAAICKUa4CytixY7V69Wpt3bpVjRs3vmpsly5dJEmHDh1Ss2bNFB4erl27djnF5ObmSpI5bkp4eLg57/KYwMDAKz59IklTp07VxIkTzem8vDxFRkYqISGhyg22aLfbZbVa1adPnxo7kE9R5EzONVVVyNnxxB0AAAAAAACAilOmAophGBo3bpxWrVqlzZs3Kzo6+prrZGdnS5IaNWokSYqNjdWzzz6rEydOKDQ0VNKvd24HBgaqdevWZszatWudtmO1WhUbG1tiOxaLRRaLpdh8X1/fKnshtyr3rbKQs2cgZ9e3DQAAAAAAAKBilWkQ+dTUVL377rtavny56tWrJ5vNJpvNpvPnz0uSDh8+rFmzZikrK0tHjx7VJ598oqFDh6pHjx5q3769JCkhIUGtW7fWkCFD9M9//lPr16/XtGnTlJqaahZARo8ere+++06TJ0/WN998owULFmjFihWaMGFCBacPAAAAAAAAAABQXJkKKAsXLtTp06cVFxenRo0amT/vv/++JMnPz08bNmxQQkKCWrZsqccee0wpKSn69NNPzW34+Pho9erV8vHxUWxsrB588EENHTpUM2fONGOio6O1Zs0aWa1WdejQQXPmzNEbb7yhxMTECkobAAAAgCdbuHCh2rdvr8DAQAUGBio2NlafffaZuTwuLk5eXl5OP6NHj3baxrFjx5ScnCx/f3+FhoZq0qRJunjxolPM5s2bdcstt8hisah58+ZaunSpK9IDAAAAUAHK/Aqvq4mMjNSWLVuuuZ2oqKhir+gqKi4uTnv37i1L9wAAAACgVBo3bqznn39eN910kwzD0Ntvv627775be/fuVZs2bSRJI0eOdLrRy9/f3/z3pUuXlJycrPDwcG3fvl3Hjx/X0KFD5evrq+eee06SdOTIESUnJ2v06NFatmyZNm7cqEceeUSNGjXi5jAAAACgGijXIPIAAAAAUJ3179/fafrZZ5/VwoULtWPHDrOA4u/vr/Dw8Cuun5GRoQMHDmjDhg0KCwtTx44dNWvWLE2ZMkVpaWny8/PTokWLFB0drTlz5kiSWrVqpW3btmnu3LkUUAAAAIBqgAIKAAAAAI926dIlrVy5UmfPnlVsbKw5f9myZXr33XcVHh6u/v3766mnnjKfQsnMzFS7du0UFhZmxicmJmrMmDHKyclRp06dlJmZqfj4eKe2EhMTNX78+BL7kp+fr/z8fHM6Ly9PkmS322W32ysi3SrPkaen5Hs17IvfsC9+U5P3RU3MCQBQvVFAAQAAAOCRvvrqK8XGxurChQsKCAjQqlWr1Lp1a0nSAw88oKioKEVERGjfvn2aMmWKDh48qA8//FCSZLPZnIonksxpm8121Zi8vDydP39ederUKdan9PR0zZgxo9j8jIwMp1eIeQKr1eruLlQZ7IvfsC9+UxP3xblz59zdBQAAnFBAQY3W9PE1Lm/z6PPJLm8TAABXaJu2XvmXvFzWHudUVLYWLVooOztbp0+f1gcffKBhw4Zpy5Ytat26tUaNGmXGtWvXTo0aNVLv3r11+PBhNWvWrNL6NHXqVE2cONGczsvLU2RkpBISEhQYGFhp7VYldrtdVqtVffr0ka+vr7u741bu3Bdt09a7tD1J2p9W8qvt+Fz8pibvC8dTdwDch7/5AWcUUAAAAAB4JD8/PzVv3lySFBMTo927d2vevHn6y1/+Uiy2S5cukqRDhw6pWbNmCg8P165du5xicnNzJckcNyU8PNycd3lMYGDgFZ8+kSSLxSKLxVJsvq+vb427UHotnphzSdyxL1x58cyhNDnyufhNTdwXNS0fAED15+3uDgAAAABAVVBYWOg0/sjlsrOzJUmNGjWSJMXGxuqrr77SiRMnzBir1arAwEDzNWCxsbHauHGj03asVqvTOCsAAAAAqi6eQAEAAADgcaZOnaqkpCQ1adJEv/zyi5YvX67Nmzdr/fr1Onz4sJYvX65+/frphhtu0L59+zRhwgT16NFD7du3lyQlJCSodevWGjJkiGbPni2bzaZp06YpNTXVfIJk9OjRev311zV58mQ9/PDD2rRpk1asWKE1a1z/mlkAAAAAZUcBBQAAAIDHOXHihIYOHarjx48rKChI7du31/r169WnTx/961//0oYNG/TKK6/o7NmzioyMVEpKiqZNm2au7+Pjo9WrV2vMmDGKjY1V3bp1NWzYMM2cOdOMiY6O1po1azRhwgTNmzdPjRs31htvvKHExJLHeQAAAABQdVBAAQAAAOBx3nzzzRKXRUZGasuWLdfcRlRUlNauXXvVmLi4OO3du7fM/QMAAADgfoyBAgAAAAAAAAAAUAQFFAAAAAAAAAAAgCIooAAAAAAAAAAAABTBGCgAAADXqW3aeuVf8nJZe0efT3ZZWwAAAAAAeCqeQAEAAAAAAAAAACiCAgoAAAAAAAAAAEARFFAAAAAAAAAAAACKoIACAAAAAAAAAABQBAUUAAAAAAAAAACAIiigAAAAAAAAAAAAFEEBBQAAAAAAAAAAoAgKKAAAAAAAAAAAAEVQQAEAAAAAAAAAACiCAgoAAAAAAAAAAEARFFAAAAAAAAAAAACKoIACAKhS0tPTdeutt6pevXoKDQ3VgAEDdPDgQaeYuLg4eXl5Of2MHj3aKebYsWNKTk6Wv7+/QkNDNWnSJF28eNEpZvPmzbrllltksVjUvHlzLV26tLLTAwAAAAAAQDVBAQUAUKVs2bJFqamp2rFjh6xWq+x2uxISEnT27FmnuJEjR+r48ePmz+zZs81lly5dUnJysgoKCrR9+3a9/fbbWrp0qaZPn27GHDlyRMnJyerZs6eys7M1fvx4PfLII1q/fr3LcgUAAAAAAEDVVcvdHQAA4HLr1q1zml66dKlCQ0OVlZWlHj16mPP9/f0VHh5+xW1kZGTowIED2rBhg8LCwtSxY0fNmjVLU6ZMUVpamvz8/LRo0SJFR0drzpw5kqRWrVpp27Ztmjt3rhITEysvQQAAAAAAAFQLPIECAKjSTp8+LUkKCQlxmr9s2TI1aNBAbdu21dSpU3Xu3DlzWWZmptq1a6ewsDBzXmJiovLy8pSTk2PGxMfHO20zMTFRmZmZlZUKAAAAAAAAqhGeQAEAVFmFhYUaP3687rjjDrVt29ac/8ADDygqKkoRERHat2+fpkyZooMHD+rDDz+UJNlsNqfiiSRz2mazXTUmLy9P58+fV506dYr1Jz8/X/n5+eZ0Xl6eJMlut8tut5c6L0dsWdapjjwhT0duFm/DLe26uj1PydMTPrNlzbEm7xMAAAAAKAkFFABAlZWamqr9+/dr27ZtTvNHjRpl/rtdu3Zq1KiRevfurcOHD6tZs2aV1p/09HTNmDGj2PyMjAz5+/uXeXtWq7UiulXleUKeszoXurS9tWvXurQ9B0/J0xM+s2XN8fKn/AAAAADAU1BAAQBUSWPHjtXq1au1detWNW7c+KqxXbp0kSQdOnRIzZo1U3h4uHbt2uUUk5ubK0nmuCnh4eHmvMtjAgMDr/j0iSRNnTpVEydONKfz8vIUGRmphIQEBQYGljo3u90uq9WqPn36yNfXt9TrVTeekKcjx6f2eCu/0Mtl7e5Pc+04PZ6Wpyd8Zsuao+OJOwAAAADwJBRQAABVimEYGjdunFatWqXNmzcrOjr6mutkZ2dLkho1aiRJio2N1bPPPqsTJ04oNDRU0q93WwcGBqp169ZmTNG7261Wq2JjY0tsx2KxyGKxFJvv6+tbrout5V2vuvGEPPMLvZR/yXWFBXftT0/J0xM+s2XNsabvDwAAAAC4EgaRBwBUKampqXr33Xe1fPly1atXTzabTTabTefPn5ckHT58WLNmzVJWVpaOHj2qTz75REOHDlWPHj3Uvn17SVJCQoJat26tIUOG6J///KfWr1+vadOmKTU11SyAjB49Wt99950mT56sb775RgsWLNCKFSs0YcIEt+UOAAAAAACAqoMCCgCgSlm4cKFOnz6tuLg4NWrUyPx5//33JUl+fn7asGGDEhIS1LJlSz322GNKSUnRp59+am7Dx8dHq1evlo+Pj2JjY/Xggw9q6NChmjlzphkTHR2tNWvWyGq1qkOHDpozZ47eeOMNJSa69pVBAAAAAAAAqJp4hRcAoEoxDOOqyyMjI7Vly5ZrbicqKuqaA1DHxcVp7969ZeofAAAAAAAAPANPoAAAAAAAAAAAABRBAQUAAAAAAAAAAKAICigAAAAAAAAAAABFUEABAAAAAAAAKlh6erpuvfVW1atXT6GhoRowYIAOHjzoFHPhwgWlpqbqhhtuUEBAgFJSUpSbm+sUc+zYMSUnJ8vf31+hoaGaNGmSLl686BSzefNm3XLLLbJYLGrevLmWLl1a2ekBgEeggAIAAAAAAABUsC1btig1NVU7duyQ1WqV3W5XQkKCzp49a8ZMmDBBn376qVauXKktW7boxx9/1MCBA83lly5dUnJysgoKCrR9+3a9/fbbWrp0qaZPn27GHDlyRMnJyerZs6eys7M1fvx4PfLII1q/fr1L8wWAmogCCgAAAACPs3DhQrVv316BgYEKDAxUbGysPvvsM3M5dwQDAK7XunXrNHz4cLVp00YdOnTQ0qVLdezYMWVlZUmSTp8+rTfffFMvv/yyevXqpZiYGC1ZskTbt2/Xjh07JEkZGRk6cOCA3n33XXXs2FFJSUmaNWuW5s+fr4KCAknSokWLFB0drTlz5qhVq1YaO3as7r33Xs2dO9dtuQNATUEBBQAAAIDHady4sZ5//nllZWVpz5496tWrl+6++27l5ORI4o5gAEDFO336tCQpJCREkpSVlSW73a74+HgzpmXLlmrSpIkyMzMlSZmZmWrXrp3CwsLMmMTEROXl5ZnnrMzMTKdtOGIc2wAAlF8td3cAAAAAAFytf//+TtPPPvusFi5cqB07dqhx48Z68803tXz5cvXq1UuStGTJErVq1Uo7duxQ165dzTuCN2zYoLCwMHXs2FGzZs3SlClTlJaWJj8/P6c7giWpVatW2rZtm+bOnavExESX5wwAcJ/CwkKNHz9ed9xxh9q2bStJstls8vPzU3BwsFNsWFiYbDabGXN58cSx3LHsajF5eXk6f/686tSpU6w/+fn5ys/PN6fz8vIkSXa7XXa7vdR5OWLLsk514wk5Sr/lZ/E23NKuK9vylP+XNTnP68mxrOtQQAEAAADg0S5duqSVK1fq7Nmzio2NveYdwV27di3xjuAxY8YoJydHnTp1KvGO4PHjx7sqNQBAFZGamqr9+/dr27Zt7u6KpF8HuJ8xY0ax+RkZGfL39y/z9qxWa0V0q0rzhBwlaVbnQpe2t3btWpe2J3nO/0tPyLM8OZ47d65M8RRQAAAAAHikr776SrGxsbpw4YICAgK0atUqtW7dWtnZ2dX+juDqzBPumiwtd+4Li49r70CWrp4nn4vf1OR9URNzkqSxY8dq9erV2rp1qxo3bmzODw8PV0FBgU6dOuV0zsnNzVV4eLgZs2vXLqftOcbkujym6Dhdubm5CgwMvOK5RpKmTp2qiRMnmtN5eXmKjIxUQkKCAgMDS52b3W6X1WpVnz595OvrW+r1qhNPyFH6Lc+n9ngrv9DLZe3uT3PdU7me9v+yJud5PTk6/r4uLQooAAAAADxSixYtlJ2drdOnT+uDDz7QsGHDtGXLFrf2qaLvCK7OPOGuydJyx76YfZvLmyzVXch8Ln5TE/dFWe8KruoMw9C4ceO0atUqbd68WdHR0U7LY2Ji5Ovrq40bNyolJUWSdPDgQR07dkyxsbGSpNjYWD377LM6ceKEQkNDJf36/z4wMFCtW7c2Y4r+/litVnMbV2KxWGSxWIrN9/X1LdcF1/KuV514Qo6SlF/opfxLriuguGOfesr/S0/Iszw5ljWeAgoAAAAAj+Tn56fmzZtL+vUi1u7duzVv3jz9z//8T7W/I7g684S7JkvLnfuibdp6l7YnXf0uZD4Xv6nJ+6KsdwVXdampqVq+fLk+/vhj1atXz3xCMSgoSHXq1FFQUJBGjBihiRMnKiQkRIGBgRo3bpxiY2PVtWtXSVJCQoJat26tIUOGaPbs2bLZbJo2bZpSU1PNAsjo0aP1+uuva/LkyXr44Ye1adMmrVixQmvWrHFb7gBQU1BAAQAAAAD9OsBvfn5+jbojuDrzxJxL4o594cq7jx1KkyOfi9/UxH1R0/JZuHChJCkuLs5p/pIlSzR8+HBJ0ty5c+Xt7a2UlBTl5+crMTFRCxYsMGN9fHy0evVqjRkzRrGxsapbt66GDRummTNnmjHR0dFas2aNJkyYoHnz5qlx48Z64403lJjoulcjAUBNRQEFAAAAgMeZOnWqkpKS1KRJE/3yyy9avny5Nm/erPXr13NHMACgQhjGtccSql27tubPn6/58+eXGBMVFXXNV9zFxcVp7969Ze4jAODqKKAAAAAA8DgnTpzQ0KFDdfz4cQUFBal9+/Zav369+vTpI4k7ggEAAABQQAEAAADggd58882rLueOYAAAAADeZQlOT0/Xrbfeqnr16ik0NFQDBgzQwYMHnWIuXLig1NRU3XDDDQoICFBKSkqxgROPHTum5ORk+fv7KzQ0VJMmTdLFixedYjZv3qxbbrlFFotFzZs319KlS8uXIQAAAAAAAAAAQBmVqYCyZcsWpaamaseOHbJarbLb7UpISNDZs2fNmAkTJujTTz/VypUrtWXLFv34448aOHCgufzSpUtKTk5WQUGBtm/frrfffltLly7V9OnTzZgjR44oOTlZPXv2VHZ2tsaPH69HHnlE69evr4CUAQAAAAAAAAAArq5Mr/Bat26d0/TSpUsVGhqqrKws9ejRQ6dPn9abb76p5cuXq1evXpKkJUuWqFWrVtqxY4e6du2qjIwMHThwQBs2bFBYWJg6duyoWbNmacqUKUpLS5Ofn58WLVqk6OhozZkzR5LUqlUrbdu2TXPnzuV9wQAAAAAAAAAAoNJd1xgop0+fliSFhIRIkrKysmS32xUfH2/GtGzZUk2aNFFmZqa6du2qzMxMtWvXTmFhYWZMYmKixowZo5ycHHXq1EmZmZlO23DEjB8/vsS+5OfnKz8/35zOy8uTJNntdtnt9utJs8I5+lPV+lWZ3JWzxcdwaXtS8Vz5/1yzVYWcPWl/AwAAAAAAXI+2aeuVf8nLZe0dfT7ZZW2h4pW7gFJYWKjx48frjjvuUNu2bSVJNptNfn5+Cg4OdooNCwuTzWYzYy4vnjiWO5ZdLSYvL0/nz59XnTp1ivUnPT1dM2bMKDY/IyND/v7+5UuyklmtVnd3weVcnfPs21zanCQVG0iU/8+ewZ05nzt3zm1tAwAAAAAAADVVuQsoqamp2r9/v7Zt21aR/Sm3qVOnauLEieZ0Xl6eIiMjlZCQoMDAQDf2rDi73S6r1ao+ffrI19fX3d1xCXfl3DbN9ePm7E/79TVz/H8mZ1dxPHEHAAAAAAAAoOKUq4AyduxYrV69Wlu3blXjxo3N+eHh4SooKNCpU6ecnkLJzc1VeHi4GbNr1y6n7eXm5prLHP91zLs8JjAw8IpPn0iSxWKRxWIpNt/X17fKXsityn2rLK7O2ZWP4zkUzY//z57BnTl72r4GAAAAAADA1fGqsorhXZZgwzA0duxYrVq1Sps2bVJ0dLTT8piYGPn6+mrjxo3mvIMHD+rYsWOKjY2VJMXGxuqrr77SiRMnzBir1arAwEC1bt3ajLl8G44YxzYAAAAAAAAAAAAqU5meQElNTdXy5cv18ccfq169euaYJUFBQapTp46CgoI0YsQITZw4USEhIQoMDNS4ceMUGxurrl27SpISEhLUunVrDRkyRLNnz5bNZtO0adOUmppqPkEyevRovf7665o8ebIefvhhbdq0SStWrNCaNWsqOH0AAAAAAAAAAIDiylRAWbhwoSQpLi7Oaf6SJUs0fPhwSdLcuXPl7e2tlJQU5efnKzExUQsWLDBjfXx8tHr1ao0ZM0axsbGqW7euhg0bppkzZ5ox0dHRWrNmjSZMmKB58+apcePGeuONN5SYmFjONAEAAAAAAAAAQGVo+rjrHn6w+BiafZtr2ipTAcUwjGvG1K5dW/Pnz9f8+fNLjImKitLatWuvup24uDjt3bu3LN0DAAAAAAAAAACoEGUaAwUAAAAAAAAAAMATUEABAAAAAAAAAAAoggIKAAAAAAAAAABAEWUaAwXAtTkGTHIMZtQ2bb3yL3lVaptHn0+u1O0DAAAAAAAAgKfhCRQAAAAAAAAAAIAiKKAAAAAAAAAAAAAUQQEFAAAAAAAAAACgCAooAAAAAAAAAAAARVBAAQAAAAAAAAAAKIICCgAAAAAAAAAAQBEUUAAAAAAAAAAAAIqggAIAAAAAAAAAAFAEBRQAAAAAAAAAAIAiKKAAAAAAAAAAAAAUQQEFAAAAAAAAAACgCAooAAAAAAAAAAAARVBAAQAAAAAAAAAAKIICCgCgSklPT9ett96qevXqKTQ0VAMGDNDBgwedYi5cuKDU1FTdcMMNCggIUEpKinJzc51ijh07puTkZPn7+ys0NFSTJk3SxYsXnWI2b96sW265RRaLRc2bN9fSpUsrOz0AAAAAAABUExRQAABVypYtW5SamqodO3bIarXKbrcrISFBZ8+eNWMmTJigTz/9VCtXrtSWLVv0448/auDAgebyS5cuKTk5WQUFBdq+fbvefvttLV26VNOnTzdjjhw5ouTkZPXs2VPZ2dkaP368HnnkEa1fv96l+QIAAAAAAKBqquXuDgAAcLl169Y5TS9dulShoaHKyspSjx49dPr0ab355ptavny5evXqJUlasmSJWrVqpR07dqhr167KyMjQgQMHtGHDBoWFhaljx46aNWuWpkyZorS0NPn5+WnRokWKjo7WnDlzJEmtWrXStm3bNHfuXCUmJro8bwAAAAAAAFQtFFAAAFXa6dOnJUkhISGSpKysLNntdsXHx5sxLVu2VJMmTZSZmamuXbsqMzNT7dq1U1hYmBmTmJioMWPGKCcnR506dVJmZqbTNhwx48ePL7Ev+fn5ys/PN6fz8vIkSXa7XXa7vdQ5OWLLsk515Al5OnKzeBtuadfV7XlKnp7wmS1rjjV5nwAAAABASSigwKXapq1X/iUvd3cDQDVRWFio8ePH64477lDbtm0lSTabTX5+fgoODnaKDQsLk81mM2MuL544ljuWXS0mLy9P58+fV506dYr1Jz09XTNmzCg2PyMjQ/7+/mXOz2q1lnmd6sgT8pzVudCl7a1du9al7Tl4Sp6e8Jkta47nzp2rpJ64T3p6uj788EN98803qlOnjm6//Xa98MILatGihRkTFxenLVu2OK33xz/+UYsWLTKnjx07pjFjxujzzz9XQECAhg0bpvT0dNWq9dtXrc2bN2vixInKyclRZGSkpk2bpuHDh1d6jgAAAACuDwUUAECVlZqaqv3792vbtm3u7ookaerUqZo4caI5nZeXp8jISCUkJCgwMLDU27Hb7bJarerTp498fX0ro6tVgifk6cjxqT3eyi903Q0C+9Nc+5o5T8vTEz6zZc3R8cRdTeIYc+vWW2/VxYsX9cQTTyghIUEHDhxQ3bp1zbiRI0dq5syZ5vTlBXPHmFvh4eHavn27jh8/rqFDh8rX11fPPfecpN/G3Bo9erSWLVumjRs36pFHHlGjRo14ZSQAAABQxVFAAQBUSWPHjtXq1au1detWNW7c2JwfHh6ugoICnTp1yukplNzcXIWHh5sxu3btctpebm6uuczxX8e8y2MCAwOv+PSJJFksFlkslmLzfX19y3WxtbzrVTeekGd+oZdLn7B01/70lDw94TNb1hxr4v641phbDv7+/ua5oyjG3AIAAABqNm93dwAAgMsZhqGxY8dq1apV2rRpk6Kjo52Wx8TEyNfXVxs3bjTnHTx4UMeOHVNsbKwkKTY2Vl999ZVOnDhhxlitVgUGBqp169ZmzOXbcMQ4tgEA8CxFx9xyWLZsmRo0aKC2bdtq6tSpTq8zK2nMrby8POXk5JgxVxpzKzMzs7JSAQAAAFBBeAIFAFClpKamavny5fr4449Vr149c8ySoKAg1alTR0FBQRoxYoQmTpyokJAQBQYGaty4cYqNjVXXrl0lSQkJCWrdurWGDBmi2bNny2azadq0aUpNTTWfIBk9erRef/11TZ48WQ8//LA2bdqkFStWaM2aNW7LHQDgHlcac0uSHnjgAUVFRSkiIkL79u3TlClTdPDgQX344YeSKmfMrfz8fOXn55vTjten2e122e32Csq4anPk6Sn5Xo0794XFx3B5m1fLk8/Fb2ryvqiJOQEAqjcKKACAKmXhwoWSfh2493JLliwxB9ydO3euvL29lZKSovz8fCUmJmrBggVmrI+Pj1avXq0xY8YoNjZWdevW1bBhw5zeYR8dHa01a9ZowoQJmjdvnho3bqw33niD16kAgAcqacytUaNGmf9u166dGjVqpN69e+vw4cNq1qxZpfQlPT1dM2bMKDY/IyPDafwVT2C1Wt3dhSrDHfti9m0ub1Jr1669Zgyfi9/UxH1x+VN+AABUBRRQAABVimFc+27H2rVra/78+Zo/f36JMVFRUdf8Eh4XF6e9e/eWuY8AgJqjpDG3rqRLly6SpEOHDqlZs2aVMubW1KlTNXHiRHM6Ly9PkZGRSkhIUGBgYNkTrIbsdrusVqv69OlTI8ffKQt37ou2aetd2p4k7U8r+UYWPhe/qcn7wvHUHQAAVQUFFAAAAAAexzAMjRs3TqtWrdLmzZuLjbl1JdnZ2ZKkRo0aSfp1PK1nn31WJ06cUGhoqKQrj7lVtKB/tTG3LBaL+brJy/n6+ta4C6XX4ok5l8Qd+yL/kpdL25NUqhz5XPymJu6LmpYPAKD6YxB5AAAAAB4nNTVV7777rpYvX26OuWWz2XT+/HlJ0uHDhzVr1ixlZWXp6NGj+uSTTzR06FD16NFD7du3l+Q85tY///lPrV+//opjbn333XeaPHmyvvnmGy1YsEArVqzQhAkT3JY7AAAAgNKhgAIAAADA4yxcuFCnT59WXFycGjVqZP68//77kiQ/Pz9t2LBBCQkJatmypR577DGlpKTo008/NbfhGHPLx8dHsbGxevDBBzV06NArjrlltVrVoUMHzZkzhzG3AAAAgGqCV3gBAAAA8DjXGnMrMjJSW7ZsueZ2GHMLAAAAqLl4AgUAAAAAAAAAAKAICigAAAAAAAAAAABFUEABAAAAAAAAAAAoggIKAAAAAAAAAABAERRQAAAAAAAAAAAAiqCAAgAAAAAAAAAAUAQFFAAAAAAAAAAAgCJqubsDAACgZmubtl75l7xc1t7R55Nd1hYAAAAAAKi5eAIFAAAAAAAAAACgCAooAAAAAAAAQAXbunWr+vfvr4iICHl5eemjjz5yWj58+HB5eXk5/fTt29cp5uTJkxo8eLACAwMVHBysESNG6MyZM04x+/btU/fu3VW7dm1FRkZq9uzZlZ0aAHgMCigAAAAAAABABTt79qw6dOig+fPnlxjTt29fHT9+3Px57733nJYPHjxYOTk5slqtWr16tbZu3apRo0aZy/Py8pSQkKCoqChlZWXpxRdfVFpamhYvXlxpeQGAJ2EMFAAAAAAAAKCCJSUlKSkp6aoxFotF4eHhV1z29ddfa926ddq9e7c6d+4sSXrttdfUr18/vfTSS4qIiNCyZctUUFCgt956S35+fmrTpo2ys7P18ssvOxVaAADlwxMoAAAAAAAAgBts3rxZoaGhatGihcaMGaOffvrJXJaZmang4GCzeCJJ8fHx8vb21s6dO82YHj16yM/Pz4xJTEzUwYMH9fPPP7suEQCooXgCBQAAAAAAAHCxvn37auDAgYqOjtbhw4f1xBNPKCkpSZmZmfLx8ZHNZlNoaKjTOrVq1VJISIhsNpskyWazKTo62ikmLCzMXFa/fv0rtp2fn6/8/HxzOi8vT5Jkt9tlt9tLnYMjtizrVDeekKP0W34Wb8Mt7bqyrZqc4+XtuTpPV3LkVp59W9Z1KKAAAAAAAAAALjZo0CDz3+3atVP79u3VrFkzbd68Wb17967UttPT0zVjxoxi8zMyMuTv71/m7Vmt1oroVpXmCTlK0qzOhS5tb+3atS5tT/KMHCXX5+kO5fm9PHfuXJniKaAAAAAAAAAAbnbjjTeqQYMGOnTokHr37q3w8HCdOHHCKebixYs6efKkOW5KeHi4cnNznWIc0yWNrSJJU6dO1cSJE83pvLw8RUZGKiEhQYGBgaXus91ul9VqVZ8+feTr61vq9aoTT8hR+i3Pp/Z4K7/Qy2Xt7k9LdFlbnpCj5L48XcnibWhW58Jy/V46nrgrLQooAAAAAAAAgJv98MMP+umnn9SoUSNJUmxsrE6dOqWsrCzFxMRIkjZt2qTCwkJ16dLFjHnyySdlt9vNi4hWq1UtWrQo8fVd0q+D11sslmLzfX19y1UkKO961Ykn5ChJ+YVeyr/kuovu7tinnpCj5Po83aE8v5dljWcQeQAAAAAAAKCCnTlzRtnZ2crOzpYkHTlyRNnZ2Tp27JjOnDmjSZMmaceOHTp69Kg2btyou+++W82bN1di4q93q7dq1Up9+/bVyJEjtWvXLn355ZcaO3asBg0apIiICEnSAw88ID8/P40YMUI5OTl6//33NW/ePKenSwAA5UcBBQAAAAAAAKhge/bsUadOndSpUydJ0sSJE9WpUydNnz5dPj4+2rdvn+666y7dfPPNGjFihGJiYvTFF184PRmybNkytWzZUr1791a/fv3UrVs3LV682FweFBSkjIwMHTlyRDExMXrsscc0ffp0jRo1yuX5AkBNVOYCytatW9W/f39FRETIy8tLH330kdPy4cOHy8vLy+mnb9++TjEnT57U4MGDFRgYqODgYI0YMUJnzpxxitm3b5+6d++u2rVrKzIyUrNnzy57dgAAAAAAAIAbxMXFyTCMYj9Lly5VnTp1tH79ep04cUIFBQU6evSoFi9erLCwMKdthISEaPny5frll190+vRpvfXWWwoICHCKad++vb744gtduHBBP/zwg6ZMmeLKNAGgRitzAeXs2bPq0KGD5s+fX2JM3759dfz4cfPnvffec1o+ePBg5eTkyGq1avXq1dq6datTZTwvL08JCQmKiopSVlaWXnzxRaWlpTlV2AEAAAAAAAAAACpLmQeRT0pKUlJS0lVjLBaLwsPDr7js66+/1rp167R792517txZkvTaa6+pX79+eumllxQREaFly5apoKBAb731lvz8/NSmTRtlZ2fr5Zdf5hFEAAAAAAAAAABQ6cpcQCmNzZs3KzQ0VPXr11evXr30zDPP6IYbbpAkZWZmKjg42CyeSFJ8fLy8vb21c+dO3XPPPcrMzFSPHj3k5+dnxiQmJuqFF17Qzz//rPr16xdrMz8/X/n5+eZ0Xl6eJMlut8tut1dGmuXm6E9V61dlcuRq8Tbc3BPXceTqipyrymfJkz/b7szZk/Y3AAAAAAAA4CoVXkDp27evBg4cqOjoaB0+fFhPPPGEkpKSlJmZKR8fH9lsNoWGhjp3olYthYSEyGazSZJsNpuio6OdYhzvgLTZbFcsoKSnp2vGjBnF5mdkZMjf37+i0qtQVqvV3V1wuVmdC93dBZdzRc5r166t9DbKwhM/2+7M+dy5c25rGwAAAAAAAKipKryAMmjQIPPf7dq1U/v27dWsWTNt3rxZvXv3rujmTFOnTtXEiRPN6by8PEVGRiohIUGBgYGV1m552O12Wa1W9enTR76+vu7ujks4cn5qj7fyC73c3R2XsHgbmtW50CU5709LrNTtl5Ynf7bdmbPjiTsAAAAAAAAAFadSXuF1uRtvvFENGjTQoUOH1Lt3b4WHh+vEiRNOMRcvXtTJkyfNcVPCw8OVm5vrFOOYLmlsFYvFIovFUmy+r69vlb2QW5X7VlnyC72Uf8kzCigOrsi5qn2OPPGz7c6cPW1fAwAAAAAAAK5Q6QWUH374QT/99JMaNWokSYqNjdWpU6eUlZWlmJgYSdKmTZtUWFioLl26mDFPPvmk7Ha7eWHQarWqRYsWV3x9F8qn6eNrXNaWxcfQ7Ntc1hwAAAAAAAAAANfFu6wrnDlzRtnZ2crOzpYkHTlyRNnZ2Tp27JjOnDmjSZMmaceOHTp69Kg2btyou+++W82bN1di4q+vGGrVqpX69u2rkSNHateuXfryyy81duxYDRo0SBEREZKkBx54QH5+fhoxYoRycnL0/vvva968eU6v6AIAAAAAAAAAAKgsZS6g7NmzR506dVKnTp0kSRMnTlSnTp00ffp0+fj4aN++fbrrrrt08803a8SIEYqJidEXX3zh9HqtZcuWqWXLlurdu7f69eunbt26afHixebyoKAgZWRk6MiRI4qJidFjjz2m6dOna9SoURWQMgAAAAAAAAAAwNWV+RVecXFxMgyjxOXr16+/5jZCQkK0fPnyq8a0b99eX3zxRVm7BwAAAAAAAAAAcN3K/AQKAAAAAAAAAABATUcBBQAAAAAAAAAAoAgKKAAAAAA8Tnp6um699VbVq1dPoaGhGjBggA4ePOgUc+HCBaWmpuqGG25QQECAUlJSlJub6xRz7NgxJScny9/fX6GhoZo0aZIuXrzoFLN582bdcsstslgsat68uZYuXVrZ6QEAAACoABRQAAAAAHicLVu2KDU1VTt27JDVapXdbldCQoLOnj1rxkyYMEGffvqpVq5cqS1btujHH3/UwIEDzeWXLl1ScnKyCgoKtH37dr399ttaunSppk+fbsYcOXJEycnJ6tmzp7KzszV+/Hg98sgjpRo7EgAAAIB7lXkQeQAAAACo7tatW+c0vXTpUoWGhiorK0s9evTQ6dOn9eabb2r58uXq1auXJGnJkiVq1aqVduzYoa5duyojI0MHDhzQhg0bFBYWpo4dO2rWrFmaMmWK0tLS5Ofnp0WLFik6Olpz5syRJLVq1Urbtm3T3LlzlZiY6PK8AQAAAJQeT6AAAAAA8HinT5+WJIWEhEiSsrKyZLfbFR8fb8a0bNlSTZo0UWZmpiQpMzNT7dq1U1hYmBmTmJiovLw85eTkmDGXb8MR49gGAAAAgKqLJ1AAAACAy7RNW6/8S14uaevo88kuaQdXV1hYqPHjx+uOO+5Q27ZtJUk2m01+fn4KDg52ig0LC5PNZjNjLi+eOJY7ll0tJi8vT+fPn1edOnWcluXn5ys/P9+czsvLkyTZ7XbZ7fbrzLR6cOTpKflejTv3hcXHcHmbV8uTz8VvavK+qIk5AQCqNwooAAAAADxaamqq9u/fr23btrm7K0pPT9eMGTOKzc/IyJC/v78beuQ+VqvV3V2oMtyxL2bf5vImtXbt2mvG8Ln4TU3cF+fOnXN3FwAAcEIBBQAAAIDHGjt2rFavXq2tW7eqcePG5vzw8HAVFBTo1KlTTk+h5ObmKjw83IzZtWuX0/Zyc3PNZY7/OuZdHhMYGFjs6RNJmjp1qiZOnGhO5+XlKTIyUgkJCQoMDLy+ZKsJu90uq9WqPn36yNfX193dcSt37ou2aetd2p4k7U8reVwgPhe/qcn7wvHUHQAAVQUFFAAAAAAexzAMjRs3TqtWrdLmzZsVHR3ttDwmJka+vr7auHGjUlJSJEkHDx7UsWPHFBsbK0mKjY3Vs88+qxMnTig0NFTSr3eEBwYGqnXr1mZM0bvqrVaruY2iLBaLLBZLsfm+vr417kLptXhiziVxx75w1asML1eaHPlc/KYm7oualg8AoPpjEHkAQJWzdetW9e/fXxEREfLy8tJHH33ktHz48OHy8vJy+unbt69TzMmTJzV48GAFBgYqODhYI0aM0JkzZ5xi9u3bp+7du6t27dqKjIzU7NmzKzs1AEAVkZqaqnfffVfLly9XvXr1ZLPZZLPZdP78eUlSUFCQRowYoYkTJ+rzzz9XVlaWHnroIcXGxqpr166SpISEBLVu3VpDhgzRP//5T61fv17Tpk1TamqqWQQZPXq0vvvuO02ePFnffPONFixYoBUrVmjChAluyx0AAABA6VBAAQBUOWfPnlWHDh00f/78EmP69u2r48ePmz/vvfee0/LBgwcrJydHVqvVfDXLqFGjzOV5eXlKSEhQVFSUsrKy9OKLLyotLU2LFy+utLwAAFXHwoULdfr0acXFxalRo0bmz/vvv2/GzJ07V3feeadSUlLUo0cPhYeH68MPPzSX+/j4aPXq1fLx8VFsbKwefPBBDR06VDNnzjRjoqOjtWbNGlmtVnXo0EFz5szRG2+8ocTEkl9VBAAAAKBq4BVeAIAqJykpSUlJSVeNsVgs5vvli/r666+1bt067d69W507d5Ykvfbaa+rXr59eeuklRUREaNmyZSooKNBbb70lPz8/tWnTRtnZ2Xr55ZedCi0AgJrJMIxrxtSuXVvz58+/akE/KirqmgNfx8XFae/evWXuIwAAAAD3ooACAKiWNm/erNDQUNWvX1+9evXSM888oxtuuEGSlJmZqeDgYLN4Iknx8fHy9vbWzp07dc899ygzM1M9evSQn5+fGZOYmKgXXnhBP//8s+rXr1+szfz8fOXn55vTjkEu7Xa77HZ7qfvuiC3LOtWRIz+L97UvUlZGu65sqybneHl75Fl5bbq6vbK2W9OPVwAAAABwJRRQAADVTt++fTVw4EBFR0fr8OHDeuKJJ5SUlKTMzEz5+PjIZrOZg/k61KpVSyEhIbLZbJIkm81WbMDgsLAwc9mVCijp6emaMWNGsfkZGRny9/cvcx5Wq7XM61RHszoXurS9a90JXhk8IUeJPCuDu3Is6/Hn3LlzldQTAAAAAKi6KKAAAKqdQYMGmf9u166d2rdvr2bNmmnz5s3q3bt3pbU7depUTZw40ZzOy8tTZGSkEhISFBgYWOrt2O12Wa1W9enTR76+vpXR1SrBkedTe7yVX+jlsnb3p7luXAFPyFEiz8rkrhzLevxxPHEHAAAAAJ6EAgoAoNq78cYb1aBBAx06dEi9e/dWeHi4Tpw44RRz8eJFnTx50hw3JTw8XLm5uU4xjumSxlaxWCyyWCzF5vv6+parEFLe9aqb/EIv5V9y3UV3d+xTT8hRIs/K4K4cy3r88YRjFQAAAAAURQEFAFDt/fDDD/rpp5/UqFEjSVJsbKxOnTqlrKwsxcTESJI2bdqkwsJCdenSxYx58sknZbfbzQuDVqtVLVq0uOLruwAAAAAAnqtt2nqX3kx09Plkl7UFoGTe7u4AAABFnTlzRtnZ2crOzpYkHTlyRNnZ2Tp27JjOnDmjSZMmaceOHTp69Kg2btyou+++W82bN1di4q+vwmnVqpX69u2rkSNHateuXfryyy81duxYDRo0SBEREZKkBx54QH5+fhoxYoRycnL0/vvva968eU6v6AIAAAAAAIDnooACAKhy9uzZo06dOqlTp06SpIkTJ6pTp06aPn26fHx8tG/fPt111126+eabNWLECMXExOiLL75wer3WsmXL1LJlS/Xu3Vv9+vVTt27dtHjxYnN5UFCQMjIydOTIEcXExOixxx7T9OnTNWrUKJfnCwAAAAAAgKqHV3gBAKqcuLg4GYZR4vL169dfcxshISFavnz5VWPat2+vL774osz9AwAAAAAAQM3HEygAAAAAAAAAAABFUEABAAAAAAAAAAAoggIKAAAAAAAAAABAERRQAAAAAAAAAAAAiqCAAgAAAAAAAAAAUAQFFAAAAAAAAAAAgCIooAAAAAAAAAAAABRBAQUAAAAAAAAAAKAICigAAAAAAAAAAABFUEABAAAAAAAAAAAoggIKAAAAAAAAAABAERRQAAAAAAAAAAAAiqCAAgAAAAAAAAAAUAQFFAAAAAAAAAAAgCIooAAAAAAAAAAAABRBAQUAAAAAAAAAAKAICigAAAAAAAAAAABFUEABAAAAAAAAAAAoggIKAAAAAAAAAABAERRQAAAAAAAAAAAAiqCAAgAAAAAAAAAAUAQFFAAAAAAAAAAAgCIooAAAAAAAAAAAABRBAQUAAAAAAACoYFu3blX//v0VEREhLy8vffTRR07LDcPQ9OnT1ahRI9WpU0fx8fH69ttvnWJOnjypwYMHKzAwUMHBwRoxYoTOnDnjFLNv3z51795dtWvXVmRkpGbPnl3ZqQGAx6CAAgAAAMDjXOui1vDhw+Xl5eX007dvX6cYLmoBAK7m7Nmz6tChg+bPn3/F5bNnz9arr76qRYsWaefOnapbt64SExN14cIFM2bw4MHKycmR1WrV6tWrtXXrVo0aNcpcnpeXp4SEBEVFRSkrK0svvvii0tLStHjx4krPDwA8QS13dwAAAAAAXM1xUevhhx/WwIEDrxjTt29fLVmyxJy2WCxOywcPHqzjx4/LarXKbrfroYce0qhRo7R8+XJJv13Uio+P16JFi/TVV1/p4YcfVnBwsNPFLwBAzZSUlKSkpKQrLjMMQ6+88oqmTZumu+++W5L0zjvvKCwsTB999JEGDRqkr7/+WuvWrdPu3bvVuXNnSdJrr72mfv366aWXXlJERISWLVumgoICvfXWW/Lz81ObNm2UnZ2tl19+mXMNAFQAnkABAAAA4HGSkpL0zDPP6J577ikxxmKxKDw83PypX7++ucxxUeuNN95Qly5d1K1bN7322mv6+9//rh9//FGSnC5qtWnTRoMGDdKjjz6ql19+udLzAwBUbUeOHJHNZlN8fLw5LygoSF26dFFmZqYkKTMzU8HBwWbxRJLi4+Pl7e2tnTt3mjE9evSQn5+fGZOYmKiDBw/q559/dlE2AFBz8QQKAAAAAFzB5s2bFRoaqvr166tXr1565plndMMNN0i69kWte+65p8SLWi+88IJ+/vlnp4IMAKnp42tKXGbxMTT7Nqlt2nrlX/KqsDaPPp9cYdsCysJms0mSwsLCnOaHhYWZy2w2m0JDQ52W16pVSyEhIU4x0dHRxbbhWFbSuSY/P1/5+fnmdF5eniTJbrfLbreXOg9HbFnWqW4cuVm8Dbe06+r2anKenpDj5e25Ok9XcuRWnn1b1nUooAAAAABAEX379tXAgQMVHR2tw4cP64knnlBSUpIyMzPl4+NTaRe1KuqCVnXmCRfjSsud+8LiU7UuujgulFT0xaDq+Dmryb8jNTGnqio9PV0zZswoNj8jI0P+/v5l3p7Vaq2IblVpszoXurS9tWvXurQ9B0/I0xNylFyfpzuU59hz7ty5MsVTQAEAAACAIgYNGmT+u127dmrfvr2aNWumzZs3q3fv3pXWbkVf0KrOPOFiXGm5Y1/Mvs3lTZZKRV8MctdFrYpQE39HynpRqzoLDw+XJOXm5qpRo0bm/NzcXHXs2NGMOXHihNN6Fy9e1MmTJ831w8PDlZub6xTjmHbEXMnUqVM1ceJEczovL0+RkZFKSEhQYGBgqfOw2+2yWq3q06ePfH19S71edeLI8ak93sovrLgn4K5lf1qiy9qSPCNPT8hRcl+ermTxNjSrc2G5jj2OG5RKq8wFlK1bt+rFF19UVlaWjh8/rlWrVmnAgAHmcsMw9PTTT+uvf/2rTp06pTvuuEMLFy7UTTfdZMacPHlS48aN06effipvb2+lpKRo3rx5CggIMGP27dun1NRU7d69Ww0bNtS4ceM0efLksnYXAAAAAK7bjTfeqAYNGujQoUPq3bt3pV3UqqgLWtWZJ1yMKy137ou2aetd2t61OC6UVPTFIFdf1KoINfl3pKwXtaqz6OhohYeHa+PGjWbBJC8vTzt37tSYMWMkSbGxsTp16pSysrIUExMjSdq0aZMKCwvVpUsXM+bJJ5+U3W43Pw9Wq1UtWrS46qsiLRaLLBZLsfm+vr7l+lyVd73qJL/Qq0JfIXgt7tqfnpCnJ+QouT5PdyjPsaes8WUuoJw9e1YdOnTQww8/rIEDBxZbPnv2bL366qt6++23FR0draeeekqJiYk6cOCAateuLUkaPHiwjh8/LqvVKrvdroceekijRo3S8uXLJf16wkhISFB8fLwWLVqkr776Sg8//LCCg4M1atSosnYZAAAAAK7LDz/8oJ9++sm8S7iyLmpV9AWt6swTcy6JO/ZFVb3gUtEXg6rzZ6wm/o7UtHzOnDmjQ4cOmdNHjhxRdna2QkJC1KRJE40fP17PPPOMbrrpJvMaWkREhHmjcqtWrdS3b1+NHDlSixYtkt1u19ixYzVo0CBFRERIkh544AHNmDFDI0aM0JQpU7R//37NmzdPc+fOdUfKAFDjlLmAkpSUpKSkpCsuMwxDr7zyiqZNm6a7775bkvTOO+8oLCxMH330kQYNGqSvv/5a69at0+7du80BF1977TX169dPL730kiIiIrRs2TIVFBTorbfekp+fn9q0aaPs7Gy9/PLLFFAAAAAAXLerXdQKCQnRjBkzlJKSovDwcB0+fFiTJ09W8+bNlZj4693qXNQCAFzLnj171LNnT3Pa8YThsGHDtHTpUk2ePFlnz57VqFGjdOrUKXXr1k3r1q0zb0CWpGXLlmns2LHq3bu3+RaXV1991VweFBSkjIwMpaamKiYmRg0aNND06dO5fgYAFaRCx0A5cuSIbDab4uPjzXlBQUHq0qWLMjMzNWjQIGVmZio4ONgsnkhSfHy8vL29tXPnTt1zzz3KzMxUjx495OfnZ8YkJibqhRde0M8//1ztB1usKgO+uXJQwMoa8K8qc2XO7v4sOVSVz7YrVYWcPWl/AwBQUa52UWvhwoXat2+f3n77bZ06dUoRERFKSEjQrFmznJ4O4aIWAOBq4uLiZBglXxPw8vLSzJkzNXPmzBJjQkJCzDe2lKR9+/b64osvyt1PAEDJKrSAYrPZJElhYWFO88PCwsxlNptNoaGhzp2oVUshISFOMdHR0cW24Vh2pQJKdRxs0d0DvrljUMCKHvCvOnBFzlVt4EN3f7bdwZ05e9JAiwAAVJRrXdRav/7a4z9wUQsAAACo2Sq0gOJO1Wmwxaoy4JsrBwWsrAH/qjJX5lxVBj6sKp9tV6oKOXvSQIsAAAAAAACAq1RoASU8PFySlJubaw6u6Jju2LGjGXPixAmn9S5evKiTJ0+a64eHhys3N9cpxjHtiCmqOg626O6+uWNQwIoe8K86cEXOVe0z7u7Ptju4M2dP29cAAAAAAACAK3hX5Maio6MVHh6ujRs3mvPy8vK0c+dOxcbGSpJiY2N16tQpZWVlmTGbNm1SYWGhunTpYsZs3brV6b3+VqtVLVq0uOLruwAAAAAAAAAAACpSmQsoZ86cUXZ2trKzsyX9OnB8dna2jh07Ji8vL40fP17PPPOMPvnkE3311VcaOnSoIiIiNGDAAElSq1at1LdvX40cOVK7du3Sl19+qbFjx2rQoEGKiIiQJD3wwAPy8/PTiBEjlJOTo/fff1/z5s1zekUXAAAAAAAAAABAZSnzK7z27Nmjnj17mtOOosawYcO0dOlSTZ48WWfPntWoUaN06tQpdevWTevWrVPt2rXNdZYtW6axY8eqd+/e8vb2VkpKil599VVzeVBQkDIyMpSamqqYmBg1aNBA06dP16hRo64nVwAAAAAAAAAVrG3aepe+sv3o88kuawuAZytzASUuLk6GYZS43MvLSzNnztTMmTNLjAkJCdHy5cuv2k779u31xRdflLV7AAAAAAAAAAAA161Cx0ABAAAAAAAAAACoCSigAAAAAAAAAAAAFEEBBQAAAAAAAAAAoIgyj4ECoOpp+vgal7fJgG2oTFu3btWLL76orKwsHT9+XKtWrdKAAQPM5YZh6Omnn9Zf//pXnTp1SnfccYcWLlyom266yYw5efKkxo0bp08//VTe3t5KSUnRvHnzFBAQYMbs27dPqamp2r17txo2bKhx48Zp8uTJrkwVAAAAAAAAVRRPoAAAqpyzZ8+qQ4cOmj9//hWXz549W6+++qoWLVqknTt3qm7dukpMTNSFCxfMmMGDBysnJ0dWq1WrV6/W1q1bNWrUKHN5Xl6eEhISFBUVpaysLL344otKS0vT4sWLKz0/AAAAAAAAVH08gQIAqHKSkpKUlJR0xWWGYeiVV17RtGnTdPfdd0uS3nnnHYWFhemjjz7SoEGD9PXXX2vdunXavXu3OnfuLEl67bXX1K9fP7300kuKiIjQsmXLVFBQoLfeekt+fn5q06aNsrOz9fLLLzsVWgAAAAAAAOCZKKAAAKqVI0eOyGazKT4+3pwXFBSkLl26KDMzU4MGDVJmZqaCg4PN4okkxcfHy9vbWzt37tQ999yjzMxM9ejRQ35+fmZMYmKiXnjhBf3888+qX79+sbbz8/OVn59vTufl5UmS7Ha77HZ7qXNwxJZlnerIkZ/F23BLu65sqybneHl75Fl5bbq6vbK2W9OPVwAAAABwJRRQAADVis1mkySFhYU5zQ8LCzOX2Ww2hYaGOi2vVauWQkJCnGKio6OLbcOx7EoFlPT0dM2YMaPY/IyMDPn7+5c5F6vVWuZ1qqNZnQtd2t7atWtd2p7kGTlK5FkZ3JVjWY8/586dq6SeAAAAAEDVRQEFAIBSmjp1qiZOnGhO5+XlKTIyUgkJCQoMDCz1dux2u6xWq/r06SNfX9/K6GqV4MjzqT3eyi/0clm7+9MSXdaWJ+QokWdlcleOZT3+OJ64A+A+TR9f4+4uAAAAeBwKKACAaiU8PFySlJubq0aNGpnzc3Nz1bFjRzPmxIkTTutdvHhRJ0+eNNcPDw9Xbm6uU4xj2hFTlMVikcViKTbf19e3XIWQ8q5X3eQXein/kusuurtjn3pCjhJ5VgZ35VjW448nHKsAAAAAoChvd3cAAICyiI6OVnh4uDZu3GjOy8vL086dOxUbGytJio2N1alTp5SVlWXGbNq0SYWFherSpYsZs3XrVqf3+lutVrVo0eKKr+8CAAAAAACAZ6GAAgCocs6cOaPs7GxlZ2dL+nXg+OzsbB07dkxeXl4aP368nnnmGX3yySf66quvNHToUEVERGjAgAGSpFatWqlv374aOXKkdu3apS+//FJjx47VoEGDFBERIUl64IEH5OfnpxEjRignJ0fvv/++5s2b5/SKLgAAAAAAAHguXuEFAKhy9uzZo549e5rTjqLGsGHDtHTpUk2ePFlnz57VqFGjdOrUKXXr1k3r1q1T7dq1zXWWLVumsWPHqnfv3vL29lZKSopeffVVc3lQUJAyMjKUmpqqmJgYNWjQQNOnT9eoUaNclygAAAAAAACqLAooAIAqJy4uToZhlLjcy8tLM2fO1MyZM0uMCQkJ0fLly6/aTvv27fXFF1+Uu58AAMAzuWpAd4uPodm3SW3T1kty3RhUAAAA+BWv8AIAAAAAAAAAACiCAgoAAAAAAAAAAEARFFAAAAAAAAAAAACKoIACAAAAAAAAAABQBIPIAwDgJm3T1iv/kusGhD36fLLL2gIAAAAAAKjueAIFAAAAAAAAAACgCAooAAAAAAAAAAAARVBAAQAAAAAAAAAAKIICCgAAAAAAAAAAQBEUUAAAAAAAAAAAAIqggAIAAAAAAAAAAFAEBRQAAAAAAAAAAIAiKKAAAAAA8Dhbt25V//79FRERIS8vL3300UdOyw3D0PTp09WoUSPVqVNH8fHx+vbbb51iTp48qcGDByswMFDBwcEaMWKEzpw54xSzb98+de/eXbVr11ZkZKRmz55d2akBAAAAqCAUUAAAAAB4nLNnz6pDhw6aP3/+FZfPnj1br776qhYtWqSdO3eqbt26SkxM1IULF8yYwYMHKycnR1arVatXr9bWrVs1atQoc3leXp4SEhIUFRWlrKwsvfjii0pLS9PixYsrPT8AAAAA16+WuzsAAAAAAK6WlJSkpKSkKy4zDEOvvPKKpk2bprvvvluS9M477ygsLEwfffSRBg0apK+//lrr1q3T7t271blzZ0nSa6+9pn79+umll15SRESEli1bpoKCAr311lvy8/NTmzZtlJ2drZdfftmp0AIAAACgauIJFAAAAAC4zJEjR2Sz2RQfH2/OCwoKUpcuXZSZmSlJyszMVHBwsFk8kaT4+Hh5e3tr586dZkyPHj3k5+dnxiQmJurgwYP6+eefXZQNAAAAgPLiCRQAAAAAuIzNZpMkhYWFOc0PCwszl9lsNoWGhjotr1WrlkJCQpxioqOji23Dsax+/frF2s7Pz1d+fr45nZeXJ0my2+2y2+3Xk1a14cizKudr8TFc04634fRfT1ZZ+6Iqf85KUh1+R8qrJuYEAKjeKKAAAAAAQBWRnp6uGTNmFJufkZEhf39/N/TIfaxWq7u7UKLZt7m2vVmdC13bYBVW0fti7dq1Fbo9V6rKvyPlde7cOXd3AQAAJxRQAAAAAOAy4eHhkqTc3Fw1atTInJ+bm6uOHTuaMSdOnHBa7+LFizp58qS5fnh4uHJzc51iHNOOmKKmTp2qiRMnmtN5eXmKjIxUQkKCAgMDry+xasJut8tqtapPnz7y9fV1d3euqG3aepe0Y/E2NKtzoZ7a4638Qi+XtFlVVda+2J+WWGHbcpXq8DtSXo6n7gAAqCoooAAAAADAZaKjoxUeHq6NGzeaBZO8vDzt3LlTY8aMkSTFxsbq1KlTysrKUkxMjCRp06ZNKiwsVJcuXcyYJ598Una73bzIabVa1aJFiyu+vkuSLBaLLBZLsfm+vr417kLptVTlnPMvubaYkV/o5fI2q6qK3hdV9TNWGlX5d6S8alo+AIDqj0HkAQAAAHicM2fOKDs7W9nZ2ZJ+HTg+Oztbx44dk5eXl8aPH69nnnlGn3zyib766isNHTpUERERGjBggCSpVatW6tu3r0aOHKldu3bpyy+/1NixYzVo0CBFRERIkh544AH5+flpxIgRysnJ0fvvv6958+Y5PWECAAAAoOriCRQAAAAAHmfPnj3q2bOnOe0oagwbNkxLly7V5MmTdfbsWY0aNUqnTp1St27dtG7dOtWuXdtcZ9myZRo7dqx69+4tb29vpaSk6NVXXzWXBwUFKSMjQ6mpqYqJiVGDBg00ffp0jRo1ynWJAgAAACg3CihVRNPH17i7CwAAAIDHiIuLk2EYJS738vLSzJkzNXPmzBJjQkJCtHz58qu20759e33xxRfl7icAAAAA9+EVXgAAAAAAAAAAAEVQQAEAAAAAAAAAACiCAgoAAAAAAAAAAEARFFAAAAAAAAAAAACKoIACAAAAAAAAAABQBAUUAAAAAAAAAACAIiigAAAAAAAAAAAAFEEBBQAAAAAAAAAAoAgKKAAAAAAAAAAAAEXUcncHAAAAAAAA3KHp42tc3ubR55Nd3iYAACgfnkABAAAAAAAA3CAtLU1eXl5OPy1btjSXX7hwQampqbrhhhsUEBCglJQU5ebmOm3j2LFjSk5Olr+/v0JDQzVp0iRdvHjR1akAQI3EEygAAAAAAACAm7Rp00YbNmwwp2vV+u1y3YQJE7RmzRqtXLlSQUFBGjt2rAYOHKgvv/xSknTp0iUlJycrPDxc27dv1/HjxzV06FD5+vrqueeec3kuAFDTUEABAAAAAAAA3KRWrVoKDw8vNv/06dN68803tXz5cvXq1UuStGTJErVq1Uo7duxQ165dlZGRoQMHDmjDhg0KCwtTx44dNWvWLE2ZMkVpaWny8/NzdToAUKNUeAElLS1NM2bMcJrXokULffPNN5J+ffTwscce09///nfl5+crMTFRCxYsUFhYmBl/7NgxjRkzRp9//rkCAgI0bNgwpaenO1XgAbjXld4VbPExNPs2qW3aeuVf8qrQ9nhPMAAAAACgJvr2228VERGh2rVrKzY2Vunp6WrSpImysrJkt9sVHx9vxrZs2VJNmjRRZmamunbtqszMTLVr187pulpiYqLGjBmjnJwcderUyR0pAUCNUSkVCR49BAAAAAAAAK6uS5cuWrp0qVq0aKHjx49rxowZ6t69u/bv3y+bzSY/Pz8FBwc7rRMWFiabzSZJstlsTsUTx3LHspLk5+crPz/fnM7Ly5Mk2e122e32UvffEWvxNkq9TkUoSx8rqq2anOPl7dXkPD0hx8vbc3WeruTIrTz7tqzrVEoBhUcPAQAAAAAAgKtLSkoy/92+fXt16dJFUVFRWrFiherUqVNp7aanpxd7g4wkZWRkyN/fv8zbm9W5sCK6VWpr1651aXuSZ+QoeUaenpCj5Po83cFqtZZ5nXPnzpUpvlIKKDx6CAAAAAAAAJRNcHCwbr75Zh06dEh9+vRRQUGBTp065fQUSm5urnnjcnh4uHbt2uW0jdzcXHNZSaZOnaqJEyea03l5eYqMjFRCQoICAwNL3V+73S6r1aqn9ngrv7BiX+V9NfvTEl3WlifkKHlGnp6Qo+S+PF3J4m1oVudC9enTR76+vmVa1/HEXWlVeAGluj966AqO/lzeL4tPzX2kSvrtsaqa/OhYUeRcsara77HDlX6f3dUHAAAAAED1dubMGR0+fFhDhgxRTEyMfH19tXHjRqWkpEiSDh48qGPHjik2NlaSFBsbq2effVYnTpxQaGiopF/vyA4MDFTr1q1LbMdischisRSb7+vrW+aLkZKUX+hV4WOhXk15+ni9PCFHyTPy9IQcJdfn6Q7lOWaVNb7CCyg15dFDV7j8EaPZt7mxIy7kCY+OFUXOFcNdjzuWVnkeGawoZX30EAAAAABQNfz5z39W//79FRUVpR9//FFPP/20fHx8dP/99ysoKEgjRozQxIkTFRISosDAQI0bN06xsbHq2rWrJCkhIUGtW7fWkCFDNHv2bNlsNk2bNk2pqalXLJAAAMqmUl7hdbnq9uihKzgeo7r8EaO2aevd3KvK5XisqiY/OlYUOVdszq5+3LG0rvT77GplffQQAAAAAFA1/PDDD7r//vv1008/qWHDhurWrZt27Nihhg0bSpLmzp0rb29vpaSkKD8/X4mJiVqwYIG5vo+Pj1avXq0xY8YoNjZWdevW1bBhwzRz5kx3pQQANUqlF1Cq66OHrnB532r641QOnvDoWFHkXDGq6u+xgzuPNVV931SGtLS0Yk8dtmjRQt98840k6cKFC3rsscf097//3elLxuWviDx27JjGjBmjzz//XAEBARo2bJjS09NVq1alnxoBAAAAQJL097///arLa9eurfnz52v+/PklxkRFRVX5tzYAQHVV4VeJePQQAOAKbdq00YYNG8zpywsfEyZM0Jo1a7Ry5UoFBQVp7NixGjhwoL788ktJ0qVLl5ScnKzw8HBt375dx48f19ChQ+Xr66vnnnvO5bkAAAAAAACg6qnwAgqPHgIAXKFWrVpXfLXj6dOn9eabb2r58uXq1auXJGnJkiVq1aqVduzYoa5duyojI0MHDhzQhg0bFBYWpo4dO2rWrFmaMmWK0tLS5Ofn5+p0AAAAAAAAUMVUeAGFRw8BAK7w7bffKiIiQrVr11ZsbKzS09PVpEkTZWVlyW63Kz4+3oxt2bKlmjRposzMTHXt2lWZmZlq166d0yu9EhMTNWbMGOXk5KhTp07uSAkAAAAAAABVCC96BwBUO126dNHSpUvVokULHT9+XDNmzFD37t21f/9+2Ww2+fn5KTg42GmdsLAw2Ww2SZLNZnMqnjiWO5aVJD8/X/n5+eZ0Xl6eJMlut8tut5e6/45Yi7dR6nUqQln6WJHt1eQ8PSHHy9sjz8pr09XtlbVdV/cTAAAAAKoCCigAgGonKSnJ/Hf79u3VpUsXRUVFacWKFapTp06ltZuenl5s8HpJysjIkL+/f5m3N6tzYUV0q9Tc9XSnJ+TpCTlK5FkZ3JWj1WotU/y5c+cqqScAAAAAUHVRQAEAVHvBwcG6+eabdejQIfXp00cFBQU6deqU01Moubm55pgp4eHh2rVrl9M2cnNzzWUlmTp1qiZOnGhO5+XlKTIyUgkJCQoMDCx1f+12u6xWq57a4638Qq9Sr3e99qcluqwtyTPy9IQcJfKsTO7KsU+fPvL19S31eo4n7gAAAADAk1BAAQBUe2fOnNHhw4c1ZMgQxcTEyNfXVxs3blRKSook6eDBgzp27JhiY2MlSbGxsXr22Wd14sQJhYaGSvr1buzAwEC1bt26xHYsFossFkux+b6+vmW6EOmQX+il/Euuuxhdnj5WBE/I0xNylMizMrgrx7Iet9zVTwAAAABwJwooAIBq589//rP69++vqKgo/fjjj3r66afl4+Oj+++/X0FBQRoxYoQmTpyokJAQBQYGaty4cYqNjVXXrl0lSQkJCWrdurWGDBmi2bNny2azadq0aUpNTb1igQQAAAAAAACehwIKAKDa+eGHH3T//ffrp59+UsOGDdWtWzft2LFDDRs2lCTNnTtX3t7eSklJUX5+vhITE7VgwQJzfR8fH61evVpjxoxRbGys6tatq2HDhmnmzJnuSgkAAAAAAABVDAUUAEC18/e///2qy2vXrq358+dr/vz5JcZERUW5bfBmAAAAAAAAVH3e7u4AAAAAAAAAAABAVUMBBQAAAACKSEtLk5eXl9NPy5YtzeUXLlxQamqqbrjhBgUEBCglJUW5ublO2zh27JiSk5Pl7++v0NBQTZo0SRcvXnR1KgAAAADKiVd4AQAAAG7S9PE1Lm3P4mNo9m0ubbJaa9OmjTZs2GBO16r129enCRMmaM2aNVq5cqWCgoI0duxYDRw4UF9++aUk6dKlS0pOTlZ4eLi2b9+u48ePa+jQofL19dVzzz3n8lxqMlf/HgEAAMBzUEABAAAAgCuoVauWwsPDi80/ffq03nzzTS1fvly9evWSJC1ZskStWrXSjh071LVrV2VkZOjAgQPasGGDwsLC1LFjR82aNUtTpkxRWlqa/Pz8XJ0OAAAAgDLiFV4AAAAAcAXffvutIiIidOONN2rw4ME6duyYJCkrK0t2u13x8fFmbMuWLdWkSRNlZmZKkjIzM9WuXTuFhYWZMYmJicrLy1NOTo5rEwEAAABQLjyBAgAAAABFdOnSRUuXLlWLFi10/PhxzZgxQ927d9f+/ftls9nk5+en4OBgp3XCwsJks9kkSTabzal44ljuWFaS/Px85efnm9N5eXmSJLvdLrvdXhGpVXmOPEubr8XHqMzuuJXF23D6ryerSfvien+Xy/o7Up3UxJwAANUbBRQAAAAAKCIpKcn8d/v27dWlSxdFRUVpxYoVqlOnTqW1m56erhkzZhSbn5GRIX9//0prtyqyWq2livOEcX1mdS50dxeqjJqwL9auXVsh2ynt70h1cu7cOXd3AQAAJxRQAAAAAOAagoODdfPNN+vQoUPq06ePCgoKdOrUKaenUHJzc80xU8LDw7Vr1y6nbeTm5prLSjJ16lRNnDjRnM7Ly1NkZKQSEhIUGBhYgRlVXXa7XVarVX369JGvr+8149umrXdBr9zD4m1oVudCPbXHW/mFXu7ujluxL35T1n2xPy3RBb2qGI6n7gAAqCoooAAAAADANZw5c0aHDx/WkCFDFBMTI19fX23cuPH/s3f/8TnX/f//79tsh40dE9mv08yiE/MzEsep/AhbWs5kdeqnERWNQuGtUwyJU0nO8qNOhbNSfnzSD2QOMk6ZaFn5EZ1E6symlE1+zGyv7x++xyvHsc12cOz37Xq5HBeO5+v5er0ez5fD69fj9Xw9FR8fL0k6cOCAjh49KpvNJkmy2WyaNm2ajh8/ruDgYEkXnxa3Wq2Kjo4ucj0Wi0UWi6VAua+vb4mSCVVJSduck1f1b6bn5HtVi3aWBNviDyXdFpVp31GZYgUAVA8kUAAAAADAxdNPP60+ffooMjJSP/30kyZNmiQfHx/dd999CgoK0uDBgzV69GjVrVtXVqtVI0aMkM1mU6dOnSRJMTExio6O1kMPPaSZM2cqIyNDEyZMUGJiYqEJEgAAAAAVDwkUAAAAAHDx448/6r777tOJEydUv3593Xzzzdq+fbvq168vSZo9e7a8vb0VHx+vnJwcxcbGat68eeb8Pj4+Wr16tYYNGyabzaZatWopISFBU6ZMKa8mAQAAAHATCRQAAAAAcPHee+9ddnrNmjU1d+5czZ07t8g6kZGRHhssGgAAAEDZ8y7vAAAAAAAAAAAAACoaEigAAAAAAAAAAAAuSKAAAAAAAAAAAAC4IIECAAAAAAAAAADggkHkC9Ho/9aU6vItPoZm3iS1TEpWTp5Xqa4LAAAAAAAAAAC4jx4oAAAAAAAAAAAALkigAAAAAAAAAAAAuCCBAgAAAAAAAAAA4IIxUAAAAAAAAKqo0h7ntTBHZsSV+ToBACgN9EABAAAAAAAAAABwQQIFAAAAAAAAAADABQkUAAAAAAAAAAAAFyRQAAAAAAAAAAAAXDCIPAAAAADAIzwxWLXFx9DMm6SWScnKyfPyQFQAAADAlaEHCgAAAAAAAAAAgAsSKAAAAAAAAAAAAC5IoAAAAAAAAAAAALgggQIAAAAAAAAAAOCCQeQBVAqeGJDUXUdmxJX5OgEAAAAAAABUDPRAAQAAAAAAAAAAcEEPFAAAAACoosqjFy8AAABQVdADBQAAAAAAAAAAwAUJFAAAAAAAAAAAABckUAAAAAAAAAAAAFyQQAEAAAAAAAAAAHBBAgUAAAAAAAAAAMAFCRQAAAAAAAAAAAAXJFAAAAAAAAAAAABckEABAAAAAAAAAABwQQIFAAAAAAAAAADABQkUAAAAAAAAAAAAFyRQAAAAAAAAAAAAXFToBMrcuXPVqFEj1axZUx07dtSOHTvKOyQAQBXDsQYAUBY43gAAShvHGgDwvAqbQFm2bJlGjx6tSZMm6csvv1SbNm0UGxur48ePl3doAIAqgmMNAKAscLwBAJQ2jjUAUDoqbALlpZde0iOPPKJBgwYpOjpaCxYsUEBAgN58883yDg0AUEVwrAEAlAWONwCA0saxBgBKR4VMoJw/f15paWnq2bOnWebt7a2ePXsqNTW1HCMDAFQVHGsAAGWB4w0AoLRxrAGA0lOjvAMozC+//KK8vDyFhIQ4lYeEhGj//v2FzpOTk6OcnBzze1ZWliTp119/VW5urlvrr3HhtJsRu6dGvqEzZ/JVI9dbeflepbquioI20+bKqMnTy4utY/E2NOGGfLX9+/vK8UCbPx/fw+15Tp06JUkyDOOq11+dlOexJjc3V2fOnCnz/ysnTpwos3VJ1aOd1aGNEu2sShzH6hMnTsjX17fE83GsuXLuHm88eV0jlf61TWmoaueUV4Nt8Qe2xR8qw7a40mM4x5srw7VN6aoObZSqRzurQxslrmuK4+6xpkImUK7E9OnTNXny5ALlUVFR5RBN8e4v7wDKAW2uHmjz1bl21pXPe+rUKQUFBXkuGBRQ2Y41rq7m91WZVId2Voc2StWnnWXtao5bHGtKX2U/1nhKdTynLArb4g9siz9U9G1xtcdwjjelr7Ifb6rDeWJ1aKNUPdpZHdpYHq72WFjSY02FTKBce+218vHxUWZmplN5ZmamQkNDC51n/PjxGj16tPk9Pz9fv/76q+rVqycvr4qVacvOzlZERIR++OEHWa3W8g6nTNBm2lxVVYQ2G4ahU6dOKTw8vFzWX1mV57GmIvxuykJ1aGd1aKNEO6uSK20jx5or5+7xpjJd15SW6vB/saTYFn9gW/yhKm8LjjdXhmub0lUd2ihVj3ZWhzZK1aOdV9NGd481FTKB4ufnp/bt22vjxo3q27evpIs78o0bN2r48OGFzmOxWGSxWJzK6tSpU8qRXh2r1Vplf8RFoc3VA20uezyd5b6KcKwp799NWakO7awObZRoZ1VyJW3kWHNl3D3eVMbrmtJSHf4vlhTb4g9siz9U1W3B8cZ9XNuUjerQRql6tLM6tFGqHu280ja6c6ypkAkUSRo9erQSEhJ044036qabbtLLL7+s06dPa9CgQeUdGgCgiuBYAwAoCxxvAACljWMNAJSOCptA6d+/v37++WdNnDhRGRkZatu2rdatW1dgQCwAAK4UxxoAQFngeAMAKG0cawCgdFTYBIokDR8+vMiuhpWZxWLRpEmTCnSVrMpoc/VAm1EZlcexprr8bqpDO6tDGyXaWZVUhzZWVFX12qY08Dv9A9viD2yLP7AtUBSubUpHdWijVD3aWR3aKFWPdpZlG70MwzBKfS0AAAAAAAAAAACViHd5BwAAAAAAAAAAAFDRkEABAAAAAAAAAABwQQIFAAAAAAAAAADABQmUUjJ//ny1bt1aVqtVVqtVNptNn3zyiTn93LlzSkxMVL169VS7dm3Fx8crMzOzHCP2vBkzZsjLy0sjR440y6pau5OSkuTl5eX0adasmTm9qrXX4X//+58efPBB1atXT/7+/mrVqpW++OILc7phGJo4caLCwsLk7++vnj176r///W85Rnz1GjVqVODf2svLS4mJiZKq7r81SsfcuXPVqFEj1axZUx07dtSOHTvKOySP2rJli/r06aPw8HB5eXnpgw8+KO+QPG769Onq0KGDAgMDFRwcrL59++rAgQPlHZbHFXc+UxUVdv5SFRR3zgKUh5LsS6vLORbXj4WrDteURamu15qoPDjnrzo45686qss5f3H3JT2NBEopadCggWbMmKG0tDR98cUXuvXWW3XnnXdq7969kqRRo0bp448/1ooVK7R582b99NNP6tevXzlH7Tk7d+7Ua6+9ptatWzuVV8V2t2jRQseOHTM/W7duNadVxfb+9ttv6ty5s3x9ffXJJ59o3759mjVrlq655hqzzsyZM/XPf/5TCxYs0Oeff65atWopNjZW586dK8fIr87OnTud/p3tdrsk6Z577pFUNf+tUTqWLVum0aNHa9KkSfryyy/Vpk0bxcbG6vjx4+UdmsecPn1abdq00dy5c8s7lFKzefNmJSYmavv27bLb7crNzVVMTIxOnz5d3qF5VHHnM1VNUecvVcXlzlmA8lCSfWl1Oceq7tePhalO15RFqW7XmqhcOOevOjjnr1qq+jl/Se5LepyBMnPNNdcYCxcuNE6ePGn4+voaK1asMKd98803hiQjNTW1HCP0jFOnThnXX3+9Ybfbja5duxpPPvmkYRhGlWz3pEmTjDZt2hQ6rSq21zAMY9y4ccbNN99c5PT8/HwjNDTUeOGFF8yykydPGhaLxXj33XfLIsQy8eSTTxqNGzc28vPzq+y/NUrHTTfdZCQmJprf8/LyjPDwcGP69OnlGFXpkWSsWrWqvMModcePHzckGZs3by7vUEqd43ymqinq/KWquNw5C1BRuO5Lq/s5VnW5fixMdbqmLEp1vNZE5cU5f9XDOX/lVB3O+Yu7L1ka6IFSBvLy8vTee+/p9OnTstlsSktLU25urnr27GnWadasmRo2bKjU1NRyjNQzEhMTFRcX59Q+SVW23f/9738VHh6u6667Tg888ICOHj0qqeq296OPPtKNN96oe+65R8HBwbrhhhv0r3/9y5x++PBhZWRkOLU7KChIHTt2rNTtvtT58+f19ttv6+GHH5aXl1eV/beG550/f15paWlOvxVvb2/17NmT30oll5WVJUmqW7duOUdSelzPZ6qaos5fqpKizlmAisJ1X1pdz7Gq2/VjYarbNWVRqtu1JlDRcc5f+XHOX/kVd1+yNNQo1aVXc7t375bNZtO5c+dUu3ZtrVq1StHR0UpPT5efn5/q1KnjVD8kJEQZGRnlE6yHvPfee/ryyy+1c+fOAtMyMjKqXLs7duyoxYsXq2nTpjp27JgmT56sW265RXv27KmS7ZWk7777TvPnz9fo0aP1zDPPaOfOnXriiSfk5+enhIQEs20hISFO81X2dl/qgw8+0MmTJzVw4EBJVfO3jdLxyy+/KC8vr9D/H/v37y+nqHC18vPzNXLkSHXu3FktW7Ys73A8rqjzmarkcucvVcXlzlkCAwPLOzyg0H1pdTvHqo7Xj4WpbteURamO15pARcY5f+XHOX/VOOcv7r5kaSCBUoqaNm2q9PR0ZWVlaeXKlUpISNDmzZvLO6xS88MPP+jJJ5+U3W5XzZo1yzucMtG7d2/z761bt1bHjh0VGRmp5cuXy9/fvxwjKz35+fm68cYb9fzzz0uSbrjhBu3Zs0cLFiwotR1VRfPGG2+od+/eCg8PL+9QAFQAiYmJ2rNnT5V7t6xDUeczVeWCqrqcv1zunGXw4MHlGBlwUVXfl5ZEdbt+LEx12SeXRHW81gQqsqp+nOKcv2qoDuf85XFfkld4lSI/Pz81adJE7du31/Tp09WmTRvNmTNHoaGhOn/+vE6ePOlUPzMzU6GhoeUTrAekpaXp+PHjateunWrUqKEaNWpo8+bN+uc//6kaNWooJCSkSrb7UnXq1NGf//xnHTx4sMr+O4eFhRU4gDZv3tzsEuhoW2ZmplOdyt5uh++//14bNmzQkCFDzLKq+m8Nz7v22mvl4+NTZf9/VEfDhw/X6tWrtWnTJjVo0KC8wykVRZ3PVBXFnb/k5eWVd4il4tJzFqC8FbUvrW7nWNXt+rEwXFMWrTpcawIVFef8lR/n/FXnnL+4+5KlgQRKGcrPz1dOTo7at28vX19fbdy40Zx24MABHT16tFK/X7BHjx7avXu30tPTzc+NN96oBx54wPx7VWz3pX7//XcdOnRIYWFhVfbfuXPnzjpw4IBT2bfffqvIyEhJUlRUlEJDQ53anZ2drc8//7xSt9th0aJFCg4OVlxcnFlWVf+t4Xl+fn5q3769028lPz9fGzdu5LdSyRiGoeHDh2vVqlX69NNPFRUVVd4hlRnH+UxVUdz5i4+PT3mHWCouPWcByktx+9Lqfo5V1a8fC8M1ZdGqw7UmUNFwzs85f2VXFc/5i7svWRp4hVcpGT9+vHr37q2GDRvq1KlTWrp0qVJSUpScnKygoCANHjxYo0ePVt26dWW1WjVixAjZbDZ16tSpvEO/YoGBgQXeA1mrVi3Vq1fPLK9q7X766afVp08fRUZG6qefftKkSZPk4+Oj++67r8r+O48aNUp/+ctf9Pzzz+tvf/ubduzYoddff12vv/66JMnLy0sjR47Uc889p+uvv15RUVF69tlnFR4err59+5Zv8FcpPz9fixYtUkJCgmrU+GP3WVX/rVE6Ro8erYSEBN1444266aab9PLLL+v06dMaNGhQeYfmMb///rvTEy6HDx9Wenq66tatq4YNG5ZjZJ6TmJiopUuX6sMPP1RgYKD5vvGgoKAq9VqNy53PVBUlOX+pCi53zgKUl+L2pdXpHKs6Xj8WpjpeUxalOl5ronLhnJ9z/sqEc/6qc85f3H3JUmGgVDz88MNGZGSk4efnZ9SvX9/o0aOHsX79enP62bNnjccff9y45pprjICAAOOuu+4yjh07Vo4Rl46uXbsaTz75pPm9qrW7f//+RlhYmOHn52f86U9/Mvr3728cPHjQnF7V2uvw8ccfGy1btjQsFovRrFkz4/XXX3eanp+fbzz77LNGSEiIYbFYjB49ehgHDhwop2g9Jzk52ZBUaFuq6r81Sscrr7xiNGzY0PDz8zNuuukmY/v27eUdkkdt2rTJkFTgk5CQUN6heUxh7ZNkLFq0qLxD86jizmeqKtfzl6qguHMWoDyUZF9aXc6xuH4sWlW/pixKdb3WROXBOX/VwTl/1VFdzvmLuy/paV6GYRill54BAAAAAAAAAACofBgD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AEAAAAAAAAAAHBBAgUAAAAAAAAAAMAFCRQAAAAAAAAAAAAXJFAAAAAAAAAAAABckEABAAAAAAAAAABwQQIFAAAAAAAAAADABQkUAAAAAAAAAAAAFyRQAAAAAAAAAAAAXJBAAQAAAAAAAAAAcEECBQAAAAAAAAAAwAUJFAAAAAAAAAAAABckUAAAAAAAAAAAAFyQQEGp8fLy0vDhw8s7jArjyJEj8vLy0uLFi8s7FAAAAADVREpKiry8vJSSkmKWDRw4UI0aNSrTOBo1aqSBAwd6dJleXl5KSkry6DIBoDIqbF9fFVzNvbTyONaVFe4xli0SKJXU4sWL5eXlJS8vL23durXAdMMwFBERIS8vL91xxx2lFse2bduUlJSkkydPlto6SsJxoFi5cmW5xiFJS5cu1csvv1zeYRRp2bJlevDBB3X99dfLy8tL3bp1K7Tezp07NXz4cLVo0UK1atVSw4YN9be//U3ffvtt2QYMoMI4dOiQHnvsMV133XWqWbOmrFarOnfurDlz5ujs2bOlss59+/YpKSlJR44cKZXlO6xdu7bUb8Dk5eVp0aJF6tatm+rWrSuLxaJGjRpp0KBB+uKLL0p13SV1Ndv7999/16RJk3Tbbbepbt26RZ7Q5+fna/HixfrrX/+qiIgI1apVSy1bttRzzz2nc+fOXX0jAKACKo9jqDvOnDmjpKSkK7rx5riJ8+KLL3o+MDdVlOtTANWD475ccZ+S7Fuff/55ffDBB6Ue86Uc99IcHx8fHwUHB+vuu+/WN998U6axVGUDBw502s41atRQRESE7r33Xu3bt6+8w0MJ1CjvAHB1atasqaVLl+rmm292Kt+8ebN+/PFHWSyWUl3/tm3bNHnyZA0cOFB16tQp1XVVFkuXLtWePXs0cuRIp/LIyEidPXtWvr6+5RPY/2/+/PlKS0tThw4ddOLEiSLr/eMf/9Bnn32me+65R61bt1ZGRoZeffVVtWvXTtu3b1fLli3LMGoA5W3NmjW65557ZLFYNGDAALVs2VLnz5/X1q1bNWbMGO3du1evv/66x9e7b98+TZ48Wd26dSvVp4fWrl2ruXPnlloS5ezZs+rXr5/WrVunLl266JlnnlHdunV15MgRLV++XEuWLNHRo0fVoEGDUll/SV3N9v7ll180ZcoUNWzYUG3atCnyQvHMmTMaNGiQOnXqpKFDhyo4OFipqamaNGmSNm7cqE8//VReXl5X3xgAqCDK6xh6Of/617+Un59vfj9z5owmT54sSUU+YHW1Dhw4IG9vzz7DefbsWdWo8cdtDa5PAZSlt956y+n7v//9b9nt9gLlzZs3L3ZZzz//vO6++2717dvXkyGWyBNPPKEOHTooNzdXX3/9tRYsWKCUlBTt2bNHoaGhZR6Pp7ge68qTxWLRwoULJUkXLlzQoUOHtGDBAq1bt0779u1TeHh4OUeIyyGBUsndfvvtWrFihf75z386nTguXbpU7du31y+//FKO0eFSXl5eqlmzZnmHobfeekt/+tOf5O3tfdkkyOjRo7V06VL5+fmZZf3791erVq00Y8YMvf3222URLoAK4PDhw7r33nsVGRmpTz/9VGFhYea0xMREHTx4UGvWrCnHCCu+MWPGaN26dZo9e3aBBPukSZM0e/bs8gnMg8LCwnTs2DGFhobqiy++UIcOHQqt5+fnp88++0x/+ctfzLJHHnlEjRo1MpMoPXv2LKuwAaBUXc0xND8/X+fPny+Va4jyeKirNB7uqwjXVwCqrwcffNDp+/bt22W32wuUV3S33HKL7r77bvN706ZNNWzYMP373//W2LFjyzGyq1PeDzBfqkaNGgV+F506ddIdd9yhNWvW6JFHHimnyFASvMKrkrvvvvt04sQJ2e12s+z8+fNauXKl7r///gL1T58+raeeekoRERGyWCxq2rSpXnzxRRmG4VTPMX7JBx98oJYtW8pisahFixZat26dWScpKUljxoyRJEVFRZld0Vxf+3G5ZUjSqVOnNHLkSDVq1EgWi0XBwcHq1auXvvzyy6vaNklJSfLy8tLBgwfNJ5CCgoI0aNAgnTlzxqnuokWLdOuttyo4OFgWi0XR0dGaP39+ocv95JNP1LVrVwUGBspqtapDhw5aunSppItPa61Zs0bff/+9uT0cT/C6vp/wxRdflJeXl77//vsC6xg/frz8/Pz022+/mWWff/65brvtNgUFBSkgIEBdu3bVZ5995vZ2iYiIKNGTX3/5y1+ckieSdP3116tFixZud+V0/Ft8++23evDBBxUUFKT69evr2WeflWEY+uGHH3TnnXfKarUqNDRUs2bNKrCM48ePa/DgwQoJCVHNmjXVpk0bLVmyxKnOpa8PeP3119W4cWNZLBZ16NBBO3fudCtmAH+YOXOmfv/9d73xxhtON34cmjRpoieffFLSxadppk6dav7/a9SokZ555hnl5OQ4zdOoUSPdcccd2rp1q2666SbVrFlT1113nf7973+bdRYvXqx77rlHktS9e/cCXeA//PBDxcXFKTw8XBaLRY0bN9bUqVOVl5dXIMbPP/9ct99+u6655hrVqlVLrVu31pw5cyRd7FI9d+5cSc7d8B3ee+89tW/f3tzvt2rVypy3JH788Ue99tpr6tWrV4HkiST5+Pjo6aefdup9smvXLvXu3VtWq1W1a9dWjx49tH37dqf5HPtWV47XfF56PPbE9i6OxWIp0RNqfn5+TskTh7vuukuS3D7GONqWkpKiG2+8Uf7+/mrVqpUZ9/vvv69WrVqpZs2aat++vXbt2lVgGZ9++qluueUW1apVS3Xq1NGdd95ZIA53zisAwMGdY6jjGuydd95RixYtZLFYzGun//3vf3r44YcVEhJiXle9+eabBZb3448/qm/fvqpVq5aCg4M1atSoAsdgyfm98EeOHFH9+vUlSZMnTzb3/57ulek6BorjeLV161Y98cQTql+/vurUqaPHHntM58+f18mTJzVgwABdc801uuaaazR27NhCr1sdcZb0+hQAylJJ7sN5eXnp9OnTWrJkibnvcuwvv//+ez3++ONq2rSp/P39Va9ePd1zzz2lum+75ZZbJF18/eSlijsWZWZmqkaNGmaPxksdOHBAXl5eevXVV82y7777Tvfcc4/q1q2rgIAAderUqdgH89y5l+Y6Boq794xWrFih6Oho1axZUy1bttSqVas8Oq6K49rp0gfif/31Vz399NNq1aqVateuLavVqt69e+urr77yyDpxZeiBUsk1atRINptN7777rnr37i3p4g3+rKws3XvvvfrnP/9p1jUMQ3/961+1adMmDR48WG3btlVycrLGjBmj//3vfwWeft26davef/99Pf744woMDNQ///lPxcfH6+jRo6pXr5769eunb7/9Vu+++65mz56ta6+9VpLMk++SLEOShg4dqpUrV2r48OGKjo7WiRMntHXrVn3zzTdq167dVW+jv/3tb4qKitL06dP15ZdfauHChQoODtY//vEPs878+fPVokUL/fWvf1WNGjX08ccf6/HHH1d+fr4SExPNeosXL9bDDz+sFi1aaPz48apTp4527dqldevW6f7779ff//53ZWVl6ccffzS3Z+3atYuMa+zYsVq+fLl5ou+wfPlyxcTE6JprrpF08cZO79691b59e02aNEne3t5m0uc///mPbrrppqveTiVhGIYyMzPVokWLK5q/f//+at68uWbMmKE1a9boueeeU926dfXaa6/p1ltv1T/+8Q+98847evrpp9WhQwd16dJF0sWu+d26ddPBgwc1fPhwRUVFacWKFRo4cKBOnjxpXnQ6LF26VKdOndJjjz0mLy8vzZw5U/369dN3331XoZ5AACqLjz/+WNddd12hN71dDRkyREuWLNHdd9+tp556Sp9//rmmT5+ub775RqtWrXKqe/DgQd19990aPHiwEhIS9Oabb2rgwIFq3769WrRooS5duuiJJ57QP//5Tz3zzDNm13fHn4sXL1bt2rU1evRo1a5dW59++qkmTpyo7OxsvfDCC+Z67Ha77rjjDoWFhenJJ59UaGiovvnmG61evVpPPvmkHnvsMf3000+Fdre32+2677771KNHD/O48c033+izzz4rsO8pyieffKILFy7ooYceKlH9vXv36pZbbpHVatXYsWPl6+ur1157Td26ddPmzZvVsWPHEi3H1dVu79KWkZEhSeb5hDsOHjyo+++/X4899pgefPBBvfjii+rTp48WLFigZ555Ro8//rgkafr06frb3/7m9BqZDRs2qHfv3rruuuuUlJSks2fP6pVXXlHnzp315ZdfFrhAKsl5BQA4uHMMlS6e9y9fvlzDhw/Xtddeq0aNGikzM1OdOnUyEyz169fXJ598osGDBys7O9tMzp89e1Y9evTQ0aNH9cQTTyg8PFxvvfWWPv3008uus379+po/f76GDRumu+66S/369ZMktW7d+qraXlIjRoxQaGioJk+erO3bt+v1119XnTp1tG3bNjVs2FDPP/+81q5dqxdeeEEtW7bUgAEDCl1OSa5PAaAslfQ+3FtvvaUhQ4bopptu0qOPPipJaty4saSL49Nu27ZN9957rxo0aKAjR45o/vz56tatm/bt26eAgACPx+1IzjjuSUkq0bEoJCREXbt21fLlyzVp0iSnZS5btkw+Pj7mA1uZmZn6y1/+ojNnzuiJJ55QvXr1tGTJEv31r3/VypUrzYerXLlzL60oJblntGbNGvMtLNOnT9dvv/2mwYMH609/+pNb2/JSjrcE5eXl6bvvvtO4ceNUr149p7Grv/vuO33wwQe65557FBUVpczMTL322mvq2rUrr/oqTwYqpUWLFhmSjJ07dxqvvvqqERgYaJw5c8YwDMO45557jO7duxuGYRiRkZFGXFycYRiG8cEHHxiSjOeee85pWXfffbfh5eVlHDx40CyTZPj5+TmVffXVV4Yk45VXXjHLXnjhBUOScfjw4QIxlnQZQUFBRmJi4lVsDcPYtGmTIclYsWKFWTZp0iRDkvHwww871b3rrruMevXqOZU5tt2lYmNjjeuuu878fvLkSSMwMNDo2LGjcfbsWae6+fn55t/j4uKMyMjIAss7fPiwIclYtGiRWWaz2Yz27ds71duxY4chyfj3v/9tLvv66683YmNjndZz5swZIyoqyujVq1eBdZVUixYtjK5du5a4/ltvvWVIMt544w231uP4t3j00UfNsgsXLhgNGjQwvLy8jBkzZpjlv/32m+Hv728kJCSYZS+//LIhyXj77bfNsvPnzxs2m82oXbu2kZ2dbRjGH9u4Xr16xq+//mrW/fDDDw1Jxscff+xW3AAMIysry5Bk3HnnncXWTU9PNyQZQ4YMcSp/+umnDUnGp59+apZFRkYakowtW7aYZcePHzcsFovx1FNPmWUrVqwwJBmbNm0qsL7C9t2PPfaYERAQYJw7d84wjIv7mqioKCMyMtL47bffnOpeuk9NTEw0CjstevLJJw2r1WpcuHDh8o2/jFGjRhmSjF27dpWoft++fQ0/Pz/j0KFDZtlPP/1kBAYGGl26dDHLHPtWV45zhEuPzZ7Y3u7YuXNngWNecXr27GlYrdYC/07FcbRt27ZtZllycrIhyfD39ze+//57s/y1114r0L62bdsawcHBxokTJ8yyr776yvD29jYGDBhglrlzXgEAhuHeMdQwLl4/eXt7G3v37nUqHzx4sBEWFmb88ssvTuX33nuvERQUZB4PHefMy5cvN+ucPn3aaNKkSYF9X0JCgtM1y88//2xIMiZNmuRWGw3jj3PwF1544bL1IiMjnc7xHccr1+scm81meHl5GUOHDjXLHNcOrtcurjFf7voUAEqb6zWFO/fhatWq5bSPdCjsmic1NdXpvpFh/HFfzJ3zeMc8b775pvHzzz8bP/30k7Fu3TqjSZMmhpeXl7Fjxw6zbkmPRY7z7d27dzvVi46ONm699Vbz+8iRIw1Jxn/+8x+z7NSpU0ZUVJTRqFEjIy8vzzCMK7+XZhgFj3Xu3DNq1aqV0aBBA+PUqVNmWUpKiiGp0Ht+l5OQkGBIKvD505/+ZKSlpTnVPXfunNn2S+O2WCzGlClTCrTFnestXDle4VUF/O1vf9PZs2e1evVqnTp1SqtXry709V1r166Vj4+PnnjiCafyp556SoZh6JNPPnEq79mzp5nxli4+gWS1WvXdd9+VOLaSLKNOnTr6/PPP9dNPP5V4ue4YOnSo0/dbbrlFJ06cUHZ2tlnm7+9v/j0rK0u//PKLunbtqu+++05ZWVmSLj6FfOrUKf3f//1fgXftXulgt/3791daWppTt8hly5bJYrHozjvvlCSlp6frv//9r+6//36dOHFCv/zyi3755RedPn1aPXr00JYtW8pkUKz9+/crMTFRNptNCQkJV7SMIUOGmH/38fHRjTfeKMMwNHjwYLO8Tp06atq0qdNvZO3atQoNDdV9991nlvn6+uqJJ57Q77//rs2bNzutp3///k5PHDi6n7rz2wVwkWNfGRgYWGzdtWvXSro4htKlnnrqKUkq0B07Ojra/P8pXXxC1PX//+Vcuu8+deqUfvnlF91yyy06c+aM9u/fL+niq7AOHz6skSNHFhhMtiT77jp16uj06dNOr8p0lzvbMC8vT+vXr1ffvn113XXXmeVhYWG6//77tXXrVqfjlzuudnuXpueff14bNmzQjBkzrmjQ3+joaNlsNvO7o5fOrbfeqoYNGxYod7T52LFjSk9P18CBA1W3bl2zXuvWrdWrVy/zN32pkpxXAIDk3v7foWvXroqOjja/G4ah//f//p/69OkjwzDMa4FffvlFsbGxysrKMl99vHbtWoWFhTm9xz4gIMB8mrmiGjx4sNMxuWPHjgWuERzXDhXhmAUAJeXufbjCXHrNk5ubqxMnTqhJkyaqU6fOVb/63uHhhx9W/fr1FR4erttuu01ZWVl66623zDEN3TkW9evXTzVq1NCyZcvM5e/Zs0f79u1T//79zbK1a9fqpptu0s0332yW1a5dW48++qiOHDmiffv2FRlvSe6lXU5x94x++ukn7d69WwMGDHB6q0zXrl3VqlWrYpdfmJo1a8put8tutys5OVmvvfaaateurdtvv13ffvutWc9isZg95fPy8nTixAnVrl1bTZs29di/N9xHAqUKqF+/vnr27KmlS5fq/fffV15entNJs8P333+v8PDwAifwjldzuL4/8NIbDg7XXHON07gcxSnJMmbOnKk9e/YoIiJCN910k5KSkjx6Yuwag2MneWkMn332mXr27Gm++7x+/fp65plnJMlMoDh2zJcbeN1d99xzj7y9vc0Di2EYWrFihfnee0n673//K0lKSEhQ/fr1nT4LFy5UTk6OGWNpycjIUFxcnIKCgrRy5Ur5+Phc0XJc/y2CgoJUs2bNAq9rCQoKcvr3+f7773X99dcXGLulpL/dwv7NAZSMY1906tSpYut+//338vb2VpMmTZzKQ0NDVadOHY8fZ/bu3au77rpLQUFBslqtql+/vjkwn6f23Y8//rj+/Oc/q3fv3mrQoIEefvjhAmN5Fcedbfjzzz/rzJkzatq0aYFpzZs3V35+vn744Qe31u/gieN6aVi2bJkmTJigwYMHa9iwYVe0jMKOL9LFcb8KK3e02fGbLGp7Ox5YuNy6OMYAKIo7+3+HqKgop+8///yzTp48qddff73AtcCgQYMkXRwrULq4T2vSpEmBBwQK28dVJO7sw9nXAqhM3L0PV5izZ89q4sSJ5hgq1157rerXr6+TJ0967F7QxIkTZbfbtWrVKg0YMEBZWVlO91/cORZde+216tGjh5YvX27Ov2zZMtWoUcN8RaSj7UWdgzumF6Uk99Iup7jzece6Xa9riyorCR8fH/Xs2VM9e/ZUTEyMHn30UW3YsEFZWVkaP368WS8/P1+zZ8/W9ddf7/Tv/fXXX5f6vT8UjTFQqoj7779fjzzyiDIyMtS7d+8renrTVVE3yQ2Xgfuudhl/+9vfdMstt2jVqlVav369XnjhBf3jH//Q+++/b47rcjWKi+HQoUPq0aOHmjVrppdeekkRERHy8/PT2rVrNXv27FLt3REeHq5bbrlFy5cv1zPPPKPt27fr6NGjTu9Rd6z/hRdeUNu2bQtdTlHjrHhCVlaWevfurZMnT+o///nPVb1vsbB/C0/8zspimUB1ZbVaFR4erj179pR4npL2yrua/6snT55U165dZbVaNWXKFDVu3Fg1a9bUl19+qXHjxnls3x0cHKz09HQlJyfrk08+0SeffKJFixZpwIABWrJkSYmW0axZM0nS7t27i9yPX4mitnNeXl6h5RVx32i32zVgwADFxcVpwYIFV7ycotrGMQZAebqSY+ilTxpLf1wLPPjgg0X2Ai+rsUpKizv7cPa1AKqbESNGaNGiRRo5cqRsNpuCgoLk5eWle++912PXPK1atVLPnj0lSX379tWZM2f0yCOP6Oabb1ZERITbx6J7771XgwYNUnp6utq2bavly5erR48eVzTWYWFKci/tcirK+XyDBg3UtGlTbdmyxSx7/vnn9eyzz+rhhx/W1KlTVbduXXl7e2vkyJFl8vYZFI4EShVx11136bHHHtP27dudusldKjIyUhs2bNCpU6ecst+O15xERka6vd4rfXWVq7CwMD3++ON6/PHHdfz4cbVr107Tpk3zSAKlOB9//LFycnL00UcfOWWhN23a5FTP8SqyPXv2XDbj7O426d+/vx5//HEdOHBAy5YtU0BAgPr06VNgvVar1TyglZVz586pT58++vbbb7Vhwwan1wmUpcjISH399dfKz893egrian67AErujjvu0Ouvv67U1FSn1yS5ioyMVH5+vv773/86DTyemZmpkydPevQ4k5KSohMnTuj9999Xly5dzPLDhw871bt03325fejl9t1+fn7q06eP+vTpo/z8fD3++ON67bXX9Oyzz5boCaTevXvLx8dHb7/9drEDydevX18BAQE6cOBAgWn79++Xt7e3+USu40mpkydPOj04UZIn2YriqeN6SXz++ee66667dOONN2r58uWqUaPsT0sdv8mitve1116rWrVqlXVYAKqQkh5Di1K/fn0FBgYqLy+v2GuByMhI7dmzR4ZhOO3PC9vHuSrL/X9pqirtAFA1uHMfrqj918qVK5WQkKBZs2aZZefOndPJkydLJ2hJM2bM0KpVqzRt2jQtWLDArWORdDEJ89hjj5n3J7/99lunXhbSxbYXdQ7umH45xd1LuxqOdR88eLDAtMLKrsaFCxf0+++/m99Xrlyp7t2764033nCqd/LkSY8loOA+XuFVRdSuXVvz589XUlJSkTuM22+/XXl5eXr11VedymfPni0vL68rSlY4bipc6Y47Ly+vQBe04OBghYeHKycn54qW6S5H5vnSTHNWVpYWLVrkVC8mJkaBgYGaPn26zp075zTt0nlr1arlVre6+Ph4+fj46N1339WKFSt0xx13ON2sad++vRo3bqwXX3zRaafq8PPPP5d4Xe7Iy8tT//79lZqaqhUrVlzRBZ+n3H777crIyHBKDl64cEGvvPKKateura5du5ZbbEB1MHbsWNWqVUtDhgxRZmZmgemHDh3SnDlzdPvtt0uSXn75ZafpL730kiQpLi7O7XUXdZwpbN99/vx5zZs3z6leu3btFBUVpZdffrnAMlz33YWt58SJE07fvb29zaerSnqcioiI0COPPKL169frlVdeKTA9Pz9fs2bN0o8//igfHx/FxMToww8/1JEjR8w6mZmZWrp0qW6++WazW7ojOXTpE0unT58ucc+Ywlztcb2kvvnmG8XFxalRo0ZavXp1gSeuy0pYWJjatm2rJUuWOLV5z549Wr9+vfmbBoArVdJjaFF8fHwUHx+v//f//l+hPVkuvRa4/fbb9dNPP2nlypVm2ZkzZ/T6668XG2dAQICk0t//l7ayOo4BQEm4cx+uVq1ahe67fHx8CvSMeOWVV4rsde4JjRs3Vnx8vBYvXqyMjAy3jkXSxXEkY2NjtXz5cr333nvy8/NT3759nercfvvt2rFjh1JTU82y06dP6/XXX1ejRo2KfYC3uHtpVyM8PFwtW7bUv//9b6f7cJs3b9bu3bs9sg7pYmLpwIEDatOmjVlW2L/3ihUr9L///c9j64X76IFShRQ3sHefPn3UvXt3/f3vf9eRI0fUpk0brV+/Xh9++KFGjhzpNNh7SbVv316S9Pe//1333nuvfH191adPnxLvtE6dOqUGDRro7rvvVps2bVS7dm1t2LBBO3fudMqul6aYmBjz6eLHHntMv//+u/71r38pODhYx44dM+tZrVbNnj1bQ4YMUYcOHXT//ffrmmuu0VdffaUzZ86YN6zat2+vZcuWafTo0erQoYNq16592Sx4cHCwunfvrpdeekmnTp1yGlRLunizbuHCherdu7datGihQYMG6U9/+pP+97//adOmTbJarfr4449L3N4tW7aYN9t+/vlnnT59Ws8995wkqUuXLuaT3E899ZQ++ugj9enTR7/++qvefvttp+U4xhkoC48++qhee+01DRw4UGlpaWrUqJFWrlypzz77TC+//LJbA3MCcF/jxo21dOlS9e/fX82bN9eAAQPUsmVLnT9/Xtu2bdOKFSs0cOBAPfnkk0pISNDrr79uvmJrx44dWrJkifr27avu3bu7ve62bdvKx8dH//jHP5SVlSWLxaJbb71Vf/nLX3TNNdcoISFBTzzxhLy8vPTWW28VONn09vbW/Pnz1adPH7Vt21aDBg1SWFiY9u/fr7179yo5OVnSH8ezJ554QrGxsfLx8dG9996rIUOG6Ndff9Wtt96qBg0a6Pvvv9crr7yitm3bOvWyKc6sWbN06NAhPfHEE3r//fd1xx136JprrtHRo0e1YsUK7d+/X/fee68k6bnnnpPdbtfNN9+sxx9/XDVq1NBrr72mnJwczZw501xmTEyMGjZsqMGDB2vMmDHy8fHRm2++qfr16+vo0aNub+vLbe/g4OASzf/qq6/q5MmT+umnnyRd7OX5448/Srr4+oGgoCCdOnVKsbGx+u233zRmzBitWbPGaRmNGzcu06T9Cy+8oN69e8tms2nw4ME6e/asXnnlFQUFBSkpKanM4gBQNZX0GHo5M2bM0KZNm9SxY0c98sgjio6O1q+//qovv/xSGzZs0K+//ipJeuSRR/Tqq69qwIABSktLU1hYmN566y0zOXI5/v7+io6O1rJly/TnP/9ZdevWVcuWLd0aQ2zjxo0FHjSTLj6J7MlxJC/naq9PAcCT3LkP1759e23YsEEvvfSSwsPDFRUVpY4dO+qOO+7QW2+9paCgIEVHRys1NVUbNmxQvXr1SjX2MWPGaPny5Xr55Zc1Y8aMEh+LHPr3768HH3xQ8+bNU2xsbIGhBv7v//5P7777rnr37q0nnnhCdevW1ZIlS3T48GH9v//3/wqMgeuquHtpV+v555/XnXfeqc6dO2vQoEH67bff9Oqrr6ply5aFPtxcnAsXLpj31fLz83XkyBEtWLBA+fn5mjRpklnvjjvu0JQpUzRo0CD95S9/0e7du/XOO+/ouuuu81jbcAUMVEqLFi0yJBk7d+68bL3IyEgjLi7O/H7q1Clj1KhRRnh4uOHr62tcf/31xgsvvGDk5+c7zSfJSExMLHR5CQkJTmVTp041/vSnPxne3t6GJOPw4cMlXkZOTo4xZswYo02bNkZgYKBRq1Yto02bNsa8efNKsBX+sGnTJkOSsWLFCrNs0qRJhiTj559/dqrr2HaOOA3DMD766COjdevWRs2aNY1GjRoZ//jHP4w333yzQD1H3b/85S+Gv7+/YbVajZtuusl49913zem///67cf/99xt16tQxJBmRkZGGYRjG4cOHDUnGokWLCsT/r3/9y5BkBAYGGmfPni20jbt27TL69etn1KtXz7BYLEZkZKTxt7/9zdi4caNb28qxXQr7TJo0yazXtWvXIuu5u+so6t8iISHBqFWrVoH6Xbt2NVq0aOFUlpmZaQwaNMi49tprDT8/P6NVq1YFtqVjG7/wwgsFlunaPgDu+/bbb41HHnnEaNSokeHn52cEBgYanTt3Nl555RXj3LlzhmEYRm5urjF58mQjKirK8PX1NSIiIozx48eb0x1cj08OXbt2Nbp27epU9q9//cu47rrrDB8fH0OSsWnTJsMwDOOzzz4zOnXqZPj7+xvh4eHG2LFjjeTkZKc6Dlu3bjV69eplHmtat25tvPLKK+b0CxcuGCNGjDDq169veHl5mfu5lStXGjExMUZwcLDh5+dnNGzY0HjssceMY8eOub39Lly4YCxcuNC45ZZbjKCgIMPX19eIjIw0Bg0aZOzatcup7pdffmnExsYatWvXNgICAozu3bsb27ZtK7DMtLQ0o2PHjmZsL730UqHHOU9s75KIjIws8rjhiMexry7q43qeUZJ1Fta2ws5DijpObNiwwejcubN5bO/Tp4+xb98+pzrunFcAgKuSHEOLun4yjIvnwomJiUZERITh6+trhIaGGj169DBef/11p3rff/+98de//tUICAgwrr32WuPJJ5801q1bV2B/npCQYF6nOGzbts1o37694efn59a5c3H79bfeesswjILXkkVd07pz7VBYnEVdnwJAaUtMTCxwv6Sk9+H2799vdOnSxfD393c6J/7tt9/MeyG1a9c2YmNjjf379xfYpzrui7lz7l7YvbRLdevWzbBarcbJkycNwyj5scgwDCM7O9tsy9tvv13o8g8dOmTcfffdRp06dYyaNWsaN910k7F69WqnOldzL831WOfuPaP33nvPaNasmWGxWIyWLVsaH330kREfH280a9as0PYUJSEhocCx0Wq1Gj169DA2bNjgVPfcuXPGU089ZYSFhRn+/v5G586djdTU1ALXbZfbLvA8L8NgFDYAAAAAAAAAAIrStm1b1a9fX3a7vbxDQRliDBQAAAAAAAAAACTl5ubqwoULTmUpKSn66quv1K1bt/IJCuWGHiio0M6ePVvsgOx169aVn59fGUVUMeXl5RU7mHzt2rVVu3Ztj673999/L/bdj/Xr1zcHewaAqiYjI+Oy0/39/RUUFFRG0ZSO8trX//zzz5cdHNPPz09169b16DoBAH84f/58gXfauwoKCpK/v38ZRQQAKAnupV29I0eOqGfPnnrwwQcVHh6u/fv3a8GCBQoKCtKePXtUr149/frrrzp//nyRy/Dx8VH9+vXLMGqUFgaRR4W2bNkyDRo06LJ1Nm3aVO2zvz/88IOioqIuW2fSpEkeHwz3xRdf1OTJky9b5/Dhw2rUqJFH1wsAFUVYWNhlpyckJGjx4sVlE0wpKa99fYcOHfT9998XOb1r165KSUnx6DoBAH/Ytm2bunfvftk6ixYt0sCBA8smIABAiXAv7epdc801at++vRYuXKiff/5ZtWrVUlxcnGbMmKF69epJkvr166fNmzcXuYzIyEgdOXKkjCJGaaIHCiq0Y8eOae/evZet0759e11zzTVlFFHFdO7cOW3duvWyda677jpdd911Hl3vd999p+++++6ydW6++WbVrFnTo+sFgIpiw4YNl50eHh6u6OjoMoqmdJTXvv6zzz7T2bNni5zuuKgBAJSO3377TWlpaZet06JFi2IfJgAAlC3upZWNtLQ0/fbbb0VO9/f3V+fOncswIpQWEigAAAAAAAAAAAAurmoQ+RkzZsjLy0sjR440y86dO6fExETVq1dPtWvXVnx8vDIzM53mO3r0qOLi4hQQEKDg4GCNGTOm0IF52rVrJ4vFoiZNmlT6118AAAAAAAAAAIDK44rHQNm5c6dee+01tW7d2ql81KhRWrNmjVasWKGgoCANHz5c/fr102effSbp4mDXcXFxCg0N1bZt23Ts2DENGDBAvr6+ev755yVdfI92XFychg4dqnfeeUcbN27UkCFDFBYWptjY2BLFl5+fr59++kmBgYHy8vK60mYCQIVnGIZOnTql8PBweXtfVV4cbuJYA6C64FhTfjjWAKhOON6UH443AKoLt481xhU4deqUcf311xt2u93o2rWr8eSTTxqGYRgnT540fH19jRUrVph1v/nmG0OSkZqaahiGYaxdu9bw9vY2MjIyzDrz5883rFarkZOTYxiGYYwdO9Zo0aKF0zr79+9vxMbGljjGH374wZDEhw8fPtXm88MPP1zJLr3CmTdvntGqVSsjMDDQCAwMNDp16mSsXbvWnN61a9cCbX/ssceclvH9998bt99+u+Hv72/Ur1/fePrpp43c3FynOps2bTJuuOEGw8/Pz2jcuLGxaNEit2PlWMOHD5/q9qkqx5rKhGMNHz58quOH403Z43jDhw+f6vYp6bHminqgJCYmKi4uTj179tRzzz1nlqelpSk3N1c9e/Y0y5o1a6aGDRsqNTVVnTp1Umpqqlq1aqWQkBCzTmxsrIYNG6a9e/fqhhtuUGpqqtMyHHUufVVYcQIDAyVJP/zwg6xWa4nny83N1fr16xUTEyNfX98Sz1dREH/5Iv7yVV3jz87OVkREhLnfq+waNGigGTNm6Prrr5dhGFqyZInuvPNO7dq1Sy1atJAkPfLII5oyZYo5T0BAgPn3surpKHGsIf7yQfzlq7rGX9WONZWJY5sfPnxYqamplfa3V5FV9v/XFRnbtvRU1W3L8ab8VNdrm5KgjVUDbaw6rrad7h5r3E6gvPfee/ryyy+1c+fOAtMyMjLk5+enOnXqOJWHhIQoIyPDrHNp8sQx3THtcnWys7N19uxZ+fv7F1h3Tk6OcnJyzO+nTp2SJPn7+xdavyg1atRQQECA/P39K+UPjfjLF/GXr+oaf25uriRVmW7Wffr0cfo+bdo0zZ8/X9u3bzcTKAEBAQoNDS10/vXr12vfvn3asGGDQkJC1LZtW02dOlXjxo1TUlKS/Pz8tGDBAkVFRWnWrFmSpObNm2vr1q2aPXu2WwkUxza3Wq1uX2QEBATIarVWyt8q8Zcv4i9f1T3+qnKsqUwc2zwwMLBS//Yqssr+/7oiY9uWnqq+bTnelL3qem1TErSxaqCNVYen2lnSY41bCZQffvhBTz75pOx2u2rWrHlFgZWW6dOna/LkyQXK169f7/RkcknZ7XZPhFVuiL98EX/5qm7xnzlzppQiKX95eXlasWKFTp8+LZvNZpa/8847evvttxUaGqo+ffro2WefNff1pdnT0TVZn52dLeniwduRyCoJR1135qlIiL98EX/5qq7xV9b2AgAAAMDVcCuBkpaWpuPHj6tdu3ZmWV5enrZs2aJXX31VycnJOn/+vE6ePOnUCyUzM9N8Ujg0NFQ7duxwWm5mZqY5zfGno+zSOlartcjeJOPHj9fo0aPN746uODExMW5nzu12u3r16lUpM3XEX76Iv3xV1/gdN/Grkt27d8tms+ncuXOqXbu2Vq1apejoaEnS/fffr8jISIWHh+vrr7/WuHHjdODAAb3//vuSSq+no0Sy3hXxly/iL1/VLf6qnKwHAAAAgKK4lUDp0aOHdu/e7VQ2aNAgNWvWTOPGjVNERIR8fX21ceNGxcfHS5IOHDigo0ePmk8O22w2TZs2TcePH1dwcLCkixdwVqvVvDlms9m0du1ap/XY7Xanp49dWSwWWSyWAuW+vr5XdCP1SuerKIi/fBF/+apu8VfmthaladOmSk9PV1ZWllauXKmEhARt3rxZ0dHRevTRR816rVq1UlhYmHr06KFDhw6pcePGpRoXyfqLiL98EX/5qq7xV8VkPQAAAAAUx60ESmBgoFq2bOlUVqtWLdWrV88sHzx4sEaPHq26devKarVqxIgRstls6tSpkyQpJiZG0dHReuihhzRz5kxlZGRowoQJSkxMNBMgQ4cO1auvvqqxY8fq4Ycf1qeffqrly5drzZo1nmgzAKCC8/PzU5MmTSRJ7du3186dOzVnzhy99tprBep27NhRknTw4EE1bty41Ho6SiTrXRF/+SL+8lXd4q/MbQUAAACAK+Xt6QXOnj1bd9xxh+Lj49WlSxeFhoaar1WRJB8fH61evVo+Pj6y2Wx68MEHNWDAAE2ZMsWsExUVpTVr1shut6tNmzaaNWuWFi5c6NbAvgCAqiM/P99p7JFLpaenS5LCwsIkXezFuHv3bh0/ftysU1hPx40bNzotp7iejgAAAAAAAKhe3OqBUpiUlBSn7zVr1tTcuXM1d+7cIueJjIws8IouV926ddOuXbuuNjwAQCUzfvx49e7dWw0bNtSpU6e0dOlSpaSkKDk5WYcOHdLSpUt1++23q169evr66681atQodenSRa1bt5ZET0cAAAAAAAB4xlUnUAAA8KTjx49rwIABOnbsmIKCgtS6dWslJyerV69e+uGHH7Rhwwa9/PLLOn36tCIiIhQfH68JEyaY8zt6Og4bNkw2m021atVSQkJCoT0dR40apTlz5qhBgwb0dAQAAAAAAIATj7/CCwCAq/HGG2/oyJEjysnJ0fHjx7Vhwwb16tVLkhQREaHNmzfrxIkTOnfunP773/9q5syZBQZwd/R0PHPmjH7++We9+OKLqlHD+ZkBR0/HnJwcHTp0SAMHDiyrJgIAAACoBqZPn64OHTooMDBQwcHB6tu3rw4cOOBUp1u3bvLy8nL6DB061KnO0aNHFRcXp4CAAAUHB2vMmDG6cOGCU52UlBS1a9dOFotFTZo00eLFi0u7eQBQLZBAAQAAAAAAADxs8+bNSkxM1Pbt22W325Wbm6uYmBidPn3aqd4jjzyiY8eOmZ+ZM2ea0/Ly8hQXF6fz589r27ZtWrJkiRYvXqyJEyeadQ4fPqy4uDh1795d6enpGjlypIYMGaLk5OQyaysAVFW8wgsAAAAAAADwsHXr1jl9X7x4sYKDg5WWlqYuXbqY5QEBAQoNDS10GevXr9e+ffu0YcMGhYSEqG3btpo6darGjRunpKQk+fn5acGCBYqKitKsWbMkSc2bN9fWrVs1e/ZsXlMMAFeJHigAAAAAAABAKcvKypIk1a1b16n8nXfe0bXXXquWLVtq/PjxOnPmjDktNTVVrVq1UkhIiFkWGxur7Oxs7d2716zTs2dPp2XGxsYqNTW1tJoCANUGPVAAAAAAAACAUpSfn6+RI0eqc+fOatmypVl+//33KzIyUuHh4fr66681btw4HThwQO+//74kKSMjwyl5Isn8npGRcdk62dnZOnv2rPz9/QvEk5OTo5ycHPN7dna2JCk3N1e5ubklbpejrjvzVDa0sWqgjVXH1bbT3flIoACloGVSsnLyvMpsfUdmxJXZugAAFQPHGgAl0ej/1pTp+thXAEDhEhMTtWfPHm3dutWp/NFHHzX/3qpVK4WFhalHjx46dOiQGjduXGrxTJ8+XZMnTy5Qvn79egUEBLi9PLvd7omwKjTaWDXQxqrjStt5aS+/kiCBAgAAAAAAAJSS4cOHa/Xq1dqyZYsaNGhw2bodO3aUJB08eFCNGzdWaGioduzY4VQnMzNTksxxU0JDQ82yS+tYrdZCe59I0vjx4zV69Gjze3Z2tiIiIhQTEyOr1VrituXm5sput+vZL7yVk192D/fsSSq7sV0cbezVq5d8fX3LbL1liTZWDdWhjdLVt9PR466kSKAAAAAAAAAAHmYYhkaMGKFVq1YpJSVFUVFRxc6Tnp4uSQoLC5Mk2Ww2TZs2TcePH1dwcLCki09dW61WRUdHm3XWrl3rtBy73S6bzVbkeiwWiywWS4FyX1/fK7ohmZPvVaa9o8vj5vCVbpvKhDZWDdWhjdKVt9PdeRhEHgAAAAAAAPCwxMREvf3221q6dKkCAwOVkZGhjIwMnT17VpJ06NAhTZ06VWlpaTpy5Ig++ugjDRgwQF26dFHr1q0lSTExMYqOjtZDDz2kr776SsnJyZowYYISExPNBMjQoUP13XffaezYsdq/f7/mzZun5cuXa9SoUeXWdgCoKkigAAAAAAAAAB42f/58ZWVlqVu3bgoLCzM/y5YtkyT5+flpw4YNiomJUbNmzfTUU08pPj5eH3/8sbkMHx8frV69Wj4+PrLZbHrwwQc1YMAATZkyxawTFRWlNWvWyG63q02bNpo1a5YWLlyo2Niye80VAFRVvMILAAAAAAAA8DDDMC47PSIiQps3by52OZGRkQVe0eWqW7du2rVrl1vxAQCKRw8UAAAAAAAAAAAAFyRQAAAAAFQ7SUlJ8vLycvo0a9bMnH7u3DklJiaqXr16ql27tuLj45WZmem0jKNHjyouLk4BAQEKDg7WmDFjdOHCBac6KSkpateunSwWi5o0aaLFixeXRfMAAAAAeAAJFAAAAADVUosWLXTs2DHzs3XrVnPaqFGj9PHHH2vFihXavHmzfvrpJ/Xr18+cnpeXp7i4OJ0/f17btm3TkiVLtHjxYk2cONGsc/jwYcXFxal79+5KT0/XyJEjNWTIECUnJ5dpOwEAAABcGcZAAQAAAFAt1ahRQ6GhoQXKs7Ky9MYbb2jp0qW69dZbJUmLFi1S8+bNtX37dnXq1Enr16/Xvn37tGHDBoWEhKht27aaOnWqxo0bp6SkJPn5+WnBggWKiorSrFmzJEnNmzfX1q1bNXv2bAb2BQAAACoBeqAAAAAAqJb++9//Kjw8XNddd50eeOABHT16VJKUlpam3Nxc9ezZ06zbrFkzNWzYUKmpqZKk1NRUtWrVSiEhIWad2NhYZWdna+/evWadS5fhqONYBgAAAICKjR4oAAAAAKqdjh07avHixWratKmOHTumyZMn65ZbbtGePXuUkZEhPz8/1alTx2mekJAQZWRkSJIyMjKckieO6Y5pl6uTnZ2ts2fPyt/fv0BcOTk5ysnJMb9nZ2dLknJzc53+LCmLj+FW/avlbnwVwZVuWxSPbVt6quq2rWrtAQBUfiRQAAAAAFQ7vXv3Nv/eunVrdezYUZGRkVq+fHmhiY2yMn36dE2ePLlA+aZNmxQQECC73e7W8mbe5KnISmbt2rVlu0IPcnfbouTYtqWnqm3bM2fOlHcIAAA4IYECAACqlEb/t+ay0y0+hmbeJLVMSlZOntdVr+/IjLirXgaA8lenTh39+c9/1sGDB9WrVy+dP39eJ0+edOqFkpmZaY6ZEhoaqh07djgtIzMz05zm+NNRdmkdq9VaZJJm/PjxGj16tPk9OztbERER6t69uz7//HP16tVLvr6+JW5Xy6SyHbB+T1LlG9slNzdXdrvd7W2L4rFtS09V3baOXncAAFQUJFAAAAAAVHu///67Dh06pIceekjt27eXr6+vNm7cqPj4eEnSgQMHdPToUdlsNkmSzWbTtGnTdPz4cQUHB0u6+CS41WpVdHS0Wce1R4bdbjeXURiLxSKLxVKg3HGD1NfX162bpZ5IFLujMt/IdXfbouTYtqWnqm3bqtQWAEDVwCDyAAAAAKqdp59+Wps3b9aRI0e0bds23XXXXfLx8dF9992noKAgDR48WKNHj9amTZuUlpamQYMGyWazqVOnTpKkmJgYRUdH66GHHtJXX32l5ORkTZgwQYmJiWYCZOjQofruu+80duxY7d+/X/PmzdPy5cs1atSo8mw6AAAAgBKiBwoAAACAaufHH3/UfffdpxMnTqh+/fq6+eabtX37dtWvX1+SNHv2bHl7eys+Pl45OTmKjY3VvHnzzPl9fHy0evVqDRs2TDabTbVq1VJCQoKmTJli1omKitKaNWs0atQozZkzRw0aNNDChQsVG1v5XnMFAAAAVEckUAAAAABUO++9995lp9esWVNz587V3Llzi6wTGRlZ7KDp3bp1065du64oRgAAAADli1d4AQAAAAAAAAAAuCCBAgAAAAAAAAAA4IIECgAAAAAAAAAAgAsSKAAAAAAAAAAAAC7cSqDMnz9frVu3ltVqldVqlc1m0yeffGJO79atm7y8vJw+Q4cOdVrG0aNHFRcXp4CAAAUHB2vMmDG6cOGCU52UlBS1a9dOFotFTZo00eLFi6+8hQAAAAAAAAAAAG6q4U7lBg0aaMaMGbr++utlGIaWLFmiO++8U7t27VKLFi0kSY888oimTJlizhMQEGD+PS8vT3FxcQoNDdW2bdt07NgxDRgwQL6+vnr++eclSYcPH1ZcXJyGDh2qd955Rxs3btSQIUMUFham2NhYT7QZAAAAAAAAAADgstxKoPTp08fp+7Rp0zR//nxt377dTKAEBAQoNDS00PnXr1+vffv2acOGDQoJCVHbtm01depUjRs3TklJSfLz89OCBQsUFRWlWbNmSZKaN2+urVu3avbs2SRQAAAAAAAAAABAmbjiMVDy8vL03nvv6fTp07LZbGb5O++8o2uvvVYtW7bU+PHjdebMGXNaamqqWrVqpZCQELMsNjZW2dnZ2rt3r1mnZ8+eTuuKjY1VamrqlYYKAAAAAAAAAADgFrd6oEjS7t27ZbPZdO7cOdWuXVurVq1SdHS0JOn+++9XZGSkwsPD9fXXX2vcuHE6cOCA3n//fUlSRkaGU/JEkvk9IyPjsnWys7N19uxZ+fv7FxpXTk6OcnJyzO/Z2dmSpNzcXOXm5pa4fY667sxTkRB/+XLEbfE2ymW9nlpOZd/+1S3+ytpeAAAAAAAAoCJzO4HStGlTpaenKysrSytXrlRCQoI2b96s6OhoPfroo2a9Vq1aKSwsTD169NChQ4fUuHFjjwbuavr06Zo8eXKB8vXr1zuNw1JSdrvdE2GVG+IvX1NvzC/T9a1du9ajy6vs27+6xX9pTz8AAAAAAAAAnuF2AsXPz09NmjSRJLVv3147d+7UnDlz9NprrxWo27FjR0nSwYMH1bhxY4WGhmrHjh1OdTIzMyXJHDclNDTULLu0jtVqLbL3iSSNHz9eo0ePNr9nZ2crIiJCMTExslqtJW5fbm6u7Ha7evXqJV9f3xLPV1EQf/lyxP/sF97Kyfcqs/XuSfLM+EBVZftXt/gdPe4AAAAAAAAAeI7bCRRX+fn5Tq/OulR6erokKSwsTJJks9k0bdo0HT9+XMHBwZIuPmlttVrN14DZbLYCT9Pb7XancVYKY7FYZLFYCpT7+vpe0Y3UK52voiD+8pWT76WcvLJLoHh6W1X27V/d4q/MbS3M/PnzNX/+fB05ckSS1KJFC02cOFG9e/eWJJ07d05PPfWU3nvvPeXk5Cg2Nlbz5s1zev3j0aNHNWzYMG3atEm1a9dWQkKCpk+frho1/jjspaSkaPTo0dq7d68iIiI0YcIEDRw4sCybCgAAAAAAgArMrUHkx48fry1btujIkSPavXu3xo8fr5SUFD3wwAM6dOiQpk6dqrS0NB05ckQfffSRBgwYoC5duqh169aSpJiYGEVHR+uhhx7SV199peTkZE2YMEGJiYlm8mPo0KH67rvvNHbsWO3fv1/z5s3T8uXLNWrUKM+3HgBQ4TRo0EAzZsxQWlqavvjiC91666268847tXfvXknSqFGj9PHHH2vFihXavHmzfvrpJ/Xr18+cPy8vT3FxcTp//ry2bdumJUuWaPHixZo4caJZ5/Dhw4qLi1P37t2Vnp6ukSNHasiQIUpOTi7z9gIAAAAAAKBicqsHyvHjxzVgwAAdO3ZMQUFBat26tZKTk9WrVy/98MMP2rBhg15++WWdPn1aERERio+P14QJE8z5fXx8tHr1ag0bNkw2m021atVSQkKCpkyZYtaJiorSmjVrNGrUKM2ZM0cNGjTQwoULFRvrmVcUAQAqtj59+jh9nzZtmubPn6/t27erQYMGeuONN7R06VLdeuutkqRFixapefPm2r59uzp16qT169dr37592rBhg0JCQtS2bVtNnTpV48aNU1JSkvz8/LRgwQJFRUVp1qxZkqTmzZtr69atmj17NscbAAAAAAAASHIzgfLGG28UOS0iIkKbN28udhmRkZHFDnjdrVs37dq1y53QAABVUF5enlasWKHTp0/LZrMpLS1Nubm56tmzp1mnWbNmatiwoVJTU9WpUyelpqaqVatWTq/0io2N1bBhw7R3717dcMMNSk1NdVqGo87IkSMvG09OTo7Taysd48/k5uYqNze3xO1y1HVnnoqkosdv8TEuP93bcPrzapX1dnCsz1Pxu7teTy2nov5+ilNd46+s7QUAAACAq3HVY6AAAOBpu3fvls1m07lz51S7dm2tWrVK0dHRSk9Pl5+fn+rUqeNUPyQkRBkZGZKkjIwMp+SJY7pj2uXqZGdn6+zZs/L39y80runTp2vy5MkFytevX6+AgAC322m3292epyKpqPHPvKlk9abemO+R9RX3YEhp8VT8JeXpdlbU309JVbf4z5w5U0qRAAAAAEDFRQIFAFDhNG3aVOnp6crKytLKlSuVkJBQol6OpW38+PEaPXq0+T07O1sRERGKiYmR1Wot8XJyc3Nlt9vVq1cv+fr6lkaopaqix98y6fJj2Vi8DU29MV/PfuGtnHyvq17fnqSyfe2bY/t7Kv6S8lQ7K/rvpzjVNX5HjzsAAAAAqE5IoAAAKhw/Pz81adJEktS+fXvt3LlTc+bMUf/+/XX+/HmdPHnSqRdKZmamQkNDJUmhoaHasWOH0/IyMzPNaY4/HWWX1rFarUX2PpEki8Uii8VSoNzX1/eKbqRe6XwVRUWNPyevZEmFnHyvEte9nPLaBp6Kv6Q83c6K+vspqeoWf2VuKwAAAABcKe/yDgAAgOLk5+crJydH7du3l6+vrzZu3GhOO3DggI4ePSqbzSZJstls2r17t44fP27Wsdvtslqtio6ONutcugxHHccyAAAAAAAAAHqgAAAqlPHjx6t3795q2LChTp06paVLlyolJUXJyckKCgrS4MGDNXr0aNWtW1dWq1UjRoyQzWZTp06dJEkxMTGKjo7WQw89pJkzZyojI0MTJkxQYmKi2Xtk6NChevXVVzV27Fg9/PDD+vTTT7V8+XKtWbOmPJsOAAAAAACACoQECgCgQjl+/LgGDBigY8eOKSgoSK1bt1ZycrJ69eolSZo9e7a8vb0VHx+vnJwcxcbGat68eeb8Pj4+Wr16tYYNGyabzaZatWopISFBU6ZMMetERUVpzZo1GjVqlObMmaMGDRpo4cKFio0t27EsAAAAAAAAUHGRQAEAVChvvPHGZafXrFlTc+fO1dy5c4usExkZqbVr1152Od26ddOuXbuuKEYAAAAAAABUfYyBAgAAAAAAAAAA4IIECgAAAAAAAAAAgAsSKAAAAAAAAAAAAC5IoAAAAAAAAAAAALhgEHmUmUb/t6bYOhYfQzNvklomJSsnz+uq13lkRtxVLwMAAAAAAAAAUP3QAwUAAAAAAAAAAMAFCRQAAAAAAAAAAAAXJFAAAAAAAAAAAABckEABAAAAAAAAAABwQQIFAAAAAAAAAADABQkUAAAAAAAAAAAAFyRQAAAAAAAAAAAAXJBAAQAAAAAAAAAAcEECBQAAAAAAAAAAwAUJFAAAAAAAAAAAABckUAAAAAAAAAAPmz59ujp06KDAwEAFBwerb9++OnDggFOdc+fOKTExUfXq1VPt2rUVHx+vzMxMpzpHjx5VXFycAgICFBwcrDFjxujChQtOdVJSUtSuXTtZLBY1adJEixcvLu3mAUC1QAIFAAAAAAAA8LDNmzcrMTFR27dvl91uV25urmJiYnT69GmzzqhRo/Txxx9rxYoV2rx5s3766Sf169fPnJ6Xl6e4uDidP39e27Zt05IlS7R48WJNnDjRrHP48GHFxcWpe/fuSk9P18iRIzVkyBAlJyeXaXsBoCqqUd4BAAAAAAAAAFXNunXrnL4vXrxYwcHBSktLU5cuXZSVlaU33nhDS5cu1a233ipJWrRokZo3b67t27erU6dOWr9+vfbt26cNGzYoJCREbdu21dSpUzVu3DglJSXJz89PCxYsUFRUlGbNmiVJat68ubZu3arZs2crNja2zNsNAFUJPVAAAAAAAACAUpaVlSVJqlu3riQpLS1Nubm56tmzp1mnWbNmatiwoVJTUyVJqampatWqlUJCQsw6sbGxys7O1t69e806ly7DUcexDADAlaMHCgAAAAAAAFCK8vPzNXLkSHXu3FktW7aUJGVkZMjPz0916tRxqhsSEqKMjAyzzqXJE8d0x7TL1cnOztbZs2fl7+9fIJ6cnBzl5OSY37OzsyVJubm5ys3NLXG7HHUt3kaJ5/EEd2L01LrKcp1ljTZWDdWhjdLVt9Pd+UigAAAAAAAAAKUoMTFRe/bs0datW8s7FEkXB7ifPHlygfL169crICDA7eVNvTHfE2GV2Nq1a8t0fZJkt9vLfJ1ljTZWDdWhjdKVt/PMmTNu1XcrgTJ//nzNnz9fR44ckSS1aNFCEydOVO/evSVJ586d01NPPaX33ntPOTk5io2N1bx585yy4EePHtWwYcO0adMm1a5dWwkJCZo+fbpq1PgjlJSUFI0ePVp79+5VRESEJkyYoIEDB7rVMAAAAAAAAKC8DR8+XKtXr9aWLVvUoEEDszw0NFTnz5/XyZMnnXqhZGZmKjQ01KyzY8cOp+VlZmaa0xx/OsourWO1WgvtfSJJ48eP1+jRo83v2dnZioiIUExMjKxWa4nblpubK7vdrme/8FZOvleJ57tae5LKbmwXRxt79eolX1/fMltvWaKNVUN1aKN09e109LgrKbcSKA0aNNCMGTN0/fXXyzAMLVmyRHfeead27dqlFi1aaNSoUVqzZo1WrFihoKAgDR8+XP369dNnn30mScrLy1NcXJxCQ0O1bds2HTt2TAMGDJCvr6+ef/55SdLhw4cVFxenoUOH6p133tHGjRs1ZMgQhYWFMfAVAAAAAAAAKgXDMDRixAitWrVKKSkpioqKcprevn17+fr6auPGjYqPj5ckHThwQEePHpXNZpMk2Ww2TZs2TcePH1dwcLCki09dW61WRUdHm3Vce2TY7XZzGYWxWCyyWCwFyn19fa/ohmROvpdy8sougVIeN4evdNtUJrSxaqgObZSuvJ3uzuNWAqVPnz5O36dNm6b58+dr+/btatCggd544w0tXbpUt956qyRp0aJFat68ubZv365OnTpp/fr12rdvnzZs2KCQkBC1bdtWU6dO1bhx45SUlCQ/Pz8tWLBAUVFRmjVrliSpefPm2rp1q2bPnk0CBQAAAAAAAJVCYmKili5dqg8//FCBgYHmmCVBQUHy9/dXUFCQBg8erNGjR6tu3bqyWq0aMWKEbDabOnXqJEmKiYlRdHS0HnroIc2cOVMZGRmaMGGCEhMTzQTI0KFD9eqrr2rs2LF6+OGH9emnn2r58uVas2ZNubUdAKoK7yudMS8vT++9955Onz4tm82mtLQ05ebmqmfPnmadZs2aqWHDhkpNTZUkpaamqlWrVk6v9IqNjVV2drb27t1r1rl0GY46jmUAAAAAAAAAFd38+fOVlZWlbt26KSwszPwsW7bMrDN79mzdcccdio+PV5cuXRQaGqr333/fnO7j46PVq1fLx8dHNptNDz74oAYMGKApU6aYdaKiorRmzRrZ7Xa1adNGs2bN0sKFC3kQGQA8wO1B5Hfv3i2bzaZz586pdu3aWrVqlaKjo5Weni4/Pz+ndzZKUkhIiJlhz8jIcEqeOKY7pl2uTnZ2ts6ePVvkuxtzcnKUk5Njfne8yyw3N1e5ubklbp+jrjvzVCQVOX6Lj1F8HW/D6c+rVdbbwbE+T8Xv7no9tZyK+Pspieoaf2VtLwAAFcWMGTM0fvx4Pfnkk3r55ZclMb4jAODqGUbx9wZq1qypuXPnau7cuUXWiYyMLHbQ9G7dumnXrl1uxwgAuDy3EyhNmzZVenq6srKytHLlSiUkJGjz5s2lEZtbpk+frsmTJxcoX79+vQICAtxent1u90RY5aYixj/zppLXnXpjvkfWWdwJRmnxVPwl5el2VsTfjzuqW/xnzpwppUgAAKj6du7cqddee02tW7d2Kmd8RwAAAABuJ1D8/PzUpEkTSRcHu9q5c6fmzJmj/v376/z58zp58qRTL5TMzEyFhoZKkkJDQ7Vjxw6n5WVmZprTHH86yi6tY7Vai+x9Iknjx4/X6NGjze/Z2dmKiIhQTEyMrFZriduXm5sru92uXr16VcrBdipy/C2TkoutY/E2NPXGfD37hbdy8q9+8LE9SWV7YerY/p6Kv6Q81c6K/Pspieoav6PHHQAAcM/vv/+uBx54QP/617/03HPPmeVZWVmM7wgAAADA/QSKq/z8fOXk5Kh9+/by9fXVxo0bFR8fL0k6cOCAjh49KpvNJkmy2WyaNm2ajh8/ruDgYEkXn7S2Wq2Kjo4267g+TW+3281lFMVisZiDZ13K19f3im6kXul8FUVFjD8nr+QJhZx8L7fqF6W8toGn4i8pT7ezIv5+3FHd4q/MbQUAoDwlJiYqLi5OPXv2dEqgFDe+Y6dOnYoc33HYsGHau3evbrjhhiLHdxw5cmSRMV3u1cSX/llSJXmNridVxleLVvbXwFZkbNvSU1W3bVVrDwCg8nMrgTJ+/Hj17t1bDRs21KlTp7R06VKlpKQoOTlZQUFBGjx4sEaPHq26devKarVqxIgRstls6tSpkyQpJiZG0dHReuihhzRz5kxlZGRowoQJSkxMNJMfQ4cO1auvvqqxY8fq4Ycf1qeffqrly5drzZo1nm89AAAAgGrpvffe05dffqmdO3cWmJaRkVFu4zsW9WriTZs2KSAgwO1XfbrzGl1PKK9X6HpCZX8NbEXGti09VW3b8npiAEBF41YC5fjx4xowYICOHTumoKAgtW7dWsnJyerVq5ckafbs2fL29lZ8fLzTQIsOPj4+Wr16tYYNGyabzaZatWopISFBU6ZMMetERUVpzZo1GjVqlObMmaMGDRpo4cKFdHEHAAAA4BE//PCDnnzySdntdtWsWbO8w3FS1KuJu3fvrs8//9ztV32W5DW6nlTWr9D1hMr+GtiKjG1beqrqtuX1xACAisatBMobb7xx2ek1a9bU3LlzNXfu3CLrREZGFvtUUrdu3bRr1y53QgMAAACAEklLS9Px48fVrl07sywvL09btmzRq6++quTk5HIb3/FyryZ2/OnOzdKyfK2sVLlfLVrZXwNbkbFtS09V27ZVqS0AgKrBu7wDAAAAAICy1KNHD+3evVvp6enm58Ybb9QDDzxg/t0xvqNDYeM77t69W8ePHzfrFDa+46XLcNQpbnxHAAAAABUDCRQAQIUyffp0dejQQYGBgQoODlbfvn114MABpzrdunWTl5eX02fo0KFOdY4ePaq4uDgFBAQoODhYY8aM0YULF5zqpKSkqF27drJYLGrSpIkWL15c2s0DAFQAgYGBatmypdOnVq1aqlevnlq2bOk0vuOmTZuUlpamQYMGFTm+41dffaXk5ORCx3f87rvvNHbsWO3fv1/z5s3T8uXLNWrUqPJsPgAAAIASIoECAKhQNm/erMTERG3fvl12u125ubmKiYnR6dOnneo98sgjOnbsmPmZOXOmOS0vL09xcXE6f/68tm3bpiVLlmjx4sWaOHGiWefw4cOKi4tT9+7dlZ6erpEjR2rIkCFKTi7bd8UDACqm2bNn64477lB8fLy6dOmi0NBQvf/+++Z0x/iOPj4+stlsevDBBzVgwIBCx3e02+1q06aNZs2axfiOAAAAQCXi1hgoAACUtnXr1jl9X7x4sYKDg5WWlqYuXbqY5QEBAeY75l2tX79e+/bt04YNGxQSEqK2bdtq6tSpGjdunJKSkuTn56cFCxYoKipKs2bNkiQ1b95cW7du1ezZs7mxBQDVUEpKitN3xncEAAAAQA8UAECFlpWVJUmqW7euU/k777yja6+9Vi1bttT48eN15swZc1pqaqpatWqlkJAQsyw2NlbZ2dnau3evWadnz55Oy4yNjVVqamppNQUAAAAAAACVCD1QAAAVVn5+vkaOHKnOnTurZcuWZvn999+vyMhIhYeH6+uvv9a4ceN04MAB89UqGRkZTskTSeb3jIyMy9bJzs7W2bNn5e/vXyCenJwc5eTkmN+zs7MlSbm5ucrNzS1xuxx13ZmnIqno8Vt8jMtP9zac/rxaZb0dHOvzVPzurtdTy6mov5/iVNf4K2t7AQAAAOBqkEABAFRYiYmJ2rNnj7Zu3epU/uijj5p/b9WqlcLCwtSjRw8dOnRIjRs3LrV4pk+frsmTJxcoX79+vQICAtxent1u90RY5aaixj/zppLVm3pjvkfWV9zre0qLp+IvKU+3s6L+fkqqusV/aS8/AAAAAKguSKAAACqk4cOHa/Xq1dqyZYsaNGhw2bodO3aUJB08eFCNGzdWaGioduzY4VQnMzNTksxxU0JDQ82yS+tYrdZCe59I0vjx4zV69Gjze3Z2tiIiIhQTEyOr1VrituXm5sput6tXr17y9fUt8XwVRUWPv2VS8mWnW7wNTb0xX89+4a2cfK+rXt+epLIdM8ex/T0Vf0l5qp0V/fdTnOoav6PHHQAAAABUJyRQAAAVimEYGjFihFatWqWUlBRFRUUVO096erokKSwsTJJks9k0bdo0HT9+XMHBwZIuPm1ttVoVHR1t1nF9ot5ut8tmsxW5HovFIovFUqDc19f3im6kXul8FUVFjT8nr2RJhZx8rxLXvZzy2gaeir+kPN3Oivr7KanqFn9lbisAAAAAXCkGkQcAVCiJiYl6++23tXTpUgUGBiojI0MZGRk6e/asJOnQoUOaOnWq0tLSdOTIEX300UcaMGCAunTpotatW0uSYmJiFB0drYceekhfffWVkpOTNWHCBCUmJpoJkKFDh+q7777T2LFjtX//fs2bN0/Lly/XqFGjyq3tAAAAAAAAqDhIoAAAKpT58+crKytL3bp1U1hYmPlZtmyZJMnPz08bNmxQTEyMmjVrpqeeekrx8fH6+OOPzWX4+Pho9erV8vHxkc1m04MPPqgBAwZoypQpZp2oqCitWbNGdrtdbdq00axZs7Rw4ULFxpbt65gAAAAAAABQMfEKLwBAhWIYxmWnR0REaPPmzcUuJzIysthBr7t166Zdu3a5FR8AAAAAAACqB3qgAAAAAAAAAAAAuCCBAgAAAAAAAAAA4IIECgAAAAAAAAAAgAsSKAAAAAAAAAAAAC5IoAAAAAAAAAAAALgggQIAAAAAAAAAAOCCBAoAAAAAAAAAAIALEigAAAAAAAAAAAAuSKAAAAAAAAAAAAC4IIECAAAAAAAAAADgggQKAAAAAAAAAACACxIoAAAAAAAAAAAALkigAAAAAAAAAAAAuCCBAgAAAAAAAAAA4IIECgAAAAAAAAAAgAsSKAAAAAAAAAAAAC7cSqBMnz5dHTp0UGBgoIKDg9W3b18dOHDAqU63bt3k5eXl9Bk6dKhTnaNHjyouLk4BAQEKDg7WmDFjdOHCBac6KSkpateunSwWi5o0aaLFixdfWQsBAAAAAAAAAADc5FYCZfPmzUpMTNT27dtlt9uVm5urmJgYnT592qneI488omPHjpmfmTNnmtPy8vIUFxen8+fPa9u2bVqyZIkWL16siRMnmnUOHz6suLg4de/eXenp6Ro5cqSGDBmi5OTkq2wuAAAAAAAAAABA8Wq4U3ndunVO3xcvXqzg4GClpaWpS5cuZnlAQIBCQ0MLXcb69eu1b98+bdiwQSEhIWrbtq2mTp2qcePGKSkpSX5+flqwYIGioqI0a9YsSVLz5s21detWzZ49W7Gxse62EQAAAAAAAAAAwC1XNQZKVlaWJKlu3bpO5e+8846uvfZatWzZUuPHj9eZM2fMaampqWrVqpVCQkLMstjYWGVnZ2vv3r1mnZ49ezotMzY2VqmpqVcTLgAAAAAAAAAAQIm41QPlUvn5+Ro5cqQ6d+6sli1bmuX333+/IiMjFR4erq+//lrjxo3TgQMH9P7770uSMjIynJInkszvGRkZl62TnZ2ts2fPyt/fv0A8OTk5ysnJMb9nZ2dLknJzc5Wbm1vidjnqujNPRVKR47f4GMXX8Tac/rxaZb0dHOvzVPzurtdTy6mIv5+SqK7xV9b2AgAAAAAAABXZFSdQEhMTtWfPHm3dutWp/NFHHzX/3qpVK4WFhalHjx46dOiQGjdufOWRFmP69OmaPHlygfL169crICDA7eXZ7XZPhFVuKmL8M28qed2pN+Z7ZJ1r1671yHLc5an4S8rT7ayIvx93VLf4L+3lBwAAAAAAAMAzriiBMnz4cK1evVpbtmxRgwYNLlu3Y8eOkqSDBw+qcePGCg0N1Y4dO5zqZGZmSpI5bkpoaKhZdmkdq9VaaO8TSRo/frxGjx5tfs/OzlZERIRiYmJktVpL3Lbc3FzZ7Xb16tVLvr6+JZ6voqjI8bdMSi62jsXb0NQb8/XsF97Kyfe66nXuSSrbMXMc299T8ZeUp9pZkX8/JVFd43f0uAMAAAAAAADgOW4lUAzD0IgRI7Rq1SqlpKQoKiqq2HnS09MlSWFhYZIkm82madOm6fjx4woODpZ08Wlrq9Wq6Ohos47rE/V2u102m63I9VgsFlkslgLlvr6+V3Qj9UrnqygqYvw5eSVPKOTke7lVvyjltQ08FX9JebqdFfH3447qFn9lbisAAAAAAABQUbk1iHxiYqLefvttLV26VIGBgcrIyFBGRobOnj0rSTp06JCmTp2qtLQ0HTlyRB999JEGDBigLl26qHXr1pKkmJgYRUdH66GHHtJXX32l5ORkTZgwQYmJiWYCZOjQofruu+80duxY7d+/X/PmzdPy5cs1atQoDzcfAAAAAAAAAACgILcSKPPnz1dWVpa6deumsLAw87Ns2TJJkp+fnzZs2KCYmBg1a9ZMTz31lOLj4/Xxxx+by/Dx8dHq1avl4+Mjm82mBx98UAMGDNCUKVPMOlFRUVqzZo3sdrvatGmjWbNmaeHChYqNLdvXMQEAAAAAAAAAgOrJ7Vd4XU5ERIQ2b95c7HIiIyOLHfS6W7du2rVrlzvhAQAAAAAAAAAAeIRbPVAAAAAAAAAAAACqAxIoAAAAAAAAAAAALkigAAAAAAAAAAAAuCCBAgAAAAAAAAAA4IIECgAAAAAAAOBhW7ZsUZ8+fRQeHi4vLy998MEHTtMHDhwoLy8vp89tt93mVOfXX3/VAw88IKvVqjp16mjw4MH6/fffnep8/fXXuuWWW1SzZk1FRERo5syZpd00AKg2SKAAAAAAAAAAHnb69Gm1adNGc+fOLbLObbfdpmPHjpmfd99912n6Aw88oL1798put2v16tXasmWLHn30UXN6dna2YmJiFBkZqbS0NL3wwgtKSkrS66+/XmrtAoDqpEZ5BwAAAAAAAABUNb1791bv3r0vW8disSg0NLTQad98843WrVunnTt36sYbb5QkvfLKK7r99tv14osvKjw8XO+8847Onz+vN998U35+fmrRooXS09P10ksvOSVaAABXhh4oAIAKZfr06erQoYMCAwMVHBysvn376sCBA051zp07p8TERNWrV0+1a9dWfHy8MjMzneocPXpUcXFxCggIUHBwsMaMGaMLFy441UlJSVG7du1ksVjUpEkTLV68uLSbBwAAAACmlJQUBQcHq2nTpho2bJhOnDhhTktNTVWdOnXM5Ikk9ezZU97e3vr888/NOl26dJGfn59ZJzY2VgcOHNBvv/1Wdg0BgCqKHigAgApl8+bNSkxMVIcOHXThwgU988wziomJ0b59+1SrVi1J0qhRo7RmzRqtWLFCQUFBGj58uPr166fPPvtMkpSXl6e4uDiFhoZq27ZtOnbsmAYMGCBfX189//zzkqTDhw8rLi5OQ4cO1TvvvKONGzdqyJAhCgsLU2xsbLm1HwAAAED1cNttt6lfv36KiorSoUOH9Mwzz6h3795KTU2Vj4+PMjIyFBwc7DRPjRo1VLduXWVkZEiSMjIyFBUV5VQnJCTEnHbNNdcUuu6cnBzl5OSY37OzsyVJubm5ys3NLXEbHHUt3kaJ5/EEd2L01LrKcp1ljTZWDdWhjdLVt9Pd+UigAAAqlHXr1jl9X7x4sYKDg5WWlqYuXbooKytLb7zxhpYuXapbb71VkrRo0SI1b95c27dvV6dOnbR+/Xrt27dPGzZsUEhIiNq2baupU6dq3LhxSkpKkp+fnxYsWKCoqCjNmjVLktS8eXNt3bpVs2fPJoECAAAAoNTde++95t9btWql1q1bq3HjxkpJSVGPHj1Kdd3Tp0/X5MmTC5SvX79eAQEBbi9v6o35ngirxNauXVum65Mku91e5ussa7SxaqgObZSuvJ1nzpxxqz4JFABAhZaVlSVJqlu3riQpLS1Nubm56tmzp1mnWbNmatiwoVJTU9WpUyelpqaqVatW5pNX0sVu7MOGDdPevXt1ww03KDU11WkZjjojR44sMhZPP6VVWZ8KqejxW3wu//Sb4+k4Tz0lV9bbobI/5VfRfz/Fqa7xV9b2AgBQmVx33XW69tprdfDgQfXo0UOhoaE6fvy4U50LFy7o119/NcdNCQ0NLfA6Y8f3osZWkaTx48dr9OjR5vfs7GxFREQoJiZGVqu1xDHn5ubKbrfr2S+8lZPvVeL5rtaepLJ76M3Rxl69esnX17fM1luWaGPVUB3aKF19Ox33ckqKBAoAoMLKz8/XyJEj1blzZ7Vs2VLSxW7ofn5+qlOnjlPdkJAQp27slyZPHNMd0y5XJzs7W2fPnpW/v3+BeDz9lFZlfyqkosY/86aS1fPUU3Ll8fSbVPmf8quov5+Sqm7xu/uUVmUwf/58zZ8/X0eOHJEktWjRQhMnTjQH+z137pyeeuopvffee8rJyVFsbKzmzZvndOw4evSohg0bpk2bNql27dpKSEjQ9OnTVaPGH5dZKSkpGj16tPbu3auIiAhNmDBBAwcOLMumAgAqiR9//FEnTpxQWFiYJMlms+nkyZNKS0tT+/btJUmffvqp8vPz1bFjR7PO3//+d+Xm5po3Eu12u5o2bVrk67uki4PXWyyWAuW+vr5XdEMyJ99LOXlll0Apj5vDV7ptKhPaWDVUhzZKV95Od+chgQIAqLASExO1Z88ebd26tbxDkeT5p7Qq61MhFT3+lknJl51u8TY09cZ8jz0lV5ZPv0mV/ym/iv77KU51jd/dp7QqgwYNGmjGjBm6/vrrZRiGlixZojvvvFO7du1SixYtGG8LAHDVfv/9dx08eND8fvjwYaWnp6tu3bqqW7euJk+erPj4eIWGhurQoUMaO3asmjRpYh4jmjdvrttuu02PPPKIFixYoNzcXA0fPlz33nuvwsPDJUn333+/Jk+erMGDB2vcuHHas2eP5syZo9mzZ5dLmwGgqiGBAgCokIYPH67Vq1dry5YtatCggVkeGhqq8+fP6+TJk069UDIzM526se/YscNpea7d2Ivq6m61WgvtfSJ5/imtyv5USEWNv6RPvnnqKbny2gaV/Sm/ivr7KanqFn9lbmtR+vTp4/R92rRpmj9/vrZv364GDRow3hYA4Kp98cUX6t69u/nd8TBWQkKC5s+fr6+//lpLlizRyZMnFR4erpiYGE2dOtXpmuOdd97R8OHD1aNHD3l7eys+Pl7//Oc/zelBQUFav369EhMT1b59e1177bWaOHGiHn300bJrKABUYSRQKohG/7fGI8ux+BiaedPFp2+Lu6lyZEacR9YJAJ5kGIZGjBihVatWKSUlRVFRUU7T27dvL19fX23cuFHx8fGSpAMHDujo0aOy2WySLnZjnzZtmo4fP67g4GBJF7uxW61WRUdHm3VcX0lkt9vNZQAAqo+8vDytWLFCp0+fls1mK9fxtgAAVUe3bt1kGEWPW5ecfPme09LFsSCXLl162TqtW7fWf/7zH7fjAwAUjwQKAKBCSUxM1NKlS/Xhhx8qMDDQHLMkKChI/v7+CgoK0uDBgzV69GjVrVtXVqtVI0aMkM1mU6dOnSRJMTExio6O1kMPPaSZM2cqIyNDEyZMUGJiovk019ChQ/Xqq69q7Nixevjhh/Xpp59q+fLlWrPGMwltAEDFt3v3btlsNp07d061a9fWqlWrFB0drfT09HIbbysnJ0c5OTnmd8fr03Jzc53+LCmLT9E37kqDu/FVBFe6bVE8tm3pqarbtqq1BwBQ+ZFAAQBUKPPnz5d08WmtSy1atMgcdHf27Nlm9/VLB/Z18PHx0erVqzVs2DDZbDbVqlVLCQkJmjJlilknKipKa9as0ahRozRnzhw1aNBACxcu5JUqAFCNNG3aVOnp6crKytLKlSuVkJCgzZs3l2tM06dP1+TJkwuUb9q0SQEBAbLb7W4tb+ZNnoqsZFx7d1Ym7m5blBzbtvRUtW175syZ8g4BAAAnJFAAABXK5bq4O9SsWVNz587V3Llzi6wTGRlZ7E2cbt26adeuXW7HCACoGvz8/NSkSRNJF18RuXPnTs2ZM0f9+/cvt/G2xo8fb74jX7rYAyUiIkLdu3fX559/rl69erk1Jk3LpOJfD+NJe5Iq34MIubm5stvtbm9bFI9tW3qq6rZ19LoDAKCiIIECAAAAAJLy8/OVk5NTruNtWSwWp8GDHRw3SH19fd26WVrcuIieVplv5Lq7bVFybNvSU9W2bVVqCwCgaiCBAgAAAKDaGT9+vHr37q2GDRvq1KlTWrp0qVJSUpScnMx4WwAAAAAkkUABAAAAUA0dP35cAwYM0LFjxxQUFKTWrVsrOTlZvXr1ksR4WwAAAABIoAAAAACoht54443LTme8LQAAAADe5R0AAAAAAAAAAABARUMCBQAAAAAAAAAAwAUJFAAAAAAAAAAAABckUAAAAAAAAAAAAFyQQAEAAAAAAAAAAHBBAgUAAAAAAAAAAMCFWwmU6dOnq0OHDgoMDFRwcLD69u2rAwcOONU5d+6cEhMTVa9ePdWuXVvx8fHKzMx0qnP06FHFxcUpICBAwcHBGjNmjC5cuOBUJyUlRe3atZPFYlGTJk20ePHiK2shAAAAAAAAAACAm9xKoGzevFmJiYnavn277Ha7cnNzFRMTo9OnT5t1Ro0apY8//lgrVqzQ5s2b9dNPP6lfv37m9Ly8PMXFxen8+fPatm2blixZosWLF2vixIlmncOHDysuLk7du3dXenq6Ro4cqSFDhig5OdkDTQYAAAAAAAAAALi8Gu5UXrdundP3xYsXKzg4WGlpaerSpYuysrL0xhtvaOnSpbr11lslSYsWLVLz5s21fft2derUSevXr9e+ffu0YcMGhYSEqG3btpo6darGjRunpKQk+fn5acGCBYqKitKsWbMkSc2bN9fWrVs1e/ZsxcbGeqjpAAAAAAAAAAAAhXMrgeIqKytLklS3bl1JUlpamnJzc9WzZ0+zTrNmzdSwYUOlpqaqU6dOSk1NVatWrRQSEmLWiY2N1bBhw7R3717dcMMNSk1NdVqGo87IkSOLjCUnJ0c5OTnm9+zsbElSbm6ucnNzS9wmR1135vEEi4/hmeV4G05/Xk5FbKM78ZdEWbfRsT5Pxe/uej21nLLebp5SXeOvrO0FAAAAAAAAKrIrTqDk5+dr5MiR6ty5s1q2bClJysjIkJ+fn+rUqeNUNyQkRBkZGWadS5MnjumOaZerk52drbNnz8rf379APNOnT9fkyZMLlK9fv14BAQFut89ut7s9z9WYeZNnlzf1xvxi66xdu9azKy2GO20sSfwlUdZtdPBU/CXl6XaW9e/f06pb/GfOnCmlSAAAAAAAAIDq64oTKImJidqzZ4+2bt3qyXiu2Pjx4zV69Gjze3Z2tiIiIhQTEyOr1Vri5eTm5sput6tXr17y9fUtjVAL1TLJM+O7WLwNTb0xX89+4a2cfK/L1t2TVLavQytJG92JvyTKuo2O34+n4i8pT7WzvH7/nlJd43f0uAMAAAAAAADgOVeUQBk+fLhWr16tLVu2qEGDBmZ5aGiozp8/r5MnTzr1QsnMzFRoaKhZZ8eOHU7Ly8zMNKc5/nSUXVrHarUW2vtEkiwWiywWS4FyX1/fK7qReqXzXamcPM/ebM/J9yp2mWV9g9mdNpYk/pIor5vonoq/pDzdzrL+/XtadYu/MrcVAAAAAAAAqKi83alsGIaGDx+uVatW6dNPP1VUVJTT9Pbt28vX11cbN240yw4cOKCjR4/KZrNJkmw2m3bv3q3jx4+bdex2u6xWq6Kjo806ly7DUcexDAAAAAAAAAAAgNLkVg+UxMRELV26VB9++KECAwPNMUuCgoLk7++voKAgDR48WKNHj1bdunVltVo1YsQI2Ww2derUSZIUExOj6OhoPfTQQ5o5c6YyMjI0YcIEJSYmmj1Ihg4dqldffVVjx47Vww8/rE8//VTLly/XmjVrPNx8AAAAAAAAAEB10DIpuUzfGiNJR2bElen64Flu9UCZP3++srKy1K1bN4WFhZmfZcuWmXVmz56tO+64Q/Hx8erSpYtCQ0P1/vvvm9N9fHy0evVq+fj4yGaz6cEHH9SAAQM0ZcoUs05UVJTWrFkju92uNm3aaNasWVq4cKFiY8t2PAsAAAAAAAAAAFA9udUDxTCMYuvUrFlTc+fO1dy5c4usExkZqbVr1152Od26ddOuXbvcCQ8AAAAAAAAAAMAjrmgQeQAAAAAAAAAArkaj/yubIRssPoZm3lQmq0IV49YrvAAAAAAAAAAAAKoDEigAAAAAAAAAAAAuSKAAAAAAAAAAAAC4IIECAAAAAAAAAADgggQKAAAAAAAAAACACxIoAAAAAAAAAAAALkigAAAAAAAAAAAAuCCBAgAAAAAAAAAA4IIECgAAAAAAAAAAgAsSKAAAAAAAAAAAAC5IoAAAAAAAAAAAALgggQIAqHC2bNmiPn36KDw8XF5eXvrggw+cpg8cOFBeXl5On9tuu82pzq+//qoHHnhAVqtVderU0eDBg/X777871fn66691yy23qGbNmoqIiNDMmTNLu2kAAAAAAACoJEigAAAqnNOnT6tNmzaaO3dukXVuu+02HTt2zPy8++67TtMfeOAB7d27V3a7XatXr9aWLVv06KOPmtOzs7MVExOjyMhIpaWl6YUXXlBSUpJef/31UmsXAAAAAAAAKo8a5R0AAACuevfurd69e1+2jsViUWhoaKHTvvnmG61bt047d+7UjTfeKEl65ZVXdPvtt+vFF19UeHi43nnnHZ0/f15vvvmm/Pz81KJFC6Wnp+ull15ySrQAAAAAAACgeiKBAgColFJSUv4/9u49Luoq/+P4mzuoAZICkoh0824absjmXQSNLNN208xLWaYLllJqlilqaVlmVqa1tWKFa9ovrdQUvKfijc31Vv7SMLYC3NUU8YII398f/Zh1uM7gMMPl9Xw85qHz/Z7v93zOly9zmPnMOUf+/v5q2LChevXqpZdeekk33nijJCk1NVW+vr6m5IkkRUZGytnZWXv27NEDDzyg1NRUdevWTe7u7qYy0dHRevXVV/Xbb7+pYcOGJerMy8tTXl6e6XlOTo4kKT8/X/n5+RbHXlTWmmOqk+oev4eLUf5+Z8Ps3+tl7+tQVJ+t4re2Xludp7rePxWpq/HX1PYCAAAAwPUggQIAqHH69u2rgQMHKjQ0VCdOnNDzzz+vfv36KTU1VS4uLsrKypK/v7/ZRTP1ywABAABJREFUMa6urvLz81NWVpYkKSsrS6GhoWZlAgICTPtKS6DMmTNHM2bMKLE9OTlZ9erVs7odKSkpVh9TnVTX+OfeZVm5WZ0KbVLfunXrbHIea9kqfkvZup3V9f6xVF2L/+LFi1UUCQAAAABUXyRQAAA1zuDBg03/b9eundq3b69bbrlFW7duVe/evaus3ilTpig+Pt70PCcnR8HBwYqKipK3t7fF58nPz1dKSor69OkjNze3qgi1VG0TNtjkPB7OhmZ1KtSL+52VV+hUbtnDCdE2qdMaFbXTmvgtYe82Ft0/torfUrZqp6Puf1upq/EXjbgDAAAAgLqEBAoAoMa7+eab1ahRIx0/fly9e/dWYGCgTp06ZVbm6tWrOnPmjGndlMDAQGVnZ5uVKXpe1toqHh4e8vDwKLHdzc2tUh+kVva4ysorsO2H7XmFThWe0xEfMFvaTkvit4SjPkS3VfyWsnU77X3/21pdi78mtxUAAAAAKsvZ0QEAAHC9fv75Z50+fVpNmjSRJEVEROjs2bNKS0szldm8ebMKCwsVHh5uKrN9+3azef1TUlLUokWLUqfvAgAAAAAAQN1CAgUAUO3k5ubqwIEDOnDggCQpPT1dBw4cUEZGhnJzczVx4kTt3r1bJ0+e1KZNm3T//ffr1ltvVXT071MMtWrVSn379tUTTzyhvXv3aufOnYqLi9PgwYMVFBQkSXr44Yfl7u6uUaNG6ciRI/r000+1YMECsym6AAAAAAAAUHeRQAEAVDv79+9Xx44d1bFjR0lSfHy8OnbsqGnTpsnFxUUHDx7Ufffdp9tvv12jRo1SWFiYvvnmG7PptZKSktSyZUv17t1b99xzj7p06aL333/ftN/Hx0fJyclKT09XWFiYnnnmGU2bNk2jR4+2e3sBAAAAAABQ/bAGCgCg2unRo4cMwyhz/4YNFS+G7ufnp2XLlpVbpn379vrmm2+sjg8AAAAAAAC1HyNQAAAAAAAAAAAAimEECgAAAAAAAADUcW0TNiivwMnRYQDVCiNQAAAAAAAAABvbvn27+vfvr6CgIDk5OWn16tVm+w3D0LRp09SkSRN5eXkpMjJSP/zwg1mZM2fOaOjQofL29pavr69GjRql3NxcszIHDx5U165d5enpqeDgYM2dO7eqmwYAdQYjUAAAAFCh5s+ttcl5PFwMzb3Lsm+3nXwlxiZ1AgAAOMKFCxd0xx136LHHHtPAgQNL7J87d67eeustLV26VKGhoXrxxRcVHR2to0ePytPTU5I0dOhQZWZmKiUlRfn5+Xr00Uc1evRo03qPOTk5ioqKUmRkpBYvXqxDhw7psccek6+vr0aPHm3X9gJAbUQCBQAAAAAAALCxfv36qV+/fqXuMwxDb775pqZOnar7779fkvTRRx8pICBAq1ev1uDBg/Xdd99p/fr12rdvnzp16iRJevvtt3XPPffo9ddfV1BQkJKSknTlyhX97W9/k7u7u9q0aaMDBw7ojTfeIIECADZgdQJl+/bteu2115SWlqbMzEytWrVKAwYMMO0fOXKkli5danZMdHS01q9fb3p+5swZjRs3Tl999ZWcnZ01aNAgLViwQA0aNDCVOXjwoGJjY7Vv3z41btxY48aN06RJkyrRRAAAAAAAAKD6SE9PV1ZWliIjI03bfHx8FB4ertTUVA0ePFipqany9fU1JU8kKTIyUs7OztqzZ48eeOABpaamqlu3bnJ3dzeViY6O1quvvqrffvtNDRs2LLX+vLw85eXlmZ7n5ORIkvLz85Wfn29xO4rKejgbFh9jC9bEaKu67FmnvTnq52hPRW1zRBvtde/UhXtVuv52Wnuc1QmUioYfSlLfvn21ZMkS03MPDw+z/Qw/BAAAAAAAQF2VlZUlSQoICDDbHhAQYNqXlZUlf39/s/2urq7y8/MzKxMaGlriHEX7ykqgzJkzRzNmzCixPTk5WfXq1bO6PbM6FVp9zPVYt26dXeuTpJSUFLvXaW/2/jk6giPaaO/7tS7cq1Ll23nx4kWryludQClv+GERDw8PBQYGlrqP4YcAAAAAHG3OnDn6/PPP9f3338vLy0t//OMf9eqrr6pFixamMpcvX9Yzzzyj5cuXKy8vT9HR0Xr33XfNPuzKyMjQ2LFjtWXLFjVo0EAjRozQnDlz5Or637daW7duVXx8vI4cOaLg4GBNnTpVI0eOtGdzAQAwM2XKFMXHx5ue5+TkKDg4WFFRUfL29rb4PPn5+UpJSdGL+52VV1j++na2dDgh2m51FbWxT58+cnNzs1u99uSon6M9eTgbmtWpsM60MW1aX0eHU2Wu93eyaMSdpapkDZStW7fK399fDRs2VK9evfTSSy/pxhtvlKQqG35o66GH9h7q5OFim+Fj1gxHq45ttPVwOnu3saYPXa3pQ/3qavw1tb0AADjStm3bFBsbqz/84Q+6evWqnn/+eUVFReno0aOqX7++JGnChAlau3atVq5cKR8fH8XFxWngwIHauXOnJKmgoEAxMTEKDAzUrl27lJmZqeHDh8vNzU2zZ8+W9PsULTExMRozZoySkpK0adMmPf7442rSpImio+334Q8AoHop+uJxdna2mjRpYtqenZ2tDh06mMqcOnXK7LirV6/qzJkzpuMDAwOVnZ1tVqboeVlfbpZ+//Jz8RljJMnNza1SH0jmFTopr8B+H0o7IpFR2WtTk9j75+gIdaWNtf1elSr/O2ntMTZPoPTt21cDBw5UaGioTpw4oeeff179+vVTamqqXFxcqmz4oa2HHtp7qNPcu2x7PkuGo9l7+Jg1bbTVcDpHDOmUav7Q1Zo+1K+uxW/t0EMAACCzNRolKTExUf7+/kpLS1O3bt107tw5ffjhh1q2bJl69eolSVqyZIlatWql3bt3q3PnzkpOTtbRo0e1ceNGBQQEqEOHDpo1a5YmT56shIQEubu7a/HixQoNDdW8efMkSa1atdKOHTs0f/58EigAUIeFhoYqMDBQmzZtMiVMcnJytGfPHo0dO1aSFBERobNnzyotLU1hYWGSpM2bN6uwsFDh4eGmMi+88ILy8/NNHwqmpKSoRYsWZU7fBQCwnM0TKIMHDzb9v127dmrfvr1uueUWbd26Vb1797Z1dSa2Hnpo72F5bRM22OQ81gxHs+dwR8myNtp6OJ2921jTh67W9GGpdTV+a4ceAgCAks6dOydJ8vPzkySlpaUpPz/fbHHfli1bqlmzZkpNTVXnzp2Vmpqqdu3amU3pFR0drbFjx+rIkSPq2LGjUlNTzc5RVGb8+PGlxlHeyPpr/7WUrUa6W6omjoyt6aOYqzOubdWprde2trUnNzdXx48fNz1PT0/XgQMH5Ofnp2bNmmn8+PF66aWXdNtttyk0NFQvvviigoKCNGDAAEm/J9379u2rJ554QosXL1Z+fr7i4uI0ePBgBQUFSZIefvhhzZgxQ6NGjdLkyZN1+PBhLViwQPPnz3dEkwGg1qmSKbyudfPNN6tRo0Y6fvy4evfuXWXDD2099NDew/JsPXTMkuFo9v6A2Zo22mo4naM+RK/pQ1dr+rDUuhZ/TW4rAADVQWFhocaPH6+7775bbdu2lfT7yHd3d3f5+vqalS2+uG9pi/8W7SuvTE5Oji5duiQvLy+zfWWNrN+yZYvq1atn9UhVW490r4ijRoDbQk0fxVydcW2rTm27trVtdP3+/fvVs2dP0/OiL/6OGDFCiYmJmjRpki5cuKDRo0fr7Nmz6tKli9avXy9PT0/TMUlJSYqLi1Pv3r3l7OysQYMG6a233jLt9/HxUXJysmJjYxUWFqZGjRpp2rRprCEMADZS5QmUn3/+WadPnzbN58jwQwAAAADVSWxsrA4fPqwdO3Y4OpQyR9b37NlTe/bssXqkqq1GulvK3iPAbaGmj2Kuzri2Vae2XtvaNrq+R48eMoyyRwI6OTlp5syZmjlzZpll/Pz8tGzZsnLrad++vb755ptKxwkAKJvVCZTyhh/6+flpxowZGjRokAIDA3XixAlNmjRJt956q2l+X4YfAgAAAKgu4uLitGbNGm3fvl1NmzY1bQ8MDNSVK1d09uxZs1Eo2dnZZiPn9+7da3a+4iPnyxpd7+3tXWL0iVT+yPqif635sNTei6TW5A9ya/oo5uqMa1t1atu1rU1tAQDUDs7WHrB//3517NhRHTt2lPT78MOOHTtq2rRpcnFx0cGDB3Xffffp9ttv16hRoxQWFqZvvvnG7E1AUlKSWrZsqd69e+uee+5Rly5d9P7775v2Fw0/TE9PV1hYmJ555hmGHwIAAACwGcMwFBcXp1WrVmnz5s0KDQ012x8WFiY3Nzdt2rTJtO3YsWPKyMhQRESEpN9Hzh86dMhsiuKUlBR5e3urdevWpjLXnqOoTNE5AAAAAFRfVo9AqWj44YYNFQ8RZ/ghAAAAAEeKjY3VsmXL9MUXX+iGG24wrVni4+MjLy8v+fj4aNSoUYqPj5efn5+8vb01btw4RUREqHPnzpKkqKgotW7dWsOGDdPcuXOVlZWlqVOnKjY21vQFsjFjxuidd97RpEmT9Nhjj2nz5s1asWKF1q5d67C2AwAAALbW/Dn7/H3r4WLYdZ0/q0egAAAAAEBNt2jRIp07d049evRQkyZNTI9PP/3UVGb+/Pm69957NWjQIHXr1k2BgYH6/PPPTftdXFy0Zs0aubi4KCIiQo888oiGDx9uNpd9aGio1q5dq5SUFN1xxx2aN2+ePvjgA9MUxwAAAACqrypfRB4AAAAAqpvyRtUX8fT01MKFC7Vw4cIyy4SEhGjdunXlnqdHjx769ttvrY4RAAAAgGMxAgUAAAAAAAAAAKAYEigAAAAAAAAAAADFkEABAAAAAAAAAAAohgQKAAAAAAAAAABAMSwiDwAAAAAAAADVSPPn1tqtLg8XQ3Pvslt1QI3CCBQAAAAAAAAAAIBiSKAAAAAAAAAAAAAUQwIFAAAAAAAAAACgGBIoAAAAAAAAAAAAxZBAAQAAAAAAAAAAKIYECgAAAAAAAAAAQDEkUAAAAAAAAAAAAIohgQIAAAAAAAAAAFAMCRQAAAAAAAAAAIBiSKAAAAAAAAAAAAAUQwIFAFDtbN++Xf3791dQUJCcnJy0evVqs/2GYWjatGlq0qSJvLy8FBkZqR9++MGszJkzZzR06FB5e3vL19dXo0aNUm5urlmZgwcPqmvXrvL09FRwcLDmzp1b1U0DAAAAAABADUECBQBQ7Vy4cEF33HGHFi5cWOr+uXPn6q233tLixYu1Z88e1a9fX9HR0bp8+bKpzNChQ3XkyBGlpKRozZo12r59u0aPHm3an5OTo6ioKIWEhCgtLU2vvfaaEhIS9P7771d5+wAAAAAAAFD9uTo6AAAAiuvXr5/69etX6j7DMPTmm29q6tSpuv/++yVJH330kQICArR69WoNHjxY3333ndavX699+/apU6dOkqS3335b99xzj15//XUFBQUpKSlJV65c0d/+9je5u7urTZs2OnDggN544w2zRAsAAAAAAADqJkagAABqlPT0dGVlZSkyMtK0zcfHR+Hh4UpNTZUkpaamytfX15Q8kaTIyEg5Oztrz549pjLdunWTu7u7qUx0dLSOHTum3377zU6tAQAAAAAAQHXFCBQAQI2SlZUlSQoICDDbHhAQYNqXlZUlf39/s/2urq7y8/MzKxMaGlriHEX7GjZsWKLuvLw85eXlmZ7n5ORIkvLz85Wfn29xG4rKWnOMLXi4GLY5j7Nh9m957N1GqeJ2WhO/JezdxqL6bBW/vVX3+6cijvr9tZXKxl9T2wsAAAAA14MECgAAFpozZ45mzJhRYntycrLq1atn9flSUlJsEZbF5t5l2/PN6lRYYZl169bZtlILWNpOS+K3hCPaKNkufkeprvePpez9+2tr1sZ/8eLFKooEAAAAAKovEigAgBolMDBQkpSdna0mTZqYtmdnZ6tDhw6mMqdOnTI77urVqzpz5ozp+MDAQGVnZ5uVKXpeVKa4KVOmKD4+3vQ8JydHwcHBioqKkre3t8VtyM/PV0pKivr06SM3NzeLj7tebRM22OQ8Hs6GZnUq1Iv7nZVX6FRu2cMJ0Tap0xoVtdOa+C1h7zYW3T+2it/eqvv9UxFH/f7aSmXjLxpxB1Sk+XNr7V7nyVdi7F4nAAAA6gYSKACAGiU0NFSBgYHatGmTKWGSk5OjPXv2aOzYsZKkiIgInT17VmlpaQoLC5Mkbd68WYWFhQoPDzeVeeGFF5Sfn2/6EDElJUUtWrQodfouSfLw8JCHh0eJ7W5ubpX6ILWyx1VWXoFtP2zPK3Sq8JyO+IDZ0nZaEr8lHPUhuq3id5Tqev9Yyt6/v7Zmbfw1ua0AAAAAUFksIg8AqHZyc3N14MABHThwQNLvC8cfOHBAGRkZcnJy0vjx4/XSSy/pyy+/1KFDhzR8+HAFBQVpwIABkqRWrVqpb9++euKJJ7R3717t3LlTcXFxGjx4sIKCgiRJDz/8sNzd3TVq1CgdOXJEn376qRYsWGA2wgQAAAAAAAB1FyNQAADVzv79+9WzZ0/T86KkxogRI5SYmKhJkybpwoULGj16tM6ePasuXbpo/fr18vT0NB2TlJSkuLg49e7dW87Ozho0aJDeeust034fHx8lJycrNjZWYWFhatSokaZNm6bRo0fbr6EAAAAAAACotkigAACqnR49esgwjDL3Ozk5aebMmZo5c2aZZfz8/LRs2bJy62nfvr2++eabSscJAAAAAABQ3ThiXbrayuopvLZv367+/fsrKChITk5OWr16tdl+wzA0bdo0NWnSRF5eXoqMjNQPP/xgVubMmTMaOnSovL295evrq1GjRik3N9eszMGDB9W1a1d5enoqODhYc+fOtb51AAAAAAAAAAAAlWB1AuXChQu64447tHDhwlL3z507V2+99ZYWL16sPXv2qH79+oqOjtbly5dNZYYOHaojR44oJSVFa9as0fbt282mTMnJyVFUVJRCQkKUlpam1157TQkJCXr//fcr0UQAAAAAAAAAAADrWD2FV79+/dSvX79S9xmGoTfffFNTp07V/fffL0n66KOPFBAQoNWrV2vw4MH67rvvtH79eu3bt0+dOnWSJL399tu655579PrrrysoKEhJSUm6cuWK/va3v8nd3V1t2rTRgQMH9MYbbzA3PQAAAAAAAAAAqHI2XQMlPT1dWVlZioyMNG3z8fFReHi4UlNTNXjwYKWmpsrX19eUPJGkyMhIOTs7a8+ePXrggQeUmpqqbt26yd3d3VQmOjpar776qn777Tc1bNiwRN15eXnKy8szPc/JyZEk5efnKz8/3+I2FJW15hhb8HApe65/q87jbJj9W57q2EZr4reEvdtYVJ+t4re2Xludx97XzVbqavw1tb0AAAAAAABAdWbTBEpWVpYkKSAgwGx7QECAaV9WVpb8/f3Ng3B1lZ+fn1mZ0NDQEuco2ldaAmXOnDmaMWNGie3JycmqV6+e1W1JSUmx+pjrMfcu255vVqfCCsusW7fOtpVWwJo2WhK/JezdxiK2it9Stm6nve9/W6tr8V+8eLGKIgEAAAAAAADqLpsmUBxpypQpio+PNz3PyclRcHCwoqKi5O3tbfF58vPzlZKSoj59+sjNza0qQi1V24QNNjmPh7OhWZ0K9eJ+Z+UVOpVb9nBCtE3qtJQlbbQmfkvYu41F94+t4reUrdrpqPvfVupq/EUj7gAAAAAAAADYjk0TKIGBgZKk7OxsNWnSxLQ9OztbHTp0MJU5deqU2XFXr17VmTNnTMcHBgYqOzvbrEzR86IyxXl4eMjDw6PEdjc3t0p9kFrZ4yorr8C2H7bnFTpVeE57f8BsTRstid8SjvoQ3VbxW8rW7bT3/W9rdS3+mtxWAAAAAAAAoLpytuXJQkNDFRgYqE2bNpm25eTkaM+ePYqIiJAkRURE6OzZs0pLSzOV2bx5swoLCxUeHm4qs337drN5/VNSUtSiRYtSp+8CAAAAAAAAAACwJasTKLm5uTpw4IAOHDgg6feF4w8cOKCMjAw5OTlp/Pjxeumll/Tll1/q0KFDGj58uIKCgjRgwABJUqtWrdS3b1898cQT2rt3r3bu3Km4uDgNHjxYQUFBkqSHH35Y7u7uGjVqlI4cOaJPP/1UCxYsMJuiCwAAAAAAAAAAoKpYPYXX/v371bNnT9PzoqTGiBEjlJiYqEmTJunChQsaPXq0zp49qy5dumj9+vXy9PQ0HZOUlKS4uDj17t1bzs7OGjRokN566y3Tfh8fHyUnJys2NlZhYWFq1KiRpk2bptGjR19PWwEAAAAAAAAAACxidQKlR48eMgyjzP1OTk6aOXOmZs6cWWYZPz8/LVu2rNx62rdvr2+++cba8AAAAAAAAAAAAK6bTddAAQAAAAAAAAAAqA1IoAAAAAAAAAAAABRDAgUAAAAAAAAAAKAYEigAAAAAAAAAAADFkEABAAAAAAAAAAAohgQKAAAAAAAAAABAMSRQAAAAAAAAAAAAiiGBAgAAAAAAADhAQkKCnJyczB4tW7Y07b98+bJiY2N14403qkGDBho0aJCys7PNzpGRkaGYmBjVq1dP/v7+mjhxoq5evWrvpgBAreTq6AAAAAAAAACAuqpNmzbauHGj6bmr638/rpswYYLWrl2rlStXysfHR3FxcRo4cKB27twpSSooKFBMTIwCAwO1a9cuZWZmavjw4XJzc9Ps2bPt3hYAqG0YgQIAAACgztm+fbv69++voKAgOTk5afXq1Wb7DcPQtGnT1KRJE3l5eSkyMlI//PCDWZkzZ85o6NCh8vb2lq+vr0aNGqXc3FyzMgcPHlTXrl3l6emp4OBgzZ07t6qbBgCoYVxdXRUYGGh6NGrUSJJ07tw5ffjhh3rjjTfUq1cvhYWFacmSJdq1a5d2794tSUpOTtbRo0f1ySefqEOHDurXr59mzZqlhQsX6sqVK45sFgDUCoxAAQAAAFDnXLhwQXfccYcee+wxDRw4sMT+uXPn6q233tLSpUsVGhqqF198UdHR0Tp69Kg8PT0lSUOHDlVmZqZSUlKUn5+vRx99VKNHj9ayZcskSTk5OYqKilJkZKQWL16sQ4cO6bHHHpOvr69Gjx5t1/YCAKqvH374QUFBQfL09FRERITmzJmjZs2aKS0tTfn5+YqMjDSVbdmypZo1a6bU1FR17txZqampateunQICAkxloqOjNXbsWB05ckQdO3Ystc68vDzl5eWZnufk5EiS8vPzlZ+fb3HsRWU9nA2r2ny9rInRVnXZs05J8nCx3zUt+vnZ++doT7Sx9ihqX2V/J609jgQKAAAAgDqnX79+6tevX6n7DMPQm2++qalTp+r++++XJH300UcKCAjQ6tWrNXjwYH333Xdav3699u3bp06dOkmS3n77bd1zzz16/fXXFRQUpKSkJF25ckV/+9vf5O7urjZt2ujAgQN64403SKAAACRJ4eHhSkxMVIsWLZSZmakZM2aoa9euOnz4sLKysuTu7i5fX1+zYwICApSVlSVJysrKMkueFO0v2leWOXPmaMaMGSW2Jycnq169ela3Y1anQquPuR7r1q2za32SlJKSYtf65t5l1+ok2f/n6Ai0sfao7O/kxYsXrSpPAgUAAAAArpGenq6srCyzb/z6+PgoPDxcqampGjx4sFJTU+Xr62tKnkhSZGSknJ2dtWfPHj3wwANKTU1Vt27d5O7ubioTHR2tV199Vb/99psaNmxo13YBAKqfa5P57du3V3h4uEJCQrRixQp5eXlVWb1TpkxRfHy86XlOTo6Cg4MVFRUlb29vi8+Tn5+vlJQUvbjfWXmFTlURaqkOJ0Tbra6iNvbp00dubm52q7dtwga71eXhbGhWp0K7/xztiTbWHkXtrOzvZNGIO0uRQAEAAACAaxR9Y7e0b/Re+41ff39/s/2urq7y8/MzKxMaGlriHEX7SkuglDelyrX/Wsqe0384yvVOqeKoqVnqAq5t1amt17a2tacyfH19dfvtt+v48ePq06ePrly5orNnz5qNQsnOzlZgYKAkKTAwUHv37jU7R3Z2tmlfWTw8POTh4VFiu5ubW6U+kMwrdFJegf0+sLVnIuPaOu1Zrz2vp6lOO/8cHYE21h6V/Z209hgSKAAAAABQTZQ1pcqWLVtUr149q6cqcMT0H/Zmq2lc7D01S13Cta06te3aWjutSm2Um5urEydOaNiwYQoLC5Obm5s2bdqkQYMGSZKOHTumjIwMRURESJIiIiL08ssv69SpU6bEfkpKiry9vdW6dWuHtQMAagsSKAAAAABwjaJv7GZnZ6tJkyam7dnZ2erQoYOpzKlTp8yOu3r1qs6cOWP2reCibwFfe45r6yiurClVevbsqT179lg9VYE9p/9wlOudxsVRU7PUBVzbqlNbr62106rUBs8++6z69++vkJAQ/frrr5o+fbpcXFw0ZMgQ+fj4aNSoUYqPj5efn5+8vb01btw4RUREqHPnzpKkqKgotW7dWsOGDdPcuXOVlZWlqVOnKjY2ttQRJgAA65BAAQAAAIBrhIaGKjAwUJs2bTIlTHJycrRnzx6NHTtW0u/f+D179qzS0tIUFhYmSdq8ebMKCwsVHh5uKvPCCy8oPz/f9AFnSkqKWrRoUeb6J+VNqVL0rzUfltaV6RtsdZ7a9EF0dcK1rTq17drWprZY6ueff9aQIUN0+vRpNW7cWF26dNHu3bvVuHFjSdL8+fPl7OysQYMGKS8vT9HR0Xr33XdNx7u4uGjNmjUaO3asIiIiVL9+fY0YMUIzZ850VJNqrbYJG+pEvwrAHAkUAAAAAHVObm6ujh8/bnqenp6uAwcOyM/PT82aNdP48eP10ksv6bbbblNoaKhefPFFBQUFacCAAZKkVq1aqW/fvnriiSe0ePFi5efnKy4uToMHD1ZQUJAk6eGHH9aMGTM0atQoTZ48WYcPH9aCBQs0f/58RzQZAFANLV++vNz9np6eWrhwoRYuXFhmmZCQEJtNZwgAMEcCBQAAAECds3//fvXs2dP0vGjarBEjRigxMVGTJk3ShQsXNHr0aJ09e1ZdunTR+vXr5enpaTomKSlJcXFx6t27t+nbwW+99ZZpv4+Pj5KTkxUbG6uwsDA1atRI06ZN0+jRo+3X0Dqg+XNrr+t4DxdDc++y7pvFJ1+Jua46AQAAUDOQQAEAAABQ5/To0UOGYZS538nJSTNnzix3ChQ/Pz8tW7as3Hrat2+vb775ptJxAgAAAHAcZ0cHAAAAAAAAAAAAUN2QQAEAAAAAAAAAACiGBAoAoMZJSEiQk5OT2aNly5am/ZcvX1ZsbKxuvPFGNWjQQIMGDVJ2drbZOTIyMhQTE6N69erJ399fEydO1NWrV+3dFAAAAAAAAFRTrIECAKiR2rRpo40bN5qeu7r+t0ubMGGC1q5dq5UrV8rHx0dxcXEaOHCgdu7cKUkqKChQTEyMAgMDtWvXLmVmZmr48OFyc3PT7Nmz7d4WAAAAAAAAVD8kUAAANZKrq6sCAwNLbD937pw+/PBDLVu2TL169ZIkLVmyRK1atdLu3bvVuXNnJScn6+jRo9q4caMCAgLUoUMHzZo1S5MnT1ZCQoLc3d3t3RwAAAAAAABUM0zhBQCokX744QcFBQXp5ptv1tChQ5WRkSFJSktLU35+viIjI01lW7ZsqWbNmik1NVWSlJqaqnbt2ikgIMBUJjo6Wjk5OTpy5Ih9GwIAAAAAAIBqiREoAIAaJzw8XImJiWrRooUyMzM1Y8YMde3aVYcPH1ZWVpbc3d3l6+trdkxAQICysrIkSVlZWWbJk6L9RfvKkpeXp7y8PNPznJwcSVJ+fr7y8/Mtjr+orDXH2IKHi2Gb8zgbZv+Wx95tlCpupzXxW8LebSyqz1bx21t1v38q4qjfX1upbPw1tb0AAAAAcD1IoAAAapx+/fqZ/t++fXuFh4crJCREK1askJeXV5XVO2fOHM2YMaPE9uTkZNWrV8/q86WkpNgiLIvNvcu255vVqbDCMuvWrbNtpRawtJ2WxG8JR7RRsl38jlJd7x9L2fv319asjf/ixYtVFAkAAAAAVF82T6AkJCSU+HCpRYsW+v777yVJly9f1jPPPKPly5crLy9P0dHRevfdd82+CZyRkaGxY8dqy5YtatCggUaMGKE5c+aYLRAMAEARX19f3X777Tp+/Lj69OmjK1eu6OzZs2ajULKzs01rpgQGBmrv3r1m58jOzjbtK8uUKVMUHx9vep6Tk6Pg4GBFRUXJ29vb4njz8/OVkpKiPn36yM3NzeLjrlfbhA02OY+Hs6FZnQr14n5n5RU6lVv2cEK0Teq0RkXttCZ+S9i7jUX3j63it7fqfv9UxFG/v7ZS2fiLRtwBAAAAQF1SJRmJNm3aaOPGjf+t5JrEx4QJE7R27VqtXLlSPj4+iouL08CBA7Vz505JUkFBgWJiYhQYGKhdu3YpMzNTw4cPl5ubm2bPnl0V4QIAarjc3FydOHFCw4YNU1hYmNzc3LRp0yYNGjRIknTs2DFlZGQoIiJCkhQREaGXX35Zp06dkr+/v6Tfv43t7e2t1q1bl1mPh4eHPDw8Smx3c3Or1AeplT2usvIKbPthe16hU4XndMQHzJa205L4LeGoD9FtFb+jVNf7x1L2/v21NWvjr8ltBQAAAIDKqpIEiqura6nf4D137pw+/PBDLVu2TL169ZIkLVmyRK1atdLu3bvVuXNnJScn6+jRo9q4caMCAgLUoUMHzZo1S5MnT1ZCQoLc3d2rImQAQA3y7LPPqn///goJCdGvv/6q6dOny8XFRUOGDJGPj49GjRql+Ph4+fn5ydvbW+PGjVNERIQ6d+4sSYqKilLr1q01bNgwzZ07V1lZWZo6dapiY2NLTZAAAAAAAACg7qmSBMoPP/ygoKAgeXp6KiIiQnPmzFGzZs2Ulpam/Px8RUZGmsq2bNlSzZo1U2pqqjp37qzU1FS1a9fObEqv6OhojR07VkeOHFHHjh1LrZOFff//PNV4YVZL2sjCvtdXr63OU1MXiq2r8dfU9l6Pn3/+WUOGDNHp06fVuHFjdenSRbt371bjxo0lSfPnz5ezs7MGDRpkNl1kERcXF61Zs0Zjx45VRESE6tevrxEjRmjmzJmOahIAAAAAAACqGZsnUMLDw5WYmKgWLVooMzNTM2bMUNeuXXX48GFlZWXJ3d3dbE56SQoICFBWVpYkKSsryyx5UrS/aF9ZWNjXXHVcmNWaNrKwr3Vs3c66tjBudcPCvhVbvnx5ufs9PT21cOFCLVy4sMwyISEh1XqBagAAAAAAADiWzRMo/fr1M/2/ffv2Cg8PV0hIiFasWCEvLy9bV2fCwr6/q84Ls1rSRhb2rRxbtbOuLoxbXbCwLwAAAAAAAFB9VMkUXtfy9fXV7bffruPHj6tPnz66cuWKzp49azYKJTs727RmSmBgoPbu3Wt2juzsbNO+srCwb7HzVcOFWa1pIwv7WsfW7axrC+NWNyzsCwAAAAAAADhelSdQcnNzdeLECQ0bNkxhYWFyc3PTpk2bNGjQIEnSsWPHlJGRoYiICElSRESEXn75ZZ06dUr+/v6Sfp/OxtvbW61bt67qcAEAAAAAAGqN5s+ttXudJ1+JsXudAABUBZsnUJ599ln1799fISEh+vXXXzV9+nS5uLhoyJAh8vHx0ahRoxQfHy8/Pz95e3tr3LhxioiIUOfOnSVJUVFRat26tYYNG6a5c+cqKytLU6dOVWxsbKkjTAAAqKnaJmyw62g1AAAAAAAAWM7mCZSff/5ZQ4YM0enTp9W4cWN16dJFu3fvVuPGjSVJ8+fPl7OzswYNGqS8vDxFR0fr3XffNR3v4uKiNWvWaOzYsYqIiFD9+vU1YsQIzZw509ahArWGrb5R5OFiaO5dln2oyzeKAAAAUFfxjX4AAIC6weYJlOXLl5e739PTUwsXLtTChQvLLBMSEqJ169bZOjQAAAAAAAAAAACLODs6AAAAAAAAAAAAgOqGBAoAAAAAAAAAAEAxJFAAAAAAAAAAAACKIYECAAAAAAAAAABQDAkUAAAAAAAAAACAYkigAAAAAAAAAAAAFEMCBQAAAAAAAAAAoBgSKAAAAAAAAAAAAMWQQAEAAAAAAAAAACjG1dEBAAAAAACA8jV/bq1d6zv5Soxd6wMAAKiOGIECAAAAAAAAAABQDAkUAAAAAAAAAACAYkigAAAAAAAAAAAAFEMCBQAAAAAAAAAAoBgSKAAAAAAAAAAAAMW4OjoAAAAAAABQvTR/bu11n8PDxdDcu6S2CRuUV+BUYfmTr8Rcd50AAAC2xAgUAAAAAAAAAACAYhiBAgAAAPy/ir5xbe23qSvCt60BAAAAoPoigQKgRrBkCgE+1AIAAABqLltMG2Yt/uYHAADlYQovAAAAAAAAAACAYhiBAgAAAAAAAKDGsOeItaLZLgDUTYxAAQAAAAAAAAAAKIYRKABQBnvPwcy3WgAAAAAAAIDqgwQKAAAAAACok1i4HgAAlIcpvAAAAAAAAAAAAIphBAoAAAAAAICd2GLUS9H0v20TNiivwMkGUQEAgNIwAgUAAAAAAAAAAKAYRqAAAAAADmLvufeLvrEMAAAAAKhYtR6BsnDhQjVv3lyenp4KDw/X3r17HR0SAKCWoa8BANgD/Q0AoKrR1wCA7VXbBMqnn36q+Ph4TZ8+Xf/4xz90xx13KDo6WqdOnXJ0aACAWoK+BgBgD/Q3AICqRl8DAFWj2k7h9cYbb+iJJ57Qo48+KklavHix1q5dq7/97W967rnnqrx+FmIDgNrP0X0NAKBuoL8BAFQ1+hoAqBrVMoFy5coVpaWlacqUKaZtzs7OioyMVGpqaqnH5OXlKS8vz/T83LlzkqQzZ84oPz/f4rrz8/N18eJFueY7q6Cw5iVQXAsNXbxYaFH8p0+ftlNUv3O9eqHiMlbEbwl7t5H7p+o44v6xt6L4T58+LTc3N4uPO3/+vCTJMIyqCq1Woq+pvOr8WiFV/HpBX+NY3D+ORV9jf9b2N+X1NRcvXrT6Z2fJ31B1XU3/va7OuLZVp7pf28r24fQ3lcN7m6pV3X/fbIE21g51oY1S5d/TFLG6rzGqoV9++cWQZOzatcts+8SJE4277rqr1GOmT59uSOLBgwePOvv417/+ZY+X6FqDvoYHDx48rH/Q11jP2v6GvoYHDx486G+sxXsbHjx48LD+YWlfUy1HoFTGlClTFB8fb3peWFioM2fO6MYbb5STk+UZt5ycHAUHB+tf//qXvL29qyLUKkX8jkX8jlVX4zcMQ+fPn1dQUFAVRgeJvqYI8TsW8TtWXY2fvsZ+yupr3Nzc1KxZsxp771VnNf33ujrj2lad2npt6W/sh/c2lqONtQNtrD2ut53W9jXVMoHSqFEjubi4KDs722x7dna2AgMDSz3Gw8NDHh4eZtt8fX0rHYO3t3eNvtGI37GI37HqYvw+Pj5VFE3tRV9z/YjfsYjfsepi/PQ1lWNtf1NWX5OTkyOp5t971RnXtupwbatObby29DfW472NfdDG2oE21h7X005r+hrnStVQxdzd3RUWFqZNmzaZthUWFmrTpk2KiIhwYGQAgNqCvgYAYA/0NwCAqkZfAwBVp1qOQJGk+Ph4jRgxQp06ddJdd92lN998UxcuXNCjjz7q6NAAALUEfQ0AwB7obwAAVY2+BgCqRrVNoDz00EP697//rWnTpikrK0sdOnTQ+vXrFRAQUKX1enh4aPr06SWGMdYUxO9YxO9YxA9r0ddUDvE7FvE7FvGjMmzR3/Czqzpc26rDta06XFsUx3ubqkMbawfaWHvYu51OhmEYdqkJAAAAAAAAAACghqiWa6AAAAAAAAAAAAA4EgkUAAAAAAAAAACAYkigAAAAAAAAAAAAFEMCBQAAAAAAAAAAoBgSKMUsXLhQzZs3l6enp8LDw7V3715Hh2SR7du3q3///goKCpKTk5NWr17t6JCsMmfOHP3hD3/QDTfcIH9/fw0YMEDHjh1zdFgWW7Rokdq3by9vb295e3srIiJCX3/9taPDqpRXXnlFTk5OGj9+vKNDsVhCQoKcnJzMHi1btnR0WBb75Zdf9Mgjj+jGG2+Ul5eX2rVrp/379zs6LFShmtrXSDW7v6GvqT7oaxyD/qZmq8l9R1WoqD8yDEPTpk1TkyZN5OXlpcjISP3www9mZc6cOaOhQ4fK29tbvr6+GjVqlHJzc83KHDx4UF27dpWnp6eCg4M1d+7cErGsXLlSLVu2lKenp9q1a6d169bZvL32YklfefnyZcXGxurGG29UgwYNNGjQIGVnZ5uVycjIUExMjOrVqyd/f39NnDhRV69eNSuzdetW3XnnnfLw8NCtt96qxMTEEvHUpvu+on6c64qaqCbfSxX9bWer30l7qk59Y1WpqI0jR44s8XPt27evWZnq3sbq1hdXBUva2KNHjxI/yzFjxpiVsVcbSaBc49NPP1V8fLymT5+uf/zjH7rjjjsUHR2tU6dOOTq0Cl24cEF33HGHFi5c6OhQKmXbtm2KjY3V7t27lZKSovz8fEVFRenChQuODs0iTZs21SuvvKK0tDTt379fvXr10v33368jR444OjSr7Nu3T++9957at2/v6FCs1qZNG2VmZpoeO3bscHRIFvntt9909913y83NTV9//bWOHj2qefPmqWHDho4ODVWkJvc1Us3ub+hrqgf6Gsegv6nZanrfURUq6o/mzp2rt956S4sXL9aePXtUv359RUdH6/Lly6YyQ4cO1ZEjR5SSkqI1a9Zo+/btGj16tGl/Tk6OoqKiFBISorS0NL322mtKSEjQ+++/byqza9cuDRkyRKNGjdK3336rAQMGaMCAATp8+HDVNb4KWdJXTpgwQV999ZVWrlypbdu26ddff9XAgQNN+wsKChQTE6MrV65o165dWrp0qRITEzVt2jRTmfT0dMXExKhnz546cOCAxo8fr8cff1wbNmwwlalt931F/TjXFTVNbbiXyvvbzha/k/ZWXfrGqmTJ+9G+ffua/Vz//ve/m+2v7m2sTn2xI9soSU888YTZz/LaRJZd22jA5K677jJiY2NNzwsKCoygoCBjzpw5DozKepKMVatWOTqM63Lq1ClDkrFt2zZHh1JpDRs2ND744ANHh2Gx8+fPG7fddpuRkpJidO/e3Xj66acdHZLFpk+fbtxxxx2ODqNSJk+ebHTp0sXRYcCOaktfYxg1v7+hr7E/+hrHob+p2WpT31EVivdHhYWFRmBgoPHaa6+Ztp09e9bw8PAw/v73vxuGYRhHjx41JBn79u0zlfn6668NJycn45dffjEMwzDeffddo2HDhkZeXp6pzOTJk40WLVqYnv/5z382YmJizOIJDw83nnzySZu20VGK95Vnz5413NzcjJUrV5rKfPfdd4YkIzU11TAMw1i3bp3h7OxsZGVlmcosWrTI8Pb2Nl3LSZMmGW3atDGr66GHHjKio6NNz+vCfV/Uj3NdURPV9HupvL/tbPU76UiO7BvtpbT3oyNGjDDuv//+Mo+paW00DMf2xfZS2nvzit4v2rONjED5f1euXFFaWpoiIyNN25ydnRUZGanU1FQHRlY3nTt3TpLk5+fn4EisV1BQoOXLl+vChQuKiIhwdDgWi42NVUxMjNnvQE3yww8/KCgoSDfffLOGDh2qjIwMR4dkkS+//FKdOnXSn/70J/n7+6tjx47661//6uiwUEXoa6oX+hr7o69xHPqbmou+w3rp6enKysoyu2Y+Pj4KDw83XbPU1FT5+vqqU6dOpjKRkZFydnbWnj17TGW6desmd3d3U5no6GgdO3ZMv/32m6lM8de06OjoWvOzKd5XpqWlKT8/36zNLVu2VLNmzcyubbt27RQQEGAqEx0drZycHNNoi4quW22/74v341xX1DS15V4q6287W/1OVif27BsdbevWrfL391eLFi00duxYnT592rSvJrbRUX2xPZX13jwpKUmNGjVS27ZtNWXKFF28eNG0z55tJIHy//7zn/+ooKDA7KJLUkBAgLKyshwUVd1UWFio8ePH6+6771bbtm0dHY7FDh06pAYNGsjDw0NjxozRqlWr1Lp1a0eHZZHly5frH//4h+bMmePoUColPDxciYmJWr9+vRYtWqT09HR17dpV58+fd3RoFfrxxx+1aNEi3XbbbdqwYYPGjh2rp556SkuXLnV0aKgC9DXVB32N/dHXOBb9Tc1F32G9outS3jXLysqSv7+/2X5XV1f5+fmZlSntHNfWUVaZ2vCzKa2vzMrKkru7u3x9fc3KFr+2lb1uOTk5unTpUq2978vqx7muqGlqw71U3t92tvqdrE7s2Tc6Ut++ffXRRx9p06ZNevXVV7Vt2zb169dPBQUFkmpeGx3ZF9tLWe/NH374YX3yySfasmWLpkyZoo8//liPPPKIab892+hqdauAKhYbG6vDhw/XqHnFJalFixY6cOCAzp07p88++0wjRozQtm3bqv0HW//617/09NNPKyUlRZ6eno4Op1L69etn+n/79u0VHh6ukJAQrVixQqNGjXJgZBUrLCxUp06dNHv2bElSx44ddfjwYS1evFgjRoxwcHRA7UVfY1/0NY5HfwPAWjW1r6zOyurHAdhfeX/beXl5OTAyXI/Bgweb/t+uXTu1b99et9xyi7Zu3arevXs7MLLKqQt9cVltvHZdmnbt2qlJkybq3bu3Tpw4oVtuucWuMTIC5f81atRILi4uys7ONtuenZ2twMBAB0VV98TFxWnNmjXasmWLmjZt6uhwrOLu7q5bb71VYWFhmjNnju644w4tWLDA0WFVKC0tTadOndKdd94pV1dXubq6atu2bXrrrbfk6upqytLXJL6+vrr99tt1/PhxR4dSoSZNmpT44LNVq1Y1aloYWI6+pnqgr7E/+hrHo7+pueg7rFd0Xcq7ZoGBgSUWOr569arOnDljVqa0c1xbR1llavrPpqy+MjAwUFeuXNHZs2fNyhe/tpW9bt7e3vLy8qq1931Z/TjXFTVNbbyXrv3bzla/k9WJPfvG6uTmm29Wo0aNTH+z16Q2Orovtgdr3puHh4dLktnP0l5tJIHy/9zd3RUWFqZNmzaZthUWFmrTpk01am7xmsowDMXFxWnVqlXavHmzQkNDHR3SdSssLFReXp6jw6hQ7969dejQIR04cMD06NSpk4YOHaoDBw7IxcXF0SFaLTc3VydOnFCTJk0cHUqF7r77bh07dsxs2//+7/8qJCTEQRGhKtHXOBZ9jePQ1zge/U3NRd9hvdDQUAUGBppds5ycHO3Zs8d0zSIiInT27FmlpaWZymzevFmFhYWmN+gRERHavn278vPzTWVSUlLUokULNWzY0FTm2nqKytTUn01FfWVYWJjc3NzM2nzs2DFlZGSYXdtDhw6ZfUCVkpIib29vUyK3outWV+77on6c64qapjbeS9f+bWer38nqxJ59Y3Xy888/6/Tp06a/2WtCG6tLX1yVKvPe/MCBA5Jk9rO0WxutWnK+llu+fLnh4eFhJCYmGkePHjVGjx5t+Pr6GllZWY4OrULnz583vv32W+Pbb781JBlvvPGG8e233xo//fSTo0OzyNixYw0fHx9j69atRmZmpulx8eJFR4dmkeeee87Ytm2bkZ6ebhw8eNB47rnnDCcnJyM5OdnRoVVK9+7djaefftrRYVjsmWeeMbZu3Wqkp6cbO3fuNCIjI41GjRoZp06dcnRoFdq7d6/h6upqvPzyy8YPP/xgJCUlGfXq1TM++eQTR4eGKlKT+xrDqNn9DX1N9UJfY1/0NzVbTe87qkJF/dErr7xi+Pr6Gl988YVx8OBB4/777zdCQ0ONS5cumc7Rt29fo2PHjsaePXuMHTt2GLfddpsxZMgQ0/6zZ88aAQEBxrBhw4zDhw8by5cvN+rVq2e89957pjI7d+40XF1djddff9347rvvjOnTpxtubm7GoUOH7HcxbMiSvnLMmDFGs2bNjM2bNxv79+83IiIijIiICNP+q1evGm3btjWioqKMAwcOGOvXrzcaN25sTJkyxVTmxx9/NOrVq2dMnDjR+O6774yFCxcaLi4uxvr1601latt9X1E/znVFTVPT76WK/razxe+kvVWXvtFRbTx//rzx7LPPGqmpqUZ6erqxceNG48477zRuu+024/LlyzWmjdWpL3ZUG48fP27MnDnT2L9/v5Genm588cUXxs0332x069bNIW0kgVLM22+/bTRr1sxwd3c37rrrLmP37t2ODskiW7ZsMSSVeIwYMcLRoVmktNglGUuWLHF0aBZ57LHHjJCQEMPd3d1o3Lix0bt37xr7gZZh1LwPtR566CGjSZMmhru7u3HTTTcZDz30kHH8+HFHh2Wxr776ymjbtq3h4eFhtGzZ0nj//fcdHRKqWE3tawyjZvc39DXVC32N/dHf1Gw1ue+oChX1R4WFhcaLL75oBAQEGB4eHkbv3r2NY8eOmZ3j9OnTxpAhQ4wGDRoY3t7exqOPPmqcP3/erMw///lPo0uXLoaHh4dx0003Ga+88kqJWFasWGHcfvvthru7u9GmTRtj7dq1VdbuqmZJX3np0iXjL3/5i9GwYUOjXr16xgMPPGBkZmaanefkyZNGv379DC8vL6NRo0bGM888Y+Tn55uV2bJli9GhQwfD3d3duPnmm0vtj2vTfV9RP851RU1Uk++liv62s9XvpD1Vp76xqpTXxosXLxpRUVFG48aNDTc3NyMkJMR44oknSiT1qnsbq1tfXBUqamNGRobRrVs3w8/Pz/Dw8DBuvfVWY+LEica5c+cc0kan/w8aAAAAAAAAAAAA/481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AAAAAAAAIBiSKAAAAAAAAAAAAAUQwIFAAAAAAAAAACgGBIoAAAAAAAAAAAAxZBAAQAAAAAAAAAAKIYECgAAAAAAAAAAQDEkUAAAAAAAAAAAAIohgQIAAAAAAAAAAFAMCRQAAFAjbd26VU5OTtq6daujQ3G4xMREOTk5af/+/Y4OBQBgQ/R1AABHoy9CXUcCBZXy7rvvysnJSeHh4Y4OxSQjI0NjxoxR8+bN5eHhIX9/fw0YMEA7d+50dGgWK+qULHnYQo8ePczO6e7urtDQUI0ePVr/+te/bFIHgNrF0tcoS/64nj17tlavXl3lMZdl3bp1cnJyUlBQkAoLC6ukjmXLlunNN9+8rnOsWrVK/fr1U6NGjeTu7q6goCD9+c9/1ubNm20TpB0dOXJEjzzyiG666SZ5eHgoKChIjzzyiI4ePVrhsS+//LKcnJzUtm3bSte/c+dOPfDAAwoICJCHh4eaN2+uMWPGlNrnZWZm6rnnnlPPnj11ww038KYRqENqcl/XvHlzi2JPTEy0W0y2VFBQoKCgIDk5Oenrr7+ukjqOHj2qhIQEnTx5skrODwCWoC+qngoKCrRkyRL16NFDfn5+pvcUjz76qNmX2Xbt2qWEhASdPXvWccHCZlwdHQBqpqSkJDVv3lx79+7V8ePHdeuttzo0np07d+qee+6RJD3++ONq3bq1srKylJiYqK5du2rBggUaN26cQ2O0RKtWrfTxxx+bbZsyZYoaNGigF154oUrqbNq0qebMmSNJunLlio4eParFixdrw4YN+u6771SvXr0qqRdAzVT8Neqjjz5SSkpKie2tWrWq8FyzZ8/Wgw8+qAEDBtgyRIsV9WUnT57U5s2bFRkZafM6li1bpsOHD2v8+PFWH2sYhh577DElJiaqY8eOio+PV2BgoDIzM7Vq1Sr17t1bO3fu1B//+Eebx10VPv/8cw0ZMkR+fn4aNWqUQkNDdfLkSX344Yf67LPP9Omnn+r+++8v9diff/5Zs2fPVv369Std/9tvv62nn35aN998s8aNG6cmTZrou+++0wcffKBPP/1UX3/9tTp37mwqf+zYMb366qu67bbb1K5dO6Wmpla6bgA1S03u6958803l5uaanq9bt05///vfNX/+fDVq1Mi0vab0HcVt3rxZmZmZat68uZKSktSvXz+b13H06FHNmDFDPXr0UPPmzW1+fgCwBH1R9XPp0iUNHDhQ69evV7du3fT888/Lz89PJ0+e1IoVK7R06VJlZGSoadOm2rVrl2bMmKGRI0fK19fX0aHjehmAlX788UdDkvH5558bjRs3NhISEhwaz5kzZ4zAwEAjICDAOH78uNm+ixcvGl27djWcnZ2NnTt3OijC69OmTRuje/fuVXLu7t27G23atCmx/Z133jEkGcnJyVVSL4DaIzY21qjsnxP169c3RowYUem6t2zZYkgytmzZYvWxubm5Rv369Y233nrL6NixozFy5MhKx1GemJgYIyQkpFLHvvbaa4YkY/z48UZhYWGJ/R999JGxZ88ewzAMY8mSJYYkY9++fdcTbpU5fvy4Ua9ePaNly5bGqVOnzPb9+9//Nlq2bGk0aNDA+PHHH0s9/qGHHjJ69epVZr9VkR07dhjOzs5G165djQsXLpSILSAgwAgKCjJ+++030/acnBzj9OnThmEYxsqVKyt9rwGo+WpqX2cY/+1L0tPTyy2Xm5tbqfPb2/Dhw40777zTWLBggVG/fv0qiZvXfADVEX2R4xX9DObPn19i39WrV43XXnvN+Ne//mUYhuVtRs3AFF6wWlJSkho2bKiYmBg9+OCDSkpKkiTl5+fLz89Pjz76aIljcnJy5OnpqWeffda07aefftJ9992n+vXry9/fXxMmTNCGDRusniLjvffeU1ZWll577TXdcsstZvu8vLy0dOlSOTk5aebMmabtRXPFb9++XU8++aRuvPFGeXt7a/jw4frtt99K1PH111+ra9euql+/vm644QbFxMToyJEjZmVGjhypBg0a6JdfftGAAQPUoEEDNW7cWM8++6wKCgosbo8lfvzxR/3pT3+Sn5+f6tWrp86dO2vt2rU2O39gYKAkydX1v4PURo4cWeo3sBISEsymFOvevbvuuOOOUs/bokULRUdH2yxOANXThQsX9Mwzzyg4OFgeHh5q0aKFXn/9dRmGYSrj5OSkCxcumF6jnZycNHLkSEm/9w9/+ctf1KJFC3l5eenGG2/Un/70J5tOpbFq1SpdunRJf/rTnzR48GB9/vnnunz5colyTk5OiouL08qVK9W6dWt5eXkpIiJChw4dkvR7H3TrrbfK09NTPXr0MIuxR48eWrt2rX766SdTGy39JuulS5c0Z84ctWzZUq+//nqpUzcOGzZMd911l9m2vLw8xcfHq3Hjxqpfv74eeOAB/fvf/zYr07x5c917773asWOH7rrrLnl6eurmm2/WRx99VKKOgwcPqnv37vLy8lLTpk310ksvacmSJXJycrLq5/Haa6/p4sWLev/999W4cWOzfY0aNdJ7772n3NxcvfbaayWO3b59uz777LPrmgpt1qxZcnJy0tKlS0uMrLzllls0d+5c/frrr3r//fdN22+44Qb5+flVuk4AtVtN6OvKUvS+5cSJE7rnnnt0ww03aOjQoZKkb775Rn/605/UrFkzeXh4KDg4WBMmTNClS5dKPYcl732WL1+usLAw3XDDDfL29la7du20YMECq+O+dOmSVq1apcGDB+vPf/6zLl26pC+++KLM9mVkZOjee+9VgwYNdNNNN2nhwoWSpEOHDqlXr16qX7++QkJCtGzZMtOxiYmJ+tOf/iRJ6tmzp1VT5ACAvdEX2a8v+vnnn/Xee++pT58+pc4u4OLiomeffVZNmzZVQkKCJk6cKEkKDQ01XXemhqy5SKDAaklJSRo4cKDc3d01ZMgQ/fDDD9q3b5/c3Nz0wAMPaPXq1bpy5YrZMatXr1ZeXp4GDx4s6fcX+V69emnjxo166qmn9MILL2jXrl2aPHmy1fF89dVX8vT01J///OdS94eGhqpLly7avHlziRfbuLg4fffdd0pISNDw4cOVlJSkAQMGmHU2H3/8sWJiYtSgQQO9+uqrevHFF3X06FF16dKlxItfQUGBoqOjdeONN+r1119X9+7dNW/ePLMPZK5Xdna2/vjHP2rDhg36y1/+opdfflmXL1/Wfffdp1WrVll9voKCAv3nP//Rf/7zH2VmZmrz5s2aPn26br31Vt19991Wn2/YsGE6ePCgDh8+bLZ93759+t///V898sgjVp8TQM1hGIbuu+8+zZ8/X3379tUbb7yhFi1aaOLEiYqPjzeV+/jjj+Xh4aGuXbvq448/1scff6wnn3xS0u+vF7t27dLgwYP11ltvacyYMdq0aZN69Oihixcv2iTOpKQk9ezZU4GBgRo8eLDOnz+vr776qtSy33zzjZ555hmNGDFCCQkJ+u6773Tvvfdq4cKFeuutt/SXv/xFEydOVGpqqh577DHTcS+88II6dOigRo0amdpoaRJgx44dOnPmjB5++GG5uLhY3K5x48bpn//8p6ZPn66xY8fqq6++UlxcXIlyx48f14MPPqg+ffpo3rx5atiwoUaOHGn25YBffvlFPXv21JEjRzRlyhRNmDBBSUlJlfrQ66uvvlLz5s3VtWvXUvd369ZNzZs3L/EzKCgo0Lhx4/T444+rXbt2VtcrSRcvXtSmTZvUtWtXhYaGllrmoYcekoeHR5n3AABcq6b0deW5evWqoqOj5e/vr9dff12DBg2SJK1cuVIXL17U2LFj9fbbbys6Olpvv/22hg8fXuIclrz3SUlJ0ZAhQ9SwYUO9+uqreuWVV9SjR49KrVP55ZdfKjc3V4MHD1ZgYKB69Ohh+jJfabH169dPwcHBmjt3rpo3b664uDglJiaqb9++6tSpk1599VXdcMMNGj58uNLT0yX93h899dRTkqTnn3/e9HOzZIocALAn+qLf2asv+vrrr3X16lUNGzaswrIDBw7UkCFDJEnz5883XffiXyRDDeLA0S+ogfbv329IMlJSUgzDMIzCwkKjadOmxtNPP20YhmFs2LDBkGR89dVXZsfdc889xs0332x6Pm/ePEOSsXr1atO2S5cuGS1btrR6WKCvr69xxx13lFvmqaeeMiQZBw8eNAzjv1OdhIWFGVeuXDGVmzt3riHJ+OKLLwzDMIzz588bvr6+xhNPPGF2vqysLMPHx8ds+4gRIwxJxsyZM83KduzY0QgLC7O4PcUVn8Jr/PjxhiTjm2++MW07f/68ERoaajRv3twoKCiw+Nzdu3c3JJV4tGrVqsQ0KiNGjCh1Gprp06ebDSM9e/as4enpaUyePNms3FNPPVVlw+wBOE7xoeSrV682JBkvvfSSWbkHH3zQcHJyMptqsayh5BcvXiyxLTU11ZBkfPTRR6ZtlR1Knp2dbbi6uhp//etfTdv++Mc/Gvfff3+JspIMDw8Ps6HX7733niHJCAwMNHJyckzbp0yZUmKYdmWn8FqwYIEhyVi1apVF5Yv6tcjISLPpviZMmGC4uLgYZ8+eNW0LCQkxJBnbt283bTt16pTh4eFhPPPMM6Zt48aNM5ycnIxvv/3WtO306dOGn5+fVcPRz549a0gq9fpe67777jMkmV3Td955x/Dx8TFN+1WZKbwOHDhgSDL9rVKW9u3bG35+fqXuYzoXoG6riX1dkdKmECl63/Lcc89ZFNecOXMMJycn46effipxjore+zz99NOGt7e3cfXq1UrFf617773XuPvuu03P33//fcPV1bXE1JBFsc2ePdu07bfffjO8vLwMJycnY/ny5abt33//vSHJmD59umkbr/kAqiP6Isf2RRMmTDAkmb03Kg9TeNUujECBVZKSkhQQEKCePXtK+n0o4EMPPaTly5eroKBAvXr1UqNGjfTpp5+ajvntt9+UkpKihx56yLRt/fr1uummm3TfffeZtnl6euqJJ56wOqbz58/rhhtuKLdM0f6cnByz7aNHj5abm5vp+dixY+Xq6qp169ZJ+j1LffbsWQ0ZMsQ0SuM///mPXFxcFB4eri1btpSoa8yYMWbPu3btqh9//NHqdpVl3bp1uuuuu9SlSxfTtgYNGmj06NE6efKkjh49atX5mjdvrpSUFKWkpOjrr7/Wm2++qXPnzqlfv34lpn2xhI+Pj+6//379/e9/N43kKSgo0KeffqoBAwZc1wLAAKq/devWycXFxfTtzSLPPPOMDMPQ119/XeE5vLy8TP/Pz8/X6dOndeutt8rX11f/+Mc/rjvG5cuXy9nZ2fQNJ0kaMmSIvv7661Kncezdu7fZ1Fvh4eGSpEGDBpn1P0XbbfGaX9RfVdS/FTd69Giz6b66du2qgoIC/fTTT2blWrdubTYapHHjxmrRooVZ7OvXr1dERIQ6dOhg2ubn52caWm+p8+fPS6q4LUX7i8qfPn1a06ZN04svvnhd39aypv6isgBQnprQ11li7Nix5cZ14cIF/ec//9Ef//hHGYahb7/9tkT5it77+Pr66sKFC0pJSbmuWE+fPq0NGzaYvtEr/d4POzk5acWKFaUe8/jjj5vF0aJFC9WvX99s5oIWLVrI19fXpu/XAMAe6Iv+yx59UWXfn6F2IIECixUUFGj58uXq2bOn0tPTdfz4cR0/flzh4eHKzs7Wpk2b5OrqqkGDBumLL75QXl6eJOnzzz9Xfn6+WQLlp59+0i233FJiTvdbb73V6rgs+cCjrA9PbrvtNrPnDRo0UJMmTUxTc/3www+SpF69eqlx48Zmj+TkZJ06dcrseE9PzxIf8jRs2LDUD+Qq66efflKLFi1KbC8aVl78Q7KK1K9fX5GRkYqMjFTfvn319NNP68svv9SxY8f0yiuvVCrG4cOHKyMjQ998840kaePGjcrOzrZoqCOAmu2nn35SUFBQiddba16jLl26pGnTppnm8m3UqJEaN26ss2fP6ty5c9cd4yeffKK77rpLp0+fNvVlHTt21JUrV7Ry5coS5Zs1a2b23MfHR5IUHBxc6nZbvOZ7e3tLktUf6BePtWHDhqXGVLxcUdlry/3000+l9svW9tXFEyNlOX/+vJycnNSoUSNJ0tSpU+Xn56dx48ZZVd/11O/v739ddQGoG2pCX1cRV1dXNW3atMT2jIwMjRw5Un5+fqa55Lt37y5JJeKy5L3PX/7yF91+++3q16+fmjZtqscee0zr16+3Ot5PP/1U+fn56tixo6nvPnPmjMLDw0udxqu02Hx8fNS0adMS70F9fHxs+n4NAOyBvuh39uqLKvv+DLWDa8VFgN9t3rxZmZmZWr58uZYvX15if1JSkqKiojR48GC99957+vrrrzVgwACtWLFCLVu2LHNh8evVqlUrffvtt8rLy5OHh0epZQ4ePCg3N7cSCZOKFBYWSvp9zsiihdWvde0i65Ksmqe+OgsLC5OPj4+2b99u2lbaAsaSSizMJUnR0dEKCAjQJ598om7duumTTz5RYGCgIiMjqyxmALXHuHHjtGTJEo0fP14RERHy8fGRk5OTBg8ebHpdrqyidbukkkl06fe+bPTo0WbbynptL2u7cc06WpXVsmVLSb8vdDtgwACLj7M0pqqMvTgfHx8FBQXp4MGD5ZY7ePCgmjZtKnd3d/3www96//339eabb+rXX381lbl8+bLy8/N18uRJeXt7W7TI+2233SZXV9dy68/Ly9OxY8d01113Wd4wALgOVdnXWcLDw0POzubfpywoKFCfPn105swZTZ48WS1btlT9+vX1yy+/aOTIkSXisuS9j7+/vw4cOKANGzbo66+/1tdff60lS5Zo+PDhWrp0qcXxFiVJylqj8ccff9TNN99cYWz27P8AoLqjL7K8L7r2/dm1I/RRN5BAgcWSkpLk7++vhQsXltj3+eefa9WqVVq8eLG6deumJk2a6NNPPzUt3v7CCy+YlQ8JCdHRo0dlGIbZB/PHjx+3Oq57771XqampWrlyZakLlJ88eVLffPONIiMjzYYBSr9/kFY0HZkk5ebmKjMzU/fcc48k6ZZbbpH0+4ttdfnwPyQkRMeOHSux/fvvvzftt4WCggLl5uaanjds2FBnz54tUa60bzW4uLjo4YcfVmJiol599VWtXr1aTzzxRK1JMAEoW0hIiDZu3FhiesXSXqPKSsx+9tlnGjFihObNm2fadvny5VJfg6yVlJQkNzc3ffzxxyVek3bs2KG33npLGRkZpY7QqIyy2liRLl26qGHDhvr73/+u559/3iGvnyEhIaX2y5Xpq/v376/33ntPO3bsMJuCssg333yjkydPmha8/OWXX1RYWKinnnqqxLQEkhQaGqqnn35ab775ZoV116tXT71799bGjRv1008/ldpPrlixQnl5efrTn/5kddsA1D3Vva+rrEOHDul///d/tXTpUrOFeq93+i13d3f1799f/fv3V2Fhof7yl7/ovffe04svvmjRqMb09HTt2rVLcXFxpm8gFyksLNSwYcO0bNkyTZ069briLFLZvhsA7Im+yDrX2xf169dPLi4u+uSTTyyaXYW+pHZhCi9Y5NKlS/r8889177336sEHHyzxiIuL0/nz5/Xll1/K2dlZDz74oL766it9/PHHunr1qtn0XdLvIxR++eUXffnll6Ztly9f1l//+lerY3vyySfl7++viRMnlpi79vLly3r00UdlGIamTZtW4tj3339f+fn5pueLFi3S1atX1a9fP1Oc3t7emj17tlm5IpVZI+R63XPPPdq7d69SU1NN2y5cuKD3339fzZs3V+vWra+7ji1btig3N9ds1NAtt9yic+fOmX2DNzMzU6tWrSr1HMOGDdNvv/2mJ598Urm5uaUmtwDUPvfcc48KCgr0zjvvmG2fP3++nJycTK+v0u9TCJb2x7mLi0uJb4K+/fbbpY54s1ZSUpK6du2qhx56qERfNnHiREnS3//+9+uup0j9+vUrNfy9Xr16mjx5sr777jtNnjy51G/GfvLJJ9q7d68twixVdHS0UlNTdeDAAdO2M2fOlDpVSkWeffZZ1atXT08++aROnz5ttu/MmTMaM2aMvL29FRcXJ0lq27atVq1aVeLRpk0bNWvWTKtWrdKoUaMsrn/q1KkyDEMjR47UpUuXzPalp6dr0qRJCg4OZqpJABap7n1dZRUl66+NyzAMLViwoNLnLP6a7+zsrPbt20uSacrnihT1O5MmTSrRd//5z39W9+7dK9U3laVozUZHfoAIABWhL7KcLfqi4OBgPfHEE0pOTtbbb79dYn9hYaHmzZunn3/+WRJ9SW3DCBRY5Msvv9T58+fNFn2/VufOndW4cWMlJSXpoYce0kMPPaS3335b06dPV7t27UxzMBZ58skn9c4772jIkCF6+umn1aRJEyUlJcnT01OSdZnaG2+8UZ999pliYmJ055136vHHH1fr1q2VlZWlxMREHT9+XAsWLNAf//jHEsdeuXJFvXv31p///GcdO3ZM7777rrp06WJqp7e3txYtWqRhw4bpzjvv1ODBg9W4cWNlZGRo7dq1uvvuu0t0VlXtueee09///nf169dPTz31lPz8/LR06VKlp6frf/7nf0oMf6zIuXPn9Mknn0iSrl69qmPHjmnRokXy8vLSc889Zyo3ePBgTZ48WQ888ICeeuopXbx4UYsWLdLtt99e6uJiHTt2VNu2bbVy5Uq1atVKd9555/U1HECN0L9/f/Xs2VMvvPCCTp48qTvuuEPJycn64osvNH78eNPIPun36QI3btyoN954Q0FBQQoNDVV4eLjuvfdeffzxx/Lx8VHr1q2VmpqqjRs36sYbb7yu2Pbs2aPjx4+bPqQv7qabbtKdd96ppKQkTZ48+brqKhIWFqZPP/1U8fHx+sMf/qAGDRqof//+Fh07ceJEHTlyRPPmzdOWLVv04IMPKjAwUFlZWVq9erX27t2rXbt22STO0kyaNEmffPKJ+vTpo3Hjxql+/fr64IMP1KxZM505c8aqvvrWW2/VRx99pCFDhqhdu3YaNWqUQkNDdfLkSX344Yf67bfftHz5coWGhkqSGjVqVOrUZUUjTqyZ1kz6fUTP/PnzNX78eLVv314jR45UkyZN9P333+uvf/2rnJ2dtXr1avn6+pod99JLL0mSjhw5Iun3KT137NghSTb7pjOAmqc693XXo2XLlrrlllv07LPP6pdffpG3t7f+53/+57rWB3n88cd15swZ9erVS02bNtVPP/2kt99+Wx06dCjxHrEsSUlJ6tChQ4m1x4rcd999GjdunP7xj3/Y5D1Hhw4d5OLioldffVXnzp2Th4eHevXqxTpZAKoV+iLL2aIvkqR58+bpxIkTeuqpp0xfMm/YsKEyMjK0cuVKff/99xo8eLCk36+5JL3wwgsaPHiw3Nzc1L9/f1NiBTWMAVigf//+hqenp3HhwoUyy4wcOdJwc3Mz/vOf/xiFhYVGcHCwIcl46aWXSi3/448/GjExMYaXl5fRuHFj45lnnjH+53/+x5Bk7N692+oY09PTjSeeeMJo1qyZ4ebmZjRq1Mi47777jG+++aZE2SVLlhiSjG3bthmjR482GjZsaDRo0MAYOnSocfr06RLlt2zZYkRHRxs+Pj6Gp6enccsttxgjR4409u/fbyozYsQIo379+iWOnT59unE9v2pt2rQxunfvbrbtxIkTxoMPPmj4+voanp6exl133WWsWbPG6nN3797dkGR6ODk5GX5+fsZ9991npKWllSifnJxstG3b1nB3dzdatGhhfPLJJ+W2b+7cuYYkY/bs2VbHBqBmiI2NLfEacP78eWPChAlGUFCQ4ebmZtx2223Ga6+9ZhQWFpqV+/77741u3boZXl5ehiRjxIgRhmEYxm+//WY8+uijRqNGjYwGDRoY0dHRxvfff2+EhISYyhjG76/NkowtW7ZYFOu4ceMMScaJEyfKLJOQkGBIMv75z38ahmEYkozY2FizMunp6YYk47XXXjPbXhTPypUrTdtyc3ONhx9+2PD19TUkGSEhIRbFeq3PPvvMiIqKMvz8/AxXV1ejSZMmxkMPPWRs3brVVKaoX9u3b1+pMV17jUJCQoyYmJgS9XTv3r1Ef/Ptt98aXbt2NTw8PIymTZsac+bMMd566y1DkpGVlWV1Ww4dOmQ8/PDDRmBgoOHs7GxIMjw9PY0jR45YdHz37t2NNm3aWF1vkW+++ca4//77jUaNGhlOTk6GJMPf39/IzMwstfy1fWTxB4C6oyb1dcW99tprhiQjPT3dtK2s9y2GYRhHjx41IiMjjQYNGhiNGjUynnjiCeOf//ynIclYsmRJheco/t6gqA/z9/c33N3djWbNmhlPPvlkma+7xaWlpRmSjBdffLHMMidPnjQkGRMmTCg3trL6kNL6xb/+9a/GzTffbLi4uFzX9QcAW6EvclxfdK2rV68aH3zwgdG1a1fDx8fHcHNzM0JCQoxHH33U+Pbbb83Kzpo1y7jppptM73uubT9qFifDYLU0VB9vvvmmJkyYoJ9//lk33XRTldWTmJioRx99VPv27VOnTp2qrJ66bsGCBZowYYJOnjxps/UEAACONX78eL333nvKzc297rVZPvroI40cOVKPPPKIPvroIxtFaLlZs2Zp2rRpeuGFF0yjTQAAAAAAKMIUXnCYS5cumS3qfvnyZb333nu67bbbqjR5AvswDEMffvihunfvTvIEAGqo4n316dOn9fHHH6tLly42Wdh++PDhyszM1HPPPaemTZtq9uzZ131Oa7z44ov69ddf9fLLL6tZs2YaPXq0XesHAAAAAFRvJFDgMAMHDlSzZs3UoUMH0zoc33//vWkBwEuXLlW48K6fn5/c3d3tEa5NnDlzRleuXClzv4uLixo3bnzd9fz73/8ud9Evd3d3+fn5XXc9pblw4YK+/PJLbdmyRYcOHdIXX3xRJfUAwLVqUp/hyNdoa0VERKhHjx5q1aqVsrOz9eGHHyonJ0cvvviiJCk3N1e5ubnlnqNx48blJlsmT55c6TVnzp07V2JR+OICAwPL3b9o0SItWrSoUvUDgD3VpL7OUllZWeXu9/Lyko+Pj52iAQBUhL4IdREJFDhMdHS0PvjgAyUlJamgoECtW7fW8uXL9dBDD0mSPv30Uz366KPlnmPLli3q0aOHHaK1jYEDB2rbtm1l7g8JCdHJkyevu54//OEP+umnn8rc3717d23duvW66ynNv//9bz388MPy9fXV888/r/vuu69K6gGAa9WkPsORr9HWuueee/TZZ5/p/fffl5OTk+688059+OGH6tatmyTp9ddf14wZM8o9R3p6upo3b14l8T399NNaunRpuWWYrRZAbVGT+jpLNWnSpNz9I0aMUGJion2CAQBUiL4IdRFroKDayszM1JEjR8otExYWpoYNG9opouuXlpam3377rcz9Xl5euvvuu6+7np07d5b7jdyGDRsqLCzsuusBgOqiJvUZtek1+scff9SPP/5YbpkuXbrI09OzSuo/evSofv3113LLREZGVkndAGBvNamvs9TGjRvL3R8UFKTWrVvbKRoAQEXoi1AXkUABAAAAAAAAAAAoxtnRAQAAAAAAAAAAAFQ3tXYNlMLCQv3666+64YYb5OTk5OhwAKDKGIah8+fPKygoSM7O5MXtib4GQF1BX+M49DUA6hL6G8ehvwFQV1jb19TaBMqvv/6q4OBgR4cBAHbzr3/9S02bNnV0GHUKfQ2Auoa+xv7oawDURfQ39kd/A6CusbSvqbUJlBtuuEHS7xfC29vb4uPy8/OVnJysqKgoubm5VVV4dQbX03a4lrZT265lTk6OgoODTa97sB/6muqDa2p7XFPbqunXk77Gccrra2r6feVoXL/rw/W7Ply/0tHfOE5l39tUB7X994n21Wy1uX01tW3W9jW1NoFSNNzQ29vb6g+16tWrJ29v7xr1g6+uuJ62w7W0ndp6LRlmbX/0NdUH19T2uKa2VVuuJ32N/ZXX19SW+8pRuH7Xh+t3fbh+5aO/sb/KvrepDmr77xPtq9lqc/tqetss7WuYUBIAAAAAAAAAAKAYEigAAAAAAAAAAADFkEABAAAAAAAAAAAohgQKAAAAAAAAAABAMSRQAAAAAAAAAAAAiiGBAgAAAAAAAAAAUAwJFAAAAAAAAAAAgGJIoAAAAAAAAAAAABRDAgUAAAAAAAAAAKAYEigAAAAAAAAAAADFkEABAAAAAAAAAAAoxqoESkJCgpycnMweLVu2NO2/fPmyYmNjdeONN6pBgwYaNGiQsrOzzc6RkZGhmJgY1atXT/7+/po4caKuXr1qVmbr1q2688475eHhoVtvvVWJiYmVbyEAAAAAAAAAAICVXK09oE2bNtq4ceN/T+D631NMmDBBa9eu1cqVK+Xj46O4uDgNHDhQO3fulCQVFBQoJiZGgYGB2rVrlzIzMzV8+HC5ublp9uzZkqT09HTFxMRozJgxSkpK0qZNm/T444+rSZMmio6Ovt72WqxtwgblFTjZrb6Tr8TYrS4AAOyl+XNr7VKPh4uhuXf93n8fe/leu9QJAKgeKtvXXNt3WPvej/dvAADYRtuEDZXujyuDPhzWsjqB4urqqsDAwBLbz507pw8//FDLli1Tr169JElLlixRq1attHv3bnXu3FnJyck6evSoNm7cqICAAHXo0EGzZs3S5MmTlZCQIHd3dy1evFihoaGaN2+eJKlVq1basWOH5s+fb9cECgAAAAAAAAAAqLusXgPlhx9+UFBQkG6++WYNHTpUGRkZkqS0tDTl5+crMjLSVLZly5Zq1qyZUlNTJUmpqalq166dAgICTGWio6OVk5OjI0eOmMpce46iMkXnAAAAAAAAAAAAqGpWjUAJDw9XYmKiWrRooczMTM2YMUNdu3bV4cOHlZWVJXd3d/n6+podExAQoKysLElSVlaWWfKkaH/RvvLK5OTk6NKlS/Ly8io1try8POXl5Zme5+TkSJLy8/OVn59vcRuLyno4GxYfYwvWxFiTFLWrtrbPnriWtlPbrmVtaQcAAAAAAHAce03BfC0PF7tXCVjFqgRKv379TP9v3769wsPDFRISohUrVpSZ2LCXOXPmaMaMGSW2Jycnq169elafb1anQluEZbF169bZtT57S0lJcXQItQbX0nZqy7W8ePGio0MAAAAAAAAAah2r10C5lq+vr26//XYdP35cffr00ZUrV3T27FmzUSjZ2dmmNVMCAwO1d+9es3NkZ2eb9hX9W7Tt2jLe3t7lJmmmTJmi+Ph40/OcnBwFBwcrKipK3t7eFrcpPz9fKSkpenG/s/IK7beI/OGE2rm+S9H17NOnj9zc3BwdTo3GtbSd2nYti0bcAQAAyy1atEiLFi3SyZMnJUlt2rTRtGnTTF8au3z5sp555hktX75ceXl5io6O1rvvvms2Wj4jI0Njx47Vli1b1KBBA40YMUJz5syRq+t/32Zt3bpV8fHxOnLkiIKDgzV16lSNHDnSnk0FAAAAUEnXlUDJzc3ViRMnNGzYMIWFhcnNzU2bNm3SoEGDJEnHjh1TRkaGIiIiJEkRERF6+eWXderUKfn7+0v6/Rvg3t7eat26talM8dEYKSkppnOUxcPDQx4eHiW2u7m5VeoD0rxCJ+UV2C+BUhs+xC1PZX8OKIlraTu15VrWhjYAAGBvTZs21SuvvKLbbrtNhmFo6dKluv/++/Xtt9+qTZs2mjBhgtauXauVK1fKx8dHcXFxGjhwoHbu3ClJKigoUExMjAIDA7Vr1y5lZmZq+PDhcnNz0+zZsyVJ6enpiomJ0ZgxY5SUlKRNmzbp8ccfV5MmTRQdXTu/QAUAAADUJlYlUJ599ln1799fISEh+vXXXzV9+nS5uLhoyJAh8vHx0ahRoxQfHy8/Pz95e3tr3LhxioiIUOfOnSVJUVFRat26tYYNG6a5c+cqKytLU6dOVWxsrCn5MWbMGL3zzjuaNGmSHnvsMW3evFkrVqzQ2rX2n4MPAAAAQO3Uv39/s+cvv/yyFi1apN27d6tp06b68MMPtWzZMvXq1UuStGTJErVq1Uq7d+9W586dlZycrKNHj2rjxo0KCAhQhw4dNGvWLE2ePFkJCQlyd3fX4sWLFRoaqnnz5kmSWrVqpR07dmj+/PkkUAAAAIAawKoEys8//6whQ4bo9OnTaty4sbp06aLdu3ercePGkqT58+fL2dlZgwYNMhvmXsTFxUVr1qzR2LFjFRERofr162vEiBGaOXOmqUxoaKjWrl2rCRMmaMGCBWratKk++OAD3mAAAAAAqBIFBQVauXKlLly4oIiICKWlpSk/P1+RkZGmMi1btlSzZs2Umpqqzp07KzU1Ve3atTOb0is6Olpjx47VkSNH1LFjR6Wmppqdo6jM+PHjy4wlLy9PeXl5pudFU3Xm5+crPz/frGzR8+Lb6xoPF6NyxzkbZv9ao65fc4n773px/UrH9QAAVDdWJVCWL19e7n5PT08tXLhQCxcuLLNMSEhIhQum9+jRQ99++601oQEAAACAVQ4dOqSIiAhdvnxZDRo00KpVq9S6dWsdOHBA7u7uZms7SlJAQICysrIkSVlZWWbJk6L9RfvKK5OTk6NLly6VusbjnDlzNGPGjBLbk5OTVa9evVLbkZKSYlmDa6m5d13f8bM6FVp9TEXvaeuSun7/XS+un7mLFy86OgQAAMxc1xooAAAAAFBTtWjRQgcOHNC5c+f02WefacSIEdq2bZtDY5oyZYri4+NNz3NychQcHKyoqCh5e3ublc3Pz1dKSor69OlTp9dEa5uwoVLHeTgbmtWpUC/ud1ZeoXXrXx5OYIYE7r/rw/UrXdGoOwAAqgsSKAAAAADqJHd3d916662SpLCwMO3bt08LFizQQw89pCtXrujs2bNmo1Cys7MVGBgoSQoMDNTevXvNzpednW3aV/Rv0bZry3h7e5c6+kSSPDw8TOtDXsvNza3MD1nL21cX5BVYl/wocXyhk9XnqMvXu7i6fv9dL66fOa4FAKC6cXZ0AAAAAABQHRQWFiovL09hYWFyc3PTpk2bTPuOHTumjIwMRURESJIiIiJ06NAhnTp1ylQmJSVF3t7eat26tanMtecoKlN0DgAAAADVGyNQAAAAANQ5U6ZMUb9+/dSsWTOdP39ey5Yt09atW7Vhwwb5+Pho1KhRio+Pl5+fn7y9vTVu3DhFRESoc+fOkqSoqCi1bt1aw4YN09y5c5WVlaWpU6cqNjbWNIJkzJgxeueddzRp0iQ99thj2rx5s1asWKG1a9c6sukAAAAALEQCBQAAAECdc+rUKQ0fPlyZmZny8fFR+/bttWHDBvXp00eSNH/+fDk7O2vQoEHKy8tTdHS03n33XdPxLi4uWrNmjcaOHauIiAjVr19fI0aM0MyZM01lQkNDtXbtWk2YMEELFixQ06ZN9cEHHyg6mvUzAAAAgJqABAoAAACAOufDDz8sd7+np6cWLlyohQsXllkmJCRE69atK/c8PXr00LffflupGAEAAAA4FmugAAAAAAAAAAAAFEMCBQAAAAAAAAAAoBgSKAAAAAAAAAAAAMWQQAEAAAAAAAAAACiGBAoAAAAAAAAAAEAxJFAAAAAAAAAAAACKIYECAAAAAAAAAABQDAkUAAAAAAAAAACAYkigAAAAAAAAAAAAFOPq6AAAAAAAAFWj+XNr7VrfyVdi7FofAAAAUJUYgQIAAAAAAAAAAFAMCRQAAAAAAAAAAIBiSKAAAAAAAAAAAAAUQwIFAAAAAAAAAACgGBIoAIBqJSEhQU5OTmaPli1bmvZfvnxZsbGxuvHGG9WgQQMNGjRI2dnZZufIyMhQTEyM6tWrJ39/f02cOFFXr141K7N161bdeeed8vDw0K233qrExER7NA8AAAAAAAA1BAkUAEC106ZNG2VmZpoeO3bsMO2bMGGCvvrqK61cuVLbtm3Tr7/+qoEDB5r2FxQUKCYmRleuXNGuXbu0dOlSJSYmatq0aaYy6enpiomJUc+ePXXgwAGNHz9ejz/+uDZs2GDXdgIAAAAAAKD6cnV0AAAAFOfq6qrAwMAS28+dO6cPP/xQy5YtU69evSRJS5YsUatWrbR792517txZycnJOnr0qDZu3KiAgAB16NBBs2bN0uTJk5WQkCB3d3ctXrxYoaGhmjdvniSpVatW2rFjh+bPn6/o6Gi7thUAAAAAAADVEyNQAADVzg8//KCgoCDdfPPNGjp0qDIyMiRJaWlpys/PV2RkpKlsy5Yt1axZM6WmpkqSUlNT1a5dOwUEBJjKREdHKycnR0eOHDGVufYcRWWKzgEAAAAAAAAwAgUAUK2Eh4crMTFRLVq0UGZmpmbMmKGuXbvq8OHDysrKkru7u3x9fc2OCQgIUFZWliQpKyvLLHlStL9oX3llcnJydOnSJXl5eZUaW15envLy8kzPc3JyJEn5+fnKz8+3uI1FZa05pqbycDHsU4+zYfq3LlxXe6hL96k91PTrWVPjBgDAkebMmaPPP/9c33//vby8vPTHP/5Rr776qlq0aGEqc/nyZT3zzDNavny58vLyFB0drXfffdfs/UpGRobGjh2rLVu2qEGDBhoxYoTmzJkjV9f/fqy3detWxcfH68iRIwoODtbUqVM1cuRIezYXAGolEigAgGqlX79+pv+3b99e4eHhCgkJ0YoVK8pMbNjLnDlzNGPGjBLbk5OTVa9ePavPl5KSYouwqrW5d9m3vlmdCrVu3Tr7VlrL1YX71J5q6vW8ePGio0NADdH8ubWODgEAqo1t27YpNjZWf/jDH3T16lU9//zzioqK0tGjR1W/fn1Jv6/xuHbtWq1cuVI+Pj6Ki4vTwIEDtXPnTkn/XeMxMDBQu3btUmZmpoYPHy43NzfNnj1b0n/XeBwzZoySkpK0adMmPf7442rSpAlTFAPAdSKBAgCo1nx9fXX77bfr+PHj6tOnj65cuaKzZ8+ajULJzs42rZkSGBiovXv3mp0jOzvbtK/o36Jt15bx9vYuN0kzZcoUxcfHm57n5OQoODhYUVFR8vb2trhN+fn5SklJUZ8+feTm5mbxcTVR24QNdqnHw9nQrE6FenG/s9Km9bVLnbVdXbpP7aGmX8+iEXcAAMBy69evN3uemJgof39/paWlqVu3bqzxCAA1AAkUAEC1lpubqxMnTmjYsGEKCwuTm5ubNm3apEGDBkmSjh07poyMDEVEREiSIiIi9PLLL+vUqVPy9/eX9Ps3vr29vdW6dWtTmeKjFFJSUkznKIuHh4c8PDxKbHdzc6vUB6KVPa4myStwsm99hU61/praW124T+2ppl7PmhgzAADVzblz5yRJfn5+kipe47Fz585lrvE4duxYHTlyRB07dixzjcfx48eXGYutpieuDmr6VKkVsWf77DUFs1md10zHbA/2vk9q8/1ZU9tmbbwkUAAA1cqzzz6r/v37KyQkRL/++qumT58uFxcXDRkyRD4+Pho1apTi4+Pl5+cnb29vjRs3ThEREercubMkKSoqSq1bt9awYcM0d+5cZWVlaerUqYqNjTUlP8aMGaN33nlHkyZN0mOPPabNmzdrxYoVWruWaUcAAAAA2F5hYaHGjx+vu+++W23btpUkh67xaOvpiauDmjpVqqXs0T57T8F8rVmdCu1Sj6OmfK7N92dNa5u10xOTQAEAVCs///yzhgwZotOnT6tx48bq0qWLdu/ercaNG0uS5s+fL2dnZw0aNMhskcUiLi4uWrNmjcaOHauIiAjVr19fI0aM0MyZM01lQkNDtXbtWk2YMEELFixQ06ZN9cEHHzC8HQAAAECViI2N1eHDh7Vjxw5HhyLJdtMTVwc1farUitizffaagvla107HnFdY9TMYHE6w7/v+2nx/1tS2WTs9MQkUAEC1snz58nL3e3p6auHChVq4cGGZZUJCQir8VkmPHj307bffVipGAAAAALBUXFyc1qxZo+3bt6tp06am7YGBgQ5b49HW0xNXBzU5dkvYo332noLZrO5CJ7vU76h7pDbfnzWtbdbG6lxFcQAAAAAAAAB1lmEYiouL06pVq7R582aFhoaa7b92jccipa3xeOjQIZ06dcpUprQ1Hq89R1GZitZ4BABUjBEoAAAAAAAAgI3FxsZq2bJl+uKLL3TDDTeY1izx8fGRl5cXazwCQA3ACBQAAAAAAADAxhYtWqRz586pR48eatKkienx6aefmsrMnz9f9957rwYNGqRu3bopMDBQn3/+uWl/0RqPLi4uioiI0COPPKLhw4eXusZjSkqK7rjjDs2bN481HgHARhiBAgAAAAAAANiYYRgVlmGNRwCo3hiBAgAAAAAAAAAAUAwJFAAAAAAAAAAAgGJIoAAAAAAAAAAAABRDAgUAAAAAAAAAAKAYEigAAAAAAAAAAADFkEABAAAAAAAAAAAohgQKAAAAAAAAAABAMSRQAAAAAAAAAAAAiiGBAgAAAKDOmTNnjv7whz/ohhtukL+/vwYMGKBjx46ZlenRo4ecnJzMHmPGjDErk5GRoZiYGNWrV0/+/v6aOHGirl69alZm69atuvPOO+Xh4aFbb71ViYmJVd08AAAAADZAAgUAAABAnbNt2zbFxsZq9+7dSklJUX5+vqKionThwgWzck888YQyMzNNj7lz55r2FRQUKCYmRleuXNGuXbu0dOlSJSYmatq0aaYy6enpiomJUc+ePXXgwAGNHz9ejz/+uDZs2GC3tgIAAACoHFdHBwAAAAAA9rZ+/Xqz54mJifL391daWpq6detm2l6vXj0FBgaWeo7k5GQdPXpUGzduVEBAgDp06KBZs2Zp8uTJSkhIkLu7uxYvXqzQ0FDNmzdPktSqVSvt2LFD8+fPV3R0dNU1EAAAAMB1YwQKAAAAgDrv3LlzkiQ/Pz+z7UlJSWrUqJHatm2rKVOm6OLFi6Z9qampateunQICAkzboqOjlZOToyNHjpjKREZGmp0zOjpaqampVdUUAAAAADbCCBQAAAAAdVphYaHGjx+vu+++W23btjVtf/jhhxUSEqKgoCAdPHhQkydP1rFjx/T5559LkrKyssySJ5JMz7Oyssotk5OTo0uXLsnLy8tsX15envLy8kzPc3JyJEn5+fnKz883K1v0vPj2a3m4GBVfgDrKw9kw+9ca5V3zusKS+w9l4/qVjusBAKhuriuB8sorr2jKlCl6+umn9eabb0qSLl++rGeeeUbLly9XXl6eoqOj9e6775q9acjIyNDYsWO1ZcsWNWjQQCNGjNCcOXPk6vrfcLZu3ar4+HgdOXJEwcHBmjp1qkaOHHk94QIAAABACbGxsTp8+LB27Nhhtn306NGm/7dr105NmjRR7969deLECd1yyy1VEsucOXM0Y8aMEtuTk5NVr169Uo9JSUkp83xz77JZaLXWrE6FVh+zbt26KoikZirv/kPFuH7mrh3lBwBAdVDpBMq+ffv03nvvqX379mbbJ0yYoLVr12rlypXy8fFRXFycBg4cqJ07d0r670KLgYGB2rVrlzIzMzV8+HC5ublp9uzZkv670OKYMWOUlJSkTZs26fHHH1eTJk2YJxgAAACAzcTFxWnNmjXavn27mjZtWm7Z8PBwSdLx48d1yy23KDAwUHv37jUrk52dLUmmdVMCAwNN264t4+3tXWL0iSRNmTJF8fHxpuc5OTkKDg5WVFSUvL29zcrm5+crJSVFffr0kZubW6kxt01gsfqyeDgbmtWpUC/ud1ZeoZNVxx5O4H2pJfcfysb1K13RqDsAAKqLSiVQcnNzNXToUP31r3/VSy+9ZNp+7tw5ffjhh1q2bJl69eolSVqyZIlatWql3bt3q3Pnziy0CAAAAMDhDMPQuHHjtGrVKm3dulWhoaEVHnPgwAFJUpMmTSRJERERevnll3Xq1Cn5+/tL+v3b5N7e3mrdurWpTPHRCikpKYqIiCi1Dg8PD3l4eJTY7ubmVuaHrOXtyyuwLjFQF+UVOll9nfjA+7/Ku/9QMa6fOa4FAKC6qdQi8rGxsYqJiSmxGGJaWpry8/PNtrds2VLNmjUzLZLIQosAAAAAHC02NlaffPKJli1bphtuuEFZWVnKysrSpUuXJEknTpzQrFmzlJaWppMnT+rLL7/U8OHD1a1bN9Mo/KioKLVu3VrDhg3TP//5T23YsEFTp05VbGysKQkyZswY/fjjj5o0aZK+//57vfvuu1qxYoUmTJjgsLYDAAAAsIzVI1CWL1+uf/zjH9q3b1+JfVlZWXJ3d5evr6/Z9oCAgAoXUSzaV16ZshZalKxbbLE8RWUrs5Dg9aitC6WxMJ7tcC1tp7Zdy9rSDgAA7GnRokWSpB49ephtX7JkiUaOHCl3d3dt3LhRb775pi5cuKDg4GANGjRIU6dONZV1cXHRmjVrNHbsWEVERKh+/foaMWKEZs6caSoTGhqqtWvXasKECVqwYIGaNm2qDz74gJH1AAAAQA1gVQLlX//6l55++mmlpKTI09OzqmKqlMostlieyiwkeD1q+yKELIxnO1xL26kt15KFFgEAsJ5hlP+FqeDgYG3btq3C84SEhFT4t3yPHj307bffWhUfAAAAAMezKoGSlpamU6dO6c477zRtKygo0Pbt2/XOO+9ow4YNunLlis6ePWs2CiU7O9tsEUVbL7QoWbfYYnmKFnKrzEKC16O2LkLIwni2w7W0ndp2LVloEQAAAAAAALA9qxIovXv31qFDh8y2Pfroo2rZsqUmT56s4OBgubm5adOmTRo0aJAk6dixY8rIyDAtklgVCy1KlVtssTyVWUjwetSGD3HLw8J4tsO1tJ3aci1rQxsAAAAAAACA6saqBMoNN9ygtm3bmm2rX7++brzxRtP2UaNGKT4+Xn5+fvL29ta4ceMUERGhzp07SzJfaHHu3LnKysoqdaHFd955R5MmTdJjjz2mzZs3a8WKFVq7dq0t2gwAAAAAAAAAAFAuqxeRr8j8+fPl7OysQYMGKS8vT9HR0Xr33XdN+1loEQAAAAAAAAAAVHfXnUDZunWr2XNPT08tXLhQCxcuLPMYFloEAAAAAAAAAADVmbOjAwAAAAAAAAAAAKhuSKAAAAAAAAAAAAAUQwIFAAAAAAAAAACgGBIoAAAAAAAAAAAAxZBAAQAAAAAAAAAAKIYECgAAAAAAAAAAQDEkUAAAAAAAAAAAAIohgQIAAAAAAAAAAFAMCRQAAAAAAAAAAIBiSKAAAAAAAAAAAAAUQwIFAAAAAAAAAACgGBIoAAAAAAAAAAAAxZBAAQAAAAAAAAAAKIYECgAAAAAAAAAAQDGujg4AAIDyvPLKK5oyZYqefvppvfnmm5Kky5cv65lnntHy5cuVl5en6OhovfvuuwoICDAdl5GRobFjx2rLli1q0KCBRowYoTlz5sjV9b9d39atWxUfH68jR44oODhYU6dO1ciRI+3cQgAAAABAddb8ubV2r/PkKzF2rxNASYxAAQBUW/v27dN7772n9u3bm22fMGGCvvrqK61cuVLbtm3Tr7/+qoEDB5r2FxQUKCYmRleuXNGuXbu0dOlSJSYmatq0aaYy6enpiomJUc+ePXXgwAGNHz9ejz/+uDZs2GC39gEAAAAAAKD6IoECAKiWcnNzNXToUP31r39Vw4YNTdvPnTunDz/8UG+88YZ69eqlsLAwLVmyRLt27dLu3bslScnJyTp69Kg++eQTdejQQf369dOsWbO0cOFCXblyRZK0ePFihYaGat68eWrVqpXi4uL04IMPav78+Q5pLwAAAAAAAKoXEigAgGopNjZWMTExioyMNNuelpam/Px8s+0tW7ZUs2bNlJqaKklKTU1Vu3btzKb0io6OVk5Ojo4cOWIqU/zc/8fevcdFWeb/H38DwgDqgKiArEqU5fkUlsy3Mg8IGrmZ7G6Wm4csVxfdlErXMkWtbC0zM9M2S9pd3dLdslJTxnMpnljZPJSbrsVWgm0GeBxGuH9/9ONeZ0AFhOH0ej4ePOC+rs99X4cZuIb5zH3f8fHx5jEAAAAAAABQv3EPFABAjfPOO+/oH//4h/bu3VuiLjs7W35+fgoODnYpDwsLU3Z2thlzafKkuL647kox+fn5On/+vAICAkq07XA45HA4zO38/HxJktPplNPpLPP4imPLs09tZfExPNOOt2F+rw/z6gn16XnqCbV9PmtrvwEAAADgWpBAAQDUKP/5z3/06KOPym63y9/fv7q742LOnDmaOXNmifK0tDQFBgaW+3h2u70yulWjzb3Vs+3N7lGkdevWebbROq4+PE89qbbO57lz56q7CwAAAADgcSRQAAA1SkZGhk6ePKmbb77ZLCssLNT27dv16quvasOGDSooKFBubq7LWSg5OTkKDw+XJIWHh2vPnj0ux83JyTHrir8Xl10aY7VaSz37RJKmTp2q5ORkczs/P1+tWrVSXFycrFZrmcfodDplt9vVv39/+fr6lnm/2qhTygaPtGPxNjS7R5Ge3uetjOkDPNJmXVefnqeeUNvns/iMOwAAAACoT0igAABqlH79+unAgQMuZaNGjVK7du00ZcoUtWrVSr6+vtq0aZMSExMlSUeOHFFWVpZsNpskyWaz6dlnn9XJkycVGhoq6adPfVutVnXo0MGMcT9TwW63m8cojcVikcViKVHu6+tboTdEK7pfbeIo9PJse0VedX5OPa0+PE89qbbOZ23sMwAAAABcKxIoAIAapXHjxurUqZNLWcOGDdW0aVOzfPTo0UpOTlZISIisVqsmTJggm82mmJgYSVJcXJw6dOigBx98UHPnzlV2dramTZumpKQkMwEyduxYvfrqq5o8ebIeeughbd68WStXrtTatWs9O2AAAAAAAADUSCRQAAC1zvz58+Xt7a3ExEQ5HA7Fx8frtddeM+t9fHy0Zs0ajRs3TjabTQ0bNtSIESM0a9YsMyYqKkpr167VpEmTtGDBArVs2VJLly5VfHx8dQwJAAAAAAAANQwJFABAjbd161aXbX9/fy1atEiLFi267D6RkZFXvZl47969tX///sroIgAAAAAAAOoY7+ruAAAAAAAAAAAAQE1DAgUAAAAAAAAAAMANCRQAAAAAAAAAAAA3JFAAAAAAAAAAAADckEABAAAAAAAAAABwQwIFAAAAAAAAqGTbt2/XoEGDFBERIS8vL61evdqlfuTIkfLy8nL5GjBggEvMqVOnNGzYMFmtVgUHB2v06NE6c+aMS8xnn32mO+64Q/7+/mrVqpXmzp1b1UMDgHqDBAoAAAAAAABQyc6ePauuXbtq0aJFl40ZMGCATpw4YX799a9/dakfNmyYDh06JLvdrjVr1mj79u0aM2aMWZ+fn6+4uDhFRkYqIyNDL7zwglJSUvTHP/6xysYFAPVJg+ruAAAAAAAAAFDXDBw4UAMHDrxijMViUXh4eKl1n3/+udavX6+9e/eqR48ekqSFCxfqrrvu0osvvqiIiAgtX75cBQUFeuutt+Tn56eOHTsqMzNTL730kkuiBQBQMZyBAgAAAKDemTNnjm655RY1btxYoaGhGjx4sI4cOeISc+HCBSUlJalp06Zq1KiREhMTlZOT4xKTlZWlhIQEBQYGKjQ0VE888YQuXrzoErN161bdfPPNslgsatOmjVJTU6t6eACAWmLr1q0KDQ1V27ZtNW7cOP3www9mXXp6uoKDg83kiSTFxsbK29tbu3fvNmN69eolPz8/MyY+Pl5HjhzRjz/+6LmBAEAdxRkoAAAAAOqdbdu2KSkpSbfccosuXryoJ598UnFxcTp8+LAaNmwoSZo0aZLWrl2rVatWKSgoSOPHj9eQIUO0Y8cOSVJhYaESEhIUHh6unTt36sSJExo+fLh8fX313HPPSZKOHz+uhIQEjR07VsuXL9emTZv08MMPq0WLFoqPj6+28QMAqt+AAQM0ZMgQRUVF6dixY3ryySc1cOBApaeny8fHR9nZ2QoNDXXZp0GDBgoJCVF2drYkKTs7W1FRUS4xYWFhZl2TJk1KbdvhcMjhcJjb+fn5kiSn0ymn01lpY/SE4v5WZb8tPkaVHfty3MflicelOsZp8TZcvlc1Tz+/Pfn4eVptHVt5+0sCBQAAAEC9s379epft1NRUhYaGKiMjQ7169VJeXp7efPNNrVixQn379pUkLVu2TO3bt9euXbsUExOjtLQ0HT58WBs3blRYWJi6deum2bNna8qUKUpJSZGfn5+WLFmiqKgozZs3T5LUvn17ffrpp5o/fz4JFACo54YOHWr+3LlzZ3Xp0kU33HCDtm7dqn79+lVp23PmzNHMmTNLlKelpSkwMLBK264qdru9yo4999YqO/RlrVu3zmW7KsdXrDrGWWx2jyKPtOM+r57iicevutS2sZ07d65c8SRQAAAAANR7eXl5kqSQkBBJUkZGhpxOp2JjY82Ydu3aqXXr1kpPT1dMTIzS09PVuXNn85O+0k+XTRk3bpwOHTqk7t27Kz093eUYxTETJ04stR/l+URwWT71Vx2fJK0truUTr7Xtk5ZVobZ+6rSmYP5KV9/n4/rrr1ezZs109OhR9evXT+Hh4Tp58qRLzMWLF3Xq1Cnzvinh4eElLi9ZvH25e6tI0tSpU5WcnGxu5+fnq1WrVoqLi5PVaq2sIXmE0+mU3W5X//795evrWyVtdErZUCXHvZKDKT990MIT4ytWHeO0eBua3aNIT+/zlqPIq8rbK55XT/Hk4+dptXVsxa+vy4oECgAAAIB6raioSBMnTtRtt92mTp06Sfrpsid+fn4KDg52iQ0LC3O5bMqlyZPi+uK6K8Xk5+fr/PnzCggIcKmryCeCr/Spv+r8JGltUZFPvFbXp1drotr2qdOahvlzVd5PBdc133zzjX744Qe1aNFCkmSz2ZSbm6uMjAxFR0dLkjZv3qyioiL17NnTjHnqqafkdDrNNzDtdrvatm172ct3ST/dvN5isZQo9/X1rVVvhF6qKvvuKKz6N/bduY/FE49NdYzTbLvIyyPtV9fzuzb/bl1NbRtbeftKAgUAAABAvZaUlKSDBw/q008/re6ulOsTwWX51F91fJK0triWT7x6+tOrNVFt/dRpTcH8la68nwqu6c6cOaOjR4+a28ePH1dmZqZCQkIUEhKimTNnKjExUeHh4Tp27JgmT56sNm3amJd4bN++vQYMGKBHHnlES5YskdPp1Pjx4zV06FBFRERIkh544AHNnDlTo0eP1pQpU3Tw4EEtWLBA8+fPr5YxA0BdQwIFAAAAQL01fvx4rVmzRtu3b1fLli3N8vDwcBUUFCg3N9flLJScnByXy6bs2bPH5Xjul0253KVVrFZribNPpIp9IvhKddX5SdLaoiKfeOUN7/+pbZ86rWmYP1d1bS727dunPn36mNvFCfIRI0Zo8eLF+uyzz/T2228rNzdXERERiouL0+zZs13WgeXLl2v8+PHq16+fvL29lZiYqFdeecWsDwoKUlpampKSkhQdHa1mzZpp+vTpGjNmjOcGCgB1GAkUAAAAAPWOYRiaMGGC3n//fW3dulVRUVEu9dHR0fL19dWmTZuUmJgoSTpy5IiysrJks9kk/XTZlGeffVYnT55UaGiopJ8um2K1WtWhQwczprSbwBYfAwBQd/Xu3VuGcfn7LG3YcPWzBENCQrRixYorxnTp0kWffPJJufsHALg6EigAAAAA6p2kpCStWLFCH3zwgRo3bmzesyQoKEgBAQEKCgrS6NGjlZycrJCQEFmtVk2YMEE2m00xMTGSpLi4OHXo0EEPPvig5s6dq+zsbE2bNk1JSUnmp4fHjh2rV199VZMnT9ZDDz2kzZs3a+XKlVq7dm21jR0AAABA2XhXdwcAAAAAwNMWL16svLw89e7dWy1atDC/3n33XTNm/vz5uvvuu5WYmKhevXopPDxc7733nlnv4+OjNWvWyMfHRzabTb/+9a81fPhwzZo1y4yJiorS2rVrZbfb1bVrV82bN09Lly41r28PAAAAoObiDBQAAAAA9c6VLqlSzN/fX4sWLdKiRYsuGxMZGVniEl3uevfurf3795e7jwAAAACqF2egAAAAAAAAAAAAuOEMFAAA6onrfs/19gEAAAAAAMqKM1AAAAAAAAAAAADckEABAAAAAAAAAABwQwIFAAAAAAAAAADATbkSKIsXL1aXLl1ktVpltVpls9n08ccfm/UXLlxQUlKSmjZtqkaNGikxMVE5OTkux8jKylJCQoICAwMVGhqqJ554QhcvXnSJ2bp1q26++WZZLBa1adNGqampFR8hAAAAAAAAAABAOZUrgdKyZUs9//zzysjI0L59+9S3b1/dc889OnTokCRp0qRJ+uijj7Rq1Spt27ZN3333nYYMGWLuX1hYqISEBBUUFGjnzp16++23lZqaqunTp5sxx48fV0JCgvr06aPMzExNnDhRDz/8sDZs2FBJQwYAAAAAAAAAALiyBuUJHjRokMv2s88+q8WLF2vXrl1q2bKl3nzzTa1YsUJ9+/aVJC1btkzt27fXrl27FBMTo7S0NB0+fFgbN25UWFiYunXrptmzZ2vKlClKSUmRn5+flixZoqioKM2bN0+S1L59e3366aeaP3++4uPjK2nYAAAAAAAAAAAAl1euBMqlCgsLtWrVKp09e1Y2m00ZGRlyOp2KjY01Y9q1a6fWrVsrPT1dMTExSk9PV+fOnRUWFmbGxMfHa9y4cTp06JC6d++u9PR0l2MUx0ycOPGK/XE4HHI4HOZ2fn6+JMnpdMrpdJZ5XMWxFm+jzPtUhvL0sTYpHlddHZ8nMZeVp67NZV0ZBwAAAAAAAFCTlDuBcuDAAdlsNl24cEGNGjXS+++/rw4dOigzM1N+fn4KDg52iQ8LC1N2drYkKTs72yV5UlxfXHelmPz8fJ0/f14BAQGl9mvOnDmaOXNmifK0tDQFBgaWd5ia3aOo3Ptci3Xr1nm0PU+z2+3V3YU6g7msPHVlLs+dO1fdXQAAAAAAAADqnHInUNq2bavMzEzl5eXpb3/7m0aMGKFt27ZVRd/KZerUqUpOTja38/Pz1apVK8XFxclqtZb5OE6nU3a7XU/v85ajyKsqulqqgyl18/JkxfPZv39/+fr6Vnd3ajXmsvLUtbksPuMOAAAAAAAAQOUpdwLFz89Pbdq0kSRFR0dr7969WrBgge677z4VFBQoNzfX5SyUnJwchYeHS5LCw8O1Z88el+Pl5OSYdcXfi8sujbFarZc9+0SSLBaLLBZLiXJfX98KvUHqKPKSo9BzCZS68CbulVT0cUBJzGXlqStzWRfGAAAAAAAAANQ03td6gKKiIjkcDkVHR8vX11ebNm0y644cOaKsrCzZbDZJks1m04EDB3Ty5Ekzxm63y2q1qkOHDmbMpccojik+BgAAAAAAAAAAQFUr1xkoU6dO1cCBA9W6dWudPn1aK1as0NatW7VhwwYFBQVp9OjRSk5OVkhIiKxWqyZMmCCbzaaYmBhJUlxcnDp06KAHH3xQc+fOVXZ2tqZNm6akpCTz7JGxY8fq1Vdf1eTJk/XQQw9p8+bNWrlypdauXVv5owcAAAAAAAAAAChFuRIoJ0+e1PDhw3XixAkFBQWpS5cu2rBhg/r37y9Jmj9/vry9vZWYmCiHw6H4+Hi99tpr5v4+Pj5as2aNxo0bJ5vNpoYNG2rEiBGaNWuWGRMVFaW1a9dq0qRJWrBggVq2bKmlS5cqPr5u3iMEAAAAAAAAAADUPOVKoLz55ptXrPf399eiRYu0aNGiy8ZERkZq3bp1VzxO7969tX///vJ0DQAAAAAAAAAAoNJc8z1QAAAAAAAAAAAA6hoSKAAAAAAAAAAAAG5IoAAAAAAAAAAAALghgQIAAAAAAAAAAOCGBAoAAAAAAAAAAIAbEigAAAAAAAAAAABuSKAAAAAAAAAAAAC4IYECAKhRFi9erC5dushqtcpqtcpms+njjz826y9cuKCkpCQ1bdpUjRo1UmJionJyclyOkZWVpYSEBAUGBio0NFRPPPGELl686BKzdetW3XzzzbJYLGrTpo1SU1M9MTwAAAAAAADUEg2quwMAAFyqZcuWev7553XjjTfKMAy9/fbbuueee7R//3517NhRkyZN0tq1a7Vq1SoFBQVp/PjxGjJkiHbs2CFJKiwsVEJCgsLDw7Vz506dOHFCw4cPl6+vr5577jlJ0vHjx5WQkKCxY8dq+fLl2rRpkx5++GG1aNFC8fHx1Tl8AAAAAAB03e/XSpIsPobm3ip1StkgR6FXNfcKqH9IoAAAapRBgwa5bD/77LNavHixdu3apZYtW+rNN9/UihUr1LdvX0nSsmXL1L59e+3atUsxMTFKS0vT4cOHtXHjRoWFhalbt26aPXu2pkyZopSUFPn5+WnJkiWKiorSvHnzJEnt27fXp59+qvnz55NAAQAAAAAAgCQu4QUAqMEKCwv1zjvv6OzZs7LZbMrIyJDT6VRsbKwZ065dO7Vu3Vrp6emSpPT0dHXu3FlhYWFmTHx8vPLz83Xo0CEz5tJjFMcUHwMAAAAAAADgDBQAQI1z4MAB2Ww2XbhwQY0aNdL777+vDh06KDMzU35+fgoODnaJDwsLU3Z2tiQpOzvbJXlSXF9cd6WY/Px8nT9/XgEBAaX2y+FwyOFwmNv5+fmSJKfTKafTWebxFceWZ5/KYPExPNqeJ1m8DfO7p+e1rqqu52ldVdvns7b2GwAAAACuBQkUAECN07ZtW2VmZiovL09/+9vfNGLECG3btq26u6U5c+Zo5syZJcrT0tIUGBhY7uPZ7fbK6FaZzb3Vo81Vi9k9irRu3brq7kad4unnaV1XW+fz3Llz1d0FAAAAAPA4EigAgBrHz89Pbdq0kSRFR0dr7969WrBgge677z4VFBQoNzfX5SyUnJwchYeHS5LCw8O1Z88el+Pl5OSYdcXfi8sujbFarZc9+0SSpk6dquTkZHM7Pz9frVq1UlxcnKxWa5nH53Q6Zbfb1b9/f/n6+pZ5v2vVKWWDx9ryNIu3odk9ivT0Pm9lTB9Q3d2pE6rreVpX1fb5LD7jDgAAAADqExIoAIAar6ioSA6HQ9HR0fL19dWmTZuUmJgoSTpy5IiysrJks9kkSTabTc8++6xOnjyp0NBQST994ttqtapDhw5mjPtZCna73TzG5VgsFlkslhLlvr6+FXpDtKL7VZSj0MtjbVUXR5FXrXxzuibz9PO0rqut81kb+wwAAAAA14oECgCgRpk6daoGDhyo1q1b6/Tp01qxYoW2bt2qDRs2KCgoSKNHj1ZycrJCQkJktVo1YcIE2Ww2xcTESJLi4uLUoUMHPfjgg5o7d66ys7M1bdo0JSUlmcmPsWPH6tVXX9XkyZP10EMPafPmzVq5cqXWrl1bnUMHAAAAAABADUICBQBQo5w8eVLDhw/XiRMnFBQUpC5dumjDhg3q37+/JGn+/Pny9vZWYmKiHA6H4uPj9dprr5n7+/j4aM2aNRo3bpxsNpsaNmyoESNGaNasWWZMVFSU1q5dq0mTJmnBggVq2bKlli5dqvj4eI+PFwAAAAAAADUTCRQAQI3y5ptvXrHe399fixYt0qJFiy4bExkZedUbiffu3Vv79++vUB8BAAAAAABQ93lXdwcAAAAAAAAAAABqGhIoAAAAAAAAAAAAbkigAAAAAAAAAAAAuCGBAgAAAKDe2b59uwYNGqSIiAh5eXlp9erVLvUjR46Ul5eXy9eAAQNcYk6dOqVhw4bJarUqODhYo0eP1pkzZ1xiPvvsM91xxx3y9/dXq1atNHfu3KoeGgAAAIBKQgIFAAAAQL1z9uxZde3aVYsWLbpszIABA3TixAnz669//atL/bBhw3To0CHZ7XatWbNG27dv15gxY8z6/Px8xcXFKTIyUhkZGXrhhReUkpKiP/7xj1U2LgAAAACVp0F1dwAAAAAAPG3gwIEaOHDgFWMsFovCw8NLrfv888+1fv167d27Vz169JAkLVy4UHfddZdefPFFRUREaPny5SooKNBbb70lPz8/dezYUZmZmXrppZdcEi0AAAAAaibOQAEAAACAUmzdulWhoaFq27atxo0bpx9++MGsS09PV3BwsJk8kaTY2Fh5e3tr9+7dZkyvXr3k5+dnxsTHx+vIkSP68ccfPTcQAAAAABXCGSgAAAAA4GbAgAEaMmSIoqKidOzYMT355JMaOHCg0tPT5ePjo+zsbIWGhrrs06BBA4WEhCg7O1uSlJ2draioKJeYsLAws65JkyYl2nU4HHI4HOZ2fn6+JMnpdMrpdLrEFm+7l1/K4mOUdcj1jsXbcPleHlea8/qiLM8/XB7zVzrmAwBQ05BAAQAAAAA3Q4cONX/u3LmzunTpohtuuEFbt25Vv379qqzdOXPmaObMmSXK09LSFBgYWOo+drv9ssebe2ulda3Omt2jqNz7rFu3rgp6Ujtd6fmHq2P+XJ07d666uwAAgAsSKAAAAABwFddff72aNWumo0ePql+/fgoPD9fJkyddYi5evKhTp06Z900JDw9XTk6OS0zx9uXurTJ16lQlJyeb2/n5+WrVqpXi4uJktVpdYp1Op+x2u/r37y9fX99Sj9cpZUP5BlqPWLwNze5RpKf3ectR5FWufQ+mxFdRr2qPsjz/cHnMX+mKz7oDAKCmIIECAAAAAFfxzTff6IcfflCLFi0kSTabTbm5ucrIyFB0dLQkafPmzSoqKlLPnj3NmKeeekpOp9N8g9Rut6tt27alXr5L+unG9RaLpUS5r6/vZd9kvVKdo7B8iYH6yFHkVe554g3v/7nS8w9Xx/y5Yi4AADUNN5EHAAAAUO+cOXNGmZmZyszMlCQdP35cmZmZysrK0pkzZ/TEE09o165d+uqrr7Rp0ybdc889atOmjeLjfzrzoH379howYIAeeeQR7dmzRzt27ND48eM1dOhQRURESJIeeOAB+fn5afTo0Tp06JDeffddLViwwOUMEwAAAAA1F2egAAAAAKh39u3bpz59+pjbxUmNESNGaPHixfrss8/09ttvKzc3VxEREYqLi9Ps2bNdzg5Zvny5xo8fr379+snb21uJiYl65ZVXzPqgoCClpaUpKSlJ0dHRatasmaZPn64xY8Z4bqAAANRB1/1+rfmzxcfQ3Ft/umwlZ14CqGwkUAAAAADUO71795ZhGJet37Dh6vcOCQkJ0YoVK64Y06VLF33yySfl7h8AAACA6sclvAAAAAAAAAAAANyQQAEAAAAAAAAAAHBDAgUAAAAAAAAAAMANCRQAAAAAAACgkm3fvl2DBg1SRESEvLy8tHr1apd6wzA0ffp0tWjRQgEBAYqNjdWXX37pEnPq1CkNGzZMVqtVwcHBGj16tM6cOeMS89lnn+mOO+6Qv7+/WrVqpblz51b10ACg3iCBAgAAAAAAAFSys2fPqmvXrlq0aFGp9XPnztUrr7yiJUuWaPfu3WrYsKHi4+N14cIFM2bYsGE6dOiQ7Ha71qxZo+3bt2vMmDFmfX5+vuLi4hQZGamMjAy98MILSklJ0R//+McqHx8A1AcNqrsDAAAAAAAAQF0zcOBADRw4sNQ6wzD08ssva9q0abrnnnskSX/6058UFham1atXa+jQofr888+1fv167d27Vz169JAkLVy4UHfddZdefPFFRUREaPny5SooKNBbb70lPz8/dezYUZmZmXrppZdcEi0AgIrhDBQAAAAAAADAg44fP67s7GzFxsaaZUFBQerZs6fS09MlSenp6QoODjaTJ5IUGxsrb29v7d6924zp1auX/Pz8zJj4+HgdOXJEP/74o4dGAwB1F2egAAAAAAAAAB6UnZ0tSQoLC3MpDwsLM+uys7MVGhrqUt+gQQOFhIS4xERFRZU4RnFdkyZNSm3f4XDI4XCY2/n5+ZIkp9Mpp9NZ0WF5jMXH+N/P3obL97qG8VUuTz+/i9urDb9X5VVbx1be/pJAAQAAAAAAAOqROXPmaObMmSXK09LSFBgYWA09Kp+5t5Ysm92jyPMd8SDGVznWrVvnkXbc2e32amnXE2rb2M6dO1eueBIoAAAAAAAAgAeFh4dLknJyctSiRQuzPCcnR926dTNjTp486bLfxYsXderUKXP/8PBw5eTkuMQUbxfHlGbq1KlKTk42t/Pz89WqVSvFxcXJarVWfGAe0illg/mzxdvQ7B5FenqftxxFXtXYq6rB+CrXwZT4Km/jUk6nU3a7Xf3795evr69H265qtXVsxWfclRUJFAAAAAAAAMCDoqKiFB4erk2bNpkJk/z8fO3evVvjxo2TJNlsNuXm5iojI0PR0dGSpM2bN6uoqEg9e/Y0Y5566ik5nU7zDUy73a62bdte9vJdkmSxWGSxWEqU+/r61oo3Qh2FJd9odxR5lVpeVzC+ylFdz+/a8rtVEbVtbOXtKzeRBwAAAAAAACrZmTNnlJmZqczMTEk/3Tg+MzNTWVlZ8vLy0sSJE/XMM8/oww8/1IEDBzR8+HBFRERo8ODBkqT27dtrwIABeuSRR7Rnzx7t2LFD48eP19ChQxURESFJeuCBB+Tn56fRo0fr0KFDevfdd7VgwQKXs0sAABXHGSgAAAAAAABAJdu3b5/69OljbhcnNUaMGKHU1FRNnjxZZ8+e1ZgxY5Sbm6vbb79d69evl7+/v7nP8uXLNX78ePXr10/e3t5KTEzUK6+8YtYHBQUpLS1NSUlJio6OVrNmzTR9+nSNGTPGcwMFgDqMBAoAAAAAAABQyXr37i3DMC5b7+XlpVmzZmnWrFmXjQkJCdGKFSuu2E6XLl30ySefVLifAIDL4xJeAAAAAAAAAAAAbkigAAAAAAAAAAAAuClXAmXOnDm65ZZb1LhxY4WGhmrw4ME6cuSIS8yFCxeUlJSkpk2bqlGjRkpMTFROTo5LTFZWlhISEhQYGKjQ0FA98cQTunjxokvM1q1bdfPNN8tisahNmzZKTU2t2AgBAAAAAAAAAADKqVwJlG3btikpKUm7du2S3W6X0+lUXFyczp49a8ZMmjRJH330kVatWqVt27bpu+++05AhQ8z6wsJCJSQkqKCgQDt37tTbb7+t1NRUTZ8+3Yw5fvy4EhIS1KdPH2VmZmrixIl6+OGHtWHDhkoYMgAAAAAAAAAAwJWV6yby69evd9lOTU1VaGioMjIy1KtXL+Xl5enNN9/UihUr1LdvX0nSsmXL1L59e+3atUsxMTFKS0vT4cOHtXHjRoWFhalbt26aPXu2pkyZopSUFPn5+WnJkiWKiorSvHnzJEnt27fXp59+qvnz5ys+Pr6Shg4AAAAAAAAAAFC6ciVQ3OXl5UmSQkJCJEkZGRlyOp2KjY01Y9q1a6fWrVsrPT1dMTExSk9PV+fOnRUWFmbGxMfHa9y4cTp06JC6d++u9PR0l2MUx0ycOPGyfXE4HHI4HOZ2fn6+JMnpdMrpdJZ5TMWxFm+jzPtUhvL0sTYpHlddHZ8nMZeVp67NZV0ZBwAAAAAAAFCTVDiBUlRUpIkTJ+q2225Tp06dJEnZ2dny8/NTcHCwS2xYWJiys7PNmEuTJ8X1xXVXisnPz9f58+cVEBBQoj9z5szRzJkzS5SnpaUpMDCw3OOb3aOo3Ptci3Xr1nm0PU+z2+3V3YU6g7msPHVlLs+dO1fdXQAAAAAAAADqnAonUJKSknTw4EF9+umnldmfCps6daqSk5PN7fz8fLVq1UpxcXGyWq1lPo7T6ZTdbtfT+7zlKPKqiq6W6mBK3bw0WfF89u/fX76+vtXdnVqNuaw8dW0ui8+4AwAAAAAAAFB5KpRAGT9+vNasWaPt27erZcuWZnl4eLgKCgqUm5vrchZKTk6OwsPDzZg9e/a4HC8nJ8esK/5eXHZpjNVqLfXsE0myWCyyWCwlyn19fSv0BqmjyEuOQs8lUOrCm7hXUtHHASUxl5WnrsxlXRgDAAAAAAAAUNN4lyfYMAyNHz9e77//vjZv3qyoqCiX+ujoaPn6+mrTpk1m2ZEjR5SVlSWbzSZJstlsOnDggE6ePGnG2O12Wa1WdejQwYy59BjFMcXHAAAAAAAAAAAAqErlOgMlKSlJK1as0AcffKDGjRub9ywJCgpSQECAgoKCNHr0aCUnJyskJERWq1UTJkyQzWZTTEyMJCkuLk4dOnTQgw8+qLlz5yo7O1vTpk1TUlKSeQbJ2LFj9eqrr2ry5Ml66KGHtHnzZq1cuVJr166t5OEDAAAAAAAAAACUVK4zUBYvXqy8vDz17t1bLVq0ML/effddM2b+/Pm6++67lZiYqF69eik8PFzvvfeeWe/j46M1a9bIx8dHNptNv/71rzV8+HDNmjXLjImKitLatWtlt9vVtWtXzZs3T0uXLlV8fN28TwgAAAAAAAAAAKhZynUGimEYV43x9/fXokWLtGjRosvGREZGat26dVc8Tu/evbV///7ydA8AAAAAAAAAAKBSlOsMFAAAAAAAAAAAgPqABAoAoEaZM2eObrnlFjVu3FihoaEaPHiwjhw54hJz4cIFJSUlqWnTpmrUqJESExOVk5PjEpOVlaWEhAQFBgYqNDRUTzzxhC5evOgSs3XrVt18882yWCxq06aNUlNTq3p4AAAAAAAAqCVIoAAAapRt27YpKSlJu3btkt1ul9PpVFxcnM6ePWvGTJo0SR999JFWrVqlbdu26bvvvtOQIUPM+sLCQiUkJKigoEA7d+7U22+/rdTUVE2fPt2MOX78uBISEtSnTx9lZmZq4sSJevjhh7VhwwaPjhcAAAAAAAA1U7nugQIAQFVbv369y3ZqaqpCQ0OVkZGhXr16KS8vT2+++aZWrFihvn37SpKWLVum9u3ba9euXYqJiVFaWpoOHz6sjRs3KiwsTN26ddPs2bM1ZcoUpaSkyM/PT0uWLFFUVJTmzZsnSWrfvr0+/fRTzZ8/X/Hx8R4fNwAAAAAAAGoWzkABANRoeXl5kqSQkBBJUkZGhpxOp2JjY82Ydu3aqXXr1kpPT5ckpaenq3PnzgoLCzNj4uPjlZ+fr0OHDpkxlx6jOKb4GAAAAAAAAKjfOAMFAFBjFRUVaeLEibrtttvUqVMnSVJ2drb8/PwUHBzsEhsWFqbs7Gwz5tLkSXF9cd2VYvLz83X+/HkFBASU6I/D4ZDD4TC38/PzJUlOp1NOp7PM4yqOLc8+lcHiY3i0PU+yeBvmd0/Pa11VXc/Tuqq2z2dt7TcAAAAAXAsSKACAGispKUkHDx7Up59+Wt1dkfTTDe5nzpxZojwtLU2BgYHlPp7dbq+MbpXZ3Fs92ly1mN2jSOvWravubtQpnn6e1nW1dT7PnTtX3V0AAAAAAI8jgQIAqJHGjx+vNWvWaPv27WrZsqVZHh4eroKCAuXm5rqchZKTk6Pw8HAzZs+ePS7Hy8nJMeuKvxeXXRpjtVpLPftEkqZOnark5GRzOz8/X61atVJcXJysVmuZx+Z0OmW329W/f3/5+vqWeb9r1Sllg8fa8jSLt6HZPYr09D5vZUwfUN3dqROq63laV9X2+Sw+4w4AAAAA6hMSKACAGsUwDE2YMEHvv/++tm7dqqioKJf66Oho+fr6atOmTUpMTJQkHTlyRFlZWbLZbJIkm82mZ599VidPnlRoaKiknz71bbVa1aFDBzPG/UwFu91uHqM0FotFFoulRLmvr2+F3hCt6H4V5Sj08lhb1cVR5FUr35yuyTz9PK3raut81sY+AwAAAMC1IoECAKhRkpKStGLFCn3wwQdq3Lixec+SoKAgBQQEKCgoSKNHj1ZycrJCQkJktVo1YcIE2Ww2xcTESJLi4uLUoUMHPfjgg5o7d66ys7M1bdo0JSUlmQmQsWPH6tVXX9XkyZP10EMPafPmzVq5cqXWrl1bbWMHAAAAAABAzeFd3R0AAOBSixcvVl5ennr37q0WLVqYX++++64ZM3/+fN19991KTExUr169FB4ervfee8+s9/Hx0Zo1a+Tj4yObzaZf//rXGj58uGbNmmXGREVFae3atbLb7eratavmzZunpUuXKj4+3qPjBQAAAAAAQM1EAgUAUKMYhlHq18iRI80Yf39/LVq0SKdOndLZs2f13nvvmfc2KRYZGal169bp3Llz+v777/Xiiy+qQQPXEy979+6t/fv3y+Fw6NixYy5tAADqtu3bt2vQoEGKiIiQl5eXVq9e7VJvGIamT5+uFi1aKCAgQLGxsfryyy9dYk6dOqVhw4bJarUqODhYo0eP1pkzZ1xiPvvsM91xxx3y9/dXq1atNHfu3KoeGgAAAIBKwiW8aojrfu/5S8Z89XyCx9sEAAAAaoKzZ8+qa9eueuihhzRkyJAS9XPnztUrr7yit99+W1FRUXr66acVHx+vw4cPy9/fX5I0bNgwnThxQna7XU6nU6NGjdKYMWO0YsUKSVJ+fr7i4uIUGxurJUuW6MCBA3rooYcUHBysMWPGeHS8AAAAAMqPBAoAAACAemfgwIEaOHBgqXWGYejll1/WtGnTdM8990iS/vSnPyksLEyrV6/W0KFD9fnnn2v9+vXau3evevToIUlauHCh7rrrLr344ouKiIjQ8uXLVVBQoLfeekt+fn7q2LGjMjMz9dJLL5FAAQAAqAae/hC7xcfQ3Fs92iQqGQkUAAAAALjE8ePHlZ2drdjYWLMsKChIPXv2VHp6uoYOHar09HQFBwebyRNJio2Nlbe3t3bv3q17771X6enp6tWrl/z8/MyY+Ph4/eEPf9CPP/6oJk2alGjb4XDI4XCY2/n5+ZIkp9Mpp9PpElu87V5+KYuPUc7R1x8Wb8Ple3lcac7ri7I8/3B5zF/pmA8AQE1DAgUAAAAALpGdnS1JCgsLcykPCwsz67KzsxUaGupS36BBA4WEhLjEREVFlThGcV1pCZQ5c+Zo5syZJcrT0tIUGBhYan/tdvtlx8InHq9udo+icu+zbt26KuhJ7XSl5x+ujvlzde7cueruAgAALkigAAAAAEANMXXqVCUnJ5vb+fn5atWqleLi4mS1Wl1inU6n7Ha7+vfvL19f31KP1yllQ5X2tzazeBua3aNIT+/zlqPIq1z7HkyJr6Je1R5lef7h8pi/0hWfdQcAQE1BAgUAAAAALhEeHi5JysnJUYsWLczynJwcdevWzYw5efKky34XL17UqVOnzP3Dw8OVk5PjElO8XRzjzmKxyGKxlCj39fW97JusV6pzFJYvMVAfOYq8yj1PvOH9P1d6/uHqmD9XzAUAoKbxru4OAAAAAEBNEhUVpfDwcG3atMksy8/P1+7du2Wz2SRJNptNubm5ysjIMGM2b96soqIi9ezZ04zZvn27yzX97Xa72rZtW+rluwAAAADULCRQAAAAANQ7Z86cUWZmpjIzMyX9dOP4zMxMZWVlycvLSxMnTtQzzzyjDz/8UAcOHNDw4cMVERGhwYMHS5Lat2+vAQMG6JFHHtGePXu0Y8cOjR8/XkOHDlVERIQk6YEHHpCfn59Gjx6tQ4cO6d1339WCBQtcLtEFAAAAoObiEl4AAAAA6p19+/apT58+5nZxUmPEiBFKTU3V5MmTdfbsWY0ZM0a5ubm6/fbbtX79evn7+5v7LF++XOPHj1e/fv3k7e2txMREvfLKK2Z9UFCQ0tLSlJSUpOjoaDVr1kzTp0/XmDFjPDdQAAAAABVGAgUAAABAvdO7d28ZhnHZei8vL82aNUuzZs26bExISIhWrFhxxXa6dOmiTz75pML9BAAAAFB9uIQX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BQDVJSUuTl5eXy1a5dO7P+woULSkpKUtOmTdWoUSMlJiYqJyfH5RhZWVlKSEhQYGCgQkND9cQTT+jixYueHgoA1EkNqrsDAAAAAAAAQH3VsWNHbdy40dxu0OB/b9dNmjRJa9eu1apVqxQUFKTx48dryJAh2rFjhySpsLBQCQkJCg8P186dO3XixAkNHz5cvr6+eu655zw+FgCoa0igAAAAAAAAANWkQYMGCg8PL1Gel5enN998UytWrFDfvn0lScuWLVP79u21a9cuxcTEKC0tTYcPH9bGjRsVFhambt26afbs2ZoyZYpSUlLk5+fn6eEAQJ1CAgUAAAAAAACoJl9++aUiIiLk7+8vm82mOXPmqHXr1srIyJDT6VRsbKwZ265dO7Vu3Vrp6emKiYlRenq6OnfurLCwMDMmPj5e48aN06FDh9S9e/dS23Q4HHI4HOZ2fn6+JMnpdMrpdFbRSCuPxcf438/ehsv3uobx1W7F46oNv1flVTym2ja28vaXBAoAAAAAAABQDXr27KnU1FS1bdtWJ06c0MyZM3XHHXfo4MGDys7Olp+fn4KDg132CQsLU3Z2tiQpOzvbJXlSXF9cdzlz5szRzJkzS5SnpaUpMDDwGkdV9ebeWrJsdo8iz3fEgxhf7Wa326u7C1Wmto3t3Llz5YongQIAAAAAAABUg4EDB5o/d+nSRT179lRkZKRWrlypgICAKmt36tSpSk5ONrfz8/PVqlUrxcXFyWq1Vlm7laVTygbzZ4u3odk9ivT0Pm85iryqsVdVg/HVbsXj69+/v3x9fau7O5XK6XTKbrfXurEVn3FXVuVOoGzfvl0vvPCCMjIydOLECb3//vsaPHiwWW8YhmbMmKE33nhDubm5uu2227R48WLdeOONZsypU6c0YcIEffTRR/L29lZiYqIWLFigRo0amTGfffaZkpKStHfvXjVv3lwTJkzQ5MmTy9tdAAAAAAAAoFYIDg7WTTfdpKNHj6p///4qKChQbm6uy1koOTk55j1TwsPDtWfPHpdj5OTkmHWXY7FYZLFYSpT7+vrWijdCHYUl32h3FHmVWl5XML7arbb8blVEbRtbefvqXd4Gzp49q65du2rRokWl1s+dO1evvPKKlixZot27d6thw4aKj4/XhQsXzJhhw4bp0KFDstvtWrNmjbZv364xY8aY9fn5+YqLi1NkZKQyMjL0wgsvKCUlRX/84x/L210AAAAAAACgVjhz5oyOHTumFi1aKDo6Wr6+vtq0aZNZf+TIEWVlZclms0mSbDabDhw4oJMnT5oxdrtdVqtVHTp08Hj/AaCuKfcZKAMHDnQ5vfBShmHo5Zdf1rRp03TPPfdIkv70pz8pLCxMq1ev1tChQ/X5559r/fr12rt3r3r06CFJWrhwoe666y69+OKLioiI0PLly1VQUKC33npLfn5+6tixozIzM/XSSy+5JFoAAAAAAACA2urxxx/XoEGDFBkZqe+++04zZsyQj4+P7r//fgUFBWn06NFKTk5WSEiIrFarJkyYIJvNppiYGElSXFycOnTooAcffFBz585Vdna2pk2bpqSkpFLPMAEAlE+l3gPl+PHjys7OVmxsrFkWFBSknj17Kj09XUOHDlV6erqCg4PN5IkkxcbGytvbW7t379a9996r9PR09erVS35+fmZMfHy8/vCHP+jHH39UkyZNSrTtcDjkcDjM7eJrmTmdTjmdzjKPoTjW4m2UfeC1VHnm5Vrb8ERbdR1zWXnq2lzWlXEAAAAAQH3zzTff6P7779cPP/yg5s2b6/bbb9euXbvUvHlzSdL8+fPNy987HA7Fx8frtddeM/f38fHRmjVrNG7cONlsNjVs2FAjRozQrFmzqmtIAFCnVGoCJTs7W5IUFhbmUh4WFmbWZWdnKzQ01LUTDRooJCTEJSYqKqrEMYrrSkugzJkzRzNnzixRnpaWpsDAwHKPZXaPonLvU9usW7fOY23Z7XaPtVXXMZeVp67M5blz56q7CwAAAACACnjnnXeuWO/v769FixZd9lL6khQZGenR93gAoD6p1ARKdZo6daqSk5PN7fz8fLVq1UpxcXGyWq1lPo7T6ZTdbtfT+7zlKKq7Ny6SpIMp8VXeRvF89u/fv1bdTKgmYi4rT12by+Iz7gAAAAAAAABUnkpNoISHh0uScnJy1KJFC7M8JydH3bp1M2MuvbGVJF28eFGnTp0y9w8PD1dOTo5LTPF2cYw7i8VS6rUdfX19K/QGqaPIS47Cup1AufHptCpvw+JjaO6tUvdnN+vIs3dXeXv1QUWf0yiprsxlXRiDu+3bt+uFF15QRkaGTpw4offff1+DBw826w3D0IwZM/TGG28oNzdXt912mxYvXqwbb7zRjDl16pQmTJigjz76yDzlfcGCBWrUqJEZ89lnnykpKUl79+5V8+bNNWHCBE2ePNmTQwUAAAAAAEAN5V2ZB4uKilJ4eLg2bdpkluXn52v37t2y2WySJJvNptzcXGVkZJgxmzdvVlFRkXr27GnGbN++3eW6/na7XW3bti318l0AgLrl7Nmz6tq162VPU587d65eeeUVLVmyRLt371bDhg0VHx+vCxcumDHDhg3ToUOHZLfbtWbNGm3fvl1jxowx6/Pz8xUXF6fIyEhlZGTohRdeUEpKiv74xz9W+fgAAAAAAABQ85X7DJQzZ87o6NGj5vbx48eVmZmpkJAQtW7dWhMnTtQzzzyjG2+8UVFRUXr66acVERFhfnK4ffv2GjBggB555BEtWbJETqdT48eP19ChQxURESFJeuCBBzRz5kyNHj1aU6ZM0cGDB7VgwQLNnz+/ckYNAKjRBg4cqIEDB5ZaZxiGXn75ZU2bNk333HOPJOlPf/qTwsLCtHr1ag0dOlSff/651q9fr71796pHjx6SpIULF+quu+7Siy++qIiICC1fvlwFBQV666235Ofnp44dOyozM1MvvfSSS6IFAAAAAAAA9VO5z0DZt2+funfvru7du0uSkpOT1b17d02fPl2SNHnyZE2YMEFjxozRLbfcojNnzmj9+vXy9/c3j7F8+XK1a9dO/fr101133aXbb7/d5RO/QUFBSktL0/HjxxUdHa3HHntM06dP5w0tAICOHz+u7OxsxcbGmmVBQUHq2bOn0tPTJUnp6ekKDg42kyeSFBsbK29vb+3evduM6dWrl/z8/MyY+Ph4HTlyRD/++KOHRgMAAAAAAICaqtxnoPTu3VuGYVy23svLS7NmzdKsWbMuGxMSEqIVK1ZcsZ0uXbrok08+KW/3AAB1XHZ2tiQpLCzMpTwsLMysy87OVmhoqEt9gwYNFBIS4hITFRVV4hjFdaVdMtLhcMjhcJjb+fn5kiSn0+ly2cmrKY4tzz6VweJz+fW7trN4G+Z3T89rXVVdz9O6qrbPZ23tNwAAAABci0q9iTwAAHXZnDlzNHPmzBLlaWlpCgwMLPfx7HZ7ZXSrzObe6tHmqsXsHkVat25ddXejTvH087Suq63zee7cuerugselpKSU+Jvftm1bffHFF5KkCxcu6LHHHtM777wjh8Oh+Ph4vfbaay4J/qysLI0bN05btmxRo0aNNGLECM2ZM0cNGvBvGAAAAFAb8ModAFCrhIeHS5JycnLUokULszwnJ0fdunUzY06ePOmy38WLF3Xq1Clz//DwcOXk5LjEFG8Xx7ibOnWqkpOTze38/Hy1atVKcXFxslqtZR6D0+mU3W5X//795evrW+b9rlWnlA0ea8vTLN6GZvco0tP7vJUxfUB1d6dOqK7naV1V2+ez+Iy7+qZjx47auHGjuX1p4mPSpElau3atVq1apaCgII0fP15DhgzRjh07JEmFhYVKSEhQeHi4du7cqRMnTmj48OHy9fXVc8895/GxAAAAACg/EigAgFolKipK4eHh2rRpk5kwyc/P1+7duzVu3DhJks1mU25urjIyMhQdHS1J2rx5s4qKitSzZ08z5qmnnpLT6TTfzLTb7Wrbtm2pl++SJIvFIovFUqLc19e3Qm+IVnS/inIUenmsreriKPKqlW9O12Sefp7WdbV1PmtjnytDgwYNSk2q5+Xl6c0339SKFSvUt29fSdKyZcvUvn177dq1SzExMUpLS9Phw4e1ceNGhYWFqVu3bpo9e7amTJmilJQUl3twAQAAAKiZSKAAAGqcM2fO6OjRo+b28ePHlZmZqZCQELVu3VoTJ07UM888oxtvvFFRUVF6+umnFRERocGDB0uS2rdvrwEDBuiRRx7RkiVL5HQ6NX78eA0dOlQRERGSpAceeEAzZ87U6NGjNWXKFB08eFALFizQ/Pnzq2PIAIAa6Msvv1RERIT8/f1ls9k0Z84ctW7dWhkZGXI6nYqNjTVj27Vrp9atWys9PV0xMTFKT09X586dXS7pFR8fr3HjxunQoUPq3r17qW2W535bZbm3Tl2+/9W1uvT+WeXFfYFq/72dqhvzVzrmAwBQ05BAAQDUOPv27VOfPn3M7eLLZo0YMUKpqamaPHmyzp49qzFjxig3N1e333671q9fL39/f3Of5cuXa/z48erXr5+8vb2VmJioV155xawPCgpSWlqakpKSFB0drWbNmmn69OkaM2aM5wYKAKixevbsqdTUVLVt21YnTpzQzJkzdccdd+jgwYPKzs6Wn5+fgoODXfYJCwtTdna2JCk7O9sleVJcX1x3ORW539aV7q1TH+5/da1m9ygq9z7cb+t/auu9nWoK5s9VfbznFgCgZiOBAgCocXr37i3DuPynQb28vDRr1izNmjXrsjEhISFasWLFFdvp0qWLPvnkkwr3EwBQdw0cOND8uUuXLurZs6ciIyO1cuVKBQQEVFm75bnfVlnurVOX7391rS69f5ajqHyXuTyYEl9Fvao9avu9naob81e6+nrPLQBAzUUCBQAAAACuIjg4WDfddJOOHj2q/v37q6CgQLm5uS5noeTk5Jj3TAkPD9eePXtcjpGTk2PWXU5F7rd1pbr6cP+ra+Uo8ir3PPGG9//U1ns71RTMnyvmAgBQ03hXdwcAAAAAoKY7c+aMjh07phYtWig6Olq+vr7atGmTWX/kyBFlZWXJZrNJkmw2mw4cOKCTJ0+aMXa7XVarVR06dPB4/wEAAACUH2egAAAAAICbxx9/XIMGDVJkZKS+++47zZgxQz4+Prr//vsVFBSk0aNHKzk5WSEhIbJarZowYYJsNptiYmIkSXFxcerQoYMefPBBzZ07V9nZ2Zo2bZqSkpJKPcMEuJrrfr/Wo+199XyCR9sDAACoiUigAAAAAICbb775Rvfff79++OEHNW/eXLfffrt27dql5s2bS5Lmz58vb29vJSYmyuFwKD4+Xq+99pq5v4+Pj9asWaNx48bJZrOpYcOGGjFixBXv3wUAAIC6qVPKBo9eWpUPQlQeEigAAAAA4Oadd965Yr2/v78WLVqkRYsWXTYmMjJS69atq+yuAQAAAPAQ7oECAAAAAAAAAADghgQKAAAAAAAAAACAGxIoAAAAAAAAAAAAbkigAAAAAAAAAAAAuOEm8gAAAAAAoF667vdrPd7mV88neLxNAABQMSRQAABAneLpN0J4EwQAAAAAgLqJBAoAAAAAAAAAAHWEJz5YaPExNPdWqVPKBjkKvershwtJoMBjODUatQ3PWQAAAAAAAKD+4ibyAAAAAAAAAAAAbkigAAAAAAAAAAAAuCGBAgAAAAAAAAAA4IYECgAAAAAAAAAAgBsSKAAAAAAAAAAAAG5IoAAAAAAAAAAAALhpUN0dAAAAAAAAqC+u+/1aWXwMzb1V6pSyQY5Crypt76vnE6r0+AAA1GWcgQIAAAAAAAAAAOCGBAoAAAAAAAAAAIAbLuGFOu2636/1eJucHg0AAAAAAOqL6njvBQA8hTNQAAAAAAAAAAAA3JBAAQAAAAAAAAAAcMMlvAAAAAAAKAcuVwMAAFA/cAYKAAAAAAAAAACAGxIoAAAAAAAAAAAAbkigAAAAAAAAAAAAuOEeKEAlq6rrIVt8DM29VeqUskGOQi+Xuq+eT6iSNgEAAAAAAACgvuIMFAAAAAAAAAAAADckUAAAAAAAAAAAANxwCS+gDqiqy4ZdCZcNAwAAAAAAAFCXcQYKAAAAAAAAAACAGxIoAAAAAAAAAAAAbkigAAAAAAAAAAAAuCGBAgAAAAAAAAAA4IYECgAAAAAAAAAAgJsG1d0BALXTdb9fW91dqDCLj6G5t0qdUjbIUehV3d0BAAAAAAAAUAORQAEAALgG1ZFQ/ur5BI+3CQAAAABAfcMlvAAAAAAAAAAAANxwBgoAANWEy8gBAAAAAIC6wNNXZ/DUlRlq9BkoixYt0nXXXSd/f3/17NlTe/bsqe4uAQDqGNYaAIAnsN4AAKoaaw0AVL4aewbKu+++q+TkZC1ZskQ9e/bUyy+/rPj4eB05ckShoaHV3T0AQB3AWgMA8ATWG6BsquO+YkBdwVoDAFWjxiZQXnrpJT3yyCMaNWqUJGnJkiVau3at3nrrLf3+97+v5t4BAOoC1hoAgCew3qA2uloyw+JjaO6tXJK0NqiOxJSnLquC/2GtAYCqUSMTKAUFBcrIyNDUqVPNMm9vb8XGxio9Pb0aewYAqCtYa1CbeeKNEPc3xngjBKgY1hsAQFVjrQGAqlMjEyj//e9/VVhYqLCwMJfysLAwffHFF6Xu43A45HA4zO28vDxJ0qlTp+R0OsvcttPp1Llz59TA6a3CIj5Fc60aFBk6d66I+awEzGXlqclz+cMPP5R7n9OnT0uSDMOo7O7Uaaw1dUtN/r2urdzntM3jKz3eh91T+3m8zapS/Hv/ww8/yNfXt7q7U26sNRVX3vWmPGtNWZ5XDS6evdYh1FmsHdeG+bs2dX3+KvJ/jcR6U1HV+b+NVP1rTV3/fWJ8tVtdHl91j81Ta02NTKBUxJw5czRz5swS5VFRUdXQG1zqgeruQB3CXFaemjqXzeZVfN/Tp08rKCio8jqDElhraraa+ntdm1X3nF7L30RUDdaaqsda41nV/XeutmP+rk1dnr9rXcNZb6peXVtv6vLvk8T4aru6PL7qHJun1poamUBp1qyZfHx8lJOT41Kek5Oj8PDwUveZOnWqkpOTze2ioiKdOnVKTZs2lZdX2TNg+fn5atWqlf7zn//IarVWbAAwMZ+Vh7msPHVtLg3D0OnTpxUREVHdXalVWGvqFua08jGnlau2zydrTcWVd70pz1pT259X1Y35uzbM37Vh/krHelMx1fm/TU1Q13+fGF/tVpfHV1vHVt61pkYmUPz8/BQdHa1NmzZp8ODBkn76Q75p0yaNHz++1H0sFossFotLWXBwcIX7YLVaa9UDX9Mxn5WHuaw8dWku+XRW+bHW1E3MaeVjTitXbZ5P1pqKKe96U5G1pjY/r2oC5u/aMH/XhvkrifWm/GrC/zY1QV3/fWJ8tVtdHl9tHFt51poamUCRpOTkZI0YMUI9evTQrbfeqpdffllnz57VqFGjqrtrAIA6grUGAOAJrDcAgKrGWgMAVaPGJlDuu+8+ff/995o+fbqys7PVrVs3rV+/vsQNsQAAqCjWGgCAJ7DeAACqGmsNAFSNGptAkaTx48df9lTDqmKxWDRjxowSpzGiYpjPysNcVh7mEpdirakbmNPKx5xWLuYTVbHe8Ly6NszftWH+rg3zh6pQHf/b1AR1/feJ8dVudXl8dXlsl/IyDMOo7k4AAAAAAAAAAADUJN7V3QEAAAAAAAAAAICahgQKAAAAAAAAAACAGxIoAAAAAAAAAAAAbkiguFm0aJGuu+46+fv7q2fPntqzZ091d8mjtm/frkGDBikiIkJeXl5avXq1S71hGJo+fbpatGihgIAAxcbG6ssvv3SJOXXqlIYNGyar1arg4GCNHj1aZ86ccYn57LPPdMcdd8jf31+tWrXS3LlzS/Rl1apVateunfz9/dW5c2etW7eu0sdblebMmaNbbrlFjRs3VmhoqAYPHqwjR464xFy4cEFJSUlq2rSpGjVqpMTEROXk5LjEZGVlKSEhQYGBgQoNDdUTTzyhixcvusRs3bpVN998sywWi9q0aaPU1NQS/anNz+3FixerS5cuslqtslqtstls+vjjj8165hG1Dc+jynO1dQvlU5a1C+VztTUMqCjWEiklJUVeXl4uX+3atTPrPfkasTbgf71rc7X5GzlyZInn44ABA1xi6vP8AZWhLK9Ve/fuXeJ3cezYsdXU47KrjDWtJrvuuutKjM/Ly0tJSUmSat/j5qk1tbpcaXxOp1NTpkxR586d1bBhQ0VERGj48OH67rvvXI5R2mP+/PPPe3gklcSA6Z133jH8/PyMt956yzh06JDxyCOPGMHBwUZOTk51d81j1q1bZzz11FPGe++9Z0gy3n//fZf6559/3ggKCjJWr15t/POf/zR+/vOfG1FRUcb58+fNmAEDBhhdu3Y1du3aZXzyySdGmzZtjPvvv9+sz8vLM8LCwoxhw4YZBw8eNP76178aAQEBxuuvv27G7Nixw/Dx8THmzp1rHD582Jg2bZrh6+trHDhwoMrnoLLEx8cby5YtMw4ePGhkZmYad911l9G6dWvjzJkzZszYsWONVq1aGZs2bTL27dtnxMTEGP/3f/9n1l+8eNHo1KmTERsba+zfv99Yt26d0axZM2Pq1KlmzL///W8jMDDQSE5ONg4fPmwsXLjQ8PHxMdavX2/G1Pbn9ocffmisXbvW+Ne//mUcOXLEePLJJw1fX1/j4MGDhmEwj6hdeB5VrqutWyifsqxdKJ+rrWFARbCW/GTGjBlGx44djRMnTphf33//vVnvqdeItQX/612bq83fiBEjjAEDBrg8H0+dOuUSU5/nD6gMZXmteueddxqPPPKIy+9iXl5eNfa6bK51TavpTp486TI2u91uSDK2bNliGEbte9w8saZWpyuNLzc314iNjTXeffdd44svvjDS09ONW2+91YiOjnY5RmRkpDFr1iyXx7S2/l9JAuUSt956q5GUlGRuFxYWGhEREcacOXOqsVfVx/0XpKioyAgPDzdeeOEFsyw3N9ewWCzGX//6V8MwDOPw4cOGJGPv3r1mzMcff2x4eXkZ3377rWEYhvHaa68ZTZo0MRwOhxkzZcoUo23btub2r371KyMhIcGlPz179jR+85vfVOoYPenkyZOGJGPbtm2GYfw0d76+vsaqVavMmM8//9yQZKSnpxuG8dMfLG9vbyM7O9uMWbx4sWG1Ws35mzx5stGxY0eXtu677z4jPj7e3K6Lz+0mTZoYS5cuZR5R6/A8qjokUCqf+9qFylG8hgEVxVrykxkzZhhdu3Yttc6TrxFrI/7XuzaXS6Dcc889l92H+QMqX2mvVe+8807j0Ucfrb5OVdC1rmm1zaOPPmrccMMNRlFRkWEYtfdxM4yqW1NrirL8n71nzx5DkvH111+bZZGRkcb8+fOrtnMewiW8/r+CggJlZGQoNjbWLPP29lZsbKzS09OrsWc1x/Hjx5Wdne0yR0FBQerZs6c5R+np6QoODlaPHj3MmNjYWHl7e2v37t1mTK9eveTn52fGxMfH68iRI/rxxx/NmEvbKY6pzY9FXl6eJCkkJESSlJGRIafT6TLOdu3aqXXr1i7z2blzZ4WFhZkx8fHxys/P16FDh8yYK81VXXtuFxYW6p133tHZs2dls9mYR9QqPI9Q27ivXbg27msYUBGsJa6+/PJLRURE6Prrr9ewYcOUlZUlyXOvtesK/terHFu3blVoaKjatm2rcePG6YcffjDrmD+g8l3utery5cvVrFkzderUSVOnTtW5c+eqo3vldi1rWm1SUFCgv/zlL3rooYfk5eVlltfWx81dZa2ptUleXp68vLwUHBzsUv7888+radOm6t69u1544YUSl0mtLRpUdwdqiv/+978qLCx0efEsSWFhYfriiy+qqVc1S3Z2tiSVOkfFddnZ2QoNDXWpb9CggUJCQlxioqKiShyjuK5JkybKzs6+Yju1TVFRkSZOnKjbbrtNnTp1kvTTWP38/Er8cXGfz9LmobjuSjH5+fk6f/68fvzxxzrx3D5w4IBsNpsuXLigRo0a6f3331eHDh2UmZnJPKLWYK1BbVLa2oWKudwaBlQEa8n/9OzZU6mpqWrbtq1OnDihmTNn6o477tDBgwc99lo7ICCgikbnWfyvd+0GDBigIUOGKCoqSseOHdOTTz6pgQMHKj09XT4+PswfUMku91r1gQceUGRkpCIiIvTZZ59pypQpOnLkiN57771q7O3VXeuaVpusXr1aubm5GjlypFlWWx+30lTWmlpbXLhwQVOmTNH9998vq9Vqlv/ud7/TzTffrJCQEO3cuVNTp07ViRMn9NJLL1VjbyuGBArgAUlJSTp48KA+/fTT6u5KrdW2bVtlZmYqLy9Pf/vb3zRixAht27atursFAHUWa1fludwaRhIFuDYDBw40f+7SpYt69uypyMhIrVy5ss4kNlB7DB061Py5c+fO6tKli2644QZt3bpV/fr1q8aeAXXT5V6rjhkzxvy5c+fOatGihfr166djx47phhtu8HQ3y6w+rWlvvvmmBg4cqIiICLOstj5u9Z3T6dSvfvUrGYahxYsXu9QlJyebP3fp0kV+fn76zW9+ozlz5shisXi6q9eES3j9f82aNZOPj49ycnJcynNychQeHl5NvapZiufhSnMUHh6ukydPutRfvHhRp06dcokp7RiXtnG5mNr4WIwfP15r1qzRli1b1LJlS7M8PDxcBQUFys3NdYl3n8+KzpXValVAQECdeW77+fmpTZs2io6O1pw5c9S1a1ctWLCAeUStwvMItcXl1i5UzOXWMKAiWEsuLzg4WDfddJOOHj3qsdeIdQX/61W+66+/Xs2aNdPRo0clMX9AZSrPa9WePXtKkvm7WFuUd02rLb7++mtt3LhRDz/88BXjauvjJlXemlrTFSdPvv76a9ntdpezT0rTs2dPXbx4UV999ZVnOliJSKD8f35+foqOjtamTZvMsqKiIm3atIlrVP9/UVFRCg8Pd5mj/Px87d6925wjm82m3NxcZWRkmDGbN29WUVGR+cfPZrNp+/btcjqdZozdblfbtm3VpEkTM+bSdopjatNjYRiGxo8fr/fff1+bN28ucSp2dHS0fH19XcZ55MgRZWVluczngQMHXP6oFv9RKv7U6tXmqq4+t4uKiuRwOJhH1Co8j1DTXW3tQuUoXsOAimAtubwzZ87o2LFjatGihcdeI9YV/K9X+b755hv98MMPatGihSTmD6gMFXmtmpmZKUnm72JtUd41rbZYtmyZQkNDlZCQcMW42vq4SZW3ptZkxcmTL7/8Uhs3blTTpk2vuk9mZqa8vb1LXLqsVqjee9jXLO+8845hsViM1NRU4/Dhw8aYMWOM4OBgIzs7u7q75jGnT5829u/fb+zfv9+QZLz00kvG/v37ja+//towDMN4/vnnjeDgYOODDz4wPvvsM+Oee+4xoqKijPPnz5vHGDBggNG9e3dj9+7dxqeffmrceOONxv3332/W5+bmGmFhYcaDDz5oHDx40HjnnXeMwMBA4/XXXzdjduzYYTRo0MB48cUXjc8//9yYMWOG4evraxw4cMBzk3GNxo0bZwQFBRlbt241Tpw4YX6dO3fOjBk7dqzRunVrY/Pmzca+ffsMm81m2Gw2s/7ixYtGp06djLi4OCMzM9NYv3690bx5c2Pq1KlmzL///W8jMDDQeOKJJ4zPP//cWLRokeHj42OsX7/ejKntz+3f//73xrZt24zjx48bn332mfH73//e8PLyMtLS0gzDYB5Ru/A8qlxXW7dQPmVZu1A+V1vDgIpgLfnJY489ZmzdutU4fvy4sWPHDiM2NtZo1qyZcfLkScMwPPcasbbgf71rc6X5O336tPH4448b6enpxvHjx42NGzcaN998s3HjjTcaFy5cMI9Rn+cPqAxXe6169OhRY9asWca+ffuM48ePGx988IFx/fXXG7169armnl/dta5ptUFhYaHRunVrY8qUKS7ltfFx88SaWp2uNL6CggLj5z//udGyZUsjMzPT5XfR4XAYhmEYO3fuNObPn29kZmYax44dM/7yl78YzZs3N4YPH17NI6sYEihuFi5caLRu3drw8/Mzbr31VmPXrl3V3SWP2rJliyGpxNeIESMMwzCMoqIi4+mnnzbCwsIMi8Vi9OvXzzhy5IjLMX744Qfj/vvvNxo1amRYrVZj1KhRxunTp11i/vnPfxq33367YbFYjJ/97GfG888/X6IvK1euNG666SbDz8/P6Nixo7F27doqG3dVKG0eJRnLli0zY86fP2/89re/NZo0aWIEBgYa9957r3HixAmX43z11VfGwIEDjYCAAKNZs2bGY489ZjidTpeYLVu2GN26dTP8/PyM66+/3qWNYrX5uf3QQw8ZkZGRhp+fn9G8eXOjX79+Lm88MY+obXgeVZ6rrVson7KsXSifq61hQEWxlhjGfffdZ7Ro0cLw8/Mzfvaznxn33XefcfToUbPek68RawP+17s2V5q/c+fOGXFxcUbz5s0NX19fIzIy0njkkUdKJDXr8/wBleFqr1WzsrKMXr16GSEhIYbFYjHatGljPPHEE0ZeXl71drwMKmNNq+k2bNhgSCqxttTGx81Ta2p1udL4jh8/ftnfxS1bthiGYRgZGRlGz549jaCgIMPf399o37698dxzz7l8qKA28TIMw6iUU1kAAAAAAAAAAADqCO6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AAAAAAAAAAAALghgQIAAAAAAAAAAOCGBAoAAAAAAAAAAIAbEigAAAAAAAAAAABuSKAAAAAAAAAAAAC4IYECAAAAAAAAAADghgQKAAAAAAAAAACAGxIoAAAAAAAAAAAAbkigAAAAAAAAAAAAuCGBAgAAAAAAAAAA4IYECgAAAAAAAAAAgBsSKAAAAAAAAAAAAG5IoKBabN26VV5eXtq6dWt1d+WapaSkyMvLS//973+ruysAgGpSvBZc6rrrrtPIkSPN7epa++rSmlsevXv3Vu/evau7GwAAAACAWowESj3i5eVVpq+yvMHy3HPPafXq1VXe59Lk5OTo8ccfV7t27RQYGKiGDRsqOjpazzzzjHJzc8241157TampqRVup7CwUMuWLVPv3r0VEhIii8Wi6667TqNGjdK+ffuufSAetmPHDt17770KCwszxzJ27Fj95z//ueq+jzzyiLy8vHT33XdXuP01a9ZowIABatq0qfz9/XXTTTfpiSee0KlTp0rEHjlyRJMmTdL//d//yd/fX15eXvrqq68q3DaAmuO1116Tl5eXevbsWd1dUWpqqry8vC77N/3uu+/WddddZ26fO3dOKSkpNTYRca3rXlUbOXKky+sNi8Wim266SdOnT9eFCxcqdMzDhw8rJSWFNQIAAAAAUCUaVHcH4Dl//vOfXbb/9Kc/yW63lyhv3779VY/13HPP6Re/+IUGDx5cmV28qr179+quu+7SmTNn9Otf/1rR0dGSpH379un555/X9u3blZaWJumnN5KaNWvm8unfsjp//ryGDBmi9evXq1evXnryyScVEhKir776SitXrtTbb7+trKwstWzZsjKHV2UWLlyoRx99VNdff70mTJigFi1a6PPPP9fSpUv17rvv6uOPP1ZMTEyp++7bt0+pqany9/evcPuPP/645s2bp65du2rKlCkKCQnRP/7xDy1cuFDvvvuuNm3apBtvvNGMT09P1yuvvKIOHTqoffv2yszMrHDbAGqW5cuX67rrrtOePXt09OhRtWnTprq7VGbnzp3TzJkzJanEmQ3Tpk3T73//+yvu36tXL50/f15+fn5V0r/LrXtV3W55WCwWLV26VJKUl5enDz74QLNnz9axY8e0fPnych/v8OHDmjlzpnr37u2S7JJkvh4AAAAAAKCiSKDUI7/+9a9dtnft2iW73V6ivKbKzc3VvffeKx8fH+3fv1/t2rVzqX/22Wf1xhtvVEpbTzzxhNavX6/58+dr4sSJLnUzZszQ/PnzK6UdT9ixY4cmTpyo22+/XevXr1dgYKBZN27cON12221KTEzUoUOHFBwc7LKvYRj63e9+p+HDh2vTpk0Vav+vf/2r5s2bp/vuu0/Lly+Xj4+PWTdy5Ej16dNHv/zlL7Vv3z41aPDTn6Sf//znys3NVePGjfXiiy+SQAHqiOPHj2vnzp1677339Jvf/EbLly/XjBkzqrtblaJBgwbm37DL8fb2vqZkdEVVV7uladCggcvrjt/+9rf6v//7P/31r3/VSy+9pLCwsEprqyYkjAAAAAAAtRuX8IKLs2fP6rHHHlOrVq1ksVjUtm1bvfjiizIMw4zx8vLS2bNn9fbbb5uX4Sj+tOvXX3+t3/72t2rbtq0CAgLUtGlT/fKXv6yUS2u8/vrr+vbbb/XSSy+VSJ5IUlhYmKZNmybpp+vOHzp0SNu2bTP7WNbroH/zzTd6/fXX1b9//xLJE0ny8fHR448/XuLsk9zcXI0cOVLBwcEKCgrSqFGjdO7cOZcYLy8vjR8/XqtXr1anTp1ksVjUsWNHrV+/vkQ7W7duVY8ePeTv768bbrhBr7/+eqnX2L+a2bNny8vLS2+//bZL8kSSbrjhBs2dO1ffffed/vjHP5bY989//rMOHjyoZ599tlxtXmrmzJlq0qSJ/vjHP7okTyTp1ltv1ZQpU/TPf/5T7733nlkeEhKixo0bV7hNADXT8uXL1aRJEyUkJOgXv/iFecaB0+lUSEiIRo0aVWKf/Px8+fv76/HHHzfLvv76a/385z9Xw4YNFRoaqkmTJmnDhg1Vep+Pr776Ss2bN5f009+14rUlJSVFUun3QHHnfi+S4kuIlfZ16Zq1bNky9e3bV6GhobJYLOrQoYMWL17scuwrrXuXuwfKqlWrFB0drYCAADVr1ky//vWv9e2337rEjBw5Uo0aNdK3336rwYMHq1GjRmrevLkef/xxFRYWlm8SS+Hl5aXbb79dhmHo3//+t1leltcTqamp+uUvfylJ6tOnT4lLkZZ2D5STJ09q9OjRCgsLk7+/v7p27aq33377mscBAAAAAKibOAMFJsMw9POf/1xbtmzR6NGj1a1bN23YsEFPPPGEvv32W/Osiz//+c96+OGHdeutt2rMmDGSfnojXvrpEls7d+7U0KFD1bJlS3311VdavHixevfurcOHD5d4A788PvzwQwUEBOgXv/jFVWNffvllTZgwQY0aNdJTTz0lSWX+VOvHH3+sixcv6sEHHyxX/371q18pKipKc+bM0T/+8Q8tXbpUoaGh+sMf/uAS9+mnn+q9997Tb3/7WzVu3FivvPKKEhMTlZWVpaZNm0qS9u/frwEDBqhFixaaOXOmCgsLNWvWLPPNu7I6d+6cNm3apDvuuENRUVGlxtx3330aM2aMPvroI02ePNksP336tKZMmaInn3xS4eHh5Wq32JdffqkjR45o5MiRslqtpcYMHz5cM2bM0EcffaRf/epXFWoHQO2wfPlyDRkyRH5+frr//vu1ePFi7d27V7fccovuvfdevffee3r99dddzhxYvXq1HA6Hhg4dKumnRH/fvn114sQJPfroowoPD9eKFSu0ZcuWKu178+bNtXjxYo0bN0733nuvhgwZIknq0qVLhY/Zq1evEpfR/PrrrzVt2jSFhoaaZYsXL1bHjh3185//XA0aNNBHH32k3/72tyoqKlJSUpKk8q97qampGjVqlG655RbNmTNHOTk5WrBggXbs2KH9+/e7nJFYWFio+Ph49ezZUy+++KI2btyoefPm6YYbbtC4ceMqPP5ixUmRJk2amGVleT3Rq1cv/e53v9Mrr7yiJ5980rwE6eUuRXr+/Hn17t1bR48e1fjx4xUVFaVVq1Zp5MiRys3N1aOPPnrNYwEAAAAA1DEG6q2kpCTj0qfA6tWrDUnGM8884xL3i1/8wvDy8jKOHj1qljVs2NAYMWJEiWOeO3euRFl6erohyfjTn/5klm3ZssWQZGzZsqXM/W3SpInRtWvXMsd37NjRuPPOO8scX2zSpEmGJGP//v1lip8xY4YhyXjooYdcyu+9916jadOmLmWSDD8/P5e5/Oc//2lIMhYuXGiWDRo0yAgMDDS+/fZbs+zLL780GjRoYJTn1zYzM9OQZDz66KNXjOvSpYsREhLiUvb4448bUVFRxoULFwzDMIzIyEgjISGhzG0bxv+eU/Pnz79inNVqNW6++eZS61544QVDknH8+PFytQ2gZtm3b58hybDb7YZhGEZRUZHRsmVL8+/Thg0bDEnGRx995LLfXXfdZVx//fXm9rx58wxJxurVq82y8+fPG+3atSv3urJs2TJDkrF3795S6xMSEozIyEhz+/vvvzckGTNmzCgRW7wWXCoyMtJlrbza2nf+/HkjOjraiIiIME6cOGGWl7a2xsfHu8yLYVx+3XNvt6CgwAgNDTU6depknD9/3oxbs2aNIcmYPn26WTZixAhDkjFr1iyXY3bv3t2Ijo4udRyXM2LECKNhw4bG999/b3z//ffG0aNHjRdffNHw8vIyOnXqZBQVFV1xzKW9nli1atVl5/TOO+90mY+XX37ZkGT85S9/McsKCgoMm81mNGrUyMjPzy/XeAAAAAAAdR+X8IJp3bp18vHx0e9+9zuX8scee0yGYejjjz++6jECAgLMn51Op3744Qe1adNGwcHB+sc//nFN/cvPz/fIZZ3y8/MlqdxtjR071mX7jjvu0A8//GAer1hsbKx5xo7006eXrVareemSwsJCbdy4UYMHD1ZERIQZ16ZNGw0cOLBcfTp9+nSZxtK4cWMzVpL+9a9/acGCBXrhhRdksVjK1WZltA+g7lm+fLnCwsLUp08fST9duum+++7TO++8o8LCQvXt21fNmjXTu+++a+7z448/ym6367777jPL1q9fr5/97Gf6+c9/bpb5+/vrkUce8dxgqshvf/tbHThwQH//+99dzvy7dG3Ny8vTf//7X915553697//rby8vHK3s2/fPp08eVK//e1vXe6NkpCQoHbt2mnt2rUl9iltjbv0kltldfbsWTVv3lzNmzdXmzZt9Pjjj+u2227TBx984HIJtKp4PbFu3TqFh4fr/vvvN8t8fX31u9/9TmfOnNG2bdsqdFwAAAAAQN1FAgWmr7/+WhERESXe7C6+FMbXX3991WOcP39e06dPN++h0qxZMzVv3ly5ubkVepPnUlar1SNvshdfaqq8bbVu3dplu/hSJD/++OMV44pji+NOnjyp8+fPq02bNiXiSiu7kuLH8mpjOX36tMvlYh599FH93//9nxITE8vVXmW1D6BuKSws1DvvvKM+ffro+PHjOnr0qI4ePaqePXsqJydHmzZtUoMGDZSYmKgPPvhADodDkvTee+/J6XS6JFC+/vpr3XDDDSXuN1Lev49lVd77TlXU66+/rmXLlmnhwoWKiYlxqduxY4diY2PVsGFDBQcHq3nz5nryySclqUJra/F63rZt2xJ17dq1K7He+/v7l7iE5KXrVnn4+/vLbrfLbrdr2bJlat++vU6ePOmSMJGq5vXE119/rRtvvFHe3q4vf8vzOgcAAAAAUL9wDxRUqgkTJmjZsmWaOHGibDabgoKC5OXlpaFDh6qoqOiajt2uXTtlZmaqoKDA5fr4la34BvUHDhxQt27dyryf+w3SixmGUaG4ynDjjTeqQYMG+uyzzy4b43A4dOTIEd16662SpM2bN2v9+vV67733XG7We/HiRZ0/f15fffWVQkJCLntPk0t16NBBkq7Y/tdff638/Hxdf/31ZRwVgNpm8+bNOnHihN555x298847JeqXL1+uuLg4DR06VK+//ro+/vhjDR48WCtXrlS7du3UtWvXKulX8dkX58+fL7X+3LlzLmdoVJU9e/bo0Ucf1cMPP2zeW6zYsWPH1K9fP7Vr104vvfSSWrVqJT8/P61bt07z58+/5rW1LC63blX0WLGxseZ2fHy82rVrp9/85jf68MMPzfKqfD0BAAAAAEBZkUCBKTIyUhs3btTp06ddzkL54osvzPpil/tE7t/+9jeNGDFC8+bNM8suXLig3Nzca+7foEGDlJ6err///e8ul9+4nIp+anjgwIHy8fHRX/7yl3LfSL4yhIaGyt/fX0ePHi1RV1rZlQQGBqpfv37auHGjvv76a5fHsNjKlSvlcDj0y1/+UpKUlZUlSeYNki/17bffKioqSvPnz9fEiROv2v6NN96otm3bavXq1VqwYEGpl/L605/+JElm+wDqnuXLlys0NFSLFi0qUffee+/p/fff15IlS9SrVy+1aNFC7777rm6//XZt3rzZvCF6scjISB0+fFiGYbj8nS/v38fiY0nSkSNHdMcdd5So/9e//qVOnTqZ21VxNsr333+vX/ziF+rWrVup8/PRRx/J4XDoww8/dDmDccuWLSViy9q/S8fdt29fl7ojR46UulZUlRYtWmjSpEmaOXOmdu3aZZ59U9bXE+V5TCIjI/XZZ5+pqKjI5SyU0l7nAAAAAAAgcQkvXOKuu+5SYWGhXn31VZfy+fPny8vLy+X+Gw0bNiw1KeLj41PiTIqFCxeqsLDwmvs3duxYtWjRQo899pj+9a9/lag/efKknnnmmav28WpatWqlRx55RGlpaVq4cGGJ+qKiIs2bN0/ffPNNuY9dFsWfzl29erW+++47s/zo0aNlug+Nu2nTpskwDI0cObLEp6yPHz+uyZMnq1WrVmayqG/fvnr//fdLfDVv3lw9evTQ+++/r0GDBpW5/RkzZujHH3/U2LFjSzwPMjIy9Ic//EHdu3cv9/1dANQO58+f13vvvae7775bv/jFL0p8jR8/XqdPn9aHH34ob29v/eIXv9BHH32kP//5z7p48aLL5bukn85Y+Pbbb13OVrhw4YLeeOONcvctOjpaoaGhWrp0qXnZsGKrV6/Wt99+6/K3KTAwUJIq5UMB0k+XNhs6dKgKCgr097//vdSzK4vP/rh0bc3Ly9OyZctKxJZ13evRo4dCQ0O1ZMkSl3F//PHH+vzzz5WQkFCB0VTchAkTFBgYqOeff94sK+vriYYNG0oq22Ny1113KTs72+U+OxcvXtTChQvVqFEj3XnnndcwCgAAAABAXcQZKDANGjRIffr00VNPPaWvvvpKXbt2VVpamj744ANNnDjR5cbn0dHR2rhxo1566SVFREQoKipKPXv21N13360///nPCgoKUocOHZSenq6NGzeqadOm19y/Jk2a6P3339ddd92lbt266de//rWio6MlSf/4xz/017/+VTabzaWPixcv1jPPPKM2bdooNDS0xCdtL2fevHk6duyYfve735lv/DVp0kRZWVlatWqVvvjiCw0dOvSax3Q5KSkpSktL02233aZx48aZia1OnTopMzOzXMe6/fbbzTNGunTpopEjR6pFixb64osv9MYbb8jb21urV69WcHCwpJ/u0VLafVomTpyosLAwDR48uFzt33///dq3b59eeuklHT58WMOGDVOTJk30j3/8Q2+99ZaaN2+uv/3tb2rQ4H9/jvLy8szk1Y4dOyRJr776qoKDgxUcHKzx48eXqw8Aqs+HH36o06dPu9z0/VIxMTFq3ry5li9frvvuu0/33XefFi5cqBkzZqhz587m/SmK/eY3v9Grr76q+++/X48++qhatGih5cuXm5faKs8ZCX5+fnrxxRc1YsQI3XLLLbrvvvvUtGlT7d+/X2+99Za6dOnickmtgIAAdejQQe+++65uuukmhYSEqFOnTi5nqZTHkiVLtHnzZo0dO7bEGSVhYWHq37+/4uLi5Ofnp0GDBuk3v/mNzpw5ozfeeEOhoaE6ceKEyz5lXfd8fX31hz/8QaNGjdKdd96p+++/Xzk5OVqwYIGuu+46TZo0qULjqaimTZtq1KhReu211/T555+rffv2ZX490a1bN/n4+OgPf/iD8vLyZLFY1Ldv31LvqzVmzBi9/vrrGjlypDIyMnTdddfpb3/7m3bs2KGXX3651LMkAQAAAAD1nIF6KykpyXB/Cpw+fdqYNGmSERERYfj6+ho33nij8cILLxhFRUUucV988YXRq1cvIyAgwJBkjBgxwjAMw/jxxx+NUaNGGc2aNTMaNWpkxMfHG1988YURGRlpxhiGYWzZssWQZGzZsqXc/f7uu++MSZMmGTfddJPh7+9vBAYGGtHR0cazzz5r5OXlmXHZ2dlGQkKC0bhxY0OSceedd5arnYsXLxpLly417rjjDiMoKMjw9fU1IiMjjVGjRhn79+8342bMmGFIMr7//nuX/ZctW2ZIMo4fP26WSTKSkpJKtOU+P4ZhGJs2bTK6d+9u+Pn5GTfccIOxdOlS47HHHjP8/f3LNY5in3zyiXHPPfcYzZo1M7y8vAxJRmhoqHHixIky7R8ZGWkkJCRUqG3DMIwPP/zQiI2NNYKDgw1JhiSjY8eOLo9ZsePHj5sx7l+RkZEV7gMAzxs0aJDh7+9vnD179rIxI0eONHx9fY3//ve/RlFRkdGqVStDkvHMM8+UGv/vf//bSEhIMAICAozmzZsbjz32mPH3v//dkGTs2rWr3H38+OOPjT59+hhWq9Xw9fU1oqKijOTkZOPHH38sEbtz504jOjra8PPzMyQZM2bMMAzjf2vBpa629hXvU9rXpWvWhx9+aHTp0sXw9/c3rrvuOuMPf/iD8dZbb5VYYy637l1uzX333XeN7t27GxaLxQgJCTGGDRtmfPPNNy4xI0aMMBo2bFhiHkob79Vc7liGYRjHjh0zfHx8yv16wjAM44033jCuv/56w8fHx2Wcd955Z4m1Pycnxzyun5+f0blzZ2PZsmXlGgcAAAAAoP7wMowquHM1gCoxePBgHTp0SF9++eU1H2v27NmaPn26nnrqKZdLn3nKww8/rDfffFNvvPGGHn74YY+3D6BuefnllzVp0iR98803+tnPflbd3QEAAAAAAHUACRSghjp//rwCAgLM7S+//FIdO3bUiBEjKnSt/9KMGzdOS5Ys0euvv+5ymRpPKCws1ODBg7V+/Xp98MEHuuuuuzzaPoDay/3v44ULF9S9e3cVFhaWeo8sAAAAAACAiiCBgmp3/vx55eXlXTEmJCSk1Jvrlld2dvYV6wMCAhQUFHTN7VSGFi1aaOTIkbr++uv19ddfa/HixXI4HNq/f79uvPFG5eXllbgpvLvw8PAq69+pU6dUUFBw2XofHx81b968ytoHUH8NHDhQrVu3Vrdu3ZSXl6e//OUvOnTokJYvX64HHnjAo+sKWA8AAAAAAHUXCRRUu9TUVI0aNeqKMVu2bFHv3r2vua2r3Vx4xIgRSk1NveZ2KsOoUaO0ZcsWZWdny2KxyGaz6bnnntPNN98sSRo5cqTefvvtKx6jKn+9e/furW3btl22PjIyUl999VWVtQ+g/nr55Ze1dOlSffXVVyosLFSHDh00efJk3XfffZI8u66A9QAAAAAAUHeRQEG1O3HihA4dOnTFmOjoaDVp0uSa29q4ceMV6yMiItShQ4drbscTDh8+rO++++6KMbGxsVXWfkZGhn788cfL1gcEBOi2226rsvYB4HI8ua6A9QAAAAAAUHeRQAEAAAAAAAAAAHDjXd0dAAAAAAAAAAAAqGkaVHcHqkpRUZG+++47NW7c+Kr3vQCA2swwDJ0+fVoRERHy9iYv7kmsNQDqC9YaAAAAAPVRnU2gfPfdd2rVqlV1dwMAPOY///mPWrZsWd3dqFdYawDUN6w1AAAAAOqTOptAady4saSf/smzWq1l3s/pdCotLU1xcXHy9fWtqu7VOcxb+TFnFcO8lZSfn69WrVqZf/fgOaw1V8Y46476MEapfoyzomNkrQEAAABQH9XZBErxpVSsVmu539QKDAyU1Wqts/84VwXmrfyYs4ph3i6PS0h5HmvNlTHOuqM+jFGqH+O81jGy1gAAAACoT7iAMQAAAAAAAAAAgBsSKAAAAAAAAAAAAG5IoAAAAAAAAAAAALghgQIAAAAAAAAAAOCGBAoAAAAAAAAAAIAbEigAAAAAAAAAAABuSKAAAAAAAAAAAAC4IYECAAAAAAAAAADghgQKAAAAAAAAAACAGxIoAAAAAAAAAAAAbkigAABqtOeff15eXl6aOHGiWXbhwgUlJSWpadOmatSokRITE5WTk+OyX1ZWlhISEhQYGKjQ0FA98cQTunjxokvM1q1bdfPNN8tisahNmzZKTU31wIgAAAAAAABQG5BAAQDUWHv37tXrr7+uLl26uJRPmjRJH330kVatWqVt27bpu+++05AhQ8z6wsJCJSQkqKCgQDt37tTbb7+t1NRUTZ8+3Yw5fvy4EhIS1KdPH2VmZmrixIl6+OGHtWHDBo+NDwAAAAAAADVXg+ruAH5y3e/XerzNr55P8HibAFBWZ86c0bBhw/TGG2/omWeeMcvz8vL05ptvasWKFerbt68kadmyZWrfvr127dqlmJgYpaWl6fDhw9q4caPCwsLUrVs3zZ49W1OmTFFKSor8/Py0ZMkSRUVFad68eZKk9u3b69NPP9X8+fMVHx/vkTF2StkgR6GXR9qS+LsPAAAAAABQHiRQAAA1UlJSkhISEhQbG+uSQMnIyJDT6VRsbKxZ1q5dO7Vu3Vrp6emKiYlRenq6OnfurLCwMDMmPj5e48aN06FDh9S9e3elp6e7HKM45tJLhblzOBxyOBzmdn5+viTJ6XTK6XSWeWzFsRZvo8z7VIby9LEy2/N0u55WH8ZZH8Yo1Y9xVnSMdXlOAAAAAOBySKAAAGqcd955R//4xz+0d+/eEnXZ2dny8/NTcHCwS3lYWJiys7PNmEuTJ8X1xXVXisnPz9f58+cVEBBQou05c+Zo5syZJcrT0tIUGBhY9gH+f7N7FJV7n2uxbt06j7ZXzG63V0u7nlYfxlkfxijVj3GWd4znzp2rop4AAAAAQM1FAgUAUKP85z//0aOPPiq73S5/f//q7o6LqVOnKjk52dzOz89Xq1atFBcXJ6vVWubjOJ1O2e12Pb3PW44iz13C62CKZy5NVqx4nP3795evr69H2/ak+jDO+jBGqX6Ms6JjLD7jDgAAAADqExIoAIAaJSMjQydPntTNN99slhUWFmr79u169dVXtWHDBhUUFCg3N9flLJScnByFh4dLksLDw7Vnzx6X4+bk5Jh1xd+Lyy6NsVqtpZ59IkkWi0UWi6VEua+vb4XebHUUeXn0HijV9YZwReentqkP46wPY5TqxzjLO8a6Ph8AAAAAUBrv6u4AAACX6tevnw4cOKDMzEzzq0ePHho2bJj5s6+vrzZt2mTuc+TIEWVlZclms0mSbDabDhw4oJMnT5oxdrtdVqtVHTp0MGMuPUZxTPExAAAAAAAAUL9xBgoAoEZp3LixOnXq5FLWsGFDNW3a1CwfPXq0kpOTFRISIqvVqgkTJshmsykmJkaSFBcXpw4dOujBBx/U3LlzlZ2drWnTpikpKck8g2Ts2LF69dVXNXnyZD300EPavHmzVq5cqbVr13p2wAAAAAAAAKiRSKAAAGqd+fPny9vbW4mJiXI4HIqPj9drr71m1vv4+GjNmjUaN26cbDabGjZsqBEjRmjWrFlmTFRUlNauXatJkyZpwYIFatmypZYuXar4eM/eJwQAAAAAAAA1EwkUAECNt3XrVpdtf39/LVq0SIsWLbrsPpGRkVq3bt0Vj9u7d2/t37+/MroIAAAAAACAOoZ7oAAAAAAAAAAAALghgQIAAAAAAAAAAOCGBAoAAAAAAAAAAIAbEigAAAAAAAAAAABuSKAAAAAAAAAAAAC4IYECAAAAAAAAAADghgQKAAAAAAAAAACAGxIoAAAAAAAAAAAAbkigAAAAAAAAAAAAuCGBAgAAAAAAAAAA4IYECgAAAAAAAAAAgBsSKAAAAAAAAAAAAG5IoAAAAAAAAAAAALgpVwIlJSVFXl5eLl/t2rUz6y9cuKCkpCQ1bdpUjRo1UmJionJyclyOkZWVpYSEBAUGBio0NFRPPPGELl686BKzdetW3XzzzbJYLGrTpo1SU1MrPkIAAAAAAAAAAIByKvcZKB07dtSJEyfMr08//dSsmzRpkj766COtWrVK27Zt03fffachQ4aY9YWFhUpISFBBQYF27typt99+W6mpqZo+fboZc/z4cSUkJKhPnz7KzMzUxIkT9fDDD2vDhg3XOFQAAAAAAAAAAICyaVDuHRo0UHh4eInyvLw8vfnmm1qxYoX69u0rSVq2bJnat2+vXbt2KSYmRmlpaTp8+LA2btyosLAwdevWTbNnz9aUKVOUkpIiPz8/LVmyRFFRUZo3b54kqX379vr00081f/58xcfHX+NwAQAAAAAAAAAArq7cCZQvv/xSERER8vf3l81m05w5c9S6dWtlZGTI6XQqNjbWjG3Xrp1at26t9PR0xcTEKD09XZ07d1ZYWJgZEx8fr3HjxunQoUPq3r270tPTXY5RHDNx4sQr9svhcMjhcJjb+fn5kiSn0ymn01nm8RXHlmefymDxMTzanlS5Y6yueavNmLOKYd5KYi4AAAAAAACAyleuBErPnj2Vmpqqtm3b6sSJE5o5c6buuOMOHTx4UNnZ2fLz81NwcLDLPmFhYcrOzpYkZWdnuyRPiuuL664Uk5+fr/PnzysgIKDUvs2ZM0czZ84sUZ6WlqbAwMDyDFOSZLfby73PtZh7q0ebkyStW7eu0o/p6XmrC5izimHe/ufcuXPV3QUAAAAAAACgzilXAmXgwIHmz126dFHPnj0VGRmplStXXjax4SlTp05VcnKyuZ2fn69WrVopLi5OVqu1zMdxOp2y2+3q37+/fH19q6KrpeqU4vl7vBxMqbxLolXXvNVmzFnFMG8lFZ9xBwAAAAAAAKDylPsSXpcKDg7WTTfdpKNHj6p///4qKChQbm6uy1koOTk55j1TwsPDtWfPHpdj5OTkmHXF34vLLo2xWq1XTNJYLBZZLJYS5b6+vhV6k7Wi+1WUo9DLY20Vq4rxeXre6gLmrGKYt/9hHgAAAAAAAIDK530tO585c0bHjh1TixYtFB0dLV9fX23atMmsP3LkiLKysmSz2SRJNptNBw4c0MmTJ80Yu90uq9WqDh06mDGXHqM4pvgYAAAAAAAAAAAAVa1cCZTHH39c27Zt01dffaWdO3fq3nvvlY+Pj+6//34FBQVp9OjRSk5O1pYtW5SRkaFRo0bJZrMpJiZGkhQXF6cOHTrowQcf1D//+U9t2LBB06ZNU1JSknn2yNixY/Xvf/9bkydP1hdffKHX/l979x8WVZ33f/wFCIOog5HBwIrE5r0q+auwdO7K9QdCxnrnxh9ZrrKpeemid8puGpsZ6pquZWZJupVFe63cpl3Zlpgw6qKZ+IvkTrG8s7XL3c2B3UxHMccR5vvHfpmaAc1BmBmY5+O6uPSc8znnvN9H4tC8zo+XX9aGDRs0e/bslu8eAAAAAAAAAACgCV49wuvvf/+7HnroIX399de66aabdPfdd2vv3r266aabJEkrVqxQaGiosrKyZLfblZGRoZdfftm1flhYmDZv3qzp06fLbDarU6dOys7O1sKFC11jkpOTVVxcrNmzZ2vlypXq3r27XnvtNWVktNz7OgAAAAAAAAAAAK7GqwBl/fr1V10eGRmpgoICFRQUXHFMUlKStmzZctXtDBs2TIcOHfKmNAAAAAAAAAAAgBZzXe9AAQAAAAAAAAAAaI8IUAAAAAAAAAAAADwQoAAAAsrq1avVv39/GY1GGY1Gmc1mffDBB67lw4YNU0hIiNvXtGnT3LZx8uRJZWZmKioqSrGxsXr88cd1+fJltzFlZWW6/fbbZTAY1LNnTxUWFvqiPQAAAAAAALQRXr0DBQCA1ta9e3ctXbpU//Ef/yGn06k333xT999/vw4dOqRbb71VkvToo49q4cKFrnWioqJcf6+rq1NmZqZMJpP27NmjU6dOaeLEiQoPD9czzzwjSTpx4oQyMzM1bdo0rVu3Ttu3b9eUKVMUHx+vjIwM3zYMAAAAAACAgESAAgAIKGPGjHGbXrx4sVavXq29e/e6ApSoqCiZTKYm1y8tLdXRo0e1bds2xcXFaeDAgVq0aJHmzp2r/Px8RUREaM2aNUpOTtby5cslSX369NHu3bu1YsUKAhQAAAAAAABIIkABAASwuro6bdy4UbW1tTKbza7569at05/+9CeZTCaNGTNGTz31lOsulPLycvXr109xcXGu8RkZGZo+fbqqqqp02223qby8XGlpaW77ysjI0KxZs65aj91ul91ud03bbDZJksPhkMPhuOa+GsYaQp3XvE5L8KbGltyfr/fra8HQZzD0KAVHn83tsT0fEwAAAAC4EgIUAEDAOXz4sMxmsy5evKjOnTtr06ZNSklJkSQ9/PDDSkpKUkJCgj755BPNnTtXx44d0zvvvCNJslqtbuGJJNe01Wq96hibzaZvv/1WHTt2bLKuJUuWaMGCBY3ml5aWuj1G7FotGlTv9TrXY8uWLT7dXwOLxeKX/fpaMPQZDD1KwdGntz1euHChlSoBAAAAgMBFgAIACDi9evVSZWWlzp49q7ffflvZ2dnauXOnUlJSNHXqVNe4fv36KT4+XiNHjtQXX3yhW265pVXrysvLU25urmvaZrMpMTFR6enpMhqN17wdh8Mhi8Wipw6Gyl4f0hqlNulIvm8fT9bQ56hRoxQeHu7TfftSMPQZDD1KwdFnc3tsuOMOAAAAAIIJAQoAIOBERESoZ8+ekqTU1FQdOHBAK1eu1B/+8IdGYwcPHixJOn78uG655RaZTCbt37/fbUx1dbUkud6bYjKZXPO+P8ZoNF7x7hNJMhgMMhgMjeaHh4c368NWe32I7HW+C1D89YFwc49PWxMMfQZDj1Jw9Oltj+39eAAAAABAU0L9XQAAAD+kvr7e7d0j31dZWSlJio+PlySZzWYdPnxYNTU1rjEWi0VGo9H1GDCz2azt27e7bcdisbi9ZwUAAAAAAADBjTtQAAABJS8vT6NHj1aPHj107tw5FRUVqaysTCUlJfriiy9UVFSk++67TzfeeKM++eQTzZ49W0OHDlX//v0lSenp6UpJSdGECRO0bNkyWa1WzZs3Tzk5Oa67R6ZNm6ZVq1Zpzpw5mjRpknbs2KENGzaouLjYn60DAAAAAAAggBCgAAACSk1NjSZOnKhTp04pOjpa/fv3V0lJiUaNGqW//e1v2rZtm1544QXV1tYqMTFRWVlZmjdvnmv9sLAwbd68WdOnT5fZbFanTp2UnZ2thQsXusYkJyeruLhYs2fP1sqVK9W9e3e99tprysjw7TtCAAAAAAAAELgIUAAAAWXt2rVXXJaYmKidO3f+4DaSkpK0ZcuWq44ZNmyYDh065HV9AAAAAAAACA68AwUAAAAAAAAAAMADAQoAAAAAAAAAAIAHAhQAAA5MCugAAD+pSURBV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AAAAAAAAAMADAQoAAAAAAAAAAIAHAhQAQEBZvXq1+vfvL6PRKKPRKLPZrA8++MC1/OLFi8rJydGNN96ozp07KysrS9XV1W7bOHnypDIzMxUVFaXY2Fg9/vjjunz5stuYsrIy3X777TIYDOrZs6cKCwt90R4AAAAAAADaCAIUAEBA6d69u5YuXaqKigodPHhQI0aM0P3336+qqipJ0uzZs/X+++9r48aN2rlzp7766is98MADrvXr6uqUmZmpS5cuac+ePXrzzTdVWFio+fPnu8acOHFCmZmZGj58uCorKzVr1ixNmTJFJSUlPu8XAAAAAAAAgamDvwsAAOD7xowZ4za9ePFirV69Wnv37lX37t21du1aFRUVacSIEZKkN954Q3369NHevXs1ZMgQlZaW6ujRo9q2bZvi4uI0cOBALVq0SHPnzlV+fr4iIiK0Zs0aJScna/ny5ZKkPn36aPfu3VqxYoUyMjJ83jMAAAAAAAACDwEKACBg1dXVaePGjaqtrZXZbFZFRYUcDofS0tJcY3r37q0ePXqovLxcQ4YMUXl5ufr166e4uDjXmIyMDE2fPl1VVVW67bbbVF5e7raNhjGzZs26aj12u112u901bbPZJEkOh0MOh+Oa+2oYawh1XvM6LcGbGltyf77er68FQ5/B0KMUHH02t8f2fEwAAAAA4EquK0BZunSp8vLy9Nhjj+mFF16Q9O9n0//617/W+vXrZbfblZGRoZdfftntg6yTJ09q+vTp+stf/qLOnTsrOztbS5YsUYcO35VTVlam3NxcVVVVKTExUfPmzdMvf/nL6ykXANBGHD58WGazWRcvXlTnzp21adMmpaSkqLKyUhEREeratavb+Li4OFmtVkmS1Wp1O+c0LG9YdrUxNptN3377rTp27NhkXUuWLNGCBQsazS8tLVVUVJTXfS4aVO/1Otdjy5YtPt1fA4vF4pf9+low9BkMPUrB0ae3PV64cKGVKgEAAACAwNXsAOXAgQP6wx/+oP79+7vNnz17toqLi7Vx40ZFR0drxowZeuCBB/TRRx9J+u7Z9CaTSXv27NGpU6c0ceJEhYeH65lnnpH03bPpp02bpnXr1mn79u2aMmWK4uPjebQKAASBXr16qbKyUmfPntXbb7+t7Oxs7dy5099lKS8vT7m5ua5pm82mxMREpaeny2g0XvN2HA6HLBaLnjoYKnt9SGuU2qQj+b49hzb0OWrUKIWHh/t0374UDH0GQ49ScPTZ3B4b7rgDAAAAgGDSrADl/PnzGj9+vF599VX97ne/c80/e/Ysz6YHAFy3iIgI9ezZU5KUmpqqAwcOaOXKlXrwwQd16dIlnTlzxu0ulOrqaplMJkmSyWTS/v373bZXXV3tWtbwZ8O8748xGo1XvPtEkgwGgwwGQ6P54eHhzfqw1V4fInud7wIUf30g3Nzj09YEQ5/B0KMUHH1622N7Px4AAAAA0JTQ5qyUk5OjzMzMRs+P/6Fn00u64rPpbTabqqqqXGOaejZ9wzYAAMGlvr5edrtdqampCg8P1/bt213Ljh07ppMnT8psNkuSzGazDh8+rJqaGtcYi8Uio9GolJQU15jvb6NhTMM2AAAAAAAAAK/vQFm/fr0+/vhjHThwoNEyq9Xqt2fTt/SLfX39okxDmG9fJCy1bI/B8NLVlsYxax6OW2Pt7Vjk5eVp9OjR6tGjh86dO6eioiKVlZWppKRE0dHRmjx5snJzcxUTEyOj0aiZM2fKbDZryJAhkqT09HSlpKRowoQJWrZsmaxWq+bNm6ecnBzX3SPTpk3TqlWrNGfOHE2aNEk7duzQhg0bVFxc7M/WAQAAAAAAEEC8ClD+9re/6bHHHpPFYlFkZGRr1dQsLf1iX1+/PHTZnT7dnaTWeZlwMLx0taVxzJqH4/ad9vZi35qaGk2cOFGnTp1SdHS0+vfvr5KSEo0aNUqStGLFCoWGhiorK0t2u10ZGRl6+eWXXeuHhYVp8+bNmj59usxmszp16qTs7GwtXLjQNSY5OVnFxcWaPXu2Vq5cqe7du+u1117jMZEAAAAAAABw8SpAqaioUE1NjW6//XbXvLq6Ou3atUurVq1SSUmJ355N39Iv9vX1y0P75pf4bF8NWvJlwsHw0tWWxjFrHo5bY+3txb5r16696vLIyEgVFBSooKDgimOSkpJ+MCQeNmyYDh061KwaAQAAAAAA0P55FaCMHDlShw8fdpv3yCOPqHfv3po7d64SExNdz6bPysqS1PSz6RcvXqyamhrFxsZKavrZ9J4ffP3Qs+lb+sW+vn55qC9fItygNfoLhpeutjSOWfNw3L7DcQAAAAAAAABanlcBSpcuXdS3b1+3eZ06ddKNN97oms+z6QEAAAAAAAAAQFvn9UvkfwjPpgcAAAAAAAAAAG3ddQcoZWVlbtM8mx4AAAAAAAAAALR1of4uAAAAAAAAAAAAINAQoAAAAAAAAAAAAHggQAEAAAAAAAAAAPBAgAIAAAAAAAAAAOCBAAUAAAAAAAAAAMADAQoAAAAAAAAAAIAHAhQAAAAAAAAAAAAPBCgAAAAAAAAAAAAeCFAAAAAAAAAAAAA8dPB3AfCfm58obrFtGcKcWnan1De/RPa6kCbHfLk0s8X2BwAAAAAAAABAa+IOFAAAAAAAAAAAAA8EKAAAAAAAAAAAAB4IUAAAAAAAAAAAADwQoAAAAAAAAAAAAHggQAEAAAAAAAAAAPBAgAIAAAAAAAAAAOCBAAUAAAAAAAAAAMADAQoAAAAAAAAAAIAHAhQAAAAAAAAAAAAPBCgAAAAAAAAAAAAeCFAAAAAAAAAAAAA8EKAAAAAAAAAAAAB4IEABAASUJUuW6I477lCXLl0UGxursWPH6tixY25jhg0bppCQELevadOmuY05efKkMjMzFRUVpdjYWD3++OO6fPmy25iysjLdfvvtMhgM6tmzpwoLC1u7PQAAAAAAALQRBCgAgICyc+dO5eTkaO/evbJYLHI4HEpPT1dtba3buEcffVSnTp1yfS1btsy1rK6uTpmZmbp06ZL27NmjN998U4WFhZo/f75rzIkTJ5SZmanhw4ersrJSs2bN0pQpU1RSUuKzXgEAAAAAABC4Ovi7AAAAvm/r1q1u04WFhYqNjVVFRYWGDh3qmh8VFSWTydTkNkpLS3X06FFt27ZNcXFxGjhwoBYtWqS5c+cqPz9fERERWrNmjZKTk7V8+XJJUp8+fbR7926tWLFCGRkZrdcgAAAAAAAA2gTuQAEABLSzZ89KkmJiYtzmr1u3Tt26dVPfvn2Vl5enCxcuuJaVl5erX79+iouLc83LyMiQzWZTVVWVa0xaWprbNjMyMlReXt5arQAAAAAAAKAN4Q4UAEDAqq+v16xZs3TXXXepb9++rvkPP/ywkpKSlJCQoE8++URz587VsWPH9M4770iSrFarW3giyTVttVqvOsZms+nbb79Vx44dG9Vjt9tlt9td0zabTZLkcDjkcDiuua+GsYZQ5zWv0xK8qbEl9+fr/fpaMPQZDD1KwdFnc3tsz8cEAAAAAK6EAAUAELBycnJ05MgR7d69223+1KlTXX/v16+f4uPjNXLkSH3xxRe65ZZbWq2eJUuWaMGCBY3ml5aWKioqyuvtLRpU3xJlXbMtW7b4dH8NLBaLX/bra8HQZzD0KAVHn972+P27/AAAAAAgWBCgAAAC0owZM7R582bt2rVL3bt3v+rYwYMHS5KOHz+uW265RSaTSfv373cbU11dLUmu96aYTCbXvO+PMRqNTd59Ikl5eXnKzc11TdtsNiUmJio9PV1Go/Gae3M4HLJYLHrqYKjs9SHXvN71OpLv23e7NPQ5atQohYeH+3TfvhQMfQZDj1Jw9NncHhvuuAMAAACAYEKAAgAIKE6nUzNnztSmTZtUVlam5OTkH1ynsrJSkhQfHy9JMpvNWrx4sWpqahQbGyvp31dbG41GpaSkuMZ43pFhsVhkNpuvuB+DwSCDwdBofnh4eLM+bLXXh8he57sAxV8fCDf3+LQ1wdBnMPQoBUef3vbY3o8HAAAAADSFl8gDAAJKTk6O/vSnP6moqEhdunSR1WqV1WrVt99+K0n64osvtGjRIlVUVOjLL7/Ue++9p4kTJ2ro0KHq37+/JCk9PV0pKSmaMGGC/vd//1clJSWaN2+ecnJyXAHItGnT9Ne//lVz5szRZ599ppdfflkbNmzQ7Nmz/dY7AAAAAAAAAgcBCgAgoKxevVpnz57VsGHDFB8f7/p66623JEkRERHatm2b0tPT1bt3b/36179WVlaW3n//fdc2wsLCtHnzZoWFhclsNusXv/iFJk6cqIULF7rGJCcnq7i4WBaLRQMGDNDy5cv12muvKSPDt4+5AgAAAAAAQGDiEV4AgIDidDqvujwxMVE7d+78we0kJSX94EvThw0bpkOHDnlVHwAAAAAAAIIDd6AAAAAAAAAAAAB4IEABAAAAAAAAAADwQIACAAAAAAAAAADggQAFAAAAAAAAAADAAwEKAAAAAAAAAACABwIUAAAAAAAAAAAADwQoAAAAAAAAAAAAHghQAAAAAAAAAAAAPBCgAAAAAAAAAAAAeCBAAQAAAAAAAAAA8ECAAgAAAAAAAAAA4MGrAGX16tXq37+/jEajjEajzGazPvjgA9fyixcvKicnRzfeeKM6d+6srKwsVVdXu23j5MmTyszMVFRUlGJjY/X444/r8uXLbmPKysp0++23y2AwqGfPniosLGx+hwAAAAAAAAAAAF7yKkDp3r27li5dqoqKCh08eFAjRozQ/fffr6qqKknS7Nmz9f7772vjxo3auXOnvvrqKz3wwAOu9evq6pSZmalLly5pz549evPNN1VYWKj58+e7xpw4cUKZmZkaPny4KisrNWvWLE2ZMkUlJSUt1DIAAAAAAAAAAMDVdfBm8JgxY9ymFy9erNWrV2vv3r3q3r271q5dq6KiIo0YMUKS9MYbb6hPnz7au3evhgwZotLSUh09elTbtm1TXFycBg4cqEWLFmnu3LnKz89XRESE1qxZo+TkZC1fvlyS1KdPH+3evVsrVqxQRkZGC7UNAAAAAAAAAABwZV4FKN9XV1enjRs3qra2VmazWRUVFXI4HEpLS3ON6d27t3r06KHy8nINGTJE5eXl6tevn+Li4lxjMjIyNH36dFVVVem2225TeXm52zYaxsyaNeuq9djtdtntdte0zWaTJDkcDjkcjmvuq2GsN+u0BEOY06f7a2mGUKfbn03x9TENdP76XmvrOG6NcSwAAAAAAACAlud1gHL48GGZzWZdvHhRnTt31qZNm5SSkqLKykpFRESoa9eubuPj4uJktVolSVar1S08aVjesOxqY2w2m7799lt17NixybqWLFmiBQsWNJpfWlqqqKgob9uUxWLxep3rsexOn+6u1SwaVH/FZVu2bPFhJW2Hr7/X2guO23cuXLjg7xIAAAAAAACAdsfrAKVXr16qrKzU2bNn9fbbbys7O1s7d+5sjdq8kpeXp9zcXNe0zWZTYmKi0tPTZTQar3k7DodDFotFo0aNUnh4eGuU2qS++W37HS+GUKcWDarXUwdDZa8PaXLMkXwewfZ9/vpea+s4bo013HEHAAAAAAAAoOV4HaBERESoZ8+ekqTU1FQdOHBAK1eu1IMPPqhLly7pzJkzbnehVFdXy2QySZJMJpP279/vtr3q6mrXsoY/G+Z9f4zRaLzi3SeSZDAYZDAYGs0PDw9v1oeszV2vuex1TYcObY29PuSKvfBhd9N8/b3WXnDcvsNxAAAAAAAAAFpe6PVuoL6+Xna7XampqQoPD9f27dtdy44dO6aTJ0/KbDZLksxmsw4fPqyamhrXGIvFIqPRqJSUFNeY72+jYUzDNgAAAAAAAAAAAFqbV3eg5OXlafTo0erRo4fOnTunoqIilZWVqaSkRNHR0Zo8ebJyc3MVExMjo9GomTNnymw2a8iQIZKk9PR0paSkaMKECVq2bJmsVqvmzZunnJwc190j06ZN06pVqzRnzhxNmjRJO3bs0IYNG1RcXNzy3QMAAAAAAAAAADTBqwClpqZGEydO1KlTpxQdHa3+/furpKREo0aNkiStWLFCoaGhysrKkt1uV0ZGhl5++WXX+mFhYdq8ebOmT58us9msTp06KTs7WwsXLnSNSU5OVnFxsWbPnq2VK1eqe/fueu2115SRwfszAAAAAAAAAACAb3gVoKxdu/aqyyMjI1VQUKCCgoIrjklKStKWLVuuup1hw4bp0KFD3pQGAAAAAAAAAADQYq77HSgAAAAAAAAAAADtDQEKAAAAAAAAAACABwIUAAAAAAAAAAAADwQoAAAAAAAAAAAAHghQAAABZcmSJbrjjjvUpUsXxcbGauzYsTp27JjbmIsXLyonJ0c33nijOnfurKysLFVXV7uNOXnypDIzMxUVFaXY2Fg9/vjjunz5stuYsrIy3X777TIYDOrZs6cKCwtbuz0AAAAAAAC0EQQoAICAsnPnTuXk5Gjv3r2yWCxyOBxKT09XbW2ta8zs2bP1/vvva+PGjdq5c6e++uorPfDAA67ldXV1yszM1KVLl7Rnzx69+eabKiws1Pz5811jTpw4oczMTA0fPlyVlZWaNWuWpkyZopKSEp/2CwAAAAAAgMDUwd8FAADwfVu3bnWbLiwsVGxsrCoqKjR06FCdPXtWa9euVVFRkUaMGCFJeuONN9SnTx/t3btXQ4YMUWlpqY4ePapt27YpLi5OAwcO1KJFizR37lzl5+crIiJCa9asUXJyspYvXy5J6tOnj3bv3q0VK1YoIyPD530DAAAAAAAgsHAHCgAgoJ09e1aSFBMTI0mqqKiQw+FQWlqaa0zv3r3Vo0cPlZeXS5LKy8vVr18/xcXFucZkZGTIZrOpqqrKNeb722gY07ANAAAAAAAABDfuQAEABKz6+nrNmjVLd911l/r27StJslqtioiIUNeuXd3GxsXFyWq1usZ8PzxpWN6w7GpjbDabvv32W3Xs2LFRPXa7XXa73TVts9kkSQ6HQw6H45r7ahhrCHVe8zotwZsaW3J/vt6vrwVDn8HQoxQcfTa3x/Z8TAAAAADgSghQAAABKycnR0eOHNHu3bv9XYqkf7/gfsGCBY3ml5aWKioqyuvtLRpU3xJlXbMtW7b4dH8NLBaLX/bra8HQZzD0KAVHn972eOHChVaqBAAAAAACFwEKACAgzZgxQ5s3b9auXbvUvXt313yTyaRLly7pzJkzbnehVFdXy2Qyucbs37/fbXvV1dWuZQ1/Nsz7/hij0djk3SeSlJeXp9zcXNe0zWZTYmKi0tPTZTQar7k3h8Mhi8Wipw6Gyl4fcs3rXa8j+b59t0tDn6NGjVJ4eLhP9+1LwdBnMPQoBUefze2x4Y47AAAAAAgmBCgAgIDidDo1c+ZMbdq0SWVlZUpOTnZbnpqaqvDwcG3fvl1ZWVmSpGPHjunkyZMym82SJLPZrMWLF6umpkaxsbGS/n21tdFoVEpKimuM5x0ZFovFtY2mGAwGGQyGRvPDw8Ob9WGrvT5E9jrfBSj++kC4ucenrQmGPoOhRyk4+vS2x/Z+PAAAAACgKQQoAICAkpOTo6KiIv35z39Wly5dXO8siY6OVseOHRUdHa3JkycrNzdXMTExMhqNmjlzpsxms4YMGSJJSk9PV0pKiiZMmKBly5bJarVq3rx5ysnJcQUg06ZN06pVqzRnzhxNmjRJO3bs0IYNG1RcXOy33gEAAAAAABA4Qv1dAAAA37d69WqdPXtWw4YNU3x8vOvrrbfeco1ZsWKFfvaznykrK0tDhw6VyWTSO++841oeFhamzZs3KywsTGazWb/4xS80ceJELVy40DUmOTlZxcXFslgsGjBggJYvX67XXntNGRm+fcwVAAAAAAAAAhN3oAAAAorT6fzBMZGRkSooKFBBQcEVxyQlJf3gS9OHDRumQ4cOeV0jAAAAAAAA2j/uQAEAAAAAAAAAAPBAgAIAAAAAAAAAAOCBAAUAAAAAAAAAAMADAQoAAAAAAAAAAIAHAhQAAAAAAAAAAAAPBCgAAAAAAAAAAAAeCFAAAAAAAAAAAAA8EKAAAAAAAAAAAAB4IEABAAAAAAAAAADwQIACAAAAAAAAAADggQAFAAAAAAAAAADAAwEKAAAAAAAAAACABwIUAAAAAAAAAAAADwQoAAAAAAAAAAAAHghQAAAAAAAAAAAAPBCgAAAAAAAAAAAAeCBAAQAAAAAAAAAA8ECAAgAAAAAAAAAA4IEABQAAAAAAAAAAwAMBCgAAAAAAAAAAgAcCFAAAAAAAAAAAAA8EKAAAAAAAAAAAAB4IUAAAAAAAAAAAADwQoAAAAAAAAAAAAHggQAEAAAAAAAAAAPBAgAIAAAAAAAAAAOCBAAUAEHB27dqlMWPGKCEhQSEhIXr33Xfdlv/yl79USEiI29e9997rNub06dMaP368jEajunbtqsmTJ+v8+fNuYz755BPdc889ioyMVGJiopYtW9barQEAAAAAAKCNIEABAASc2tpaDRgwQAUFBVccc++99+rUqVOur//5n/9xWz5+/HhVVVXJYrFo8+bN2rVrl6ZOnepabrPZlJ6erqSkJFVUVOjZZ59Vfn6+XnnllVbrCwAAAAAAAG1HB38XAACAp9GjR2v06NFXHWMwGGQymZpc9umnn2rr1q06cOCABg0aJEl66aWXdN999+m5555TQkKC1q1bp0uXLun1119XRESEbr31VlVWVur55593C1oAAAAAAAAQnLy6A2XJkiW644471KVLF8XGxmrs2LE6duyY25iLFy8qJydHN954ozp37qysrCxVV1e7jTl58qQyMzMVFRWl2NhYPf7447p8+bLbmLKyMt1+++0yGAzq2bOnCgsLm9chAKBdKisrU2xsrHr16qXp06fr66+/di0rLy9X165dXeGJJKWlpSk0NFT79u1zjRk6dKgiIiJcYzIyMnTs2DF98803vmsEAAAAAAAAAcmrO1B27typnJwc3XHHHbp8+bJ++9vfKj09XUePHlWnTp0kSbNnz1ZxcbE2btyo6OhozZgxQw888IA++ugjSVJdXZ0yMzNlMpm0Z88enTp1ShMnTlR4eLieeeYZSdKJEyeUmZmpadOmad26ddq+fbumTJmi+Ph4ZWRktPAhAAC0Nffee68eeOABJScn64svvtBvf/tbjR49WuXl5QoLC5PValVsbKzbOh06dFBMTIysVqskyWq1Kjk52W1MXFyca9kNN9zQaL92u112u901bbPZJEkOh0MOh+Oa628Yawh1XvM6LcGbGltyf77er68FQ5/B0KMUHH02t8f2fEwAAAAA4Eq8ClC2bt3qNl1YWKjY2FhVVFRo6NChOnv2rNauXauioiKNGDFCkvTGG2+oT58+2rt3r4YMGaLS0lIdPXpU27ZtU1xcnAYOHKhFixZp7ty5ys/PV0REhNasWaPk5GQtX75cktSnTx/t3r1bK1asIEABAGjcuHGuv/fr10/9+/fXLbfcorKyMo0cObLV9rtkyRItWLCg0fzS0lJFRUV5vb1Fg+pboqxrtmXLFp/ur4HFYvHLfn0tGPoMhh6l4OjT2x4vXLjQSpUAAAAAQOC6rnegnD17VpIUExMjSaqoqJDD4VBaWpprTO/evdWjRw+Vl5dryJAhKi8vV79+/VxX+Ur/fmTK9OnTVVVVpdtuu03l5eVu22gYM2vWrCvW0tJXBfv6KjtDmG+vQm5pDVdRX+1qaq5cdBcMV7m2Bo5bYxwL6cc//rG6deum48ePa+TIkTKZTKqpqXEbc/nyZZ0+fdr13hSTydToEZMN01d6t0peXp5yc3Nd0zabTYmJiUpPT5fRaLzmeh0OhywWi546GCp7fcg1r3e9juT79iKEhj5HjRql8PBwn+7bl4Khz2DoUQqOPpvbY8Pv1gAAAAAQTJodoNTX12vWrFm666671LdvX0n/fuRJRESEunbt6jY2Li7O7ZEp3w9PGpY3LLvaGJvNpm+//VYdO3ZsVE9LXxXs6ysPl93p0921mqtdTe2vK58DXTBc5doaOG7f4apg6e9//7u+/vprxcfHS5LMZrPOnDmjiooKpaamSpJ27Nih+vp6DR482DXmySeflMPhcH2IaLFY1KtXryYf3yX9+8X1BoOh0fzw8PBmfdhqrw+Rvc53AYq/PhBu7vFpa4Khz2DoUQqOPr3tsb0fDwAAAABoSrMDlJycHB05ckS7d+9uyXqaraWvCvb1lYd980t8tq/WYAh1atGg+qteTe3rK58DXTBc5doaOG6Ntcergs+fP6/jx4+7pk+cOKHKykrFxMQoJiZGCxYsUFZWlkwmk7744gvNmTNHPXv2dD3msU+fPrr33nv16KOPas2aNXI4HJoxY4bGjRunhIQESdLDDz+sBQsWaPLkyZo7d66OHDmilStXasWKFX7pGQAAAAAAAIGlWQHKjBkztHnzZu3atUvdu3d3zTeZTLp06ZLOnDnjdhdKdXW12yNT9u/f77Y9z0emXOmxKkajscm7T6SWvyrY11ce+vIK5NZ0taup+bC7acFwlWtr4Lh9pz0eh4MHD2r48OGu6YaAPDs7W6tXr9Ynn3yiN998U2fOnFFCQoLS09O1aNEit/PAunXrNGPGDI0cOVKhoaHKysrSiy++6FoeHR2t0tJS5eTkKDU1Vd26ddP8+fM1depU3zUKAAAAAACAgOVVgOJ0OjVz5kxt2rRJZWVlSk5Odluempqq8PBwbd++XVlZWZKkY8eO6eTJkzKbzZL+/ciUxYsXq6amRrGxsZL+/cgUo9GolJQU1xjPxz1ZLBbXNgAA7duwYcPkdF75nUolJT98115MTIyKioquOqZ///768MMPva4PAAAAAAAA7Z9XAUpOTo6Kior05z//WV26dHG9syQ6OlodO3ZUdHS0Jk+erNzcXMXExMhoNGrmzJkym80aMmSIJCk9PV0pKSmaMGGCli1bJqvVqnnz5iknJ8d15fC0adO0atUqzZkzR5MmTdKOHTu0YcMGFRcXt3D7AAAAAAAAAAAAjYV6M3j16tU6e/ashg0bpvj4eNfXW2+95RqzYsUK/exnP1NWVpaGDh0qk8mkd955x7U8LCxMmzdvVlhYmMxms37xi19o4sSJWrhwoWtMcnKyiouLZbFYNGDAAC1fvlyvvfaa69n2AAAAAAAAAAAArcnrR3j9kMjISBUUFKigoOCKY5KSkho9osvTsGHDdOjQIW/KAwAAAAAAAAAAaBFe3YECAAAAAAAAAAAQDAhQAAAAAAAAAAAAPBCgAAAAAAAAAAAAeCBAAQAAAAAAAAAA8ECAAgAAAAAAAAAA4KGDvwsAAAC+cfMTxT7dnyHMqWV3+nSXAAAAAAAALYY7UAAAAAAAAAAAADwQoAAAAAAAAAAAAHggQAEAAAAAAAAAAPBAgAIAAAAAAAAAAOCBAAUAAAAAAAAAAMADAQoAAAAAAAAAAIAHAhQAAAAAAAAAAAAPBCgAAAAAAAAAAAAeCFAAAAAAAAAAAAA8EKAAAAAAAAAAAAB4IEABAAAAAAAAAADwQIACAAAAAAAAAADggQAFAAAAAAAAAADAAwEKAAAAAAAAAACABwIUAAAAAAAAAAAADwQoAAAAAAAAAAAAHghQAAAAAAAAAAAAPBCgAAAAAAAAAAAAeCBAAQAEnF27dmnMmDFKSEhQSEiI3n33XbflTqdT8+fPV3x8vDp27Ki0tDR9/vnnbmNOnz6t8ePHy2g0qmvXrpo8ebLOnz/vNuaTTz7RPffco8jISCUmJmrZsmWt3RoAAAAAAADaCAIUAEDAqa2t1YABA1RQUNDk8mXLlunFF1/UmjVrtG/fPnXq1EkZGRm6ePGia8z48eNVVVUli8WizZs3a9euXZo6dapruc1mU3p6upKSklRRUaFnn31W+fn5euWVV1q9PwAAAAAAAAS+Dv4uAAAAT6NHj9bo0aObXOZ0OvXCCy9o3rx5uv/++yVJf/zjHxUXF6d3331X48aN06effqqtW7fqwIEDGjRokCTppZde0n333afnnntOCQkJWrdunS5duqTXX39dERERuvXWW1VZWannn3/eLWgBAAAAAABAcCJAAQC0KSdOnJDValVaWpprXnR0tAYPHqzy8nKNGzdO5eXl6tq1qys8kaS0tDSFhoZq3759+vnPf67y8nINHTpUERERrjEZGRn6/e9/r2+++UY33HBDo33b7XbZ7XbXtM1mkyQ5HA45HI5r7qFhrCHUee2Nt0EN/XlzbNqihv7ac5/B0KMUHH02t8f2fEwAAAAA4EoIUAAAbYrVapUkxcXFuc2Pi4tzLbNarYqNjXVb3qFDB8XExLiNSU5ObrSNhmVNBShLlizRggULGs0vLS1VVFSU170sGlTv9TptkcVi8XcJPhEMfQZDj1Jw9OltjxcuXGilSgAAAAAgcBGgAABwjfLy8pSbm+uattlsSkxMVHp6uoxG4zVvx+FwyGKx6KmDobLXh7RGqQHBEOrUokH1GjVqlMLDw/1dTqtp+Pdsz30GQ49ScPTZ3B4b7rgDAAAAgGBCgAIAaFNMJpMkqbq6WvHx8a751dXVGjhwoGtMTU2N23qXL1/W6dOnXeubTCZVV1e7jWmYbhjjyWAwyGAwNJofHh7erA9b7fUhste13wClQXOPT1sTDH0GQ49ScPTpbY/t/XgAAAAAQFNC/V0AAADeSE5Olslk0vbt213zbDab9u3bJ7PZLEkym806c+aMKioqXGN27Nih+vp6DR482DVm165dbs/1t1gs6tWrV5OP7wIAAAAAAEBwIUABAASc8+fPq7KyUpWVlZL+/eL4yspKnTx5UiEhIZo1a5Z+97vf6b333tPhw4c1ceJEJSQkaOzYsZKkPn366N5779Wjjz6q/fv366OPPtKMGTM0btw4JSQkSJIefvhhRUREaPLkyaqqqtJbb72llStXuj2iCwAAAAAAAMGLR3gBAALOwYMHNXz4cNd0Q6iRnZ2twsJCzZkzR7W1tZo6darOnDmju+++W1u3blVkZKRrnXXr1mnGjBkaOXKkQkNDlZWVpRdffNG1PDo6WqWlpcrJyVFqaqq6deum+fPna+rUqb5rFAAAAAAAAAGLAAUAEHCGDRsmp9N5xeUhISFauHChFi5ceMUxMTExKioquup++vfvrw8//LDZdQIAAAAAAKD9IkABAACtqm9+iex1IT7b35dLM322LwAAAAAA0H7xDhQAAAAAAAAAAAAPBCgAAAAAAAAAAAAeCFAAAAAAAAAAAAA8EKAAAAAAAAAAAAB4IEABAAAAAAAAAADwQIACAAAAAAAAAADggQAFAAAAAAAAAADAg9cByq5duzRmzBglJCQoJCRE7777rttyp9Op+fPnKz4+Xh07dlRaWpo+//xztzGnT5/W+PHjZTQa1bVrV02ePFnnz593G/PJJ5/onnvuUWRkpBITE7Vs2TLvuwMAAAAAAAAAAGgGrwOU2tpaDRgwQAUFBU0uX7ZsmV588UWtWbNG+/btU6dOnZSRkaGLFy+6xowfP15VVVWyWCzavHmzdu3apalTp7qW22w2paenKykpSRUVFXr22WeVn5+vV155pRktAgAAAAAAAAAAeKeDtyuMHj1ao0ePbnKZ0+nUCy+8oHnz5un++++XJP3xj39UXFyc3n33XY0bN06ffvqptm7dqgMHDmjQoEGSpJdeekn33XefnnvuOSUkJGjdunW6dOmSXn/9dUVEROjWW29VZWWlnn/+ebegBQAAAAAAAAAAoDV4HaBczYkTJ2S1WpWWluaaFx0drcGDB6u8vFzjxo1TeXm5unbt6gpPJCktLU2hoaHat2+ffv7zn6u8vFxDhw5VRESEa0xGRoZ+//vf65tvvtENN9zQkmUDAADgGvTNL5G9LsRn+/tyaabP9gUAAAAAgKcWDVCsVqskKS4uzm1+XFyca5nValVsbKx7ER06KCYmxm1McnJyo200LGsqQLHb7bLb7a5pm80mSXI4HHI4HNfcQ8NYb9ZpCYYwp0/319IMoU63P5vi62Ma6Pz1vdbWcdwa41gAAAAAAAAALa9FAxR/WrJkiRYsWNBofmlpqaKiorzensViaYmyrtmyO326u1azaFD9FZdt2bLFh5W0Hb7+XmsvOG7fuXDhgr9LAOBjNz9R7NP9GcKc7eZ3FQAAAAAArlWLBigmk0mSVF1drfj4eNf86upqDRw40DWmpqbGbb3Lly/r9OnTrvVNJpOqq6vdxjRMN4zxlJeXp9zcXNe0zWZTYmKi0tPTZTQar7kHh8Mhi8WiUaNGKTw8/JrXu15980t8tq/WYAh1atGgej11MFT2+qYf7XEkP8PHVQU2f32vtXUct8Ya7rgDAAAAAAAA0HJaNEBJTk6WyWTS9u3bXYGJzWbTvn37NH36dEmS2WzWmTNnVFFRodTUVEnSjh07VF9fr8GDB7vGPPnkk3I4HK4PSC0Wi3r16nXF958YDAYZDIZG88PDw5v1IWtz12suXz5PvDXZ60Ou2AsfdjfN199r7QXH7TscBwAAAAAAAKDlhXq7wvnz51VZWanKykpJ/35xfGVlpU6ePKmQkBDNmjVLv/vd7/Tee+/p8OHDmjhxohISEjR27FhJUp8+fXTvvffq0Ucf1f79+/XRRx9pxowZGjdunBISEiRJDz/8sCIiIjR58mRVVVXprbfe0sqVK93uMAEAAAAAAAAAAGgtXt+BcvDgQQ0fPtw13RBqZGdnq7CwUHPmzFFtba2mTp2qM2fO6O6779bWrVsVGRnpWmfdunWaMWOGRo4cqdDQUGVlZenFF190LY+OjlZpaalycnKUmpqqbt26af78+Zo6der19AoAAAAAAAAAAHBNvA5Qhg0bJqfTecXlISEhWrhwoRYuXHjFMTExMSoqKrrqfvr3768PP/zQ2/IAAECQ89cL1vvml7SbR3ICAAAAAIBmPMILAAAAAAAAAACgvSNAAQAAAAAAAAAA8ECAAgAAAAAAAAAA4IEABQAAAAAAAAAAwIPXL5EHAAAAfOHmJ4p9uj9DmFPL7vTpLgEAAAAAAYw7UAAAAAAAAAAAADwQoAAAAAAAAAAAAHggQAEAtDn5+fkKCQlx++rdu7dr+cWLF5WTk6Mbb7xRnTt3VlZWlqqrq922cfLkSWVmZioqKkqxsbF6/PHHdfnyZV+3AgAAAAAAgADFO1AAAG3Srbfeqm3btrmmO3T47pQ2e/ZsFRcXa+PGjYqOjtaMGTP0wAMP6KOPPpIk1dXVKTMzUyaTSXv27NGpU6c0ceJEhYeH65lnnvF5LwAAAAAAAAg8BCgAgDapQ4cOMplMjeafPXtWa9euVVFRkUaMGCFJeuONN9SnTx/t3btXQ4YMUWlpqY4ePapt27YpLi5OAwcO1KJFizR37lzl5+crIiLC1+0AAAAAAAAgwBCgAADapM8//1wJCQmKjIyU2WzWkiVL1KNHD1VUVMjhcCgtLc01tnfv3urRo4fKy8s1ZMgQlZeXq1+/foqLi3ONycjI0PTp01VVVaXbbrutyX3a7XbZ7XbXtM1mkyQ5HA45HI5rrr1hrCHU6VXPbU1Df/TZ9gVDj9J3/Xnz33Nb09Cbtz2252MCAAAAAFdCgAIAaHMGDx6swsJC9erVS6dOndKCBQt0zz336MiRI7JarYqIiFDXrl3d1omLi5PVapUkWa1Wt/CkYXnDsitZsmSJFixY0Gh+aWmpoqKivO5j0aB6r9dpi+iz/QiGHiXJYrH4u4RW522PFy5caKVKAAAAACBwEaAAANqc0aNHu/7ev39/DR48WElJSdqwYYM6duzYavvNy8tTbm6ua9pmsykxMVHp6ekyGo3XvB2HwyGLxaKnDobKXh/SGqUGBEOoU4sG1dNnOxAMPUrf9Tlq1CiFh4f7u5xW0fDzx9seG+64AwAAAIBgQoACAGjzunbtqp/85Cc6fvy4Ro0apUuXLunMmTNud6FUV1e73pliMpm0f/9+t21UV1e7ll2JwWCQwWBoND88PLxZH7ba60Nkr2u/H0Y3oM/2Ixh6lJr/33Rb4m2P7f14AAAAAEBTQv1dAAAA1+v8+fP64osvFB8fr9TUVIWHh2v79u2u5ceOHdPJkydlNpslSWazWYcPH1ZNTY1rjMVikdFoVEpKis/rBwAAAAAAQODhDhQAQJvzm9/8RmPGjFFSUpK++uorPf300woLC9NDDz2k6OhoTZ48Wbm5uYqJiZHRaNTMmTNlNps1ZMgQSVJ6erpSUlI0YcIELVu2TFarVfPmzVNOTk6Td5gAAAAAAAAg+BCgAADanL///e966KGH9PXXX+umm27S3Xffrb179+qmm26SJK1YsUKhoaHKysqS3W5XRkaGXn75Zdf6YWFh2rx5s6ZPny6z2axOnTopOztbCxcu9FdLAAAAAAAACDAEKACANmf9+vVXXR4ZGamCggIVFBRccUxSUpK2bNnS0qUBAAAAAACgneAdKAAAAAAAAAAAAB64A+UK+uaXyF4X4u8yAAAAAAAAAACAH3AHCgAAAAAAAAAAgAcCFAAAAAAAAAAAAA88wgsAAAD4Hl8+yvXLpZk+2Q8AAAAAwHvcgQIAAAAAAAAAAOCBAAUAAAAAAAAAAMADAQoAAAAAAAAAAIAHAhQAAAAAAAAAAAAPBCgAAAAAAAAAAAAeCFAAAAAAAAAAAAA8EKAAAAAAAAAAAAB4IEABAAAAAAAAAADwQIACAAAAAAAAAADgoYO/C0DwuPmJYp/v88ulmT7fJwAAAAAAAACg7eMOFAAAAAAAAAAAAA8EKAAAAAAAAAAAAB4IUAAAAAAAAAAAADwQoAAAAAAAAAAAAHggQAEAAAAAAAAAAPBAgAIAAAAAAAAAAOCBAAUAAAAAAAAAAMBDB38XAAAAAASrm58o9un+DGFOLbvTp7sEAAAAgDaLO1AAAAAAAAAAAAA8EKAAAAAAAAAAAAB4IEABAAAAAAAAAADwENABSkFBgW6++WZFRkZq8ODB2r9/v79LAgC0M5xrAAAAAAAA0JSADVDeeust5ebm6umnn9bHH3+sAQMGKCMjQzU1Nf4uDQDQTnCuAQAAAAAAwJV08HcBV/L888/r0Ucf1SOPPCJJWrNmjYqLi/X666/riSee8HN1aCtufqLY5/v8cmmmz/cJoHk41wAAAAAAAOBKAjJAuXTpkioqKpSXl+eaFxoaqrS0NJWXlze5jt1ul91ud02fPXtWknT69Gk5HI5r3rfD4dCFCxfUwRGquvqQZnYQfDrUO3XhQj3HTVLP32y4pnGGUKfm3VavgU++I/t1HrN9eSOva/22pOG/0a+//lrh4eH+LicgnDt3TpLkdDr9XEnbwrmm9QXLuSEY+gyGHqXg6LOhR2/Po5xrAAAAAASjgAxQ/vWvf6murk5xcXFu8+Pi4vTZZ581uc6SJUu0YMGCRvOTk5NbpUY09rC/C2iDWuqYdVveQhtCm3bu3DlFR0f7u4w2g3ONbwTLuSEY+gyGHqXg6PN6euRcAwAAACCYBGSA0hx5eXnKzc11TdfX1+v06dO68cYbFRJy7VcQ2mw2JSYm6m9/+5uMRmNrlNoucdy8xzFrHo5bY06nU+fOnVNCQoK/S2n3ONd4hz7bj2DoUQqOPpvbI+caAAAAAMEoIAOUbt26KSwsTNXV1W7zq6urZTKZmlzHYDDIYDC4zevatWuzazAaje32f5xbE8fNexyz5uG4ueNqYO9xrvEd+mw/gqFHKTj6bE6PnGsAAAAABJtQfxfQlIiICKWmpmr79u2uefX19dq+fbvMZrMfKwMAtBecawAAAAAAAHA1AXkHiiTl5uYqOztbgwYN0p133qkXXnhBtbW1euSRR/xdGgCgneBcAwAAAAAAgCsJ2ADlwQcf1D//+U/Nnz9fVqtVAwcO1NatWxu97LelGQwGPf30040e0YKr47h5j2PWPBw3tCTONa2LPtuPYOhRCo4+g6FHAAAAAGgpIU6n0+nvIgAAAAAAAAAAAAJJQL4DBQAAAAAAAAAAwJ8IUAAAAAAAAAAAADwQoAAAAAAAAAAAAHggQAEAAAAAAAAAAPBAgOKhoKBAN998syIjIzV48GDt37/f3yUFtF27dmnMmDFKSEhQSEiI3n33XX+XFPCWLFmiO+64Q126dFFsbKzGjh2rY8eO+busgLZ69Wr1799fRqNRRqNRZrNZH3zwgb/LAq7K2/PJxo0b1bt3b0VGRqpfv37asmWLjyq9Pt70+eqrr+qee+7RDTfcoBtuuEFpaWlt5jzb3N8P1q9fr5CQEI0dO7Z1C2wB3vZ45swZ5eTkKD4+XgaDQT/5yU/axPett32+8MIL6tWrlzp27KjExETNnj1bFy9e9FG13mvO72ZlZWW6/fbbZTAY1LNnTxUWFrZ6nQAAAADQFhCgfM9bb72l3NxcPf300/r44481YMAAZWRkqKamxt+lBaza2loNGDBABQUF/i6lzdi5c6dycnK0d+9eWSwWORwOpaenq7a21t+lBazu3btr6dKlqqio0MGDBzVixAjdf//9qqqq8ndpQJO8PZ/s2bNHDz30kCZPnqxDhw5p7NixGjt2rI4cOeLjyr3jbZ9lZWV66KGH9Je//EXl5eVKTExUenq6/vGPf/i4cu809/eDL7/8Ur/5zW90zz33+KjS5vO2x0uXLmnUqFH68ssv9fbbb+vYsWN69dVX9aMf/cjHlXvH2z6Lior0xBNP6Omnn9ann36qtWvX6q233tJvf/tbH1d+7bz93ezEiRPKzMzU8OHDVVlZqVmzZmnKlCkqKSlp5UoBAAAAIPCFOJ1Op7+LCBSDBw/WHXfcoVWrVkmS6uvrlZiYqJkzZ+qJJ57wc3WBLyQkRJs2bWoTV9kGkn/+85+KjY3Vzp07NXToUH+X02bExMTo2Wef1eTJk/1dCtCIt+eTBx98ULW1tdq8ebNr3pAhQzRw4ECtWbPGZ3V763rPm3V1dbrhhhu0atUqTZw4sbXLbbbm9FlXV6ehQ4dq0qRJ+vDDD3XmzJmAvkvT2x7XrFmjZ599Vp999pnCw8N9XW6zedvnjBkz9Omnn2r79u2ueb/+9a+1b98+7d6922d1N9e1/G42d+5cFRcXuwW248aN05kzZ7R161YfVAkAAAAAgYs7UP6/S5cuqaKiQmlpaa55oaGhSktLU3l5uR8rQ3t39uxZSf8OBPDD6urqtH79etXW1spsNvu7HKCR5pxPysvL3cZLUkZGRkCff1rivHnhwgU5HI6A/vnX3D4XLlyo2NjYNhHyNqfH9957T2azWTk5OYqLi1Pfvn31zDPPqK6uzldle605ff7nf/6nKioqXI/5+utf/6otW7bovvvu80nNvtAWf/4AAAAAgK908HcBgeJf//qX6urqFBcX5zY/Li5On332mZ+qQntXX1+vWbNm6a677lLfvn39XU5AO3z4sMxmsy5evKjOnTtr06ZNSklJ8XdZQCPNOZ9YrdYmx1ut1lar83q1xHlz7ty5SkhIaPThbSBpTp+7d+/W2rVrVVlZ6YMKr19zevzrX/+qHTt2aPz48dqyZYuOHz+uX/3qV3I4HHr66ad9UbbXmtPnww8/rH/961+6++675XQ6dfnyZU2bNi2gH+HlrSv9/LHZbPr222/VsWNHP1UGAAAAAP7HHSiAH+Xk5OjIkSNav369v0sJeL169VJlZaX27dun6dOnKzs7W0ePHvV3WQCaaenSpVq/fr02bdqkyMhIf5fTYs6dO6cJEybo1VdfVbdu3fxdTqupr69XbGysXnnlFaWmpurBBx/Uk08+GdCPnGuOsrIyPfPMM3r55Zf18ccf65133lFxcbEWLVrk79IAAAAAAD7AHSj/X7du3RQWFqbq6mq3+dXV1TKZTH6qCu3ZjBkztHnzZu3atUvdu3f3dzkBLyIiQj179pQkpaam6sCBA1q5cqX+8Ic/+LkywF1zzicmk6nNnX+u57z53HPPaenSpdq2bZv69+/fmmVeN2/7/OKLL/Tll19qzJgxrnn19fWSpA4dOujYsWO65ZZbWrdoLzXn3zI+Pl7h4eEKCwtzzevTp4+sVqsuXbqkiIiIVq25OZrT51NPPaUJEyZoypQpkqR+/fqptrZWU6dO1ZNPPqnQ0LZ/LdKVfv4YjUbuPgEAAAAQ9Nr+//W1kIiICKWmprq9JLS+vl7bt2/nPQtoUU6nUzNmzNCmTZu0Y8cOJScn+7ukNqm+vl52u93fZQCNNOd8Yjab3cZLksViCejzT3PPm8uWLdOiRYu0detWDRo0yBelXhdv++zdu7cOHz6syspK19d//dd/afjw4aqsrFRiYqIvy78mzfm3vOuuu3T8+HFXOCRJ//d//6f4+PiADE+k5vV54cKFRiFJQ2jkdDpbr1gfaos/fwAAAADAV7gD5Xtyc3OVnZ2tQYMG6c4779QLL7yg2tpaPfLII/4uLWCdP39ex48fd02fOHFClZWViomJUY8ePfxYWeDKyclRUVGR/vznP6tLly6udxxER0dzpecV5OXlafTo0erRo4fOnTunoqIilZWVqaSkxN+lAU36ofPJxIkT9aMf/UhLliyRJD322GP66U9/quXLlyszM1Pr16/XwYMH9corr/izjR/kbZ+///3vNX/+fBUVFenmm292/fzr3LmzOnfu7Lc+fog3fUZGRjZ6p1XXrl0lKaDfdeXtv+X06dO1atUqPfbYY5o5c6Y+//xzPfPMM/rv//5vf7bxg7ztc8yYMXr++ed12223afDgwTp+/LieeuopjRkzxu3um0DyQ7+b5eXl6R//+If++Mc/SpKmTZumVatWac6cOZo0aZJ27NihDRs2qLi42F8tAAAAAEDgcMLNSy+95OzRo4czIiLCeeeddzr37t3r75IC2l/+8henpEZf2dnZ/i4tYDV1vCQ533jjDX+XFrAmTZrkTEpKckZERDhvuukm58iRI52lpaX+Lgu4qqudT3760582+jm5YcMG509+8hNnRESE89Zbb3UWFxf7uOLm8abPpKSkJn/+Pf30074v3Eve/nt+X3Z2tvP+++9v/SKvk7c97tmzxzl48GCnwWBw/vjHP3YuXrzYefnyZR9X7T1v+nQ4HM78/HznLbfc4oyMjHQmJiY6f/WrXzm/+eYb3xd+jX7od7Ps7GznT3/600brDBw40BkREeH88Y9/zO8kAAAAAPD/hTid7eT5AwAAAAAAAAAAAC2Ed6AAAAAAAAAAAAB4IEABAAAAAAAAAADwQIACAAAAAAAAAADggQAFAAAAAAAAAADAAwEKAAAAAAAAAACABwIUAAAAAAAAAAAADwQoAAAAAAAAAAAAHghQAAAAAAAAAAAAPBCgAAAAAAAAAAAAeCBAAQAAAAAAAAAA8ECAAgAAAAAAAAAA4IEABQAAAAAAAAAAwMP/AyU+z+X/7yN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5641" y="1883979"/>
            <a:ext cx="3059689" cy="17685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3607" y="3652552"/>
            <a:ext cx="3363232" cy="247970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987" y="3652552"/>
            <a:ext cx="3055731" cy="2504407"/>
          </a:xfrm>
          <a:prstGeom prst="rect">
            <a:avLst/>
          </a:prstGeom>
        </p:spPr>
      </p:pic>
    </p:spTree>
    <p:extLst>
      <p:ext uri="{BB962C8B-B14F-4D97-AF65-F5344CB8AC3E}">
        <p14:creationId xmlns:p14="http://schemas.microsoft.com/office/powerpoint/2010/main" val="15367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2126</TotalTime>
  <Words>931</Words>
  <Application>Microsoft Office PowerPoint</Application>
  <PresentationFormat>Widescreen</PresentationFormat>
  <Paragraphs>119</Paragraphs>
  <Slides>14</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Black</vt:lpstr>
      <vt:lpstr>Bahnschrift SemiLight</vt:lpstr>
      <vt:lpstr>Calibri</vt:lpstr>
      <vt:lpstr>Calibri Light</vt:lpstr>
      <vt:lpstr>Georgia</vt:lpstr>
      <vt:lpstr>Google Sans</vt:lpstr>
      <vt:lpstr>inherit</vt:lpstr>
      <vt:lpstr>Lexend Deca</vt:lpstr>
      <vt:lpstr>Maven Pro SemiBold</vt:lpstr>
      <vt:lpstr>Times New Roman</vt:lpstr>
      <vt:lpstr>Retrospect</vt:lpstr>
      <vt:lpstr> CUSTOMER CHURN PREDICTION</vt:lpstr>
      <vt:lpstr>DATA ANALYSIS PROCESS FLOWCHART</vt:lpstr>
      <vt:lpstr>PROBLEM STATEMENT</vt:lpstr>
      <vt:lpstr>INTRODUCTION</vt:lpstr>
      <vt:lpstr>Why Is Customer Churn Rate Important?</vt:lpstr>
      <vt:lpstr>DATA SET EXPLORATION</vt:lpstr>
      <vt:lpstr>EXPLORATORY DATA ANALYSIS(EDA)</vt:lpstr>
      <vt:lpstr>EDA-Income-Expenditure Analysis</vt:lpstr>
      <vt:lpstr>EXPLORATORY DATA ANALYSIS(EDA)</vt:lpstr>
      <vt:lpstr>EXPLORATORY DATA ANALYSIS(EDA)</vt:lpstr>
      <vt:lpstr>EDA-Heatmap Analysis</vt:lpstr>
      <vt:lpstr>MODEL SELECTION</vt:lpstr>
      <vt:lpstr>INFERENCE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PRIYANKA SHARMA</dc:creator>
  <cp:lastModifiedBy>SHREEKANT SHARMA</cp:lastModifiedBy>
  <cp:revision>251</cp:revision>
  <dcterms:created xsi:type="dcterms:W3CDTF">2023-04-21T12:11:14Z</dcterms:created>
  <dcterms:modified xsi:type="dcterms:W3CDTF">2023-06-30T05:06:35Z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