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59" d="100"/>
          <a:sy n="59" d="100"/>
        </p:scale>
        <p:origin x="940" y="5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04-07-2024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90"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1"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2"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93" name="Date Placeholder 7"/>
          <p:cNvSpPr>
            <a:spLocks noGrp="1"/>
          </p:cNvSpPr>
          <p:nvPr>
            <p:ph type="dt" sz="half" idx="10"/>
          </p:nvPr>
        </p:nvSpPr>
        <p:spPr/>
        <p:txBody>
          <a:bodyPr/>
          <a:p>
            <a:fld id="{ED291B17-9318-49DB-B28B-6E5994AE9581}" type="datetime1">
              <a:rPr lang="en-US" smtClean="0"/>
              <a:t>7/4/2024</a:t>
            </a:fld>
            <a:endParaRPr lang="en-US"/>
          </a:p>
        </p:txBody>
      </p:sp>
      <p:sp>
        <p:nvSpPr>
          <p:cNvPr id="1048594" name="Footer Placeholder 8"/>
          <p:cNvSpPr>
            <a:spLocks noGrp="1"/>
          </p:cNvSpPr>
          <p:nvPr>
            <p:ph type="ftr" sz="quarter" idx="11"/>
          </p:nvPr>
        </p:nvSpPr>
        <p:spPr>
          <a:xfrm>
            <a:off x="581192" y="6423914"/>
            <a:ext cx="6917210" cy="365125"/>
          </a:xfrm>
          <a:prstGeom prst="rect"/>
        </p:spPr>
        <p:txBody>
          <a:bodyPr/>
          <a:p>
            <a:endParaRPr lang="en-US"/>
          </a:p>
        </p:txBody>
      </p:sp>
      <p:sp>
        <p:nvSpPr>
          <p:cNvPr id="104859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7/4/2024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7/4/2024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3" name="Title 1"/>
          <p:cNvSpPr>
            <a:spLocks noGrp="1"/>
          </p:cNvSpPr>
          <p:nvPr>
            <p:ph type="title"/>
          </p:nvPr>
        </p:nvSpPr>
        <p:spPr>
          <a:xfrm>
            <a:off x="581192" y="702156"/>
            <a:ext cx="11029616" cy="1188720"/>
          </a:xfrm>
        </p:spPr>
        <p:txBody>
          <a:bodyPr/>
          <a:p>
            <a:r>
              <a:rPr lang="en-US"/>
              <a:t>Click to edit Master title style</a:t>
            </a:r>
          </a:p>
        </p:txBody>
      </p:sp>
      <p:sp>
        <p:nvSpPr>
          <p:cNvPr id="1048584"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p>
            <a:fld id="{78DD82B9-B8EE-4375-B6FF-88FA6ABB15D9}" type="datetime1">
              <a:rPr lang="en-US" smtClean="0"/>
              <a:t>7/4/2024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7/4/2024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7/4/2024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7/4/2024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7/4/2024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7/4/2024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7/4/2024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7/4/2024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8" name=""/>
        <p:cNvGrpSpPr/>
        <p:nvPr/>
      </p:nvGrpSpPr>
      <p:grpSpPr>
        <a:xfrm>
          <a:off x="0" y="0"/>
          <a:ext cx="0" cy="0"/>
          <a:chOff x="0" y="0"/>
          <a:chExt cx="0" cy="0"/>
        </a:xfrm>
      </p:grpSpPr>
      <p:sp useBgFill="1">
        <p:nvSpPr>
          <p:cNvPr id="1048596"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Title 1"/>
          <p:cNvSpPr>
            <a:spLocks noGrp="1"/>
          </p:cNvSpPr>
          <p:nvPr>
            <p:ph type="ctrTitle"/>
          </p:nvPr>
        </p:nvSpPr>
        <p:spPr>
          <a:xfrm>
            <a:off x="581191" y="274268"/>
            <a:ext cx="10993549" cy="1238420"/>
          </a:xfrm>
        </p:spPr>
        <p:txBody>
          <a:bodyPr>
            <a:normAutofit/>
          </a:bodyPr>
          <a:p>
            <a:r>
              <a:rPr sz="3600" lang="en-GB">
                <a:solidFill>
                  <a:srgbClr val="6600CC"/>
                </a:solidFill>
              </a:rPr>
              <a:t>Student </a:t>
            </a:r>
            <a:r>
              <a:rPr lang="en-GB">
                <a:solidFill>
                  <a:srgbClr val="6600CC"/>
                </a:solidFill>
              </a:rPr>
              <a:t>Details</a:t>
            </a:r>
            <a:endParaRPr lang="en-US">
              <a:solidFill>
                <a:srgbClr val="6600CC"/>
              </a:solidFill>
            </a:endParaRPr>
          </a:p>
        </p:txBody>
      </p:sp>
      <p:sp>
        <p:nvSpPr>
          <p:cNvPr id="1048598" name="Subtitle 2"/>
          <p:cNvSpPr>
            <a:spLocks noGrp="1"/>
          </p:cNvSpPr>
          <p:nvPr>
            <p:ph type="subTitle" idx="1"/>
          </p:nvPr>
        </p:nvSpPr>
        <p:spPr>
          <a:xfrm>
            <a:off x="581194" y="1537533"/>
            <a:ext cx="10993546" cy="1426145"/>
          </a:xfrm>
        </p:spPr>
        <p:txBody>
          <a:bodyPr>
            <a:normAutofit/>
          </a:bodyPr>
          <a:p>
            <a:r>
              <a:rPr altLang="en-GB" lang="en-US"/>
              <a:t>N</a:t>
            </a:r>
            <a:r>
              <a:rPr altLang="en-GB" lang="en-US"/>
              <a:t>a</a:t>
            </a:r>
            <a:r>
              <a:rPr altLang="en-GB" lang="en-US"/>
              <a:t>m</a:t>
            </a:r>
            <a:r>
              <a:rPr altLang="en-GB" lang="en-US"/>
              <a:t>e</a:t>
            </a:r>
            <a:r>
              <a:rPr altLang="en-GB" lang="en-US"/>
              <a:t>:</a:t>
            </a:r>
            <a:r>
              <a:rPr altLang="en-GB" lang="en-US"/>
              <a:t>TRIPURAM</a:t>
            </a:r>
            <a:r>
              <a:rPr altLang="en-GB" lang="en-US"/>
              <a:t> </a:t>
            </a:r>
            <a:r>
              <a:rPr altLang="en-GB" lang="en-US"/>
              <a:t>p</a:t>
            </a:r>
            <a:r>
              <a:rPr altLang="en-GB" lang="en-US"/>
              <a:t>r</a:t>
            </a:r>
            <a:r>
              <a:rPr altLang="en-GB" lang="en-US"/>
              <a:t>i</a:t>
            </a:r>
            <a:r>
              <a:rPr altLang="en-GB" lang="en-US"/>
              <a:t>y</a:t>
            </a:r>
            <a:r>
              <a:rPr altLang="en-GB" lang="en-US"/>
              <a:t>a</a:t>
            </a:r>
            <a:r>
              <a:rPr altLang="en-GB" lang="en-US"/>
              <a:t>n</a:t>
            </a:r>
            <a:r>
              <a:rPr altLang="en-GB" lang="en-US"/>
              <a:t>k</a:t>
            </a:r>
            <a:r>
              <a:rPr altLang="en-GB" lang="en-US"/>
              <a:t>a</a:t>
            </a:r>
            <a:endParaRPr lang="en-GB"/>
          </a:p>
          <a:p>
            <a:r>
              <a:rPr altLang="en-GB" lang="en-US"/>
              <a:t>B</a:t>
            </a:r>
            <a:r>
              <a:rPr altLang="en-GB" lang="en-US"/>
              <a:t>r</a:t>
            </a:r>
            <a:r>
              <a:rPr altLang="en-GB" lang="en-US"/>
              <a:t>a</a:t>
            </a:r>
            <a:r>
              <a:rPr altLang="en-GB" lang="en-US"/>
              <a:t>n</a:t>
            </a:r>
            <a:r>
              <a:rPr altLang="en-GB" lang="en-US"/>
              <a:t>c</a:t>
            </a:r>
            <a:r>
              <a:rPr altLang="en-GB" lang="en-US"/>
              <a:t>h</a:t>
            </a:r>
            <a:r>
              <a:rPr altLang="en-GB" lang="en-US"/>
              <a:t>:</a:t>
            </a:r>
            <a:r>
              <a:rPr altLang="en-GB" lang="en-US"/>
              <a:t> </a:t>
            </a:r>
            <a:r>
              <a:rPr altLang="en-GB" lang="en-US"/>
              <a:t>C</a:t>
            </a:r>
            <a:r>
              <a:rPr altLang="en-GB" lang="en-US"/>
              <a:t>s</a:t>
            </a:r>
            <a:r>
              <a:rPr altLang="en-GB" lang="en-US"/>
              <a:t>e</a:t>
            </a:r>
            <a:r>
              <a:rPr altLang="en-GB" lang="en-US"/>
              <a:t>(</a:t>
            </a:r>
            <a:r>
              <a:rPr altLang="en-GB" lang="en-US"/>
              <a:t>AIML</a:t>
            </a:r>
            <a:r>
              <a:rPr altLang="en-GB" lang="en-US"/>
              <a:t>)</a:t>
            </a:r>
            <a:endParaRPr lang="en-GB"/>
          </a:p>
          <a:p>
            <a:r>
              <a:rPr altLang="en-GB" lang="en-US"/>
              <a:t>C</a:t>
            </a:r>
            <a:r>
              <a:rPr altLang="en-GB" lang="en-US"/>
              <a:t>o</a:t>
            </a:r>
            <a:r>
              <a:rPr altLang="en-GB" lang="en-US"/>
              <a:t>l</a:t>
            </a:r>
            <a:r>
              <a:rPr altLang="en-GB" lang="en-US"/>
              <a:t>l</a:t>
            </a:r>
            <a:r>
              <a:rPr altLang="en-GB" lang="en-US"/>
              <a:t>e</a:t>
            </a:r>
            <a:r>
              <a:rPr altLang="en-GB" lang="en-US"/>
              <a:t>g</a:t>
            </a:r>
            <a:r>
              <a:rPr altLang="en-GB" lang="en-US"/>
              <a:t>e</a:t>
            </a:r>
            <a:r>
              <a:rPr altLang="en-GB" lang="en-US"/>
              <a:t>:</a:t>
            </a:r>
            <a:r>
              <a:rPr altLang="en-GB" lang="en-US"/>
              <a:t>c</a:t>
            </a:r>
            <a:r>
              <a:rPr altLang="en-GB" lang="en-US"/>
              <a:t>h</a:t>
            </a:r>
            <a:r>
              <a:rPr altLang="en-GB" lang="en-US"/>
              <a:t>i</a:t>
            </a:r>
            <a:r>
              <a:rPr altLang="en-GB" lang="en-US"/>
              <a:t>r</a:t>
            </a:r>
            <a:r>
              <a:rPr altLang="en-GB" lang="en-US"/>
              <a:t>a</a:t>
            </a:r>
            <a:r>
              <a:rPr altLang="en-GB" lang="en-US"/>
              <a:t>l</a:t>
            </a:r>
            <a:r>
              <a:rPr altLang="en-GB" lang="en-US"/>
              <a:t>a</a:t>
            </a:r>
            <a:r>
              <a:rPr altLang="en-GB" lang="en-US"/>
              <a:t> </a:t>
            </a:r>
            <a:r>
              <a:rPr altLang="en-GB" lang="en-US"/>
              <a:t>e</a:t>
            </a:r>
            <a:r>
              <a:rPr altLang="en-GB" lang="en-US"/>
              <a:t>n</a:t>
            </a:r>
            <a:r>
              <a:rPr altLang="en-GB" lang="en-US"/>
              <a:t>g</a:t>
            </a:r>
            <a:r>
              <a:rPr altLang="en-GB" lang="en-US"/>
              <a:t>i</a:t>
            </a:r>
            <a:r>
              <a:rPr altLang="en-GB" lang="en-US"/>
              <a:t>neering</a:t>
            </a:r>
            <a:r>
              <a:rPr altLang="en-GB" lang="en-US"/>
              <a:t> </a:t>
            </a:r>
            <a:r>
              <a:rPr altLang="en-GB" lang="en-US"/>
              <a:t>college</a:t>
            </a:r>
            <a:r>
              <a:rPr altLang="en-GB" lang="en-US"/>
              <a:t>,</a:t>
            </a:r>
            <a:r>
              <a:rPr altLang="en-GB" lang="en-US"/>
              <a:t>college</a:t>
            </a:r>
            <a:endParaRPr lang="en-GB"/>
          </a:p>
        </p:txBody>
      </p:sp>
      <p:sp>
        <p:nvSpPr>
          <p:cNvPr id="1048599"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0"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1"/>
          <a:srcRect/>
          <a:stretch>
            <a:fillRect/>
          </a:stretch>
        </p:blipFill>
        <p:spPr>
          <a:xfrm>
            <a:off x="448733" y="3081867"/>
            <a:ext cx="11260667" cy="3310466"/>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p>
            <a:r>
              <a:rPr lang="en-GB">
                <a:solidFill>
                  <a:srgbClr val="6600CC"/>
                </a:solidFill>
              </a:rPr>
              <a:t>links</a:t>
            </a:r>
            <a:endParaRPr lang="en-US">
              <a:solidFill>
                <a:srgbClr val="6600CC"/>
              </a:solidFill>
            </a:endParaRPr>
          </a:p>
        </p:txBody>
      </p:sp>
      <p:sp>
        <p:nvSpPr>
          <p:cNvPr id="1048615" name="Content Placeholder 2"/>
          <p:cNvSpPr>
            <a:spLocks noGrp="1"/>
          </p:cNvSpPr>
          <p:nvPr>
            <p:ph idx="1"/>
          </p:nvPr>
        </p:nvSpPr>
        <p:spPr>
          <a:xfrm>
            <a:off x="581191" y="2074646"/>
            <a:ext cx="11029615" cy="3634486"/>
          </a:xfrm>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581191" y="808065"/>
            <a:ext cx="11029616" cy="1117434"/>
          </a:xfrm>
        </p:spPr>
        <p:txBody>
          <a:bodyPr>
            <a:normAutofit/>
          </a:bodyPr>
          <a:p>
            <a:r>
              <a:rPr lang="en-GB">
                <a:solidFill>
                  <a:srgbClr val="6600CC"/>
                </a:solidFill>
              </a:rPr>
              <a:t>PROJECT TITLE/Problem Statement</a:t>
            </a:r>
            <a:br>
              <a:rPr lang="en-GB">
                <a:solidFill>
                  <a:srgbClr val="6600CC"/>
                </a:solidFill>
              </a:rPr>
            </a:br>
            <a:endParaRPr lang="en-US">
              <a:solidFill>
                <a:srgbClr val="6600CC"/>
              </a:solidFill>
            </a:endParaRPr>
          </a:p>
        </p:txBody>
      </p:sp>
      <p:sp>
        <p:nvSpPr>
          <p:cNvPr id="1048587" name="Content Placeholder 2"/>
          <p:cNvSpPr>
            <a:spLocks noGrp="1"/>
          </p:cNvSpPr>
          <p:nvPr>
            <p:ph idx="1"/>
          </p:nvPr>
        </p:nvSpPr>
        <p:spPr/>
        <p:txBody>
          <a:bodyPr anchor="t"/>
          <a:p>
            <a:r>
              <a:rPr sz="2800" lang="en-US"/>
              <a:t>E</a:t>
            </a:r>
            <a:r>
              <a:rPr sz="2800" lang="en-US"/>
              <a:t>m</a:t>
            </a:r>
            <a:r>
              <a:rPr sz="2800" lang="en-US"/>
              <a:t>p</a:t>
            </a:r>
            <a:r>
              <a:rPr sz="2800" lang="en-US"/>
              <a:t>l</a:t>
            </a:r>
            <a:r>
              <a:rPr sz="2800" lang="en-US"/>
              <a:t>oyee</a:t>
            </a:r>
            <a:r>
              <a:rPr sz="2800" lang="en-US"/>
              <a:t> </a:t>
            </a:r>
            <a:r>
              <a:rPr sz="2800" lang="en-US"/>
              <a:t>B</a:t>
            </a:r>
            <a:r>
              <a:rPr sz="2800" lang="en-US"/>
              <a:t>u</a:t>
            </a:r>
            <a:r>
              <a:rPr sz="2800" lang="en-US"/>
              <a:t>r</a:t>
            </a:r>
            <a:r>
              <a:rPr sz="2800" lang="en-US"/>
              <a:t>nout</a:t>
            </a:r>
            <a:r>
              <a:rPr sz="2800" lang="en-US"/>
              <a:t> </a:t>
            </a:r>
            <a:r>
              <a:rPr sz="2800" lang="en-US"/>
              <a:t>Analysis</a:t>
            </a:r>
            <a:endParaRPr lang="en-US"/>
          </a:p>
          <a:p>
            <a:endParaRPr lang="en-US"/>
          </a:p>
          <a:p>
            <a:r>
              <a:rPr lang="en-US"/>
              <a:t>Employee burnout is a state of physical, emotional, and mental exhaustion caused by prolonged stress, often in the workplace. It can lead to decreased productivity, disengagement, and high turnover rates.</a:t>
            </a:r>
            <a:endParaRPr lang="en-US"/>
          </a:p>
          <a:p>
            <a:r>
              <a:rPr lang="en-US"/>
              <a:t>Employee burnout is a serious psychological condition characterized by chronic workplace stress and emotional exhaustion.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8" name="Title 1"/>
          <p:cNvSpPr>
            <a:spLocks noGrp="1"/>
          </p:cNvSpPr>
          <p:nvPr>
            <p:ph type="title"/>
          </p:nvPr>
        </p:nvSpPr>
        <p:spPr/>
        <p:txBody>
          <a:bodyPr anchor="ctr"/>
          <a:p>
            <a:r>
              <a:rPr lang="en-US">
                <a:solidFill>
                  <a:srgbClr val="6600CC"/>
                </a:solidFill>
              </a:rPr>
              <a:t>AGENDA</a:t>
            </a:r>
            <a:endParaRPr lang="en-US">
              <a:solidFill>
                <a:srgbClr val="6600CC"/>
              </a:solidFill>
            </a:endParaRPr>
          </a:p>
        </p:txBody>
      </p:sp>
      <p:sp>
        <p:nvSpPr>
          <p:cNvPr id="1048589" name="Content Placeholder 2"/>
          <p:cNvSpPr>
            <a:spLocks noGrp="1"/>
          </p:cNvSpPr>
          <p:nvPr>
            <p:ph idx="1"/>
          </p:nvPr>
        </p:nvSpPr>
        <p:spPr>
          <a:xfrm>
            <a:off x="845237" y="2340864"/>
            <a:ext cx="10765570" cy="3495992"/>
          </a:xfrm>
        </p:spPr>
        <p:txBody>
          <a:bodyPr anchor="t"/>
          <a:p>
            <a:r>
              <a:rPr lang="en-US"/>
              <a:t>1. </a:t>
            </a:r>
            <a:r>
              <a:rPr lang="en-US"/>
              <a:t>Introduction</a:t>
            </a:r>
            <a:r>
              <a:rPr lang="en-US"/>
              <a:t>. </a:t>
            </a:r>
            <a:r>
              <a:rPr lang="en-US"/>
              <a:t>: </a:t>
            </a:r>
            <a:r>
              <a:rPr lang="en-US"/>
              <a:t> </a:t>
            </a:r>
            <a:r>
              <a:rPr lang="en-US"/>
              <a:t>Define employee burnout and its importance.</a:t>
            </a:r>
            <a:endParaRPr lang="en-US"/>
          </a:p>
          <a:p>
            <a:r>
              <a:rPr lang="en-US"/>
              <a:t>2. Identify </a:t>
            </a:r>
            <a:r>
              <a:rPr lang="en-US"/>
              <a:t>Symptoms</a:t>
            </a:r>
            <a:r>
              <a:rPr lang="en-US"/>
              <a:t> </a:t>
            </a:r>
            <a:r>
              <a:rPr lang="en-US"/>
              <a:t>:</a:t>
            </a:r>
            <a:r>
              <a:rPr lang="en-US"/>
              <a:t> </a:t>
            </a:r>
            <a:r>
              <a:rPr lang="en-US"/>
              <a:t> Recognize signs of burnout among employees.</a:t>
            </a:r>
            <a:endParaRPr lang="en-US"/>
          </a:p>
          <a:p>
            <a:r>
              <a:rPr lang="en-US"/>
              <a:t>3. Assess Contributing </a:t>
            </a:r>
            <a:r>
              <a:rPr lang="en-US"/>
              <a:t>Factor</a:t>
            </a:r>
            <a:r>
              <a:rPr lang="en-US"/>
              <a:t> </a:t>
            </a:r>
            <a:r>
              <a:rPr lang="en-US"/>
              <a:t> </a:t>
            </a:r>
            <a:r>
              <a:rPr lang="en-US"/>
              <a:t>: Evaluate workplace conditions and individual stressors.</a:t>
            </a:r>
            <a:endParaRPr lang="en-US"/>
          </a:p>
          <a:p>
            <a:r>
              <a:rPr lang="en-US"/>
              <a:t>4. Data </a:t>
            </a:r>
            <a:r>
              <a:rPr lang="en-US"/>
              <a:t>Collection</a:t>
            </a:r>
            <a:r>
              <a:rPr lang="en-US"/>
              <a:t> </a:t>
            </a:r>
            <a:r>
              <a:rPr lang="en-US"/>
              <a:t>: Gather information through surveys, interviews, and observations.</a:t>
            </a:r>
            <a:endParaRPr lang="en-US"/>
          </a:p>
          <a:p>
            <a:r>
              <a:rPr lang="en-US"/>
              <a:t>5. </a:t>
            </a:r>
            <a:r>
              <a:rPr lang="en-US"/>
              <a:t>Analysis</a:t>
            </a:r>
            <a:r>
              <a:rPr lang="en-US"/>
              <a:t> </a:t>
            </a:r>
            <a:r>
              <a:rPr lang="en-US"/>
              <a:t>:</a:t>
            </a:r>
            <a:r>
              <a:rPr lang="en-US"/>
              <a:t> </a:t>
            </a:r>
            <a:r>
              <a:rPr lang="en-US"/>
              <a:t> Interpret data to identify trends and root causes.</a:t>
            </a:r>
            <a:endParaRPr lang="en-US"/>
          </a:p>
          <a:p>
            <a:r>
              <a:rPr lang="en-US"/>
              <a:t>6. Develop </a:t>
            </a:r>
            <a:r>
              <a:rPr lang="en-US"/>
              <a:t>Strategies</a:t>
            </a:r>
            <a:r>
              <a:rPr lang="en-US"/>
              <a:t> </a:t>
            </a:r>
            <a:r>
              <a:rPr lang="en-US"/>
              <a:t>: </a:t>
            </a:r>
            <a:r>
              <a:rPr lang="en-US"/>
              <a:t> </a:t>
            </a:r>
            <a:r>
              <a:rPr lang="en-US"/>
              <a:t>Create action plans to mitigate burnout.</a:t>
            </a:r>
            <a:endParaRPr lang="en-US"/>
          </a:p>
          <a:p>
            <a:r>
              <a:rPr lang="en-US"/>
              <a:t>7. </a:t>
            </a:r>
            <a:r>
              <a:rPr lang="en-US"/>
              <a:t>Implementation</a:t>
            </a:r>
            <a:r>
              <a:rPr lang="en-US"/>
              <a:t> </a:t>
            </a:r>
            <a:r>
              <a:rPr lang="en-US"/>
              <a:t> </a:t>
            </a:r>
            <a:r>
              <a:rPr lang="en-US"/>
              <a:t>: </a:t>
            </a:r>
            <a:r>
              <a:rPr lang="en-US"/>
              <a:t> </a:t>
            </a:r>
            <a:r>
              <a:rPr lang="en-US"/>
              <a:t>Apply strategies and monitor their effectiveness.</a:t>
            </a:r>
            <a:endParaRPr lang="en-US"/>
          </a:p>
          <a:p>
            <a:r>
              <a:rPr lang="en-US"/>
              <a:t>8. Review and </a:t>
            </a:r>
            <a:r>
              <a:rPr lang="en-US"/>
              <a:t>Adjust</a:t>
            </a:r>
            <a:r>
              <a:rPr lang="en-US"/>
              <a:t> </a:t>
            </a:r>
            <a:r>
              <a:rPr lang="en-US"/>
              <a:t>:</a:t>
            </a:r>
            <a:r>
              <a:rPr lang="en-US"/>
              <a:t> </a:t>
            </a:r>
            <a:r>
              <a:rPr lang="en-US"/>
              <a:t> Continuously assess and refine approaches to prevent burnout.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Title 1"/>
          <p:cNvSpPr>
            <a:spLocks noGrp="1"/>
          </p:cNvSpPr>
          <p:nvPr>
            <p:ph type="title"/>
          </p:nvPr>
        </p:nvSpPr>
        <p:spPr/>
        <p:txBody>
          <a:bodyPr anchor="ctr"/>
          <a:p>
            <a:r>
              <a:rPr dirty="0" lang="en-US">
                <a:solidFill>
                  <a:srgbClr val="6600CC"/>
                </a:solidFill>
              </a:rPr>
              <a:t>PROJECT  OVERVIEW</a:t>
            </a:r>
            <a:endParaRPr dirty="0" lang="en-US">
              <a:solidFill>
                <a:srgbClr val="6600CC"/>
              </a:solidFill>
            </a:endParaRPr>
          </a:p>
        </p:txBody>
      </p:sp>
      <p:sp>
        <p:nvSpPr>
          <p:cNvPr id="1048603" name="Content Placeholder 2"/>
          <p:cNvSpPr>
            <a:spLocks noGrp="1"/>
          </p:cNvSpPr>
          <p:nvPr>
            <p:ph idx="1"/>
          </p:nvPr>
        </p:nvSpPr>
        <p:spPr/>
        <p:txBody>
          <a:bodyPr anchor="ctr"/>
          <a:p>
            <a:pPr algn="l"/>
            <a:r>
              <a:rPr lang="en-US"/>
              <a:t>The employee burnout analysis project aims to identify and address factors leading to burnout among employees. It involves recognizing burnout symptoms, collecting data through surveys and interviews, analyzing this data to pinpoint causes, and developing strategies to mitigate burnout. The goal is to enhance employee well-being, improve productivity, and create a healthier work environment.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Title 1"/>
          <p:cNvSpPr>
            <a:spLocks noGrp="1"/>
          </p:cNvSpPr>
          <p:nvPr>
            <p:ph type="title"/>
          </p:nvPr>
        </p:nvSpPr>
        <p:spPr/>
        <p:txBody>
          <a:bodyPr anchor="ctr"/>
          <a:p>
            <a:r>
              <a:rPr sz="2800" lang="en-US">
                <a:solidFill>
                  <a:srgbClr val="6600CC"/>
                </a:solidFill>
              </a:rPr>
              <a:t>WHO ARE THE END USERS of this project?</a:t>
            </a:r>
            <a:endParaRPr lang="en-US">
              <a:solidFill>
                <a:srgbClr val="6600CC"/>
              </a:solidFill>
            </a:endParaRPr>
          </a:p>
        </p:txBody>
      </p:sp>
      <p:sp>
        <p:nvSpPr>
          <p:cNvPr id="1048605" name="Content Placeholder 2"/>
          <p:cNvSpPr>
            <a:spLocks noGrp="1"/>
          </p:cNvSpPr>
          <p:nvPr>
            <p:ph idx="1"/>
          </p:nvPr>
        </p:nvSpPr>
        <p:spPr/>
        <p:txBody>
          <a:bodyPr/>
          <a:p>
            <a:r>
              <a:rPr lang="en-US"/>
              <a:t>The end users of the employee burnout analysis project are organizational leaders, HR professionals, managers, and employees. These stakeholders utilize the insights and strategies derived from the analysis to improve workplace conditions, enhance employee well-being, and boost overall productivity.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p>
            <a:br>
              <a:rPr sz="2800" lang="en-US">
                <a:solidFill>
                  <a:srgbClr val="6600CC"/>
                </a:solidFill>
              </a:rPr>
            </a:br>
            <a:r>
              <a:rPr sz="2800" lang="en-US">
                <a:solidFill>
                  <a:srgbClr val="6600CC"/>
                </a:solidFill>
              </a:rPr>
              <a:t>YOUR SOLUTION AND ITS VALUE PROPOSITION</a:t>
            </a:r>
            <a:endParaRPr lang="en-US">
              <a:solidFill>
                <a:srgbClr val="6600CC"/>
              </a:solidFill>
            </a:endParaRPr>
          </a:p>
        </p:txBody>
      </p:sp>
      <p:sp>
        <p:nvSpPr>
          <p:cNvPr id="1048607" name="Content Placeholder 2"/>
          <p:cNvSpPr>
            <a:spLocks noGrp="1"/>
          </p:cNvSpPr>
          <p:nvPr>
            <p:ph idx="1"/>
          </p:nvPr>
        </p:nvSpPr>
        <p:spPr>
          <a:xfrm>
            <a:off x="581191" y="2074646"/>
            <a:ext cx="11029615" cy="3634486"/>
          </a:xfrm>
        </p:spPr>
        <p:txBody>
          <a:bodyPr/>
          <a:p>
            <a:r>
              <a:rPr lang="en-US"/>
              <a:t>**Solution**: Implement a comprehensive employee burnout analysis system that includes regular surveys, data analytics, and tailored intervention strategies.</a:t>
            </a:r>
            <a:endParaRPr lang="en-US"/>
          </a:p>
          <a:p>
            <a:r>
              <a:rPr lang="en-US"/>
              <a:t>**Value Proposition**: This solution helps identify burnout early, address its root causes, and improve employee well-being, leading to higher productivity, reduced turnover, and a more positive work environment.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p>
            <a:r>
              <a:rPr lang="en-US">
                <a:solidFill>
                  <a:srgbClr val="6600CC"/>
                </a:solidFill>
              </a:rPr>
              <a:t>How did you customize the project and make it your own</a:t>
            </a:r>
            <a:endParaRPr lang="en-US">
              <a:solidFill>
                <a:srgbClr val="6600CC"/>
              </a:solidFill>
            </a:endParaRPr>
          </a:p>
        </p:txBody>
      </p:sp>
      <p:sp>
        <p:nvSpPr>
          <p:cNvPr id="1048609" name="Content Placeholder 2"/>
          <p:cNvSpPr>
            <a:spLocks noGrp="1"/>
          </p:cNvSpPr>
          <p:nvPr>
            <p:ph idx="1"/>
          </p:nvPr>
        </p:nvSpPr>
        <p:spPr>
          <a:xfrm>
            <a:off x="581191" y="2074646"/>
            <a:ext cx="11029615" cy="3634486"/>
          </a:xfrm>
        </p:spPr>
        <p:txBody>
          <a:bodyPr/>
          <a:p>
            <a:r>
              <a:rPr lang="en-US"/>
              <a:t>I customized the employee burnout analysis project by incorporating tailored surveys specific to our organizational culture, using advanced data analytics to gain deeper insights, and developing personalized intervention strategies based on unique employee needs and feedback. This approach ensures that the solutions are highly relevant and effective for our specific workplace context.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p>
            <a:r>
              <a:rPr lang="en-GB">
                <a:solidFill>
                  <a:srgbClr val="6600CC"/>
                </a:solidFill>
              </a:rPr>
              <a:t>MODELLING</a:t>
            </a:r>
            <a:endParaRPr lang="en-US">
              <a:solidFill>
                <a:srgbClr val="6600CC"/>
              </a:solidFill>
            </a:endParaRPr>
          </a:p>
        </p:txBody>
      </p:sp>
      <p:sp>
        <p:nvSpPr>
          <p:cNvPr id="1048611" name="Content Placeholder 2"/>
          <p:cNvSpPr>
            <a:spLocks noGrp="1"/>
          </p:cNvSpPr>
          <p:nvPr>
            <p:ph idx="1"/>
          </p:nvPr>
        </p:nvSpPr>
        <p:spPr>
          <a:xfrm>
            <a:off x="581191" y="2074646"/>
            <a:ext cx="11029615" cy="3634486"/>
          </a:xfrm>
        </p:spPr>
        <p:txBody>
          <a:bodyPr/>
          <a:p>
            <a:r>
              <a:rPr lang="en-US"/>
              <a:t>Modeling for the employee burnout analysis project involves creating a framework that includes:</a:t>
            </a:r>
            <a:endParaRPr lang="en-US"/>
          </a:p>
          <a:p>
            <a:r>
              <a:rPr lang="en-US"/>
              <a:t>1. Data Collection Model</a:t>
            </a:r>
            <a:r>
              <a:rPr lang="en-US"/>
              <a:t> </a:t>
            </a:r>
            <a:r>
              <a:rPr lang="en-US"/>
              <a:t>:</a:t>
            </a:r>
            <a:r>
              <a:rPr lang="en-US"/>
              <a:t> </a:t>
            </a:r>
            <a:r>
              <a:rPr lang="en-US"/>
              <a:t>Define methods for gathering data (e.g., surveys, interviews, observational studies).</a:t>
            </a:r>
            <a:endParaRPr lang="en-US"/>
          </a:p>
          <a:p>
            <a:r>
              <a:rPr lang="en-US"/>
              <a:t>2. Analytical </a:t>
            </a:r>
            <a:r>
              <a:rPr lang="en-US"/>
              <a:t>Model</a:t>
            </a:r>
            <a:r>
              <a:rPr lang="en-US"/>
              <a:t> </a:t>
            </a:r>
            <a:r>
              <a:rPr lang="en-US"/>
              <a:t> </a:t>
            </a:r>
            <a:r>
              <a:rPr lang="en-US"/>
              <a:t>:</a:t>
            </a:r>
            <a:r>
              <a:rPr lang="en-US"/>
              <a:t> Utilize statistical and machine learning techniques to identify patterns and predictors of burnout.</a:t>
            </a:r>
            <a:endParaRPr lang="en-US"/>
          </a:p>
          <a:p>
            <a:r>
              <a:rPr lang="en-US"/>
              <a:t>3. </a:t>
            </a:r>
            <a:r>
              <a:rPr lang="en-US"/>
              <a:t>I</a:t>
            </a:r>
            <a:r>
              <a:rPr lang="en-US"/>
              <a:t>ntervention </a:t>
            </a:r>
            <a:r>
              <a:rPr lang="en-US"/>
              <a:t>Model</a:t>
            </a:r>
            <a:r>
              <a:rPr lang="en-US"/>
              <a:t> </a:t>
            </a:r>
            <a:r>
              <a:rPr lang="en-US"/>
              <a:t>: Develop tailored action plans and strategies based on analysis results.</a:t>
            </a:r>
            <a:endParaRPr lang="en-US"/>
          </a:p>
          <a:p>
            <a:r>
              <a:rPr lang="en-US"/>
              <a:t>4. Evaluation </a:t>
            </a:r>
            <a:r>
              <a:rPr lang="en-US"/>
              <a:t>Model</a:t>
            </a:r>
            <a:r>
              <a:rPr lang="en-US"/>
              <a:t>. </a:t>
            </a:r>
            <a:r>
              <a:rPr lang="en-US"/>
              <a:t>: Implement metrics and feedback loops to assess the effectiveness of interventions and make continuous improvements.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p>
            <a:r>
              <a:rPr lang="en-GB">
                <a:solidFill>
                  <a:srgbClr val="6600CC"/>
                </a:solidFill>
              </a:rPr>
              <a:t>Results</a:t>
            </a:r>
            <a:endParaRPr lang="en-US">
              <a:solidFill>
                <a:srgbClr val="6600CC"/>
              </a:solidFill>
            </a:endParaRPr>
          </a:p>
        </p:txBody>
      </p:sp>
      <p:sp>
        <p:nvSpPr>
          <p:cNvPr id="1048613" name="Content Placeholder 2"/>
          <p:cNvSpPr>
            <a:spLocks noGrp="1"/>
          </p:cNvSpPr>
          <p:nvPr>
            <p:ph idx="1"/>
          </p:nvPr>
        </p:nvSpPr>
        <p:spPr>
          <a:xfrm>
            <a:off x="581191" y="2074646"/>
            <a:ext cx="11029615" cy="3634486"/>
          </a:xfrm>
        </p:spPr>
        <p:txBody>
          <a:bodyPr/>
          <a:p>
            <a:r>
              <a:rPr lang="en-US"/>
              <a:t>The results of the employee burnout analysis project include:</a:t>
            </a:r>
            <a:endParaRPr lang="en-US"/>
          </a:p>
          <a:p>
            <a:r>
              <a:rPr lang="en-US"/>
              <a:t>1. </a:t>
            </a:r>
            <a:r>
              <a:rPr lang="en-US"/>
              <a:t>I</a:t>
            </a:r>
            <a:r>
              <a:rPr lang="en-US"/>
              <a:t>dentification of Key </a:t>
            </a:r>
            <a:r>
              <a:rPr lang="en-US"/>
              <a:t>Stressors</a:t>
            </a:r>
            <a:r>
              <a:rPr lang="en-US"/>
              <a:t> </a:t>
            </a:r>
            <a:r>
              <a:rPr lang="en-US"/>
              <a:t>:</a:t>
            </a:r>
            <a:r>
              <a:rPr lang="en-US"/>
              <a:t> </a:t>
            </a:r>
            <a:r>
              <a:rPr lang="en-US"/>
              <a:t> Pinpointed specific workplace factors contributing to burnout.</a:t>
            </a:r>
            <a:endParaRPr lang="en-US"/>
          </a:p>
          <a:p>
            <a:r>
              <a:rPr lang="en-US"/>
              <a:t>2. Employee </a:t>
            </a:r>
            <a:r>
              <a:rPr lang="en-US"/>
              <a:t>Insights</a:t>
            </a:r>
            <a:r>
              <a:rPr lang="en-US"/>
              <a:t>. </a:t>
            </a:r>
            <a:r>
              <a:rPr lang="en-US"/>
              <a:t>: Gained valuable feedback on employee well-being and job satisfaction.</a:t>
            </a:r>
            <a:endParaRPr lang="en-US"/>
          </a:p>
          <a:p>
            <a:r>
              <a:rPr lang="en-US"/>
              <a:t>3. Actionable </a:t>
            </a:r>
            <a:r>
              <a:rPr lang="en-US"/>
              <a:t>Strategies</a:t>
            </a:r>
            <a:r>
              <a:rPr lang="en-US"/>
              <a:t>. </a:t>
            </a:r>
            <a:r>
              <a:rPr lang="en-US"/>
              <a:t>: Developed targeted interventions to reduce burnout.</a:t>
            </a:r>
            <a:endParaRPr lang="en-US"/>
          </a:p>
          <a:p>
            <a:r>
              <a:rPr lang="en-US"/>
              <a:t>4. Improved Work </a:t>
            </a:r>
            <a:r>
              <a:rPr lang="en-US"/>
              <a:t>Environment</a:t>
            </a:r>
            <a:r>
              <a:rPr lang="en-US"/>
              <a:t> </a:t>
            </a:r>
            <a:r>
              <a:rPr lang="en-US"/>
              <a:t>: Noticed enhancements in employee morale, productivity, and retention.</a:t>
            </a:r>
            <a:endParaRPr lang="en-US"/>
          </a:p>
          <a:p>
            <a:r>
              <a:rPr lang="en-US"/>
              <a:t>5. Ongoing </a:t>
            </a:r>
            <a:r>
              <a:rPr lang="en-US"/>
              <a:t>Monitoring</a:t>
            </a:r>
            <a:r>
              <a:rPr lang="en-US"/>
              <a:t>. </a:t>
            </a:r>
            <a:r>
              <a:rPr lang="en-US"/>
              <a:t>: Established systems for continuous assessment and adjustment of burnout prevention measures.</a:t>
            </a:r>
            <a:endParaRPr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Channabasava Yadav</cp:lastModifiedBy>
  <dcterms:created xsi:type="dcterms:W3CDTF">2021-05-26T05:50:10Z</dcterms:created>
  <dcterms:modified xsi:type="dcterms:W3CDTF">2024-07-14T08:12:39Z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d2fae28469204c0fb90d27bca2064c27</vt:lpwstr>
  </property>
</Properties>
</file>