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74" r:id="rId3"/>
    <p:sldId id="258" r:id="rId4"/>
    <p:sldId id="259" r:id="rId5"/>
    <p:sldId id="260" r:id="rId6"/>
    <p:sldId id="261" r:id="rId7"/>
    <p:sldId id="271" r:id="rId8"/>
    <p:sldId id="267" r:id="rId9"/>
    <p:sldId id="262" r:id="rId10"/>
    <p:sldId id="272" r:id="rId11"/>
    <p:sldId id="273" r:id="rId12"/>
    <p:sldId id="275" r:id="rId13"/>
    <p:sldId id="276" r:id="rId14"/>
    <p:sldId id="263" r:id="rId15"/>
    <p:sldId id="264" r:id="rId16"/>
    <p:sldId id="277" r:id="rId17"/>
    <p:sldId id="279" r:id="rId18"/>
    <p:sldId id="283" r:id="rId19"/>
    <p:sldId id="281" r:id="rId20"/>
    <p:sldId id="278" r:id="rId21"/>
    <p:sldId id="265" r:id="rId22"/>
    <p:sldId id="266" r:id="rId23"/>
    <p:sldId id="268" r:id="rId24"/>
    <p:sldId id="269"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20Drive\priyanka\excel%20over%20all\coachx.live\Excel%20project\Project-3(Bare%20International%20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20Drive\priyanka\excel%20over%20all\coachx.live\Excel%20project\Project-3(Bare%20International%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1" Type="http://schemas.openxmlformats.org/officeDocument/2006/relationships/oleObject" Target="file:///D:\D%20Drive\priyanka\excel%20over%20all\coachx.live\Excel%20project\project%202%20example%20fil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20Drive\priyanka\excel%20over%20all\coachx.live\Excel%20project\project%202%20example%20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Sheet1!$D$10</c:f>
              <c:strCache>
                <c:ptCount val="1"/>
                <c:pt idx="0">
                  <c:v>Average performer</c:v>
                </c:pt>
              </c:strCache>
            </c:strRef>
          </c:tx>
          <c:spPr>
            <a:solidFill>
              <a:schemeClr val="accent1"/>
            </a:solidFill>
            <a:ln>
              <a:noFill/>
            </a:ln>
            <a:effectLst/>
          </c:spPr>
          <c:invertIfNegative val="0"/>
          <c:cat>
            <c:strRef>
              <c:f>Sheet1!$C$11:$C$15</c:f>
              <c:strCache>
                <c:ptCount val="5"/>
                <c:pt idx="0">
                  <c:v>East</c:v>
                </c:pt>
                <c:pt idx="1">
                  <c:v>North</c:v>
                </c:pt>
                <c:pt idx="2">
                  <c:v>South</c:v>
                </c:pt>
                <c:pt idx="3">
                  <c:v>West</c:v>
                </c:pt>
                <c:pt idx="4">
                  <c:v>Grand Total</c:v>
                </c:pt>
              </c:strCache>
            </c:strRef>
          </c:cat>
          <c:val>
            <c:numRef>
              <c:f>Sheet1!$D$11:$D$15</c:f>
              <c:numCache>
                <c:formatCode>0%</c:formatCode>
                <c:ptCount val="5"/>
                <c:pt idx="0">
                  <c:v>0.14285714285714285</c:v>
                </c:pt>
                <c:pt idx="1">
                  <c:v>0.47368421052631576</c:v>
                </c:pt>
                <c:pt idx="2">
                  <c:v>0.3888888888888889</c:v>
                </c:pt>
                <c:pt idx="3">
                  <c:v>0.58823529411764708</c:v>
                </c:pt>
                <c:pt idx="4">
                  <c:v>0.44262295081967212</c:v>
                </c:pt>
              </c:numCache>
            </c:numRef>
          </c:val>
          <c:extLst>
            <c:ext xmlns:c16="http://schemas.microsoft.com/office/drawing/2014/chart" uri="{C3380CC4-5D6E-409C-BE32-E72D297353CC}">
              <c16:uniqueId val="{00000000-A328-4D67-BC82-C684A5DB07BA}"/>
            </c:ext>
          </c:extLst>
        </c:ser>
        <c:ser>
          <c:idx val="1"/>
          <c:order val="1"/>
          <c:tx>
            <c:strRef>
              <c:f>Sheet1!$E$10</c:f>
              <c:strCache>
                <c:ptCount val="1"/>
                <c:pt idx="0">
                  <c:v>botttom performer</c:v>
                </c:pt>
              </c:strCache>
            </c:strRef>
          </c:tx>
          <c:spPr>
            <a:solidFill>
              <a:schemeClr val="accent2"/>
            </a:solidFill>
            <a:ln>
              <a:noFill/>
            </a:ln>
            <a:effectLst/>
          </c:spPr>
          <c:invertIfNegative val="0"/>
          <c:cat>
            <c:strRef>
              <c:f>Sheet1!$C$11:$C$15</c:f>
              <c:strCache>
                <c:ptCount val="5"/>
                <c:pt idx="0">
                  <c:v>East</c:v>
                </c:pt>
                <c:pt idx="1">
                  <c:v>North</c:v>
                </c:pt>
                <c:pt idx="2">
                  <c:v>South</c:v>
                </c:pt>
                <c:pt idx="3">
                  <c:v>West</c:v>
                </c:pt>
                <c:pt idx="4">
                  <c:v>Grand Total</c:v>
                </c:pt>
              </c:strCache>
            </c:strRef>
          </c:cat>
          <c:val>
            <c:numRef>
              <c:f>Sheet1!$E$11:$E$15</c:f>
              <c:numCache>
                <c:formatCode>0%</c:formatCode>
                <c:ptCount val="5"/>
                <c:pt idx="0">
                  <c:v>0.14285714285714285</c:v>
                </c:pt>
                <c:pt idx="1">
                  <c:v>5.2631578947368418E-2</c:v>
                </c:pt>
                <c:pt idx="2">
                  <c:v>0.16666666666666666</c:v>
                </c:pt>
                <c:pt idx="3">
                  <c:v>0.17647058823529413</c:v>
                </c:pt>
                <c:pt idx="4">
                  <c:v>0.13114754098360656</c:v>
                </c:pt>
              </c:numCache>
            </c:numRef>
          </c:val>
          <c:extLst>
            <c:ext xmlns:c16="http://schemas.microsoft.com/office/drawing/2014/chart" uri="{C3380CC4-5D6E-409C-BE32-E72D297353CC}">
              <c16:uniqueId val="{00000001-A328-4D67-BC82-C684A5DB07BA}"/>
            </c:ext>
          </c:extLst>
        </c:ser>
        <c:ser>
          <c:idx val="2"/>
          <c:order val="2"/>
          <c:tx>
            <c:strRef>
              <c:f>Sheet1!$F$10</c:f>
              <c:strCache>
                <c:ptCount val="1"/>
                <c:pt idx="0">
                  <c:v>High Performer</c:v>
                </c:pt>
              </c:strCache>
            </c:strRef>
          </c:tx>
          <c:spPr>
            <a:solidFill>
              <a:schemeClr val="accent3"/>
            </a:solidFill>
            <a:ln>
              <a:noFill/>
            </a:ln>
            <a:effectLst/>
          </c:spPr>
          <c:invertIfNegative val="0"/>
          <c:cat>
            <c:strRef>
              <c:f>Sheet1!$C$11:$C$15</c:f>
              <c:strCache>
                <c:ptCount val="5"/>
                <c:pt idx="0">
                  <c:v>East</c:v>
                </c:pt>
                <c:pt idx="1">
                  <c:v>North</c:v>
                </c:pt>
                <c:pt idx="2">
                  <c:v>South</c:v>
                </c:pt>
                <c:pt idx="3">
                  <c:v>West</c:v>
                </c:pt>
                <c:pt idx="4">
                  <c:v>Grand Total</c:v>
                </c:pt>
              </c:strCache>
            </c:strRef>
          </c:cat>
          <c:val>
            <c:numRef>
              <c:f>Sheet1!$F$11:$F$15</c:f>
              <c:numCache>
                <c:formatCode>0%</c:formatCode>
                <c:ptCount val="5"/>
                <c:pt idx="0">
                  <c:v>0.2857142857142857</c:v>
                </c:pt>
                <c:pt idx="1">
                  <c:v>0.21052631578947367</c:v>
                </c:pt>
                <c:pt idx="2">
                  <c:v>0.1111111111111111</c:v>
                </c:pt>
                <c:pt idx="3">
                  <c:v>0.11764705882352941</c:v>
                </c:pt>
                <c:pt idx="4">
                  <c:v>0.16393442622950818</c:v>
                </c:pt>
              </c:numCache>
            </c:numRef>
          </c:val>
          <c:extLst>
            <c:ext xmlns:c16="http://schemas.microsoft.com/office/drawing/2014/chart" uri="{C3380CC4-5D6E-409C-BE32-E72D297353CC}">
              <c16:uniqueId val="{00000002-A328-4D67-BC82-C684A5DB07BA}"/>
            </c:ext>
          </c:extLst>
        </c:ser>
        <c:ser>
          <c:idx val="3"/>
          <c:order val="3"/>
          <c:tx>
            <c:strRef>
              <c:f>Sheet1!$G$10</c:f>
              <c:strCache>
                <c:ptCount val="1"/>
                <c:pt idx="0">
                  <c:v>Low performer</c:v>
                </c:pt>
              </c:strCache>
            </c:strRef>
          </c:tx>
          <c:spPr>
            <a:solidFill>
              <a:schemeClr val="accent4"/>
            </a:solidFill>
            <a:ln>
              <a:noFill/>
            </a:ln>
            <a:effectLst/>
          </c:spPr>
          <c:invertIfNegative val="0"/>
          <c:cat>
            <c:strRef>
              <c:f>Sheet1!$C$11:$C$15</c:f>
              <c:strCache>
                <c:ptCount val="5"/>
                <c:pt idx="0">
                  <c:v>East</c:v>
                </c:pt>
                <c:pt idx="1">
                  <c:v>North</c:v>
                </c:pt>
                <c:pt idx="2">
                  <c:v>South</c:v>
                </c:pt>
                <c:pt idx="3">
                  <c:v>West</c:v>
                </c:pt>
                <c:pt idx="4">
                  <c:v>Grand Total</c:v>
                </c:pt>
              </c:strCache>
            </c:strRef>
          </c:cat>
          <c:val>
            <c:numRef>
              <c:f>Sheet1!$G$11:$G$15</c:f>
              <c:numCache>
                <c:formatCode>0%</c:formatCode>
                <c:ptCount val="5"/>
                <c:pt idx="0">
                  <c:v>0.42857142857142855</c:v>
                </c:pt>
                <c:pt idx="1">
                  <c:v>0.26315789473684209</c:v>
                </c:pt>
                <c:pt idx="2">
                  <c:v>0.33333333333333331</c:v>
                </c:pt>
                <c:pt idx="3">
                  <c:v>0.11764705882352941</c:v>
                </c:pt>
                <c:pt idx="4">
                  <c:v>0.26229508196721313</c:v>
                </c:pt>
              </c:numCache>
            </c:numRef>
          </c:val>
          <c:extLst>
            <c:ext xmlns:c16="http://schemas.microsoft.com/office/drawing/2014/chart" uri="{C3380CC4-5D6E-409C-BE32-E72D297353CC}">
              <c16:uniqueId val="{00000003-A328-4D67-BC82-C684A5DB07BA}"/>
            </c:ext>
          </c:extLst>
        </c:ser>
        <c:ser>
          <c:idx val="4"/>
          <c:order val="4"/>
          <c:tx>
            <c:strRef>
              <c:f>Sheet1!$H$10</c:f>
              <c:strCache>
                <c:ptCount val="1"/>
                <c:pt idx="0">
                  <c:v>Grand Total</c:v>
                </c:pt>
              </c:strCache>
            </c:strRef>
          </c:tx>
          <c:spPr>
            <a:solidFill>
              <a:schemeClr val="accent5"/>
            </a:solidFill>
            <a:ln>
              <a:noFill/>
            </a:ln>
            <a:effectLst/>
          </c:spPr>
          <c:invertIfNegative val="0"/>
          <c:cat>
            <c:strRef>
              <c:f>Sheet1!$C$11:$C$15</c:f>
              <c:strCache>
                <c:ptCount val="5"/>
                <c:pt idx="0">
                  <c:v>East</c:v>
                </c:pt>
                <c:pt idx="1">
                  <c:v>North</c:v>
                </c:pt>
                <c:pt idx="2">
                  <c:v>South</c:v>
                </c:pt>
                <c:pt idx="3">
                  <c:v>West</c:v>
                </c:pt>
                <c:pt idx="4">
                  <c:v>Grand Total</c:v>
                </c:pt>
              </c:strCache>
            </c:strRef>
          </c:cat>
          <c:val>
            <c:numRef>
              <c:f>Sheet1!$H$11:$H$15</c:f>
              <c:numCache>
                <c:formatCode>0%</c:formatCode>
                <c:ptCount val="5"/>
                <c:pt idx="0">
                  <c:v>1</c:v>
                </c:pt>
                <c:pt idx="1">
                  <c:v>1</c:v>
                </c:pt>
                <c:pt idx="2">
                  <c:v>1</c:v>
                </c:pt>
                <c:pt idx="3">
                  <c:v>1</c:v>
                </c:pt>
                <c:pt idx="4">
                  <c:v>1</c:v>
                </c:pt>
              </c:numCache>
            </c:numRef>
          </c:val>
          <c:extLst>
            <c:ext xmlns:c16="http://schemas.microsoft.com/office/drawing/2014/chart" uri="{C3380CC4-5D6E-409C-BE32-E72D297353CC}">
              <c16:uniqueId val="{00000004-A328-4D67-BC82-C684A5DB07BA}"/>
            </c:ext>
          </c:extLst>
        </c:ser>
        <c:dLbls>
          <c:showLegendKey val="0"/>
          <c:showVal val="0"/>
          <c:showCatName val="0"/>
          <c:showSerName val="0"/>
          <c:showPercent val="0"/>
          <c:showBubbleSize val="0"/>
        </c:dLbls>
        <c:gapWidth val="219"/>
        <c:overlap val="-27"/>
        <c:axId val="989129056"/>
        <c:axId val="989133376"/>
      </c:barChart>
      <c:catAx>
        <c:axId val="9891290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133376"/>
        <c:crosses val="autoZero"/>
        <c:auto val="1"/>
        <c:lblAlgn val="ctr"/>
        <c:lblOffset val="100"/>
        <c:noMultiLvlLbl val="0"/>
      </c:catAx>
      <c:valAx>
        <c:axId val="98913337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91290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[Project-3(Bare International Analysis).xlsx]Qs)Part-4 Visualizations-1!PivotTable3</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of Evaluation_Score</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1988407699037624E-2"/>
          <c:y val="0.29882650538247935"/>
          <c:w val="0.84726268591426079"/>
          <c:h val="0.54739967286697855"/>
        </c:manualLayout>
      </c:layout>
      <c:bar3DChart>
        <c:barDir val="col"/>
        <c:grouping val="stacked"/>
        <c:varyColors val="0"/>
        <c:ser>
          <c:idx val="0"/>
          <c:order val="0"/>
          <c:tx>
            <c:strRef>
              <c:f>'Qs)Part-4 Visualizations-1'!$B$1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cat>
            <c:strRef>
              <c:f>'Qs)Part-4 Visualizations-1'!$A$2:$A$6</c:f>
              <c:strCache>
                <c:ptCount val="4"/>
                <c:pt idx="0">
                  <c:v>East</c:v>
                </c:pt>
                <c:pt idx="1">
                  <c:v>North</c:v>
                </c:pt>
                <c:pt idx="2">
                  <c:v>South</c:v>
                </c:pt>
                <c:pt idx="3">
                  <c:v>West</c:v>
                </c:pt>
              </c:strCache>
            </c:strRef>
          </c:cat>
          <c:val>
            <c:numRef>
              <c:f>'Qs)Part-4 Visualizations-1'!$B$2:$B$6</c:f>
              <c:numCache>
                <c:formatCode>General</c:formatCode>
                <c:ptCount val="4"/>
                <c:pt idx="0">
                  <c:v>71.571428571428569</c:v>
                </c:pt>
                <c:pt idx="1">
                  <c:v>76.736842105263165</c:v>
                </c:pt>
                <c:pt idx="2">
                  <c:v>66.611111111111114</c:v>
                </c:pt>
                <c:pt idx="3">
                  <c:v>71.82352941176471</c:v>
                </c:pt>
              </c:numCache>
            </c:numRef>
          </c:val>
          <c:extLst>
            <c:ext xmlns:c16="http://schemas.microsoft.com/office/drawing/2014/chart" uri="{C3380CC4-5D6E-409C-BE32-E72D297353CC}">
              <c16:uniqueId val="{00000000-7215-4755-8C5C-8E8EDD502159}"/>
            </c:ext>
          </c:extLst>
        </c:ser>
        <c:dLbls>
          <c:showLegendKey val="0"/>
          <c:showVal val="0"/>
          <c:showCatName val="0"/>
          <c:showSerName val="0"/>
          <c:showPercent val="0"/>
          <c:showBubbleSize val="0"/>
        </c:dLbls>
        <c:gapWidth val="150"/>
        <c:shape val="box"/>
        <c:axId val="220480256"/>
        <c:axId val="220481792"/>
        <c:axId val="0"/>
      </c:bar3DChart>
      <c:catAx>
        <c:axId val="220480256"/>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0481792"/>
        <c:crosses val="autoZero"/>
        <c:auto val="1"/>
        <c:lblAlgn val="ctr"/>
        <c:lblOffset val="100"/>
        <c:noMultiLvlLbl val="0"/>
      </c:catAx>
      <c:valAx>
        <c:axId val="220481792"/>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20480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1"/>
    </mc:Choice>
    <mc:Fallback>
      <c:style val="41"/>
    </mc:Fallback>
  </mc:AlternateContent>
  <c:chart>
    <c:title>
      <c:tx>
        <c:rich>
          <a:bodyPr/>
          <a:lstStyle/>
          <a:p>
            <a:pPr>
              <a:defRPr/>
            </a:pPr>
            <a:r>
              <a:rPr lang="en-US" sz="1800" b="1" i="0" u="none" strike="noStrike" baseline="0" dirty="0">
                <a:effectLst/>
              </a:rPr>
              <a:t>Trend of Evaluation Scores Over Time</a:t>
            </a:r>
            <a:endParaRPr lang="en-US" dirty="0"/>
          </a:p>
        </c:rich>
      </c:tx>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s>
    <c:plotArea>
      <c:layout/>
      <c:lineChart>
        <c:grouping val="stacked"/>
        <c:varyColors val="0"/>
        <c:ser>
          <c:idx val="0"/>
          <c:order val="0"/>
          <c:tx>
            <c:v>Total</c:v>
          </c:tx>
          <c:marker>
            <c:symbol val="none"/>
          </c:marker>
          <c:cat>
            <c:strLit>
              <c:ptCount val="53"/>
              <c:pt idx="0">
                <c:v>12:00</c:v>
              </c:pt>
              <c:pt idx="1">
                <c:v>12:17</c:v>
              </c:pt>
              <c:pt idx="2">
                <c:v>12:25</c:v>
              </c:pt>
              <c:pt idx="3">
                <c:v>12:45</c:v>
              </c:pt>
              <c:pt idx="4">
                <c:v>12:46</c:v>
              </c:pt>
              <c:pt idx="5">
                <c:v>12:55</c:v>
              </c:pt>
              <c:pt idx="6">
                <c:v>12:59</c:v>
              </c:pt>
              <c:pt idx="7">
                <c:v>13:08</c:v>
              </c:pt>
              <c:pt idx="8">
                <c:v>13:23</c:v>
              </c:pt>
              <c:pt idx="9">
                <c:v>13:30</c:v>
              </c:pt>
              <c:pt idx="10">
                <c:v>13:34</c:v>
              </c:pt>
              <c:pt idx="11">
                <c:v>13:35</c:v>
              </c:pt>
              <c:pt idx="12">
                <c:v>13:50</c:v>
              </c:pt>
              <c:pt idx="13">
                <c:v>13:55</c:v>
              </c:pt>
              <c:pt idx="14">
                <c:v>14:00</c:v>
              </c:pt>
              <c:pt idx="15">
                <c:v>14:10</c:v>
              </c:pt>
              <c:pt idx="16">
                <c:v>14:18</c:v>
              </c:pt>
              <c:pt idx="17">
                <c:v>14:23</c:v>
              </c:pt>
              <c:pt idx="18">
                <c:v>14:25</c:v>
              </c:pt>
              <c:pt idx="19">
                <c:v>14:29</c:v>
              </c:pt>
              <c:pt idx="20">
                <c:v>14:43</c:v>
              </c:pt>
              <c:pt idx="21">
                <c:v>14:58</c:v>
              </c:pt>
              <c:pt idx="22">
                <c:v>15:00</c:v>
              </c:pt>
              <c:pt idx="23">
                <c:v>15:05</c:v>
              </c:pt>
              <c:pt idx="24">
                <c:v>15:15</c:v>
              </c:pt>
              <c:pt idx="25">
                <c:v>15:18</c:v>
              </c:pt>
              <c:pt idx="26">
                <c:v>15:30</c:v>
              </c:pt>
              <c:pt idx="27">
                <c:v>15:35</c:v>
              </c:pt>
              <c:pt idx="28">
                <c:v>15:45</c:v>
              </c:pt>
              <c:pt idx="29">
                <c:v>15:56</c:v>
              </c:pt>
              <c:pt idx="30">
                <c:v>16:00</c:v>
              </c:pt>
              <c:pt idx="31">
                <c:v>16:05</c:v>
              </c:pt>
              <c:pt idx="32">
                <c:v>16:09</c:v>
              </c:pt>
              <c:pt idx="33">
                <c:v>16:11</c:v>
              </c:pt>
              <c:pt idx="34">
                <c:v>16:15</c:v>
              </c:pt>
              <c:pt idx="35">
                <c:v>16:28</c:v>
              </c:pt>
              <c:pt idx="36">
                <c:v>16:35</c:v>
              </c:pt>
              <c:pt idx="37">
                <c:v>16:39</c:v>
              </c:pt>
              <c:pt idx="38">
                <c:v>16:50</c:v>
              </c:pt>
              <c:pt idx="39">
                <c:v>16:51</c:v>
              </c:pt>
              <c:pt idx="40">
                <c:v>16:52</c:v>
              </c:pt>
              <c:pt idx="41">
                <c:v>16:53</c:v>
              </c:pt>
              <c:pt idx="42">
                <c:v>16:55</c:v>
              </c:pt>
              <c:pt idx="43">
                <c:v>17:01</c:v>
              </c:pt>
              <c:pt idx="44">
                <c:v>17:10</c:v>
              </c:pt>
              <c:pt idx="45">
                <c:v>17:15</c:v>
              </c:pt>
              <c:pt idx="46">
                <c:v>17:24</c:v>
              </c:pt>
              <c:pt idx="47">
                <c:v>17:28</c:v>
              </c:pt>
              <c:pt idx="48">
                <c:v>17:30</c:v>
              </c:pt>
              <c:pt idx="49">
                <c:v>17:41</c:v>
              </c:pt>
              <c:pt idx="50">
                <c:v>17:45</c:v>
              </c:pt>
              <c:pt idx="51">
                <c:v>17:48</c:v>
              </c:pt>
              <c:pt idx="52">
                <c:v>20:31</c:v>
              </c:pt>
            </c:strLit>
          </c:cat>
          <c:val>
            <c:numLit>
              <c:formatCode>General</c:formatCode>
              <c:ptCount val="53"/>
              <c:pt idx="0">
                <c:v>54</c:v>
              </c:pt>
              <c:pt idx="1">
                <c:v>61.5</c:v>
              </c:pt>
              <c:pt idx="2">
                <c:v>58</c:v>
              </c:pt>
              <c:pt idx="3">
                <c:v>67.5</c:v>
              </c:pt>
              <c:pt idx="4">
                <c:v>94</c:v>
              </c:pt>
              <c:pt idx="5">
                <c:v>75.5</c:v>
              </c:pt>
              <c:pt idx="6">
                <c:v>72</c:v>
              </c:pt>
              <c:pt idx="7">
                <c:v>71</c:v>
              </c:pt>
              <c:pt idx="8">
                <c:v>78</c:v>
              </c:pt>
              <c:pt idx="9">
                <c:v>60</c:v>
              </c:pt>
              <c:pt idx="10">
                <c:v>86</c:v>
              </c:pt>
              <c:pt idx="11">
                <c:v>69</c:v>
              </c:pt>
              <c:pt idx="12">
                <c:v>69</c:v>
              </c:pt>
              <c:pt idx="13">
                <c:v>84</c:v>
              </c:pt>
              <c:pt idx="14">
                <c:v>64</c:v>
              </c:pt>
              <c:pt idx="15">
                <c:v>88</c:v>
              </c:pt>
              <c:pt idx="16">
                <c:v>41</c:v>
              </c:pt>
              <c:pt idx="17">
                <c:v>61</c:v>
              </c:pt>
              <c:pt idx="18">
                <c:v>70</c:v>
              </c:pt>
              <c:pt idx="19">
                <c:v>86</c:v>
              </c:pt>
              <c:pt idx="20">
                <c:v>86</c:v>
              </c:pt>
              <c:pt idx="21">
                <c:v>80</c:v>
              </c:pt>
              <c:pt idx="22">
                <c:v>96</c:v>
              </c:pt>
              <c:pt idx="23">
                <c:v>78.5</c:v>
              </c:pt>
              <c:pt idx="24">
                <c:v>94</c:v>
              </c:pt>
              <c:pt idx="25">
                <c:v>81</c:v>
              </c:pt>
              <c:pt idx="26">
                <c:v>39</c:v>
              </c:pt>
              <c:pt idx="27">
                <c:v>84</c:v>
              </c:pt>
              <c:pt idx="28">
                <c:v>100</c:v>
              </c:pt>
              <c:pt idx="29">
                <c:v>77</c:v>
              </c:pt>
              <c:pt idx="30">
                <c:v>73</c:v>
              </c:pt>
              <c:pt idx="31">
                <c:v>82</c:v>
              </c:pt>
              <c:pt idx="32">
                <c:v>62</c:v>
              </c:pt>
              <c:pt idx="33">
                <c:v>88</c:v>
              </c:pt>
              <c:pt idx="34">
                <c:v>92</c:v>
              </c:pt>
              <c:pt idx="35">
                <c:v>64</c:v>
              </c:pt>
              <c:pt idx="36">
                <c:v>67</c:v>
              </c:pt>
              <c:pt idx="37">
                <c:v>84</c:v>
              </c:pt>
              <c:pt idx="38">
                <c:v>61</c:v>
              </c:pt>
              <c:pt idx="39">
                <c:v>61</c:v>
              </c:pt>
              <c:pt idx="40">
                <c:v>78</c:v>
              </c:pt>
              <c:pt idx="41">
                <c:v>65</c:v>
              </c:pt>
              <c:pt idx="42">
                <c:v>33</c:v>
              </c:pt>
              <c:pt idx="43">
                <c:v>94</c:v>
              </c:pt>
              <c:pt idx="44">
                <c:v>52</c:v>
              </c:pt>
              <c:pt idx="45">
                <c:v>71</c:v>
              </c:pt>
              <c:pt idx="46">
                <c:v>89</c:v>
              </c:pt>
              <c:pt idx="47">
                <c:v>35</c:v>
              </c:pt>
              <c:pt idx="48">
                <c:v>63.5</c:v>
              </c:pt>
              <c:pt idx="49">
                <c:v>78</c:v>
              </c:pt>
              <c:pt idx="50">
                <c:v>59.5</c:v>
              </c:pt>
              <c:pt idx="51">
                <c:v>84</c:v>
              </c:pt>
              <c:pt idx="52">
                <c:v>94</c:v>
              </c:pt>
            </c:numLit>
          </c:val>
          <c:smooth val="0"/>
          <c:extLst>
            <c:ext xmlns:c16="http://schemas.microsoft.com/office/drawing/2014/chart" uri="{C3380CC4-5D6E-409C-BE32-E72D297353CC}">
              <c16:uniqueId val="{00000000-ECFC-49A5-9563-C8AACF44C151}"/>
            </c:ext>
          </c:extLst>
        </c:ser>
        <c:dLbls>
          <c:showLegendKey val="0"/>
          <c:showVal val="0"/>
          <c:showCatName val="0"/>
          <c:showSerName val="0"/>
          <c:showPercent val="0"/>
          <c:showBubbleSize val="0"/>
        </c:dLbls>
        <c:smooth val="0"/>
        <c:axId val="211239680"/>
        <c:axId val="211284352"/>
      </c:lineChart>
      <c:catAx>
        <c:axId val="211239680"/>
        <c:scaling>
          <c:orientation val="minMax"/>
        </c:scaling>
        <c:delete val="0"/>
        <c:axPos val="b"/>
        <c:numFmt formatCode="General" sourceLinked="0"/>
        <c:majorTickMark val="out"/>
        <c:minorTickMark val="none"/>
        <c:tickLblPos val="nextTo"/>
        <c:crossAx val="211284352"/>
        <c:crosses val="autoZero"/>
        <c:auto val="1"/>
        <c:lblAlgn val="ctr"/>
        <c:lblOffset val="100"/>
        <c:noMultiLvlLbl val="0"/>
      </c:catAx>
      <c:valAx>
        <c:axId val="211284352"/>
        <c:scaling>
          <c:orientation val="minMax"/>
        </c:scaling>
        <c:delete val="0"/>
        <c:axPos val="l"/>
        <c:majorGridlines/>
        <c:numFmt formatCode="General" sourceLinked="1"/>
        <c:majorTickMark val="out"/>
        <c:minorTickMark val="none"/>
        <c:tickLblPos val="nextTo"/>
        <c:crossAx val="211239680"/>
        <c:crosses val="autoZero"/>
        <c:crossBetween val="between"/>
      </c:valAx>
    </c:plotArea>
    <c:legend>
      <c:legendPos val="r"/>
      <c:overlay val="0"/>
    </c:legend>
    <c:plotVisOnly val="1"/>
    <c:dispBlanksAs val="gap"/>
    <c:showDLblsOverMax val="0"/>
  </c:chart>
  <c:externalData r:id="rId1">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800" b="1" i="0" u="none" strike="noStrike" baseline="0">
                <a:effectLst/>
              </a:rPr>
              <a:t>High Performers by Zone </a:t>
            </a:r>
            <a:endParaRPr lang="en-US"/>
          </a:p>
        </c:rich>
      </c:tx>
      <c:overlay val="0"/>
    </c:title>
    <c:autoTitleDeleted val="0"/>
    <c:pivotFmts>
      <c:pivotFmt>
        <c:idx val="0"/>
        <c:marker>
          <c:symbol val="none"/>
        </c:marker>
      </c:pivotFmt>
      <c:pivotFmt>
        <c:idx val="1"/>
        <c:marker>
          <c:symbol val="none"/>
        </c:marker>
      </c:pivotFmt>
      <c:pivotFmt>
        <c:idx val="2"/>
        <c:marker>
          <c:symbol val="none"/>
        </c:marker>
      </c:pivotFmt>
      <c:pivotFmt>
        <c:idx val="3"/>
        <c:spPr>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dkEdge">
            <a:contourClr>
              <a:srgbClr val="000000"/>
            </a:contourClr>
          </a:sp3d>
        </c:spPr>
        <c:marker>
          <c:symbol val="none"/>
        </c:marker>
      </c:pivotFmt>
      <c:pivotFmt>
        <c:idx val="4"/>
        <c:spPr>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dkEdge">
            <a:contourClr>
              <a:srgbClr val="000000"/>
            </a:contourClr>
          </a:sp3d>
        </c:spPr>
        <c:marker>
          <c:symbol val="none"/>
        </c:marker>
      </c:pivotFmt>
      <c:pivotFmt>
        <c:idx val="5"/>
        <c:spPr>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dkEdge">
            <a:contourClr>
              <a:srgbClr val="000000"/>
            </a:contourClr>
          </a:sp3d>
        </c:spPr>
        <c:marker>
          <c:symbol val="none"/>
        </c:marker>
      </c:pivotFmt>
    </c:pivotFmts>
    <c:view3D>
      <c:rotX val="30"/>
      <c:rotY val="30"/>
      <c:depthPercent val="100"/>
      <c:rAngAx val="0"/>
      <c:perspective val="10"/>
    </c:view3D>
    <c:floor>
      <c:thickness val="0"/>
    </c:floor>
    <c:sideWall>
      <c:thickness val="0"/>
    </c:sideWall>
    <c:backWall>
      <c:thickness val="0"/>
    </c:backWall>
    <c:plotArea>
      <c:layout>
        <c:manualLayout>
          <c:layoutTarget val="inner"/>
          <c:xMode val="edge"/>
          <c:yMode val="edge"/>
          <c:x val="3.6111111111111108E-2"/>
          <c:y val="0.34969488188976372"/>
          <c:w val="0.80470931758530184"/>
          <c:h val="0.57160141440653256"/>
        </c:manualLayout>
      </c:layout>
      <c:pie3DChart>
        <c:varyColors val="1"/>
        <c:ser>
          <c:idx val="0"/>
          <c:order val="0"/>
          <c:tx>
            <c:v>Total</c:v>
          </c:tx>
          <c:spPr>
            <a:ln>
              <a:solidFill>
                <a:schemeClr val="accent1">
                  <a:lumMod val="75000"/>
                </a:schemeClr>
              </a:solidFill>
            </a:ln>
            <a:effectLst>
              <a:innerShdw blurRad="63500" dist="50800">
                <a:prstClr val="black">
                  <a:alpha val="50000"/>
                </a:prstClr>
              </a:innerShdw>
            </a:effectLst>
            <a:scene3d>
              <a:camera prst="orthographicFront"/>
              <a:lightRig rig="threePt" dir="t"/>
            </a:scene3d>
            <a:sp3d prstMaterial="dkEdge">
              <a:contourClr>
                <a:srgbClr val="000000"/>
              </a:contourClr>
            </a:sp3d>
          </c:spPr>
          <c:cat>
            <c:strLit>
              <c:ptCount val="4"/>
              <c:pt idx="0">
                <c:v>East</c:v>
              </c:pt>
              <c:pt idx="1">
                <c:v>North</c:v>
              </c:pt>
              <c:pt idx="2">
                <c:v>South</c:v>
              </c:pt>
              <c:pt idx="3">
                <c:v>West</c:v>
              </c:pt>
            </c:strLit>
          </c:cat>
          <c:val>
            <c:numLit>
              <c:formatCode>General</c:formatCode>
              <c:ptCount val="4"/>
              <c:pt idx="0">
                <c:v>2</c:v>
              </c:pt>
              <c:pt idx="1">
                <c:v>4</c:v>
              </c:pt>
              <c:pt idx="2">
                <c:v>2</c:v>
              </c:pt>
              <c:pt idx="3">
                <c:v>2</c:v>
              </c:pt>
            </c:numLit>
          </c:val>
          <c:extLst>
            <c:ext xmlns:c16="http://schemas.microsoft.com/office/drawing/2014/chart" uri="{C3380CC4-5D6E-409C-BE32-E72D297353CC}">
              <c16:uniqueId val="{00000000-FEDB-445A-91C1-37FA4E56DAE7}"/>
            </c:ext>
          </c:extLst>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spPr>
    <a:gradFill>
      <a:gsLst>
        <a:gs pos="0">
          <a:srgbClr val="3399FF"/>
        </a:gs>
        <a:gs pos="16000">
          <a:srgbClr val="00CCCC"/>
        </a:gs>
        <a:gs pos="35000">
          <a:srgbClr val="9999FF"/>
        </a:gs>
        <a:gs pos="60001">
          <a:srgbClr val="2E6792"/>
        </a:gs>
        <a:gs pos="71001">
          <a:srgbClr val="3333CC"/>
        </a:gs>
        <a:gs pos="81000">
          <a:srgbClr val="1170FF"/>
        </a:gs>
        <a:gs pos="100000">
          <a:srgbClr val="006699"/>
        </a:gs>
      </a:gsLst>
      <a:lin ang="5400000" scaled="0"/>
    </a:gradFill>
  </c:spPr>
  <c:externalData r:id="rId1">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2819627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B73B33-49C1-4BF6-9969-1D6710EFBCE4}" type="datetimeFigureOut">
              <a:rPr lang="en-IN" smtClean="0"/>
              <a:t>22-06-2025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9505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23956402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95584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935914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20593176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1446987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42593907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373343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4200463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3529693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B73B33-49C1-4BF6-9969-1D6710EFBCE4}" type="datetimeFigureOut">
              <a:rPr lang="en-IN" smtClean="0"/>
              <a:t>22-06-2025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12720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B73B33-49C1-4BF6-9969-1D6710EFBCE4}" type="datetimeFigureOut">
              <a:rPr lang="en-IN" smtClean="0"/>
              <a:t>22-06-2025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3611415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3633218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972213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5B73B33-49C1-4BF6-9969-1D6710EFBCE4}" type="datetimeFigureOut">
              <a:rPr lang="en-IN" smtClean="0"/>
              <a:t>22-06-2025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1490637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B73B33-49C1-4BF6-9969-1D6710EFBCE4}" type="datetimeFigureOut">
              <a:rPr lang="en-IN" smtClean="0"/>
              <a:t>22-06-2025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201FB6-4FEE-41B8-8E56-46BF8BB5696E}" type="slidenum">
              <a:rPr lang="en-IN" smtClean="0"/>
              <a:t>‹#›</a:t>
            </a:fld>
            <a:endParaRPr lang="en-IN"/>
          </a:p>
        </p:txBody>
      </p:sp>
    </p:spTree>
    <p:extLst>
      <p:ext uri="{BB962C8B-B14F-4D97-AF65-F5344CB8AC3E}">
        <p14:creationId xmlns:p14="http://schemas.microsoft.com/office/powerpoint/2010/main" val="354412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B73B33-49C1-4BF6-9969-1D6710EFBCE4}" type="datetimeFigureOut">
              <a:rPr lang="en-IN" smtClean="0"/>
              <a:t>22-06-2025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B201FB6-4FEE-41B8-8E56-46BF8BB5696E}" type="slidenum">
              <a:rPr lang="en-IN" smtClean="0"/>
              <a:t>‹#›</a:t>
            </a:fld>
            <a:endParaRPr lang="en-IN"/>
          </a:p>
        </p:txBody>
      </p:sp>
    </p:spTree>
    <p:extLst>
      <p:ext uri="{BB962C8B-B14F-4D97-AF65-F5344CB8AC3E}">
        <p14:creationId xmlns:p14="http://schemas.microsoft.com/office/powerpoint/2010/main" val="318188741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71160-5C84-E754-9C90-EBB5B96F5399}"/>
              </a:ext>
            </a:extLst>
          </p:cNvPr>
          <p:cNvSpPr>
            <a:spLocks noGrp="1"/>
          </p:cNvSpPr>
          <p:nvPr>
            <p:ph type="title"/>
          </p:nvPr>
        </p:nvSpPr>
        <p:spPr>
          <a:xfrm>
            <a:off x="646111" y="452718"/>
            <a:ext cx="9404723" cy="1090947"/>
          </a:xfrm>
        </p:spPr>
        <p:txBody>
          <a:bodyPr/>
          <a:lstStyle/>
          <a:p>
            <a:r>
              <a:rPr lang="en-IN" sz="4000" b="1" dirty="0"/>
              <a:t>Bare International Analysis</a:t>
            </a:r>
          </a:p>
        </p:txBody>
      </p:sp>
      <p:sp>
        <p:nvSpPr>
          <p:cNvPr id="3" name="Content Placeholder 2">
            <a:extLst>
              <a:ext uri="{FF2B5EF4-FFF2-40B4-BE49-F238E27FC236}">
                <a16:creationId xmlns:a16="http://schemas.microsoft.com/office/drawing/2014/main" id="{5AB82263-1335-759E-4F5A-E32AAE603C5D}"/>
              </a:ext>
            </a:extLst>
          </p:cNvPr>
          <p:cNvSpPr>
            <a:spLocks noGrp="1"/>
          </p:cNvSpPr>
          <p:nvPr>
            <p:ph idx="1"/>
          </p:nvPr>
        </p:nvSpPr>
        <p:spPr>
          <a:xfrm>
            <a:off x="1103312" y="2052918"/>
            <a:ext cx="9545023" cy="4195481"/>
          </a:xfrm>
        </p:spPr>
        <p:txBody>
          <a:bodyPr>
            <a:normAutofit/>
          </a:bodyPr>
          <a:lstStyle/>
          <a:p>
            <a:pPr marL="457200" lvl="1" indent="0">
              <a:buNone/>
            </a:pPr>
            <a:r>
              <a:rPr lang="en-US" sz="2800" dirty="0"/>
              <a:t>Presented by: Priyanka T S </a:t>
            </a:r>
          </a:p>
          <a:p>
            <a:pPr marL="457200" lvl="1" indent="0">
              <a:buNone/>
            </a:pPr>
            <a:r>
              <a:rPr lang="en-US" sz="2800" dirty="0"/>
              <a:t>Batch No : CX EVG-129</a:t>
            </a:r>
          </a:p>
          <a:p>
            <a:pPr marL="457200" lvl="1" indent="0">
              <a:buNone/>
            </a:pPr>
            <a:r>
              <a:rPr lang="en-IN" sz="2800" dirty="0"/>
              <a:t>Project : 3</a:t>
            </a:r>
            <a:br>
              <a:rPr lang="en-IN" sz="2800" dirty="0"/>
            </a:br>
            <a:r>
              <a:rPr lang="en-IN" sz="2800" dirty="0"/>
              <a:t>Topic :Bare International Analysis</a:t>
            </a:r>
          </a:p>
          <a:p>
            <a:pPr marL="457200" lvl="1" indent="0">
              <a:buNone/>
            </a:pPr>
            <a:endParaRPr lang="en-IN" sz="2800" dirty="0"/>
          </a:p>
          <a:p>
            <a:pPr marL="457200" lvl="1" indent="0">
              <a:buNone/>
            </a:pPr>
            <a:r>
              <a:rPr lang="en-US" b="1" dirty="0"/>
              <a:t>Evaluation of Style Advisor Performance </a:t>
            </a:r>
            <a:endParaRPr lang="en-IN" sz="2800" b="1" dirty="0"/>
          </a:p>
          <a:p>
            <a:pPr marL="0" indent="0">
              <a:buNone/>
            </a:pPr>
            <a:endParaRPr lang="en-IN" dirty="0"/>
          </a:p>
        </p:txBody>
      </p:sp>
    </p:spTree>
    <p:extLst>
      <p:ext uri="{BB962C8B-B14F-4D97-AF65-F5344CB8AC3E}">
        <p14:creationId xmlns:p14="http://schemas.microsoft.com/office/powerpoint/2010/main" val="1962057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D73C-8798-FFC0-1AA9-6B2F8CC32F4E}"/>
              </a:ext>
            </a:extLst>
          </p:cNvPr>
          <p:cNvSpPr>
            <a:spLocks noGrp="1"/>
          </p:cNvSpPr>
          <p:nvPr>
            <p:ph type="title"/>
          </p:nvPr>
        </p:nvSpPr>
        <p:spPr/>
        <p:txBody>
          <a:bodyPr/>
          <a:lstStyle/>
          <a:p>
            <a:r>
              <a:rPr lang="en-IN" b="1" dirty="0"/>
              <a:t>2. Pivot Table Analysis </a:t>
            </a:r>
            <a:br>
              <a:rPr lang="en-IN" b="1" dirty="0"/>
            </a:br>
            <a:r>
              <a:rPr lang="en-US" sz="2800" b="1" dirty="0"/>
              <a:t>The average Evaluation_Score by Zone: </a:t>
            </a:r>
            <a:endParaRPr lang="en-IN" sz="2800" b="1" dirty="0"/>
          </a:p>
        </p:txBody>
      </p:sp>
      <p:graphicFrame>
        <p:nvGraphicFramePr>
          <p:cNvPr id="3" name="Table 2">
            <a:extLst>
              <a:ext uri="{FF2B5EF4-FFF2-40B4-BE49-F238E27FC236}">
                <a16:creationId xmlns:a16="http://schemas.microsoft.com/office/drawing/2014/main" id="{6D0760CE-8F0B-2DE9-2CE7-CE9D18EB34F7}"/>
              </a:ext>
            </a:extLst>
          </p:cNvPr>
          <p:cNvGraphicFramePr>
            <a:graphicFrameLocks noGrp="1"/>
          </p:cNvGraphicFramePr>
          <p:nvPr>
            <p:extLst>
              <p:ext uri="{D42A27DB-BD31-4B8C-83A1-F6EECF244321}">
                <p14:modId xmlns:p14="http://schemas.microsoft.com/office/powerpoint/2010/main" val="2054605315"/>
              </p:ext>
            </p:extLst>
          </p:nvPr>
        </p:nvGraphicFramePr>
        <p:xfrm>
          <a:off x="875071" y="2408904"/>
          <a:ext cx="3775587" cy="3598606"/>
        </p:xfrm>
        <a:graphic>
          <a:graphicData uri="http://schemas.openxmlformats.org/drawingml/2006/table">
            <a:tbl>
              <a:tblPr>
                <a:tableStyleId>{5C22544A-7EE6-4342-B048-85BDC9FD1C3A}</a:tableStyleId>
              </a:tblPr>
              <a:tblGrid>
                <a:gridCol w="1686429">
                  <a:extLst>
                    <a:ext uri="{9D8B030D-6E8A-4147-A177-3AD203B41FA5}">
                      <a16:colId xmlns:a16="http://schemas.microsoft.com/office/drawing/2014/main" val="3795311491"/>
                    </a:ext>
                  </a:extLst>
                </a:gridCol>
                <a:gridCol w="2089158">
                  <a:extLst>
                    <a:ext uri="{9D8B030D-6E8A-4147-A177-3AD203B41FA5}">
                      <a16:colId xmlns:a16="http://schemas.microsoft.com/office/drawing/2014/main" val="715238945"/>
                    </a:ext>
                  </a:extLst>
                </a:gridCol>
              </a:tblGrid>
              <a:tr h="965481">
                <a:tc>
                  <a:txBody>
                    <a:bodyPr/>
                    <a:lstStyle/>
                    <a:p>
                      <a:pPr algn="ctr" fontAlgn="b"/>
                      <a:r>
                        <a:rPr lang="en-IN" sz="1600" b="1" u="none" strike="noStrike" dirty="0">
                          <a:effectLst/>
                        </a:rPr>
                        <a:t>Zone</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a:effectLst/>
                        </a:rPr>
                        <a:t>Average of Evaluation_Score</a:t>
                      </a:r>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82498233"/>
                  </a:ext>
                </a:extLst>
              </a:tr>
              <a:tr h="526625">
                <a:tc>
                  <a:txBody>
                    <a:bodyPr/>
                    <a:lstStyle/>
                    <a:p>
                      <a:pPr algn="ctr" fontAlgn="b"/>
                      <a:r>
                        <a:rPr lang="en-IN" sz="1600" b="1" u="none" strike="noStrike">
                          <a:effectLst/>
                        </a:rPr>
                        <a:t>East</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a:effectLst/>
                        </a:rPr>
                        <a:t>72</a:t>
                      </a:r>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76853067"/>
                  </a:ext>
                </a:extLst>
              </a:tr>
              <a:tr h="526625">
                <a:tc>
                  <a:txBody>
                    <a:bodyPr/>
                    <a:lstStyle/>
                    <a:p>
                      <a:pPr algn="ctr" fontAlgn="b"/>
                      <a:r>
                        <a:rPr lang="en-IN" sz="1600" b="1" u="none" strike="noStrike">
                          <a:effectLst/>
                        </a:rPr>
                        <a:t>North</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77</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61877230"/>
                  </a:ext>
                </a:extLst>
              </a:tr>
              <a:tr h="526625">
                <a:tc>
                  <a:txBody>
                    <a:bodyPr/>
                    <a:lstStyle/>
                    <a:p>
                      <a:pPr algn="ctr" fontAlgn="b"/>
                      <a:r>
                        <a:rPr lang="en-IN" sz="1600" b="1" u="none" strike="noStrike">
                          <a:effectLst/>
                        </a:rPr>
                        <a:t>South</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a:effectLst/>
                        </a:rPr>
                        <a:t>67</a:t>
                      </a:r>
                      <a:endParaRPr lang="en-IN" sz="16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41389822"/>
                  </a:ext>
                </a:extLst>
              </a:tr>
              <a:tr h="526625">
                <a:tc>
                  <a:txBody>
                    <a:bodyPr/>
                    <a:lstStyle/>
                    <a:p>
                      <a:pPr algn="ctr" fontAlgn="b"/>
                      <a:r>
                        <a:rPr lang="en-IN" sz="1600" b="1" u="none" strike="noStrike">
                          <a:effectLst/>
                        </a:rPr>
                        <a:t>West</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72</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5063101"/>
                  </a:ext>
                </a:extLst>
              </a:tr>
              <a:tr h="526625">
                <a:tc>
                  <a:txBody>
                    <a:bodyPr/>
                    <a:lstStyle/>
                    <a:p>
                      <a:pPr algn="ctr" fontAlgn="b"/>
                      <a:r>
                        <a:rPr lang="en-IN" sz="1600" b="1" u="none" strike="noStrike">
                          <a:effectLst/>
                        </a:rPr>
                        <a:t>Grand Total</a:t>
                      </a:r>
                      <a:endParaRPr lang="en-IN" sz="16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600" b="1" u="none" strike="noStrike" dirty="0">
                          <a:effectLst/>
                        </a:rPr>
                        <a:t>72</a:t>
                      </a:r>
                      <a:endParaRPr lang="en-IN" sz="16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41852148"/>
                  </a:ext>
                </a:extLst>
              </a:tr>
            </a:tbl>
          </a:graphicData>
        </a:graphic>
      </p:graphicFrame>
      <p:graphicFrame>
        <p:nvGraphicFramePr>
          <p:cNvPr id="4" name="Chart 3" descr="This bar chart shows the average evaluation score for each zone, providing insights into the performance of different regions.&#10;" title="Average Evaluation Score by Zone ">
            <a:extLst>
              <a:ext uri="{FF2B5EF4-FFF2-40B4-BE49-F238E27FC236}">
                <a16:creationId xmlns:a16="http://schemas.microsoft.com/office/drawing/2014/main" id="{00000000-0008-0000-0100-000002000000}"/>
              </a:ext>
            </a:extLst>
          </p:cNvPr>
          <p:cNvGraphicFramePr>
            <a:graphicFrameLocks/>
          </p:cNvGraphicFramePr>
          <p:nvPr>
            <p:extLst>
              <p:ext uri="{D42A27DB-BD31-4B8C-83A1-F6EECF244321}">
                <p14:modId xmlns:p14="http://schemas.microsoft.com/office/powerpoint/2010/main" val="4259506935"/>
              </p:ext>
            </p:extLst>
          </p:nvPr>
        </p:nvGraphicFramePr>
        <p:xfrm>
          <a:off x="5102943" y="2262033"/>
          <a:ext cx="6735096" cy="34898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6608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A9F8-F7CC-29F2-C359-DBB2A7053ADF}"/>
              </a:ext>
            </a:extLst>
          </p:cNvPr>
          <p:cNvSpPr>
            <a:spLocks noGrp="1"/>
          </p:cNvSpPr>
          <p:nvPr>
            <p:ph type="title"/>
          </p:nvPr>
        </p:nvSpPr>
        <p:spPr/>
        <p:txBody>
          <a:bodyPr/>
          <a:lstStyle/>
          <a:p>
            <a:r>
              <a:rPr lang="en-US" sz="3600" b="1" dirty="0"/>
              <a:t>    Trend of Evaluation Scores Over Time</a:t>
            </a:r>
            <a:br>
              <a:rPr lang="en-US" dirty="0"/>
            </a:br>
            <a:endParaRPr lang="en-IN" dirty="0"/>
          </a:p>
        </p:txBody>
      </p:sp>
      <p:graphicFrame>
        <p:nvGraphicFramePr>
          <p:cNvPr id="3" name="Chart 2">
            <a:extLst>
              <a:ext uri="{FF2B5EF4-FFF2-40B4-BE49-F238E27FC236}">
                <a16:creationId xmlns:a16="http://schemas.microsoft.com/office/drawing/2014/main" id="{00000000-0008-0000-0700-00000C000000}"/>
              </a:ext>
            </a:extLst>
          </p:cNvPr>
          <p:cNvGraphicFramePr>
            <a:graphicFrameLocks/>
          </p:cNvGraphicFramePr>
          <p:nvPr>
            <p:extLst>
              <p:ext uri="{D42A27DB-BD31-4B8C-83A1-F6EECF244321}">
                <p14:modId xmlns:p14="http://schemas.microsoft.com/office/powerpoint/2010/main" val="939125651"/>
              </p:ext>
            </p:extLst>
          </p:nvPr>
        </p:nvGraphicFramePr>
        <p:xfrm>
          <a:off x="717755" y="1612490"/>
          <a:ext cx="10323871" cy="51127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2541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C701D-F270-2A36-94CD-847AC4282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8FC98B-3F05-261A-B1EA-DADC6135E77D}"/>
              </a:ext>
            </a:extLst>
          </p:cNvPr>
          <p:cNvSpPr>
            <a:spLocks noGrp="1"/>
          </p:cNvSpPr>
          <p:nvPr>
            <p:ph type="title"/>
          </p:nvPr>
        </p:nvSpPr>
        <p:spPr/>
        <p:txBody>
          <a:bodyPr/>
          <a:lstStyle/>
          <a:p>
            <a:r>
              <a:rPr lang="en-IN" sz="4000" b="1" dirty="0"/>
              <a:t>Performance Breakdown by Criteria </a:t>
            </a:r>
            <a:endParaRPr lang="en-IN" sz="4000" dirty="0"/>
          </a:p>
        </p:txBody>
      </p:sp>
      <p:pic>
        <p:nvPicPr>
          <p:cNvPr id="6" name="Picture 5">
            <a:extLst>
              <a:ext uri="{FF2B5EF4-FFF2-40B4-BE49-F238E27FC236}">
                <a16:creationId xmlns:a16="http://schemas.microsoft.com/office/drawing/2014/main" id="{9E1EE6D0-9204-6797-6A33-16AD14FA31E2}"/>
              </a:ext>
            </a:extLst>
          </p:cNvPr>
          <p:cNvPicPr>
            <a:picLocks noChangeAspect="1"/>
          </p:cNvPicPr>
          <p:nvPr/>
        </p:nvPicPr>
        <p:blipFill>
          <a:blip r:embed="rId2"/>
          <a:stretch>
            <a:fillRect/>
          </a:stretch>
        </p:blipFill>
        <p:spPr>
          <a:xfrm>
            <a:off x="1573161" y="1376516"/>
            <a:ext cx="7020233" cy="5211097"/>
          </a:xfrm>
          <a:prstGeom prst="rect">
            <a:avLst/>
          </a:prstGeom>
        </p:spPr>
      </p:pic>
    </p:spTree>
    <p:extLst>
      <p:ext uri="{BB962C8B-B14F-4D97-AF65-F5344CB8AC3E}">
        <p14:creationId xmlns:p14="http://schemas.microsoft.com/office/powerpoint/2010/main" val="322620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26655-1AC6-AED8-AF9C-9792E677A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1A248-D4A8-E223-A3A5-CD4B4391F452}"/>
              </a:ext>
            </a:extLst>
          </p:cNvPr>
          <p:cNvSpPr>
            <a:spLocks noGrp="1"/>
          </p:cNvSpPr>
          <p:nvPr>
            <p:ph type="title"/>
          </p:nvPr>
        </p:nvSpPr>
        <p:spPr/>
        <p:txBody>
          <a:bodyPr/>
          <a:lstStyle/>
          <a:p>
            <a:r>
              <a:rPr lang="en-US" sz="3600" b="1" dirty="0"/>
              <a:t>Percentage of High Performers by Region </a:t>
            </a:r>
            <a:endParaRPr lang="en-IN" sz="3600" b="1" dirty="0"/>
          </a:p>
        </p:txBody>
      </p:sp>
      <p:graphicFrame>
        <p:nvGraphicFramePr>
          <p:cNvPr id="3" name="Chart 2">
            <a:extLst>
              <a:ext uri="{FF2B5EF4-FFF2-40B4-BE49-F238E27FC236}">
                <a16:creationId xmlns:a16="http://schemas.microsoft.com/office/drawing/2014/main" id="{00000000-0008-0000-0700-00000B000000}"/>
              </a:ext>
            </a:extLst>
          </p:cNvPr>
          <p:cNvGraphicFramePr>
            <a:graphicFrameLocks/>
          </p:cNvGraphicFramePr>
          <p:nvPr>
            <p:extLst>
              <p:ext uri="{D42A27DB-BD31-4B8C-83A1-F6EECF244321}">
                <p14:modId xmlns:p14="http://schemas.microsoft.com/office/powerpoint/2010/main" val="3262357821"/>
              </p:ext>
            </p:extLst>
          </p:nvPr>
        </p:nvGraphicFramePr>
        <p:xfrm>
          <a:off x="1917291" y="2241755"/>
          <a:ext cx="6410631" cy="3873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6545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CDF38-D054-D977-3DAE-38440F957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EC3E27-A6CC-13C8-7EE1-55DB799B5C16}"/>
              </a:ext>
            </a:extLst>
          </p:cNvPr>
          <p:cNvSpPr>
            <a:spLocks noGrp="1"/>
          </p:cNvSpPr>
          <p:nvPr>
            <p:ph type="title"/>
          </p:nvPr>
        </p:nvSpPr>
        <p:spPr/>
        <p:txBody>
          <a:bodyPr/>
          <a:lstStyle/>
          <a:p>
            <a:r>
              <a:rPr lang="en-IN" b="1" dirty="0"/>
              <a:t>High Performer Analysis</a:t>
            </a:r>
          </a:p>
        </p:txBody>
      </p:sp>
      <p:sp>
        <p:nvSpPr>
          <p:cNvPr id="3" name="Content Placeholder 2">
            <a:extLst>
              <a:ext uri="{FF2B5EF4-FFF2-40B4-BE49-F238E27FC236}">
                <a16:creationId xmlns:a16="http://schemas.microsoft.com/office/drawing/2014/main" id="{A9F6BF34-84E8-2BBC-589D-1AE5A229C3C0}"/>
              </a:ext>
            </a:extLst>
          </p:cNvPr>
          <p:cNvSpPr>
            <a:spLocks noGrp="1"/>
          </p:cNvSpPr>
          <p:nvPr>
            <p:ph idx="1"/>
          </p:nvPr>
        </p:nvSpPr>
        <p:spPr/>
        <p:txBody>
          <a:bodyPr/>
          <a:lstStyle/>
          <a:p>
            <a:pPr marL="0" indent="0">
              <a:buNone/>
            </a:pPr>
            <a:r>
              <a:rPr lang="en-US" dirty="0"/>
              <a:t>Analysis of high performers </a:t>
            </a:r>
          </a:p>
          <a:p>
            <a:pPr marL="0" indent="0">
              <a:buNone/>
            </a:pPr>
            <a:r>
              <a:rPr lang="en-US" dirty="0"/>
              <a:t>indicates that certain regions, </a:t>
            </a:r>
          </a:p>
          <a:p>
            <a:pPr marL="0" indent="0">
              <a:buNone/>
            </a:pPr>
            <a:r>
              <a:rPr lang="en-US" dirty="0"/>
              <a:t>like North Zone, have a significantly </a:t>
            </a:r>
          </a:p>
          <a:p>
            <a:pPr marL="0" indent="0">
              <a:buNone/>
            </a:pPr>
            <a:r>
              <a:rPr lang="en-US" dirty="0"/>
              <a:t>higher percentage of high-scoring </a:t>
            </a:r>
          </a:p>
          <a:p>
            <a:pPr marL="0" indent="0">
              <a:buNone/>
            </a:pPr>
            <a:r>
              <a:rPr lang="en-US" dirty="0"/>
              <a:t>evaluations. This correlation between</a:t>
            </a:r>
          </a:p>
          <a:p>
            <a:pPr marL="0" indent="0">
              <a:buNone/>
            </a:pPr>
            <a:r>
              <a:rPr lang="en-US" dirty="0"/>
              <a:t>location and performance score </a:t>
            </a:r>
          </a:p>
          <a:p>
            <a:pPr marL="0" indent="0">
              <a:buNone/>
            </a:pPr>
            <a:r>
              <a:rPr lang="en-US" dirty="0"/>
              <a:t>underscores the importance of</a:t>
            </a:r>
          </a:p>
          <a:p>
            <a:pPr marL="0" indent="0">
              <a:buNone/>
            </a:pPr>
            <a:r>
              <a:rPr lang="en-US" dirty="0"/>
              <a:t>localized training and support initiatives.</a:t>
            </a:r>
            <a:endParaRPr lang="en-IN" dirty="0"/>
          </a:p>
        </p:txBody>
      </p:sp>
      <p:pic>
        <p:nvPicPr>
          <p:cNvPr id="5" name="Picture 4">
            <a:extLst>
              <a:ext uri="{FF2B5EF4-FFF2-40B4-BE49-F238E27FC236}">
                <a16:creationId xmlns:a16="http://schemas.microsoft.com/office/drawing/2014/main" id="{E85E6EE0-B711-88D4-B8B2-8727994DB836}"/>
              </a:ext>
            </a:extLst>
          </p:cNvPr>
          <p:cNvPicPr>
            <a:picLocks noChangeAspect="1"/>
          </p:cNvPicPr>
          <p:nvPr/>
        </p:nvPicPr>
        <p:blipFill>
          <a:blip r:embed="rId2"/>
          <a:stretch>
            <a:fillRect/>
          </a:stretch>
        </p:blipFill>
        <p:spPr>
          <a:xfrm>
            <a:off x="6213987" y="2052918"/>
            <a:ext cx="4874701" cy="3344992"/>
          </a:xfrm>
          <a:prstGeom prst="rect">
            <a:avLst/>
          </a:prstGeom>
        </p:spPr>
      </p:pic>
    </p:spTree>
    <p:extLst>
      <p:ext uri="{BB962C8B-B14F-4D97-AF65-F5344CB8AC3E}">
        <p14:creationId xmlns:p14="http://schemas.microsoft.com/office/powerpoint/2010/main" val="3686617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FC5C6-B4E6-4637-EA97-8B9B22E614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83B78A-AE71-064F-8667-0154950C1C1B}"/>
              </a:ext>
            </a:extLst>
          </p:cNvPr>
          <p:cNvSpPr>
            <a:spLocks noGrp="1"/>
          </p:cNvSpPr>
          <p:nvPr>
            <p:ph type="title"/>
          </p:nvPr>
        </p:nvSpPr>
        <p:spPr/>
        <p:txBody>
          <a:bodyPr/>
          <a:lstStyle/>
          <a:p>
            <a:r>
              <a:rPr lang="en-IN" sz="4400" b="1" dirty="0"/>
              <a:t>Summary: for High Performance</a:t>
            </a:r>
          </a:p>
        </p:txBody>
      </p:sp>
      <p:sp>
        <p:nvSpPr>
          <p:cNvPr id="3" name="Content Placeholder 2">
            <a:extLst>
              <a:ext uri="{FF2B5EF4-FFF2-40B4-BE49-F238E27FC236}">
                <a16:creationId xmlns:a16="http://schemas.microsoft.com/office/drawing/2014/main" id="{3A5EF59A-A243-00C0-42AA-C5E7747E809D}"/>
              </a:ext>
            </a:extLst>
          </p:cNvPr>
          <p:cNvSpPr>
            <a:spLocks noGrp="1"/>
          </p:cNvSpPr>
          <p:nvPr>
            <p:ph idx="1"/>
          </p:nvPr>
        </p:nvSpPr>
        <p:spPr>
          <a:xfrm>
            <a:off x="1103312" y="1524000"/>
            <a:ext cx="8946541" cy="5102942"/>
          </a:xfrm>
        </p:spPr>
        <p:txBody>
          <a:bodyPr>
            <a:normAutofit fontScale="85000" lnSpcReduction="20000"/>
          </a:bodyPr>
          <a:lstStyle/>
          <a:p>
            <a:pPr marL="0" indent="0">
              <a:buNone/>
            </a:pPr>
            <a:r>
              <a:rPr lang="en-IN" b="1" dirty="0">
                <a:solidFill>
                  <a:schemeClr val="bg2">
                    <a:lumMod val="60000"/>
                    <a:lumOff val="40000"/>
                  </a:schemeClr>
                </a:solidFill>
              </a:rPr>
              <a:t>1.Welcoming Store Ambiance</a:t>
            </a:r>
            <a:br>
              <a:rPr lang="en-IN" dirty="0"/>
            </a:br>
            <a:endParaRPr lang="en-IN" dirty="0"/>
          </a:p>
          <a:p>
            <a:pPr lvl="0"/>
            <a:r>
              <a:rPr lang="en-IN" dirty="0"/>
              <a:t>Clean, clutter-free stores with proper signage and lighting.</a:t>
            </a:r>
          </a:p>
          <a:p>
            <a:pPr lvl="0"/>
            <a:r>
              <a:rPr lang="en-IN" dirty="0"/>
              <a:t>Most stores described as “WOW! Very appealing” by evaluators.</a:t>
            </a:r>
          </a:p>
          <a:p>
            <a:pPr lvl="0"/>
            <a:r>
              <a:rPr lang="en-IN" dirty="0"/>
              <a:t>Well-organized layouts made product exploration easy.</a:t>
            </a:r>
          </a:p>
          <a:p>
            <a:pPr marL="0" indent="0">
              <a:buNone/>
            </a:pPr>
            <a:endParaRPr lang="en-IN" dirty="0"/>
          </a:p>
          <a:p>
            <a:pPr marL="0" indent="0">
              <a:buNone/>
            </a:pPr>
            <a:r>
              <a:rPr lang="en-IN" b="1" dirty="0">
                <a:solidFill>
                  <a:schemeClr val="bg2">
                    <a:lumMod val="60000"/>
                    <a:lumOff val="40000"/>
                  </a:schemeClr>
                </a:solidFill>
              </a:rPr>
              <a:t>2 Strong Greeting &amp; First Impressions</a:t>
            </a:r>
          </a:p>
          <a:p>
            <a:pPr lvl="0"/>
            <a:r>
              <a:rPr lang="en-IN" dirty="0"/>
              <a:t>Style Advisors greeted customers within 15 seconds with smiles and eye contact.</a:t>
            </a:r>
          </a:p>
          <a:p>
            <a:pPr lvl="0"/>
            <a:r>
              <a:rPr lang="en-IN" dirty="0"/>
              <a:t>Customers were acknowledged quickly, typically within 2 minutes.</a:t>
            </a:r>
            <a:br>
              <a:rPr lang="en-IN" dirty="0"/>
            </a:br>
            <a:endParaRPr lang="en-IN" dirty="0"/>
          </a:p>
          <a:p>
            <a:pPr marL="0" indent="0">
              <a:buNone/>
            </a:pPr>
            <a:r>
              <a:rPr lang="en-IN" b="1" dirty="0">
                <a:solidFill>
                  <a:schemeClr val="bg2">
                    <a:lumMod val="60000"/>
                    <a:lumOff val="40000"/>
                  </a:schemeClr>
                </a:solidFill>
              </a:rPr>
              <a:t>3  Effective Customer Discovery</a:t>
            </a:r>
          </a:p>
          <a:p>
            <a:pPr lvl="0"/>
            <a:r>
              <a:rPr lang="en-IN" dirty="0"/>
              <a:t>Advisors asked personalized questions:</a:t>
            </a:r>
          </a:p>
          <a:p>
            <a:pPr lvl="1"/>
            <a:r>
              <a:rPr lang="en-IN" sz="2000" dirty="0"/>
              <a:t>Profession</a:t>
            </a:r>
          </a:p>
          <a:p>
            <a:pPr lvl="1"/>
            <a:r>
              <a:rPr lang="en-IN" sz="2000" dirty="0"/>
              <a:t>Brand/style preferences</a:t>
            </a:r>
          </a:p>
          <a:p>
            <a:pPr lvl="1"/>
            <a:r>
              <a:rPr lang="en-IN" sz="2000" dirty="0"/>
              <a:t>Occasion or purpose of sunglasses</a:t>
            </a:r>
          </a:p>
          <a:p>
            <a:pPr lvl="0"/>
            <a:r>
              <a:rPr lang="en-IN" dirty="0"/>
              <a:t>This helped tailor the experience to each customer.</a:t>
            </a:r>
          </a:p>
          <a:p>
            <a:pPr marL="0" indent="0">
              <a:buNone/>
            </a:pPr>
            <a:endParaRPr lang="en-IN" dirty="0"/>
          </a:p>
        </p:txBody>
      </p:sp>
    </p:spTree>
    <p:extLst>
      <p:ext uri="{BB962C8B-B14F-4D97-AF65-F5344CB8AC3E}">
        <p14:creationId xmlns:p14="http://schemas.microsoft.com/office/powerpoint/2010/main" val="2539674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996F1-066C-72C7-B4FE-56006059AC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521C9F-C985-C7D0-4053-EBCB17D77FC8}"/>
              </a:ext>
            </a:extLst>
          </p:cNvPr>
          <p:cNvSpPr>
            <a:spLocks noGrp="1"/>
          </p:cNvSpPr>
          <p:nvPr>
            <p:ph type="title"/>
          </p:nvPr>
        </p:nvSpPr>
        <p:spPr>
          <a:xfrm>
            <a:off x="646111" y="452718"/>
            <a:ext cx="9404723" cy="432185"/>
          </a:xfrm>
        </p:spPr>
        <p:txBody>
          <a:bodyPr/>
          <a:lstStyle/>
          <a:p>
            <a:r>
              <a:rPr lang="en-IN" sz="1600" b="1" dirty="0">
                <a:solidFill>
                  <a:schemeClr val="bg2">
                    <a:lumMod val="60000"/>
                    <a:lumOff val="40000"/>
                  </a:schemeClr>
                </a:solidFill>
              </a:rPr>
              <a:t>4 .Brand Knowledge &amp; Recommendations</a:t>
            </a:r>
            <a:br>
              <a:rPr lang="en-IN" sz="1600" dirty="0">
                <a:solidFill>
                  <a:schemeClr val="bg2">
                    <a:lumMod val="60000"/>
                    <a:lumOff val="40000"/>
                  </a:schemeClr>
                </a:solidFill>
              </a:rPr>
            </a:br>
            <a:endParaRPr lang="en-IN" sz="1600" dirty="0"/>
          </a:p>
        </p:txBody>
      </p:sp>
      <p:sp>
        <p:nvSpPr>
          <p:cNvPr id="3" name="Content Placeholder 2">
            <a:extLst>
              <a:ext uri="{FF2B5EF4-FFF2-40B4-BE49-F238E27FC236}">
                <a16:creationId xmlns:a16="http://schemas.microsoft.com/office/drawing/2014/main" id="{0D56ABC7-9F8E-E462-62F6-2F8D96681301}"/>
              </a:ext>
            </a:extLst>
          </p:cNvPr>
          <p:cNvSpPr>
            <a:spLocks noGrp="1"/>
          </p:cNvSpPr>
          <p:nvPr>
            <p:ph idx="1"/>
          </p:nvPr>
        </p:nvSpPr>
        <p:spPr>
          <a:xfrm>
            <a:off x="747252" y="973394"/>
            <a:ext cx="9302601" cy="5275006"/>
          </a:xfrm>
        </p:spPr>
        <p:txBody>
          <a:bodyPr>
            <a:normAutofit fontScale="92500" lnSpcReduction="10000"/>
          </a:bodyPr>
          <a:lstStyle/>
          <a:p>
            <a:pPr lvl="1"/>
            <a:r>
              <a:rPr lang="en-IN" sz="1700" dirty="0"/>
              <a:t>Premium brands like Ray-Ban, Burberry, D&amp;G, Prada frequently recommended.</a:t>
            </a:r>
          </a:p>
          <a:p>
            <a:pPr lvl="1"/>
            <a:r>
              <a:rPr lang="en-IN" sz="1700" dirty="0"/>
              <a:t>Some advisors explained features, benefits, and brand stories.</a:t>
            </a:r>
          </a:p>
          <a:p>
            <a:pPr lvl="1"/>
            <a:r>
              <a:rPr lang="en-IN" sz="1700" dirty="0"/>
              <a:t>Styling trays and microfiber cloths were used during product trials in high-performing stores.</a:t>
            </a:r>
          </a:p>
          <a:p>
            <a:pPr marL="0" lvl="0" indent="0">
              <a:buNone/>
            </a:pPr>
            <a:r>
              <a:rPr lang="en-IN" sz="1700" b="1" dirty="0">
                <a:solidFill>
                  <a:schemeClr val="bg2">
                    <a:lumMod val="60000"/>
                    <a:lumOff val="40000"/>
                  </a:schemeClr>
                </a:solidFill>
              </a:rPr>
              <a:t>5.Objection Handling</a:t>
            </a:r>
            <a:endParaRPr lang="en-IN" sz="1700" dirty="0">
              <a:solidFill>
                <a:schemeClr val="bg2">
                  <a:lumMod val="60000"/>
                  <a:lumOff val="40000"/>
                </a:schemeClr>
              </a:solidFill>
            </a:endParaRPr>
          </a:p>
          <a:p>
            <a:pPr lvl="1"/>
            <a:r>
              <a:rPr lang="en-IN" sz="1700" dirty="0"/>
              <a:t>When customers raised price concerns, advisors offered:</a:t>
            </a:r>
          </a:p>
          <a:p>
            <a:pPr lvl="2"/>
            <a:r>
              <a:rPr lang="en-IN" sz="1700" dirty="0"/>
              <a:t>Alternatives within the store</a:t>
            </a:r>
          </a:p>
          <a:p>
            <a:pPr lvl="2"/>
            <a:r>
              <a:rPr lang="en-IN" sz="1700" dirty="0"/>
              <a:t>Discounts (e.g. “First pair discount”)</a:t>
            </a:r>
          </a:p>
          <a:p>
            <a:pPr lvl="2"/>
            <a:r>
              <a:rPr lang="en-IN" sz="1700" dirty="0"/>
              <a:t>Additional details about quality and offers</a:t>
            </a:r>
          </a:p>
          <a:p>
            <a:pPr marL="0" lvl="0" indent="0">
              <a:buNone/>
            </a:pPr>
            <a:r>
              <a:rPr lang="en-IN" sz="1700" b="1" dirty="0">
                <a:solidFill>
                  <a:schemeClr val="bg2">
                    <a:lumMod val="60000"/>
                    <a:lumOff val="40000"/>
                  </a:schemeClr>
                </a:solidFill>
              </a:rPr>
              <a:t>6.Closure &amp; Professionalism</a:t>
            </a:r>
            <a:endParaRPr lang="en-IN" sz="1700" dirty="0">
              <a:solidFill>
                <a:schemeClr val="bg2">
                  <a:lumMod val="60000"/>
                  <a:lumOff val="40000"/>
                </a:schemeClr>
              </a:solidFill>
            </a:endParaRPr>
          </a:p>
          <a:p>
            <a:pPr lvl="1"/>
            <a:r>
              <a:rPr lang="en-IN" sz="1700" dirty="0"/>
              <a:t>Even when a sale didn’t happen, most advisors:</a:t>
            </a:r>
          </a:p>
          <a:p>
            <a:pPr lvl="2"/>
            <a:r>
              <a:rPr lang="en-IN" sz="1700" dirty="0"/>
              <a:t>Maintained a polite tone</a:t>
            </a:r>
          </a:p>
          <a:p>
            <a:pPr lvl="2"/>
            <a:r>
              <a:rPr lang="en-IN" sz="1700" dirty="0"/>
              <a:t>Thanked the customer</a:t>
            </a:r>
          </a:p>
          <a:p>
            <a:pPr lvl="2"/>
            <a:r>
              <a:rPr lang="en-IN" sz="1700" dirty="0"/>
              <a:t>Invited them to return</a:t>
            </a:r>
          </a:p>
          <a:p>
            <a:pPr lvl="2"/>
            <a:r>
              <a:rPr lang="en-IN" sz="1700" dirty="0"/>
              <a:t>Shared business cards or contact info</a:t>
            </a:r>
          </a:p>
          <a:p>
            <a:pPr marL="0" indent="0">
              <a:buNone/>
            </a:pPr>
            <a:endParaRPr lang="en-IN" dirty="0"/>
          </a:p>
        </p:txBody>
      </p:sp>
    </p:spTree>
    <p:extLst>
      <p:ext uri="{BB962C8B-B14F-4D97-AF65-F5344CB8AC3E}">
        <p14:creationId xmlns:p14="http://schemas.microsoft.com/office/powerpoint/2010/main" val="2450379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694D2-B59D-5756-F151-3B86D4BAE0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E8CCDB-8955-4D5C-EB62-20A7E69938D3}"/>
              </a:ext>
            </a:extLst>
          </p:cNvPr>
          <p:cNvSpPr>
            <a:spLocks noGrp="1"/>
          </p:cNvSpPr>
          <p:nvPr>
            <p:ph type="title"/>
          </p:nvPr>
        </p:nvSpPr>
        <p:spPr/>
        <p:txBody>
          <a:bodyPr/>
          <a:lstStyle/>
          <a:p>
            <a:r>
              <a:rPr lang="en-IN" b="1" dirty="0"/>
              <a:t>Top Performing Stores</a:t>
            </a:r>
            <a:r>
              <a:rPr lang="en-IN" dirty="0"/>
              <a:t> (Score 80%+)</a:t>
            </a:r>
          </a:p>
        </p:txBody>
      </p:sp>
      <p:graphicFrame>
        <p:nvGraphicFramePr>
          <p:cNvPr id="6" name="Content Placeholder 5">
            <a:extLst>
              <a:ext uri="{FF2B5EF4-FFF2-40B4-BE49-F238E27FC236}">
                <a16:creationId xmlns:a16="http://schemas.microsoft.com/office/drawing/2014/main" id="{E553B877-3F67-00A8-FF41-13AFFBC208D0}"/>
              </a:ext>
            </a:extLst>
          </p:cNvPr>
          <p:cNvGraphicFramePr>
            <a:graphicFrameLocks noGrp="1"/>
          </p:cNvGraphicFramePr>
          <p:nvPr>
            <p:ph idx="1"/>
            <p:extLst>
              <p:ext uri="{D42A27DB-BD31-4B8C-83A1-F6EECF244321}">
                <p14:modId xmlns:p14="http://schemas.microsoft.com/office/powerpoint/2010/main" val="1006359928"/>
              </p:ext>
            </p:extLst>
          </p:nvPr>
        </p:nvGraphicFramePr>
        <p:xfrm>
          <a:off x="1042219" y="1622323"/>
          <a:ext cx="8809704" cy="4262405"/>
        </p:xfrm>
        <a:graphic>
          <a:graphicData uri="http://schemas.openxmlformats.org/drawingml/2006/table">
            <a:tbl>
              <a:tblPr/>
              <a:tblGrid>
                <a:gridCol w="1674572">
                  <a:extLst>
                    <a:ext uri="{9D8B030D-6E8A-4147-A177-3AD203B41FA5}">
                      <a16:colId xmlns:a16="http://schemas.microsoft.com/office/drawing/2014/main" val="3925321545"/>
                    </a:ext>
                  </a:extLst>
                </a:gridCol>
                <a:gridCol w="1587535">
                  <a:extLst>
                    <a:ext uri="{9D8B030D-6E8A-4147-A177-3AD203B41FA5}">
                      <a16:colId xmlns:a16="http://schemas.microsoft.com/office/drawing/2014/main" val="3376316648"/>
                    </a:ext>
                  </a:extLst>
                </a:gridCol>
                <a:gridCol w="1268598">
                  <a:extLst>
                    <a:ext uri="{9D8B030D-6E8A-4147-A177-3AD203B41FA5}">
                      <a16:colId xmlns:a16="http://schemas.microsoft.com/office/drawing/2014/main" val="1233614957"/>
                    </a:ext>
                  </a:extLst>
                </a:gridCol>
                <a:gridCol w="4278999">
                  <a:extLst>
                    <a:ext uri="{9D8B030D-6E8A-4147-A177-3AD203B41FA5}">
                      <a16:colId xmlns:a16="http://schemas.microsoft.com/office/drawing/2014/main" val="1009967132"/>
                    </a:ext>
                  </a:extLst>
                </a:gridCol>
              </a:tblGrid>
              <a:tr h="1268361">
                <a:tc>
                  <a:txBody>
                    <a:bodyPr/>
                    <a:lstStyle/>
                    <a:p>
                      <a:pPr algn="ctr" fontAlgn="ctr">
                        <a:buNone/>
                      </a:pPr>
                      <a:r>
                        <a:rPr lang="en-IN" sz="2800" b="1" i="0" u="none" strike="noStrike" dirty="0">
                          <a:solidFill>
                            <a:schemeClr val="tx1"/>
                          </a:solidFill>
                          <a:effectLst/>
                          <a:latin typeface="Calibri" panose="020F0502020204030204" pitchFamily="34" charset="0"/>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800" b="1" i="0" u="none" strike="noStrike" dirty="0">
                          <a:solidFill>
                            <a:schemeClr val="tx1"/>
                          </a:solidFill>
                          <a:effectLst/>
                          <a:latin typeface="Calibri" panose="020F0502020204030204" pitchFamily="34" charset="0"/>
                        </a:rPr>
                        <a:t>Key Advisor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800" b="1" i="0" u="none" strike="noStrike" dirty="0">
                          <a:solidFill>
                            <a:schemeClr val="tx1"/>
                          </a:solidFill>
                          <a:effectLst/>
                          <a:latin typeface="Calibri" panose="020F0502020204030204" pitchFamily="34" charset="0"/>
                        </a:rPr>
                        <a:t>Score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800" b="1" i="0" u="none" strike="noStrike" dirty="0">
                          <a:solidFill>
                            <a:schemeClr val="tx1"/>
                          </a:solidFill>
                          <a:effectLst/>
                          <a:latin typeface="Calibri" panose="020F0502020204030204" pitchFamily="34" charset="0"/>
                        </a:rPr>
                        <a:t>Strengths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7253505"/>
                  </a:ext>
                </a:extLst>
              </a:tr>
              <a:tr h="748511">
                <a:tc>
                  <a:txBody>
                    <a:bodyPr/>
                    <a:lstStyle/>
                    <a:p>
                      <a:pPr algn="ctr" fontAlgn="ctr"/>
                      <a:r>
                        <a:rPr lang="en-IN" sz="1600" b="0" i="0" u="none" strike="noStrike" dirty="0">
                          <a:solidFill>
                            <a:schemeClr val="tx1"/>
                          </a:solidFill>
                          <a:effectLst/>
                          <a:latin typeface="Calibri" panose="020F0502020204030204" pitchFamily="34" charset="0"/>
                        </a:rPr>
                        <a:t>Amritsar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Neeraj</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88%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Excellent trial support, brand recommendation, clean store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2326836"/>
                  </a:ext>
                </a:extLst>
              </a:tr>
              <a:tr h="748511">
                <a:tc>
                  <a:txBody>
                    <a:bodyPr/>
                    <a:lstStyle/>
                    <a:p>
                      <a:pPr algn="ctr" fontAlgn="ctr"/>
                      <a:r>
                        <a:rPr lang="en-IN" sz="1600" b="0" i="0" u="none" strike="noStrike">
                          <a:solidFill>
                            <a:schemeClr val="tx1"/>
                          </a:solidFill>
                          <a:effectLst/>
                          <a:latin typeface="Calibri" panose="020F0502020204030204" pitchFamily="34" charset="0"/>
                        </a:rPr>
                        <a:t>Amritsar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Kamal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dirty="0">
                          <a:solidFill>
                            <a:schemeClr val="tx1"/>
                          </a:solidFill>
                          <a:effectLst/>
                          <a:latin typeface="Calibri" panose="020F0502020204030204" pitchFamily="34"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Multiple brands offered, clean and well-lit store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115348"/>
                  </a:ext>
                </a:extLst>
              </a:tr>
              <a:tr h="748511">
                <a:tc>
                  <a:txBody>
                    <a:bodyPr/>
                    <a:lstStyle/>
                    <a:p>
                      <a:pPr algn="ctr" fontAlgn="ctr"/>
                      <a:r>
                        <a:rPr lang="en-IN" sz="1600" b="0" i="0" u="none" strike="noStrike" dirty="0">
                          <a:solidFill>
                            <a:schemeClr val="tx1"/>
                          </a:solidFill>
                          <a:effectLst/>
                          <a:latin typeface="Calibri" panose="020F0502020204030204" pitchFamily="34" charset="0"/>
                        </a:rPr>
                        <a:t>Jaipur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Great greeting, product trial and knowledge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8146752"/>
                  </a:ext>
                </a:extLst>
              </a:tr>
              <a:tr h="748511">
                <a:tc>
                  <a:txBody>
                    <a:bodyPr/>
                    <a:lstStyle/>
                    <a:p>
                      <a:pPr algn="ctr" fontAlgn="ctr"/>
                      <a:r>
                        <a:rPr lang="en-IN" sz="1600" b="0" i="0" u="none" strike="noStrike">
                          <a:solidFill>
                            <a:schemeClr val="tx1"/>
                          </a:solidFill>
                          <a:effectLst/>
                          <a:latin typeface="Calibri" panose="020F0502020204030204" pitchFamily="34" charset="0"/>
                        </a:rPr>
                        <a:t>Udaipur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84%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Personalized approach, neat store, product recommendations </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40530"/>
                  </a:ext>
                </a:extLst>
              </a:tr>
            </a:tbl>
          </a:graphicData>
        </a:graphic>
      </p:graphicFrame>
    </p:spTree>
    <p:extLst>
      <p:ext uri="{BB962C8B-B14F-4D97-AF65-F5344CB8AC3E}">
        <p14:creationId xmlns:p14="http://schemas.microsoft.com/office/powerpoint/2010/main" val="112037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94615-2E32-CDBF-F0B6-E9E8974A8B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5B70E0-A446-CB02-0812-B88365A70C79}"/>
              </a:ext>
            </a:extLst>
          </p:cNvPr>
          <p:cNvSpPr>
            <a:spLocks noGrp="1"/>
          </p:cNvSpPr>
          <p:nvPr>
            <p:ph type="title"/>
          </p:nvPr>
        </p:nvSpPr>
        <p:spPr/>
        <p:txBody>
          <a:bodyPr/>
          <a:lstStyle/>
          <a:p>
            <a:r>
              <a:rPr lang="en-US" sz="4000" b="1" dirty="0"/>
              <a:t>Low-to-Average Performing Stores (Below 75%)</a:t>
            </a:r>
            <a:endParaRPr lang="en-IN" sz="4000" b="1" dirty="0"/>
          </a:p>
        </p:txBody>
      </p:sp>
      <p:graphicFrame>
        <p:nvGraphicFramePr>
          <p:cNvPr id="6" name="Content Placeholder 5">
            <a:extLst>
              <a:ext uri="{FF2B5EF4-FFF2-40B4-BE49-F238E27FC236}">
                <a16:creationId xmlns:a16="http://schemas.microsoft.com/office/drawing/2014/main" id="{9DFC5DFC-0039-F143-EA36-EAA2A3776E00}"/>
              </a:ext>
            </a:extLst>
          </p:cNvPr>
          <p:cNvGraphicFramePr>
            <a:graphicFrameLocks noGrp="1"/>
          </p:cNvGraphicFramePr>
          <p:nvPr>
            <p:ph idx="1"/>
            <p:extLst>
              <p:ext uri="{D42A27DB-BD31-4B8C-83A1-F6EECF244321}">
                <p14:modId xmlns:p14="http://schemas.microsoft.com/office/powerpoint/2010/main" val="92546224"/>
              </p:ext>
            </p:extLst>
          </p:nvPr>
        </p:nvGraphicFramePr>
        <p:xfrm>
          <a:off x="1248697" y="2025445"/>
          <a:ext cx="8603226" cy="3815610"/>
        </p:xfrm>
        <a:graphic>
          <a:graphicData uri="http://schemas.openxmlformats.org/drawingml/2006/table">
            <a:tbl>
              <a:tblPr/>
              <a:tblGrid>
                <a:gridCol w="1635324">
                  <a:extLst>
                    <a:ext uri="{9D8B030D-6E8A-4147-A177-3AD203B41FA5}">
                      <a16:colId xmlns:a16="http://schemas.microsoft.com/office/drawing/2014/main" val="3925321545"/>
                    </a:ext>
                  </a:extLst>
                </a:gridCol>
                <a:gridCol w="1550327">
                  <a:extLst>
                    <a:ext uri="{9D8B030D-6E8A-4147-A177-3AD203B41FA5}">
                      <a16:colId xmlns:a16="http://schemas.microsoft.com/office/drawing/2014/main" val="3376316648"/>
                    </a:ext>
                  </a:extLst>
                </a:gridCol>
                <a:gridCol w="1238865">
                  <a:extLst>
                    <a:ext uri="{9D8B030D-6E8A-4147-A177-3AD203B41FA5}">
                      <a16:colId xmlns:a16="http://schemas.microsoft.com/office/drawing/2014/main" val="1233614957"/>
                    </a:ext>
                  </a:extLst>
                </a:gridCol>
                <a:gridCol w="4178710">
                  <a:extLst>
                    <a:ext uri="{9D8B030D-6E8A-4147-A177-3AD203B41FA5}">
                      <a16:colId xmlns:a16="http://schemas.microsoft.com/office/drawing/2014/main" val="1009967132"/>
                    </a:ext>
                  </a:extLst>
                </a:gridCol>
              </a:tblGrid>
              <a:tr h="1297858">
                <a:tc>
                  <a:txBody>
                    <a:bodyPr/>
                    <a:lstStyle/>
                    <a:p>
                      <a:pPr algn="ctr" fontAlgn="ctr"/>
                      <a:r>
                        <a:rPr lang="en-IN" sz="2400" b="1" i="0" u="none" strike="noStrike" dirty="0">
                          <a:solidFill>
                            <a:schemeClr val="tx1"/>
                          </a:solidFill>
                          <a:effectLst/>
                          <a:latin typeface="Calibri" panose="020F0502020204030204" pitchFamily="34" charset="0"/>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400" b="1" i="0" u="none" strike="noStrike">
                          <a:solidFill>
                            <a:schemeClr val="tx1"/>
                          </a:solidFill>
                          <a:effectLst/>
                          <a:latin typeface="Calibri" panose="020F0502020204030204" pitchFamily="34" charset="0"/>
                        </a:rPr>
                        <a:t>Advisor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400" b="1" i="0" u="none" strike="noStrike">
                          <a:solidFill>
                            <a:schemeClr val="tx1"/>
                          </a:solidFill>
                          <a:effectLst/>
                          <a:latin typeface="Calibri" panose="020F0502020204030204" pitchFamily="34" charset="0"/>
                        </a:rPr>
                        <a:t>Score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400" b="1" i="0" u="none" strike="noStrike" dirty="0">
                          <a:solidFill>
                            <a:schemeClr val="tx1"/>
                          </a:solidFill>
                          <a:effectLst/>
                          <a:latin typeface="Calibri" panose="020F0502020204030204" pitchFamily="34" charset="0"/>
                        </a:rPr>
                        <a:t>Gaps Identified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7253505"/>
                  </a:ext>
                </a:extLst>
              </a:tr>
              <a:tr h="629438">
                <a:tc>
                  <a:txBody>
                    <a:bodyPr/>
                    <a:lstStyle/>
                    <a:p>
                      <a:pPr algn="ctr" fontAlgn="ctr"/>
                      <a:r>
                        <a:rPr lang="en-IN" sz="1600" b="0" i="0" u="none" strike="noStrike" dirty="0">
                          <a:solidFill>
                            <a:schemeClr val="tx1"/>
                          </a:solidFill>
                          <a:effectLst/>
                          <a:latin typeface="Calibri" panose="020F0502020204030204" pitchFamily="34" charset="0"/>
                        </a:rPr>
                        <a:t>Delhi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Ajeet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dirty="0">
                          <a:solidFill>
                            <a:schemeClr val="tx1"/>
                          </a:solidFill>
                          <a:effectLst/>
                          <a:latin typeface="Calibri" panose="020F0502020204030204" pitchFamily="34" charset="0"/>
                        </a:rPr>
                        <a:t>60%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Skipped brand intro, no feedback, didn’t clean sunglasses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2326836"/>
                  </a:ext>
                </a:extLst>
              </a:tr>
              <a:tr h="629438">
                <a:tc>
                  <a:txBody>
                    <a:bodyPr/>
                    <a:lstStyle/>
                    <a:p>
                      <a:pPr algn="ctr" fontAlgn="ctr"/>
                      <a:r>
                        <a:rPr lang="en-IN" sz="1600" b="0" i="0" u="none" strike="noStrike">
                          <a:solidFill>
                            <a:schemeClr val="tx1"/>
                          </a:solidFill>
                          <a:effectLst/>
                          <a:latin typeface="Calibri" panose="020F0502020204030204" pitchFamily="34" charset="0"/>
                        </a:rPr>
                        <a:t>Delhi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dirty="0">
                          <a:solidFill>
                            <a:schemeClr val="tx1"/>
                          </a:solidFill>
                          <a:effectLst/>
                          <a:latin typeface="Calibri" panose="020F0502020204030204" pitchFamily="34" charset="0"/>
                        </a:rPr>
                        <a:t>Neeraj</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dirty="0">
                          <a:solidFill>
                            <a:schemeClr val="tx1"/>
                          </a:solidFill>
                          <a:effectLst/>
                          <a:latin typeface="Calibri" panose="020F0502020204030204" pitchFamily="34" charset="0"/>
                        </a:rPr>
                        <a:t>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Greeted well but didn’t upsell or handle objections properly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115348"/>
                  </a:ext>
                </a:extLst>
              </a:tr>
              <a:tr h="629438">
                <a:tc>
                  <a:txBody>
                    <a:bodyPr/>
                    <a:lstStyle/>
                    <a:p>
                      <a:pPr algn="ctr" fontAlgn="ctr"/>
                      <a:r>
                        <a:rPr lang="en-IN" sz="1600" b="0" i="0" u="none" strike="noStrike">
                          <a:solidFill>
                            <a:schemeClr val="tx1"/>
                          </a:solidFill>
                          <a:effectLst/>
                          <a:latin typeface="Calibri" panose="020F0502020204030204" pitchFamily="34" charset="0"/>
                        </a:rPr>
                        <a:t>Ludhiana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Sunil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1600" b="0" i="0" u="none" strike="noStrike">
                          <a:solidFill>
                            <a:schemeClr val="tx1"/>
                          </a:solidFill>
                          <a:effectLst/>
                          <a:latin typeface="Calibri" panose="020F0502020204030204" pitchFamily="34" charset="0"/>
                        </a:rPr>
                        <a:t>76%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0" i="0" u="none" strike="noStrike" dirty="0">
                          <a:solidFill>
                            <a:schemeClr val="tx1"/>
                          </a:solidFill>
                          <a:effectLst/>
                          <a:latin typeface="Calibri" panose="020F0502020204030204" pitchFamily="34" charset="0"/>
                        </a:rPr>
                        <a:t>Didn’t handle objections or capture feedback post-trial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08146752"/>
                  </a:ext>
                </a:extLst>
              </a:tr>
              <a:tr h="629438">
                <a:tc>
                  <a:txBody>
                    <a:bodyPr/>
                    <a:lstStyle/>
                    <a:p>
                      <a:pPr algn="ctr" fontAlgn="ctr"/>
                      <a:r>
                        <a:rPr lang="en-IN" sz="2400" b="1" i="0" u="none" strike="noStrike" dirty="0">
                          <a:solidFill>
                            <a:schemeClr val="tx1"/>
                          </a:solidFill>
                          <a:effectLst/>
                          <a:latin typeface="Calibri" panose="020F0502020204030204" pitchFamily="34" charset="0"/>
                        </a:rPr>
                        <a:t>City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400" b="1" i="0" u="none" strike="noStrike">
                          <a:solidFill>
                            <a:schemeClr val="tx1"/>
                          </a:solidFill>
                          <a:effectLst/>
                          <a:latin typeface="Calibri" panose="020F0502020204030204" pitchFamily="34" charset="0"/>
                        </a:rPr>
                        <a:t>Advisor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400" b="1" i="0" u="none" strike="noStrike">
                          <a:solidFill>
                            <a:schemeClr val="tx1"/>
                          </a:solidFill>
                          <a:effectLst/>
                          <a:latin typeface="Calibri" panose="020F0502020204030204" pitchFamily="34" charset="0"/>
                        </a:rPr>
                        <a:t>Score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IN" sz="2400" b="1" i="0" u="none" strike="noStrike" dirty="0">
                          <a:solidFill>
                            <a:schemeClr val="tx1"/>
                          </a:solidFill>
                          <a:effectLst/>
                          <a:latin typeface="Calibri" panose="020F0502020204030204" pitchFamily="34" charset="0"/>
                        </a:rPr>
                        <a:t>Gaps Identified</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4540530"/>
                  </a:ext>
                </a:extLst>
              </a:tr>
            </a:tbl>
          </a:graphicData>
        </a:graphic>
      </p:graphicFrame>
    </p:spTree>
    <p:extLst>
      <p:ext uri="{BB962C8B-B14F-4D97-AF65-F5344CB8AC3E}">
        <p14:creationId xmlns:p14="http://schemas.microsoft.com/office/powerpoint/2010/main" val="1381069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E89CC-4990-9B8F-7565-F91D2F07F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5C5B61-30F6-374F-8CAE-3C37CC9EA99F}"/>
              </a:ext>
            </a:extLst>
          </p:cNvPr>
          <p:cNvSpPr>
            <a:spLocks noGrp="1"/>
          </p:cNvSpPr>
          <p:nvPr>
            <p:ph type="title"/>
          </p:nvPr>
        </p:nvSpPr>
        <p:spPr/>
        <p:txBody>
          <a:bodyPr/>
          <a:lstStyle/>
          <a:p>
            <a:r>
              <a:rPr lang="en-IN" sz="4000" b="1" dirty="0"/>
              <a:t>Gaps for Improvement</a:t>
            </a:r>
          </a:p>
        </p:txBody>
      </p:sp>
      <p:sp>
        <p:nvSpPr>
          <p:cNvPr id="3" name="Content Placeholder 2">
            <a:extLst>
              <a:ext uri="{FF2B5EF4-FFF2-40B4-BE49-F238E27FC236}">
                <a16:creationId xmlns:a16="http://schemas.microsoft.com/office/drawing/2014/main" id="{8D6FD6C8-C381-FB4F-B8FB-FE6258F595EC}"/>
              </a:ext>
            </a:extLst>
          </p:cNvPr>
          <p:cNvSpPr>
            <a:spLocks noGrp="1"/>
          </p:cNvSpPr>
          <p:nvPr>
            <p:ph idx="1"/>
          </p:nvPr>
        </p:nvSpPr>
        <p:spPr>
          <a:xfrm>
            <a:off x="1103312" y="1632156"/>
            <a:ext cx="8532301" cy="4616244"/>
          </a:xfrm>
        </p:spPr>
        <p:txBody>
          <a:bodyPr>
            <a:normAutofit/>
          </a:bodyPr>
          <a:lstStyle/>
          <a:p>
            <a:r>
              <a:rPr lang="en-US" sz="2400" dirty="0"/>
              <a:t>Inconsistent product trial hygiene (microfiber/tray often skipped)</a:t>
            </a:r>
          </a:p>
          <a:p>
            <a:r>
              <a:rPr lang="en-US" sz="2400" dirty="0"/>
              <a:t>Few advisors forgot to gather post-trial feedback</a:t>
            </a:r>
          </a:p>
          <a:p>
            <a:r>
              <a:rPr lang="en-US" sz="2400" dirty="0"/>
              <a:t>Missed upselling or explaining add-ons (e.g. cleaning kits, accessories)</a:t>
            </a:r>
          </a:p>
          <a:p>
            <a:r>
              <a:rPr lang="en-US" sz="2400" dirty="0"/>
              <a:t>Some stores lacked digital screens or did not highlight offers</a:t>
            </a:r>
          </a:p>
          <a:p>
            <a:r>
              <a:rPr lang="en-US" sz="2400" dirty="0"/>
              <a:t>Limited effort in objection handling or price justification</a:t>
            </a:r>
          </a:p>
          <a:p>
            <a:pPr marL="0" indent="0">
              <a:buNone/>
            </a:pPr>
            <a:endParaRPr lang="en-IN" sz="2400" dirty="0"/>
          </a:p>
        </p:txBody>
      </p:sp>
    </p:spTree>
    <p:extLst>
      <p:ext uri="{BB962C8B-B14F-4D97-AF65-F5344CB8AC3E}">
        <p14:creationId xmlns:p14="http://schemas.microsoft.com/office/powerpoint/2010/main" val="1723286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67DB4-294D-A15A-6807-E17458337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54EB7-3222-386A-6FB4-02CAD5F92D04}"/>
              </a:ext>
            </a:extLst>
          </p:cNvPr>
          <p:cNvSpPr>
            <a:spLocks noGrp="1"/>
          </p:cNvSpPr>
          <p:nvPr>
            <p:ph type="title"/>
          </p:nvPr>
        </p:nvSpPr>
        <p:spPr/>
        <p:txBody>
          <a:bodyPr/>
          <a:lstStyle/>
          <a:p>
            <a:r>
              <a:rPr lang="en-IN" b="1" dirty="0"/>
              <a:t>Project Overview</a:t>
            </a:r>
          </a:p>
        </p:txBody>
      </p:sp>
      <p:sp>
        <p:nvSpPr>
          <p:cNvPr id="3" name="Content Placeholder 2">
            <a:extLst>
              <a:ext uri="{FF2B5EF4-FFF2-40B4-BE49-F238E27FC236}">
                <a16:creationId xmlns:a16="http://schemas.microsoft.com/office/drawing/2014/main" id="{DF9AF1E0-8175-D2E5-1A81-C9BE90921469}"/>
              </a:ext>
            </a:extLst>
          </p:cNvPr>
          <p:cNvSpPr>
            <a:spLocks noGrp="1"/>
          </p:cNvSpPr>
          <p:nvPr>
            <p:ph idx="1"/>
          </p:nvPr>
        </p:nvSpPr>
        <p:spPr>
          <a:xfrm>
            <a:off x="1103312" y="2052918"/>
            <a:ext cx="9545023" cy="4195481"/>
          </a:xfrm>
        </p:spPr>
        <p:txBody>
          <a:bodyPr>
            <a:normAutofit lnSpcReduction="10000"/>
          </a:bodyPr>
          <a:lstStyle/>
          <a:p>
            <a:pPr marL="0" indent="0">
              <a:buNone/>
            </a:pPr>
            <a:r>
              <a:rPr lang="en-US" dirty="0"/>
              <a:t>This project entails evaluating the </a:t>
            </a:r>
          </a:p>
          <a:p>
            <a:pPr marL="0" indent="0">
              <a:buNone/>
            </a:pPr>
            <a:r>
              <a:rPr lang="en-US" dirty="0"/>
              <a:t>performance of Style Advisors by</a:t>
            </a:r>
          </a:p>
          <a:p>
            <a:pPr marL="0" indent="0">
              <a:buNone/>
            </a:pPr>
            <a:r>
              <a:rPr lang="en-US" dirty="0"/>
              <a:t>analyzing their evaluations based </a:t>
            </a:r>
          </a:p>
          <a:p>
            <a:pPr marL="0" indent="0">
              <a:buNone/>
            </a:pPr>
            <a:r>
              <a:rPr lang="en-US" dirty="0"/>
              <a:t>on specific criteria, including store </a:t>
            </a:r>
          </a:p>
          <a:p>
            <a:pPr marL="0" indent="0">
              <a:buNone/>
            </a:pPr>
            <a:r>
              <a:rPr lang="en-US" dirty="0"/>
              <a:t>ambiance, first impressions, and </a:t>
            </a:r>
          </a:p>
          <a:p>
            <a:pPr marL="0" indent="0">
              <a:buNone/>
            </a:pPr>
            <a:r>
              <a:rPr lang="en-US" dirty="0"/>
              <a:t>overall experience. The goal is to </a:t>
            </a:r>
          </a:p>
          <a:p>
            <a:pPr marL="0" indent="0">
              <a:buNone/>
            </a:pPr>
            <a:r>
              <a:rPr lang="en-US" dirty="0"/>
              <a:t>understand how effectively Style</a:t>
            </a:r>
          </a:p>
          <a:p>
            <a:pPr marL="0" indent="0">
              <a:buNone/>
            </a:pPr>
            <a:r>
              <a:rPr lang="en-US" dirty="0"/>
              <a:t>Advisors engage with customers </a:t>
            </a:r>
          </a:p>
          <a:p>
            <a:pPr marL="0" indent="0">
              <a:buNone/>
            </a:pPr>
            <a:r>
              <a:rPr lang="en-US" dirty="0"/>
              <a:t>and maintain store standards for </a:t>
            </a:r>
          </a:p>
          <a:p>
            <a:pPr marL="0" indent="0">
              <a:buNone/>
            </a:pPr>
            <a:r>
              <a:rPr lang="en-US" dirty="0"/>
              <a:t>maximizing customer satisfaction.</a:t>
            </a:r>
            <a:endParaRPr lang="en-IN" dirty="0"/>
          </a:p>
        </p:txBody>
      </p:sp>
      <p:pic>
        <p:nvPicPr>
          <p:cNvPr id="5" name="Picture 4">
            <a:extLst>
              <a:ext uri="{FF2B5EF4-FFF2-40B4-BE49-F238E27FC236}">
                <a16:creationId xmlns:a16="http://schemas.microsoft.com/office/drawing/2014/main" id="{0F3897D5-AF20-B5C5-9FE9-F4EB532357BD}"/>
              </a:ext>
            </a:extLst>
          </p:cNvPr>
          <p:cNvPicPr>
            <a:picLocks noChangeAspect="1"/>
          </p:cNvPicPr>
          <p:nvPr/>
        </p:nvPicPr>
        <p:blipFill>
          <a:blip r:embed="rId2"/>
          <a:stretch>
            <a:fillRect/>
          </a:stretch>
        </p:blipFill>
        <p:spPr>
          <a:xfrm>
            <a:off x="5781507" y="2052918"/>
            <a:ext cx="4680016" cy="3826772"/>
          </a:xfrm>
          <a:prstGeom prst="rect">
            <a:avLst/>
          </a:prstGeom>
        </p:spPr>
      </p:pic>
    </p:spTree>
    <p:extLst>
      <p:ext uri="{BB962C8B-B14F-4D97-AF65-F5344CB8AC3E}">
        <p14:creationId xmlns:p14="http://schemas.microsoft.com/office/powerpoint/2010/main" val="1886921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F8AC7-DDAF-8CB5-7DF0-69EA8CF7E0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383EF8-C000-7900-93C9-E631AF0DB4A6}"/>
              </a:ext>
            </a:extLst>
          </p:cNvPr>
          <p:cNvSpPr>
            <a:spLocks noGrp="1"/>
          </p:cNvSpPr>
          <p:nvPr>
            <p:ph type="title"/>
          </p:nvPr>
        </p:nvSpPr>
        <p:spPr/>
        <p:txBody>
          <a:bodyPr/>
          <a:lstStyle/>
          <a:p>
            <a:r>
              <a:rPr lang="en-IN" b="1" dirty="0"/>
              <a:t>Visualizations Overview</a:t>
            </a:r>
          </a:p>
        </p:txBody>
      </p:sp>
      <p:sp>
        <p:nvSpPr>
          <p:cNvPr id="3" name="Content Placeholder 2">
            <a:extLst>
              <a:ext uri="{FF2B5EF4-FFF2-40B4-BE49-F238E27FC236}">
                <a16:creationId xmlns:a16="http://schemas.microsoft.com/office/drawing/2014/main" id="{AE85501A-BB8A-079E-0584-713D85393ACA}"/>
              </a:ext>
            </a:extLst>
          </p:cNvPr>
          <p:cNvSpPr>
            <a:spLocks noGrp="1"/>
          </p:cNvSpPr>
          <p:nvPr>
            <p:ph idx="1"/>
          </p:nvPr>
        </p:nvSpPr>
        <p:spPr/>
        <p:txBody>
          <a:bodyPr/>
          <a:lstStyle/>
          <a:p>
            <a:pPr marL="0" indent="0">
              <a:buNone/>
            </a:pPr>
            <a:r>
              <a:rPr lang="en-US" dirty="0"/>
              <a:t>Visualizations include bar charts </a:t>
            </a:r>
          </a:p>
          <a:p>
            <a:pPr marL="0" indent="0">
              <a:buNone/>
            </a:pPr>
            <a:r>
              <a:rPr lang="en-US" dirty="0"/>
              <a:t>for average Evaluation Scores by</a:t>
            </a:r>
          </a:p>
          <a:p>
            <a:pPr marL="0" indent="0">
              <a:buNone/>
            </a:pPr>
            <a:r>
              <a:rPr lang="en-US" dirty="0"/>
              <a:t>Zone and pie charts showing the</a:t>
            </a:r>
          </a:p>
          <a:p>
            <a:pPr marL="0" indent="0">
              <a:buNone/>
            </a:pPr>
            <a:r>
              <a:rPr lang="en-US" dirty="0"/>
              <a:t>percentage of High Performers by </a:t>
            </a:r>
          </a:p>
          <a:p>
            <a:pPr marL="0" indent="0">
              <a:buNone/>
            </a:pPr>
            <a:r>
              <a:rPr lang="en-US" dirty="0"/>
              <a:t>Region. These graphical</a:t>
            </a:r>
          </a:p>
          <a:p>
            <a:pPr marL="0" indent="0">
              <a:buNone/>
            </a:pPr>
            <a:r>
              <a:rPr lang="en-US" dirty="0"/>
              <a:t>representations simplify complex</a:t>
            </a:r>
          </a:p>
          <a:p>
            <a:pPr marL="0" indent="0">
              <a:buNone/>
            </a:pPr>
            <a:r>
              <a:rPr lang="en-US" dirty="0"/>
              <a:t>data and enable quicker insights</a:t>
            </a:r>
          </a:p>
          <a:p>
            <a:pPr marL="0" indent="0">
              <a:buNone/>
            </a:pPr>
            <a:r>
              <a:rPr lang="en-US" dirty="0"/>
              <a:t>into performance trends.</a:t>
            </a:r>
            <a:endParaRPr lang="en-IN" dirty="0"/>
          </a:p>
        </p:txBody>
      </p:sp>
      <p:pic>
        <p:nvPicPr>
          <p:cNvPr id="5" name="Picture 4">
            <a:extLst>
              <a:ext uri="{FF2B5EF4-FFF2-40B4-BE49-F238E27FC236}">
                <a16:creationId xmlns:a16="http://schemas.microsoft.com/office/drawing/2014/main" id="{E9EBC0F9-A0FE-93B1-2768-85A88A4CA456}"/>
              </a:ext>
            </a:extLst>
          </p:cNvPr>
          <p:cNvPicPr>
            <a:picLocks noChangeAspect="1"/>
          </p:cNvPicPr>
          <p:nvPr/>
        </p:nvPicPr>
        <p:blipFill>
          <a:blip r:embed="rId2"/>
          <a:stretch>
            <a:fillRect/>
          </a:stretch>
        </p:blipFill>
        <p:spPr>
          <a:xfrm>
            <a:off x="6096000" y="2176776"/>
            <a:ext cx="4274390" cy="2972819"/>
          </a:xfrm>
          <a:prstGeom prst="rect">
            <a:avLst/>
          </a:prstGeom>
        </p:spPr>
      </p:pic>
    </p:spTree>
    <p:extLst>
      <p:ext uri="{BB962C8B-B14F-4D97-AF65-F5344CB8AC3E}">
        <p14:creationId xmlns:p14="http://schemas.microsoft.com/office/powerpoint/2010/main" val="1854042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0D0F5-527F-339A-7F91-E3A1D5F11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A8E2A-8071-7C8A-525D-38048DE23A3E}"/>
              </a:ext>
            </a:extLst>
          </p:cNvPr>
          <p:cNvSpPr>
            <a:spLocks noGrp="1"/>
          </p:cNvSpPr>
          <p:nvPr>
            <p:ph type="title"/>
          </p:nvPr>
        </p:nvSpPr>
        <p:spPr/>
        <p:txBody>
          <a:bodyPr/>
          <a:lstStyle/>
          <a:p>
            <a:r>
              <a:rPr lang="en-IN" b="1" dirty="0"/>
              <a:t>Key Insights Summary</a:t>
            </a:r>
          </a:p>
        </p:txBody>
      </p:sp>
      <p:sp>
        <p:nvSpPr>
          <p:cNvPr id="3" name="Content Placeholder 2">
            <a:extLst>
              <a:ext uri="{FF2B5EF4-FFF2-40B4-BE49-F238E27FC236}">
                <a16:creationId xmlns:a16="http://schemas.microsoft.com/office/drawing/2014/main" id="{6E25E46C-96C3-0983-AAF1-2460A827619A}"/>
              </a:ext>
            </a:extLst>
          </p:cNvPr>
          <p:cNvSpPr>
            <a:spLocks noGrp="1"/>
          </p:cNvSpPr>
          <p:nvPr>
            <p:ph idx="1"/>
          </p:nvPr>
        </p:nvSpPr>
        <p:spPr/>
        <p:txBody>
          <a:bodyPr/>
          <a:lstStyle/>
          <a:p>
            <a:pPr marL="0" indent="0">
              <a:buNone/>
            </a:pPr>
            <a:r>
              <a:rPr lang="en-US" dirty="0"/>
              <a:t>Key insights indicate fluctuating</a:t>
            </a:r>
          </a:p>
          <a:p>
            <a:pPr marL="0" indent="0">
              <a:buNone/>
            </a:pPr>
            <a:r>
              <a:rPr lang="en-US" dirty="0"/>
              <a:t>trends in performance over time, </a:t>
            </a:r>
          </a:p>
          <a:p>
            <a:pPr marL="0" indent="0">
              <a:buNone/>
            </a:pPr>
            <a:r>
              <a:rPr lang="en-US" dirty="0"/>
              <a:t>with some regions showing </a:t>
            </a:r>
          </a:p>
          <a:p>
            <a:pPr marL="0" indent="0">
              <a:buNone/>
            </a:pPr>
            <a:r>
              <a:rPr lang="en-US" dirty="0"/>
              <a:t>consistent high scores. Understanding</a:t>
            </a:r>
          </a:p>
          <a:p>
            <a:pPr marL="0" indent="0">
              <a:buNone/>
            </a:pPr>
            <a:r>
              <a:rPr lang="en-US" dirty="0"/>
              <a:t>these trends is essential for strategic</a:t>
            </a:r>
          </a:p>
          <a:p>
            <a:pPr marL="0" indent="0">
              <a:buNone/>
            </a:pPr>
            <a:r>
              <a:rPr lang="en-US" dirty="0"/>
              <a:t>interventions and aligning training </a:t>
            </a:r>
          </a:p>
          <a:p>
            <a:pPr marL="0" indent="0">
              <a:buNone/>
            </a:pPr>
            <a:r>
              <a:rPr lang="en-US" dirty="0"/>
              <a:t>efforts with regional needs.</a:t>
            </a:r>
            <a:endParaRPr lang="en-IN" dirty="0"/>
          </a:p>
        </p:txBody>
      </p:sp>
      <p:pic>
        <p:nvPicPr>
          <p:cNvPr id="5" name="Picture 4">
            <a:extLst>
              <a:ext uri="{FF2B5EF4-FFF2-40B4-BE49-F238E27FC236}">
                <a16:creationId xmlns:a16="http://schemas.microsoft.com/office/drawing/2014/main" id="{5D38DBB6-F9D0-8191-B8BC-26F140B8304E}"/>
              </a:ext>
            </a:extLst>
          </p:cNvPr>
          <p:cNvPicPr>
            <a:picLocks noChangeAspect="1"/>
          </p:cNvPicPr>
          <p:nvPr/>
        </p:nvPicPr>
        <p:blipFill>
          <a:blip r:embed="rId2"/>
          <a:stretch>
            <a:fillRect/>
          </a:stretch>
        </p:blipFill>
        <p:spPr>
          <a:xfrm>
            <a:off x="6519844" y="2052918"/>
            <a:ext cx="4658375" cy="3105583"/>
          </a:xfrm>
          <a:prstGeom prst="rect">
            <a:avLst/>
          </a:prstGeom>
        </p:spPr>
      </p:pic>
    </p:spTree>
    <p:extLst>
      <p:ext uri="{BB962C8B-B14F-4D97-AF65-F5344CB8AC3E}">
        <p14:creationId xmlns:p14="http://schemas.microsoft.com/office/powerpoint/2010/main" val="152597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C32D6-3B09-75C1-2C0F-10B9BAF46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C5BDC-0A6E-E6CE-9428-E0B575590C0C}"/>
              </a:ext>
            </a:extLst>
          </p:cNvPr>
          <p:cNvSpPr>
            <a:spLocks noGrp="1"/>
          </p:cNvSpPr>
          <p:nvPr>
            <p:ph type="title"/>
          </p:nvPr>
        </p:nvSpPr>
        <p:spPr/>
        <p:txBody>
          <a:bodyPr/>
          <a:lstStyle/>
          <a:p>
            <a:r>
              <a:rPr lang="en-IN" b="1" dirty="0"/>
              <a:t>Recommendations for Improvement</a:t>
            </a:r>
          </a:p>
        </p:txBody>
      </p:sp>
      <p:sp>
        <p:nvSpPr>
          <p:cNvPr id="3" name="Content Placeholder 2">
            <a:extLst>
              <a:ext uri="{FF2B5EF4-FFF2-40B4-BE49-F238E27FC236}">
                <a16:creationId xmlns:a16="http://schemas.microsoft.com/office/drawing/2014/main" id="{3355E500-380C-F2BA-E0A0-3F95FAE146B2}"/>
              </a:ext>
            </a:extLst>
          </p:cNvPr>
          <p:cNvSpPr>
            <a:spLocks noGrp="1"/>
          </p:cNvSpPr>
          <p:nvPr>
            <p:ph idx="1"/>
          </p:nvPr>
        </p:nvSpPr>
        <p:spPr/>
        <p:txBody>
          <a:bodyPr/>
          <a:lstStyle/>
          <a:p>
            <a:pPr marL="0" indent="0">
              <a:buNone/>
            </a:pPr>
            <a:r>
              <a:rPr lang="en-US" dirty="0"/>
              <a:t>To enhance overall performance, </a:t>
            </a:r>
          </a:p>
          <a:p>
            <a:pPr marL="0" indent="0">
              <a:buNone/>
            </a:pPr>
            <a:r>
              <a:rPr lang="en-US" dirty="0"/>
              <a:t>focus on training for Low Performers </a:t>
            </a:r>
          </a:p>
          <a:p>
            <a:pPr marL="0" indent="0">
              <a:buNone/>
            </a:pPr>
            <a:r>
              <a:rPr lang="en-US" dirty="0"/>
              <a:t>identified in the analysis. Structured </a:t>
            </a:r>
          </a:p>
          <a:p>
            <a:pPr marL="0" indent="0">
              <a:buNone/>
            </a:pPr>
            <a:r>
              <a:rPr lang="en-US" dirty="0"/>
              <a:t>workshops should be conducted in </a:t>
            </a:r>
          </a:p>
          <a:p>
            <a:pPr marL="0" indent="0">
              <a:buNone/>
            </a:pPr>
            <a:r>
              <a:rPr lang="en-US" dirty="0"/>
              <a:t>underperforming regions to address</a:t>
            </a:r>
          </a:p>
          <a:p>
            <a:pPr marL="0" indent="0">
              <a:buNone/>
            </a:pPr>
            <a:r>
              <a:rPr lang="en-US" dirty="0"/>
              <a:t>specific shortcomings, fostering a </a:t>
            </a:r>
          </a:p>
          <a:p>
            <a:pPr marL="0" indent="0">
              <a:buNone/>
            </a:pPr>
            <a:r>
              <a:rPr lang="en-US" dirty="0"/>
              <a:t>culture of continuous improvement.</a:t>
            </a:r>
            <a:endParaRPr lang="en-IN" dirty="0"/>
          </a:p>
        </p:txBody>
      </p:sp>
      <p:pic>
        <p:nvPicPr>
          <p:cNvPr id="5" name="Picture 4">
            <a:extLst>
              <a:ext uri="{FF2B5EF4-FFF2-40B4-BE49-F238E27FC236}">
                <a16:creationId xmlns:a16="http://schemas.microsoft.com/office/drawing/2014/main" id="{04807C0A-E945-5954-C74E-CC538C60B74B}"/>
              </a:ext>
            </a:extLst>
          </p:cNvPr>
          <p:cNvPicPr>
            <a:picLocks noChangeAspect="1"/>
          </p:cNvPicPr>
          <p:nvPr/>
        </p:nvPicPr>
        <p:blipFill>
          <a:blip r:embed="rId2"/>
          <a:stretch>
            <a:fillRect/>
          </a:stretch>
        </p:blipFill>
        <p:spPr>
          <a:xfrm>
            <a:off x="6312309" y="2040628"/>
            <a:ext cx="4368372" cy="2878067"/>
          </a:xfrm>
          <a:prstGeom prst="rect">
            <a:avLst/>
          </a:prstGeom>
        </p:spPr>
      </p:pic>
    </p:spTree>
    <p:extLst>
      <p:ext uri="{BB962C8B-B14F-4D97-AF65-F5344CB8AC3E}">
        <p14:creationId xmlns:p14="http://schemas.microsoft.com/office/powerpoint/2010/main" val="1393256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5F0FF-DA22-E329-0B37-4168E685F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CBFAD2-126A-0058-C5AB-BAD7894B055F}"/>
              </a:ext>
            </a:extLst>
          </p:cNvPr>
          <p:cNvSpPr>
            <a:spLocks noGrp="1"/>
          </p:cNvSpPr>
          <p:nvPr>
            <p:ph type="title"/>
          </p:nvPr>
        </p:nvSpPr>
        <p:spPr/>
        <p:txBody>
          <a:bodyPr/>
          <a:lstStyle/>
          <a:p>
            <a:r>
              <a:rPr lang="en-IN" b="1" dirty="0"/>
              <a:t>Recap of Findings</a:t>
            </a:r>
          </a:p>
        </p:txBody>
      </p:sp>
      <p:sp>
        <p:nvSpPr>
          <p:cNvPr id="3" name="Content Placeholder 2">
            <a:extLst>
              <a:ext uri="{FF2B5EF4-FFF2-40B4-BE49-F238E27FC236}">
                <a16:creationId xmlns:a16="http://schemas.microsoft.com/office/drawing/2014/main" id="{FAF7EB03-6928-5E5D-6BA6-508CF81B0E0F}"/>
              </a:ext>
            </a:extLst>
          </p:cNvPr>
          <p:cNvSpPr>
            <a:spLocks noGrp="1"/>
          </p:cNvSpPr>
          <p:nvPr>
            <p:ph idx="1"/>
          </p:nvPr>
        </p:nvSpPr>
        <p:spPr/>
        <p:txBody>
          <a:bodyPr>
            <a:normAutofit fontScale="92500" lnSpcReduction="20000"/>
          </a:bodyPr>
          <a:lstStyle/>
          <a:p>
            <a:pPr marL="0" indent="0">
              <a:buNone/>
            </a:pPr>
            <a:r>
              <a:rPr lang="en-US" dirty="0"/>
              <a:t>The analysis revealed varied </a:t>
            </a:r>
          </a:p>
          <a:p>
            <a:pPr marL="0" indent="0">
              <a:buNone/>
            </a:pPr>
            <a:r>
              <a:rPr lang="en-US" dirty="0"/>
              <a:t>performance levels among </a:t>
            </a:r>
          </a:p>
          <a:p>
            <a:pPr marL="0" indent="0">
              <a:buNone/>
            </a:pPr>
            <a:r>
              <a:rPr lang="en-US" dirty="0"/>
              <a:t>Style Advisors, with significant </a:t>
            </a:r>
          </a:p>
          <a:p>
            <a:pPr marL="0" indent="0">
              <a:buNone/>
            </a:pPr>
            <a:r>
              <a:rPr lang="en-US" dirty="0"/>
              <a:t>discrepancies in evaluation </a:t>
            </a:r>
          </a:p>
          <a:p>
            <a:pPr marL="0" indent="0">
              <a:buNone/>
            </a:pPr>
            <a:r>
              <a:rPr lang="en-US" dirty="0"/>
              <a:t>scores by region. Key insights</a:t>
            </a:r>
          </a:p>
          <a:p>
            <a:pPr marL="0" indent="0">
              <a:buNone/>
            </a:pPr>
            <a:r>
              <a:rPr lang="en-US" dirty="0"/>
              <a:t>show that a focus on improving </a:t>
            </a:r>
          </a:p>
          <a:p>
            <a:pPr marL="0" indent="0">
              <a:buNone/>
            </a:pPr>
            <a:r>
              <a:rPr lang="en-US" dirty="0"/>
              <a:t>training in critical areas like </a:t>
            </a:r>
          </a:p>
          <a:p>
            <a:pPr marL="0" indent="0">
              <a:buNone/>
            </a:pPr>
            <a:r>
              <a:rPr lang="en-US" dirty="0"/>
              <a:t>customer engagement and</a:t>
            </a:r>
          </a:p>
          <a:p>
            <a:pPr marL="0" indent="0">
              <a:buNone/>
            </a:pPr>
            <a:r>
              <a:rPr lang="en-US" dirty="0"/>
              <a:t>recommendations can</a:t>
            </a:r>
          </a:p>
          <a:p>
            <a:pPr marL="0" indent="0">
              <a:buNone/>
            </a:pPr>
            <a:r>
              <a:rPr lang="en-US" dirty="0"/>
              <a:t>elevate overall performance</a:t>
            </a:r>
          </a:p>
          <a:p>
            <a:pPr marL="0" indent="0">
              <a:buNone/>
            </a:pPr>
            <a:r>
              <a:rPr lang="en-US" dirty="0"/>
              <a:t>and customer satisfaction.</a:t>
            </a:r>
            <a:endParaRPr lang="en-IN" dirty="0"/>
          </a:p>
        </p:txBody>
      </p:sp>
      <p:pic>
        <p:nvPicPr>
          <p:cNvPr id="5" name="Picture 4">
            <a:extLst>
              <a:ext uri="{FF2B5EF4-FFF2-40B4-BE49-F238E27FC236}">
                <a16:creationId xmlns:a16="http://schemas.microsoft.com/office/drawing/2014/main" id="{3B85D720-AC22-16C2-927D-22BF59DDB7C2}"/>
              </a:ext>
            </a:extLst>
          </p:cNvPr>
          <p:cNvPicPr>
            <a:picLocks noChangeAspect="1"/>
          </p:cNvPicPr>
          <p:nvPr/>
        </p:nvPicPr>
        <p:blipFill>
          <a:blip r:embed="rId2"/>
          <a:stretch>
            <a:fillRect/>
          </a:stretch>
        </p:blipFill>
        <p:spPr>
          <a:xfrm>
            <a:off x="5358581" y="2133600"/>
            <a:ext cx="5013088" cy="3864077"/>
          </a:xfrm>
          <a:prstGeom prst="rect">
            <a:avLst/>
          </a:prstGeom>
        </p:spPr>
      </p:pic>
    </p:spTree>
    <p:extLst>
      <p:ext uri="{BB962C8B-B14F-4D97-AF65-F5344CB8AC3E}">
        <p14:creationId xmlns:p14="http://schemas.microsoft.com/office/powerpoint/2010/main" val="4272723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D7D74-636B-F4E7-BFCA-132FD1EA86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681C2-D959-30BC-3570-A7C738871262}"/>
              </a:ext>
            </a:extLst>
          </p:cNvPr>
          <p:cNvSpPr>
            <a:spLocks noGrp="1"/>
          </p:cNvSpPr>
          <p:nvPr>
            <p:ph type="title"/>
          </p:nvPr>
        </p:nvSpPr>
        <p:spPr>
          <a:xfrm>
            <a:off x="646111" y="452718"/>
            <a:ext cx="9404723" cy="1248263"/>
          </a:xfrm>
        </p:spPr>
        <p:txBody>
          <a:bodyPr/>
          <a:lstStyle/>
          <a:p>
            <a:r>
              <a:rPr lang="en-IN" b="1" dirty="0"/>
              <a:t>Steps to Improve</a:t>
            </a:r>
          </a:p>
        </p:txBody>
      </p:sp>
      <p:sp>
        <p:nvSpPr>
          <p:cNvPr id="3" name="Content Placeholder 2">
            <a:extLst>
              <a:ext uri="{FF2B5EF4-FFF2-40B4-BE49-F238E27FC236}">
                <a16:creationId xmlns:a16="http://schemas.microsoft.com/office/drawing/2014/main" id="{B32B365E-730C-A1CD-5782-CA73D86C05B8}"/>
              </a:ext>
            </a:extLst>
          </p:cNvPr>
          <p:cNvSpPr>
            <a:spLocks noGrp="1"/>
          </p:cNvSpPr>
          <p:nvPr>
            <p:ph idx="1"/>
          </p:nvPr>
        </p:nvSpPr>
        <p:spPr>
          <a:xfrm>
            <a:off x="794310" y="1700982"/>
            <a:ext cx="9255544" cy="4547418"/>
          </a:xfrm>
        </p:spPr>
        <p:txBody>
          <a:bodyPr/>
          <a:lstStyle/>
          <a:p>
            <a:pPr marL="0" indent="0">
              <a:buNone/>
            </a:pPr>
            <a:r>
              <a:rPr lang="en-US" dirty="0"/>
              <a:t>To improve Style Advisor effectiveness, </a:t>
            </a:r>
          </a:p>
          <a:p>
            <a:pPr>
              <a:buFont typeface="Wingdings" panose="05000000000000000000" pitchFamily="2" charset="2"/>
              <a:buChar char="q"/>
            </a:pPr>
            <a:r>
              <a:rPr lang="en-US" dirty="0"/>
              <a:t>implement targeted training </a:t>
            </a:r>
          </a:p>
          <a:p>
            <a:pPr marL="0" indent="0">
              <a:buNone/>
            </a:pPr>
            <a:r>
              <a:rPr lang="en-US" dirty="0"/>
              <a:t>programs addressing identified </a:t>
            </a:r>
          </a:p>
          <a:p>
            <a:pPr marL="0" indent="0">
              <a:buNone/>
            </a:pPr>
            <a:r>
              <a:rPr lang="en-US" dirty="0"/>
              <a:t>weaknesses. </a:t>
            </a:r>
          </a:p>
          <a:p>
            <a:pPr>
              <a:buFont typeface="Wingdings" panose="05000000000000000000" pitchFamily="2" charset="2"/>
              <a:buChar char="q"/>
            </a:pPr>
            <a:r>
              <a:rPr lang="en-US" dirty="0"/>
              <a:t>Follow-up evaluations </a:t>
            </a:r>
          </a:p>
          <a:p>
            <a:pPr marL="0" indent="0">
              <a:buNone/>
            </a:pPr>
            <a:r>
              <a:rPr lang="en-US" dirty="0"/>
              <a:t>to assess the impact of these</a:t>
            </a:r>
          </a:p>
          <a:p>
            <a:pPr marL="0" indent="0">
              <a:buNone/>
            </a:pPr>
            <a:r>
              <a:rPr lang="en-US" dirty="0"/>
              <a:t>interventions should be scheduled</a:t>
            </a:r>
            <a:br>
              <a:rPr lang="en-US" dirty="0"/>
            </a:br>
            <a:r>
              <a:rPr lang="en-US" dirty="0"/>
              <a:t>to ensure continuous improvement </a:t>
            </a:r>
          </a:p>
          <a:p>
            <a:pPr marL="0" indent="0">
              <a:buNone/>
            </a:pPr>
            <a:r>
              <a:rPr lang="en-US" dirty="0"/>
              <a:t>and adaptation of strategies based</a:t>
            </a:r>
          </a:p>
          <a:p>
            <a:pPr marL="0" indent="0">
              <a:buNone/>
            </a:pPr>
            <a:r>
              <a:rPr lang="en-US" dirty="0"/>
              <a:t>on performance feedback.</a:t>
            </a:r>
            <a:endParaRPr lang="en-IN" dirty="0"/>
          </a:p>
        </p:txBody>
      </p:sp>
      <p:pic>
        <p:nvPicPr>
          <p:cNvPr id="5" name="Picture 4">
            <a:extLst>
              <a:ext uri="{FF2B5EF4-FFF2-40B4-BE49-F238E27FC236}">
                <a16:creationId xmlns:a16="http://schemas.microsoft.com/office/drawing/2014/main" id="{65D1B3FF-B82B-678B-EE57-0893A45E096F}"/>
              </a:ext>
            </a:extLst>
          </p:cNvPr>
          <p:cNvPicPr>
            <a:picLocks noChangeAspect="1"/>
          </p:cNvPicPr>
          <p:nvPr/>
        </p:nvPicPr>
        <p:blipFill>
          <a:blip r:embed="rId2"/>
          <a:stretch>
            <a:fillRect/>
          </a:stretch>
        </p:blipFill>
        <p:spPr>
          <a:xfrm>
            <a:off x="6007510" y="1838120"/>
            <a:ext cx="5390181" cy="3995811"/>
          </a:xfrm>
          <a:prstGeom prst="rect">
            <a:avLst/>
          </a:prstGeom>
        </p:spPr>
      </p:pic>
    </p:spTree>
    <p:extLst>
      <p:ext uri="{BB962C8B-B14F-4D97-AF65-F5344CB8AC3E}">
        <p14:creationId xmlns:p14="http://schemas.microsoft.com/office/powerpoint/2010/main" val="2357682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09098-4269-FFB4-61D2-D3898ED65A0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6558F3-B5DE-13A4-92BC-C170C48FF82D}"/>
              </a:ext>
            </a:extLst>
          </p:cNvPr>
          <p:cNvSpPr>
            <a:spLocks noGrp="1"/>
          </p:cNvSpPr>
          <p:nvPr>
            <p:ph idx="1"/>
          </p:nvPr>
        </p:nvSpPr>
        <p:spPr/>
        <p:txBody>
          <a:bodyPr>
            <a:normAutofit/>
          </a:bodyPr>
          <a:lstStyle/>
          <a:p>
            <a:pPr marL="0" indent="0">
              <a:buNone/>
            </a:pPr>
            <a:r>
              <a:rPr lang="en-IN" sz="6000" b="1" dirty="0"/>
              <a:t>    </a:t>
            </a:r>
          </a:p>
          <a:p>
            <a:pPr marL="0" indent="0">
              <a:buNone/>
            </a:pPr>
            <a:r>
              <a:rPr lang="en-IN" sz="7200" b="1" dirty="0"/>
              <a:t>          Thank you</a:t>
            </a:r>
          </a:p>
        </p:txBody>
      </p:sp>
    </p:spTree>
    <p:extLst>
      <p:ext uri="{BB962C8B-B14F-4D97-AF65-F5344CB8AC3E}">
        <p14:creationId xmlns:p14="http://schemas.microsoft.com/office/powerpoint/2010/main" val="135022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6B9A4-94B5-57FD-990B-581575F24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AE11A-2003-5C8B-663F-6A88E4D5427E}"/>
              </a:ext>
            </a:extLst>
          </p:cNvPr>
          <p:cNvSpPr>
            <a:spLocks noGrp="1"/>
          </p:cNvSpPr>
          <p:nvPr>
            <p:ph type="title"/>
          </p:nvPr>
        </p:nvSpPr>
        <p:spPr/>
        <p:txBody>
          <a:bodyPr/>
          <a:lstStyle/>
          <a:p>
            <a:r>
              <a:rPr lang="en-IN" b="1" dirty="0"/>
              <a:t>Objectives of Analysis</a:t>
            </a:r>
          </a:p>
        </p:txBody>
      </p:sp>
      <p:sp>
        <p:nvSpPr>
          <p:cNvPr id="3" name="Content Placeholder 2">
            <a:extLst>
              <a:ext uri="{FF2B5EF4-FFF2-40B4-BE49-F238E27FC236}">
                <a16:creationId xmlns:a16="http://schemas.microsoft.com/office/drawing/2014/main" id="{2223DA96-7E16-417E-20DD-763D520FE672}"/>
              </a:ext>
            </a:extLst>
          </p:cNvPr>
          <p:cNvSpPr>
            <a:spLocks noGrp="1"/>
          </p:cNvSpPr>
          <p:nvPr>
            <p:ph idx="1"/>
          </p:nvPr>
        </p:nvSpPr>
        <p:spPr>
          <a:xfrm>
            <a:off x="1103312" y="2052918"/>
            <a:ext cx="7657230" cy="4195481"/>
          </a:xfrm>
        </p:spPr>
        <p:txBody>
          <a:bodyPr>
            <a:normAutofit/>
          </a:bodyPr>
          <a:lstStyle/>
          <a:p>
            <a:pPr marL="0" indent="0">
              <a:buNone/>
            </a:pPr>
            <a:r>
              <a:rPr lang="en-US" sz="2400" dirty="0"/>
              <a:t>The primary objectives include assessing the overall performance of Style Advisors, identifying high and low performers, and understanding factors impacting customer experience. Insights will lead to targeted training and performance enhancement strategies for optimal service delivery.</a:t>
            </a:r>
            <a:endParaRPr lang="en-IN" sz="2400" dirty="0"/>
          </a:p>
        </p:txBody>
      </p:sp>
    </p:spTree>
    <p:extLst>
      <p:ext uri="{BB962C8B-B14F-4D97-AF65-F5344CB8AC3E}">
        <p14:creationId xmlns:p14="http://schemas.microsoft.com/office/powerpoint/2010/main" val="354773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FE6DA-26E3-129F-9B8C-70CC9C872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3EB97-06B7-693B-EBA6-3654C205A78E}"/>
              </a:ext>
            </a:extLst>
          </p:cNvPr>
          <p:cNvSpPr>
            <a:spLocks noGrp="1"/>
          </p:cNvSpPr>
          <p:nvPr>
            <p:ph type="title"/>
          </p:nvPr>
        </p:nvSpPr>
        <p:spPr/>
        <p:txBody>
          <a:bodyPr/>
          <a:lstStyle/>
          <a:p>
            <a:r>
              <a:rPr lang="en-IN" b="1" dirty="0"/>
              <a:t>Columns Explanation</a:t>
            </a:r>
          </a:p>
        </p:txBody>
      </p:sp>
      <p:sp>
        <p:nvSpPr>
          <p:cNvPr id="3" name="Content Placeholder 2">
            <a:extLst>
              <a:ext uri="{FF2B5EF4-FFF2-40B4-BE49-F238E27FC236}">
                <a16:creationId xmlns:a16="http://schemas.microsoft.com/office/drawing/2014/main" id="{DE72B280-1C69-0F44-700E-CA7430AAB9BB}"/>
              </a:ext>
            </a:extLst>
          </p:cNvPr>
          <p:cNvSpPr>
            <a:spLocks noGrp="1"/>
          </p:cNvSpPr>
          <p:nvPr>
            <p:ph idx="1"/>
          </p:nvPr>
        </p:nvSpPr>
        <p:spPr/>
        <p:txBody>
          <a:bodyPr/>
          <a:lstStyle/>
          <a:p>
            <a:pPr marL="0" indent="0">
              <a:buNone/>
            </a:pPr>
            <a:r>
              <a:rPr lang="en-US" dirty="0"/>
              <a:t>The dataset contains key columns such</a:t>
            </a:r>
          </a:p>
          <a:p>
            <a:pPr marL="0" indent="0">
              <a:buNone/>
            </a:pPr>
            <a:r>
              <a:rPr lang="en-US" dirty="0"/>
              <a:t>as Evaluation_ID, Evaluation_Date, </a:t>
            </a:r>
          </a:p>
          <a:p>
            <a:pPr marL="0" indent="0">
              <a:buNone/>
            </a:pPr>
            <a:r>
              <a:rPr lang="en-US" dirty="0"/>
              <a:t>Evaluation_Score, and various </a:t>
            </a:r>
          </a:p>
          <a:p>
            <a:pPr marL="0" indent="0">
              <a:buNone/>
            </a:pPr>
            <a:r>
              <a:rPr lang="en-US" dirty="0"/>
              <a:t>performance metrics like STORE </a:t>
            </a:r>
          </a:p>
          <a:p>
            <a:pPr marL="0" indent="0">
              <a:buNone/>
            </a:pPr>
            <a:r>
              <a:rPr lang="en-US" dirty="0"/>
              <a:t>AMBIANCE and RECOMMENDATIONS. </a:t>
            </a:r>
          </a:p>
          <a:p>
            <a:pPr marL="0" indent="0">
              <a:buNone/>
            </a:pPr>
            <a:r>
              <a:rPr lang="en-US" dirty="0"/>
              <a:t>These columns help in assessing </a:t>
            </a:r>
          </a:p>
          <a:p>
            <a:pPr marL="0" indent="0">
              <a:buNone/>
            </a:pPr>
            <a:r>
              <a:rPr lang="en-US" dirty="0"/>
              <a:t>the overall performance of Style </a:t>
            </a:r>
          </a:p>
          <a:p>
            <a:pPr marL="0" indent="0">
              <a:buNone/>
            </a:pPr>
            <a:r>
              <a:rPr lang="en-US" dirty="0"/>
              <a:t>Advisors and understanding </a:t>
            </a:r>
          </a:p>
          <a:p>
            <a:pPr marL="0" indent="0">
              <a:buNone/>
            </a:pPr>
            <a:r>
              <a:rPr lang="en-US" dirty="0"/>
              <a:t>customer experiences better.</a:t>
            </a:r>
            <a:endParaRPr lang="en-IN" dirty="0"/>
          </a:p>
        </p:txBody>
      </p:sp>
      <p:pic>
        <p:nvPicPr>
          <p:cNvPr id="5" name="Picture 4">
            <a:extLst>
              <a:ext uri="{FF2B5EF4-FFF2-40B4-BE49-F238E27FC236}">
                <a16:creationId xmlns:a16="http://schemas.microsoft.com/office/drawing/2014/main" id="{8943E971-4FDA-8D70-852B-E78CCE6FA5E9}"/>
              </a:ext>
            </a:extLst>
          </p:cNvPr>
          <p:cNvPicPr>
            <a:picLocks noChangeAspect="1"/>
          </p:cNvPicPr>
          <p:nvPr/>
        </p:nvPicPr>
        <p:blipFill>
          <a:blip r:embed="rId2"/>
          <a:stretch>
            <a:fillRect/>
          </a:stretch>
        </p:blipFill>
        <p:spPr>
          <a:xfrm>
            <a:off x="6273120" y="2182762"/>
            <a:ext cx="4601217" cy="3677264"/>
          </a:xfrm>
          <a:prstGeom prst="rect">
            <a:avLst/>
          </a:prstGeom>
        </p:spPr>
      </p:pic>
    </p:spTree>
    <p:extLst>
      <p:ext uri="{BB962C8B-B14F-4D97-AF65-F5344CB8AC3E}">
        <p14:creationId xmlns:p14="http://schemas.microsoft.com/office/powerpoint/2010/main" val="338229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020DF-9C2B-8E42-5BA8-E9AF790E3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82E7BC-C47A-AC31-E874-C1146CE6AC69}"/>
              </a:ext>
            </a:extLst>
          </p:cNvPr>
          <p:cNvSpPr>
            <a:spLocks noGrp="1"/>
          </p:cNvSpPr>
          <p:nvPr>
            <p:ph type="title"/>
          </p:nvPr>
        </p:nvSpPr>
        <p:spPr/>
        <p:txBody>
          <a:bodyPr/>
          <a:lstStyle/>
          <a:p>
            <a:r>
              <a:rPr lang="en-IN" b="1" dirty="0"/>
              <a:t>Data Structure</a:t>
            </a:r>
          </a:p>
        </p:txBody>
      </p:sp>
      <p:sp>
        <p:nvSpPr>
          <p:cNvPr id="3" name="Content Placeholder 2">
            <a:extLst>
              <a:ext uri="{FF2B5EF4-FFF2-40B4-BE49-F238E27FC236}">
                <a16:creationId xmlns:a16="http://schemas.microsoft.com/office/drawing/2014/main" id="{59D0BE6C-6B4F-1B7C-81BB-C81F349A37ED}"/>
              </a:ext>
            </a:extLst>
          </p:cNvPr>
          <p:cNvSpPr>
            <a:spLocks noGrp="1"/>
          </p:cNvSpPr>
          <p:nvPr>
            <p:ph idx="1"/>
          </p:nvPr>
        </p:nvSpPr>
        <p:spPr/>
        <p:txBody>
          <a:bodyPr/>
          <a:lstStyle/>
          <a:p>
            <a:pPr marL="0" indent="0">
              <a:buNone/>
            </a:pPr>
            <a:r>
              <a:rPr lang="en-US" dirty="0"/>
              <a:t>The data is structured in rows </a:t>
            </a:r>
          </a:p>
          <a:p>
            <a:pPr marL="0" indent="0">
              <a:buNone/>
            </a:pPr>
            <a:r>
              <a:rPr lang="en-US" dirty="0"/>
              <a:t>representing individual evaluations,</a:t>
            </a:r>
          </a:p>
          <a:p>
            <a:pPr marL="0" indent="0">
              <a:buNone/>
            </a:pPr>
            <a:r>
              <a:rPr lang="en-US" dirty="0"/>
              <a:t>with associated scores across </a:t>
            </a:r>
          </a:p>
          <a:p>
            <a:pPr marL="0" indent="0">
              <a:buNone/>
            </a:pPr>
            <a:r>
              <a:rPr lang="en-US" dirty="0"/>
              <a:t>multiple criteria. Each evaluation </a:t>
            </a:r>
          </a:p>
          <a:p>
            <a:pPr marL="0" indent="0">
              <a:buNone/>
            </a:pPr>
            <a:r>
              <a:rPr lang="en-US" dirty="0"/>
              <a:t>captures specific aspects of the</a:t>
            </a:r>
          </a:p>
          <a:p>
            <a:pPr marL="0" indent="0">
              <a:buNone/>
            </a:pPr>
            <a:r>
              <a:rPr lang="en-US" dirty="0"/>
              <a:t>customer experience in the store, </a:t>
            </a:r>
          </a:p>
          <a:p>
            <a:pPr marL="0" indent="0">
              <a:buNone/>
            </a:pPr>
            <a:r>
              <a:rPr lang="en-US" dirty="0"/>
              <a:t>creating a comprehensive view </a:t>
            </a:r>
          </a:p>
          <a:p>
            <a:pPr marL="0" indent="0">
              <a:buNone/>
            </a:pPr>
            <a:r>
              <a:rPr lang="en-US" dirty="0"/>
              <a:t>of performance across different</a:t>
            </a:r>
          </a:p>
          <a:p>
            <a:pPr marL="0" indent="0">
              <a:buNone/>
            </a:pPr>
            <a:r>
              <a:rPr lang="en-US" dirty="0"/>
              <a:t>zones and periods.</a:t>
            </a:r>
            <a:endParaRPr lang="en-IN" dirty="0"/>
          </a:p>
        </p:txBody>
      </p:sp>
      <p:pic>
        <p:nvPicPr>
          <p:cNvPr id="5" name="Picture 4">
            <a:extLst>
              <a:ext uri="{FF2B5EF4-FFF2-40B4-BE49-F238E27FC236}">
                <a16:creationId xmlns:a16="http://schemas.microsoft.com/office/drawing/2014/main" id="{2CCEC77F-68F6-E7EB-B612-EBAABD506FB4}"/>
              </a:ext>
            </a:extLst>
          </p:cNvPr>
          <p:cNvPicPr>
            <a:picLocks noChangeAspect="1"/>
          </p:cNvPicPr>
          <p:nvPr/>
        </p:nvPicPr>
        <p:blipFill>
          <a:blip r:embed="rId2"/>
          <a:stretch>
            <a:fillRect/>
          </a:stretch>
        </p:blipFill>
        <p:spPr>
          <a:xfrm>
            <a:off x="5946909" y="2052918"/>
            <a:ext cx="5410955" cy="3767779"/>
          </a:xfrm>
          <a:prstGeom prst="rect">
            <a:avLst/>
          </a:prstGeom>
        </p:spPr>
      </p:pic>
    </p:spTree>
    <p:extLst>
      <p:ext uri="{BB962C8B-B14F-4D97-AF65-F5344CB8AC3E}">
        <p14:creationId xmlns:p14="http://schemas.microsoft.com/office/powerpoint/2010/main" val="424288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B0612-A88B-1244-FDC4-191CDCC87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1DE9A-CEC0-5109-2CE0-EF0CB63D500F}"/>
              </a:ext>
            </a:extLst>
          </p:cNvPr>
          <p:cNvSpPr>
            <a:spLocks noGrp="1"/>
          </p:cNvSpPr>
          <p:nvPr>
            <p:ph type="title"/>
          </p:nvPr>
        </p:nvSpPr>
        <p:spPr/>
        <p:txBody>
          <a:bodyPr/>
          <a:lstStyle/>
          <a:p>
            <a:r>
              <a:rPr lang="en-IN" b="1" dirty="0"/>
              <a:t>Performance Grading Scale</a:t>
            </a:r>
          </a:p>
        </p:txBody>
      </p:sp>
      <p:sp>
        <p:nvSpPr>
          <p:cNvPr id="3" name="Content Placeholder 2">
            <a:extLst>
              <a:ext uri="{FF2B5EF4-FFF2-40B4-BE49-F238E27FC236}">
                <a16:creationId xmlns:a16="http://schemas.microsoft.com/office/drawing/2014/main" id="{900AD499-8CC5-FF85-EC3F-4CFA4BECC2C3}"/>
              </a:ext>
            </a:extLst>
          </p:cNvPr>
          <p:cNvSpPr>
            <a:spLocks noGrp="1"/>
          </p:cNvSpPr>
          <p:nvPr>
            <p:ph idx="1"/>
          </p:nvPr>
        </p:nvSpPr>
        <p:spPr/>
        <p:txBody>
          <a:bodyPr/>
          <a:lstStyle/>
          <a:p>
            <a:pPr marL="0" indent="0">
              <a:buNone/>
            </a:pPr>
            <a:r>
              <a:rPr lang="en-US" dirty="0"/>
              <a:t>Performance is graded on a scale </a:t>
            </a:r>
          </a:p>
          <a:p>
            <a:pPr marL="0" indent="0">
              <a:buNone/>
            </a:pPr>
            <a:r>
              <a:rPr lang="en-US" dirty="0"/>
              <a:t>categorized as High Performer,</a:t>
            </a:r>
          </a:p>
          <a:p>
            <a:pPr marL="0" indent="0">
              <a:buNone/>
            </a:pPr>
            <a:r>
              <a:rPr lang="en-US" dirty="0"/>
              <a:t>Average Performer, and Low</a:t>
            </a:r>
          </a:p>
          <a:p>
            <a:pPr marL="0" indent="0">
              <a:buNone/>
            </a:pPr>
            <a:r>
              <a:rPr lang="en-US" dirty="0"/>
              <a:t>Performer based on Evaluation Scores. </a:t>
            </a:r>
          </a:p>
          <a:p>
            <a:pPr marL="0" indent="0">
              <a:buNone/>
            </a:pPr>
            <a:r>
              <a:rPr lang="en-US" dirty="0"/>
              <a:t>This grading allows for clear </a:t>
            </a:r>
          </a:p>
          <a:p>
            <a:pPr marL="0" indent="0">
              <a:buNone/>
            </a:pPr>
            <a:r>
              <a:rPr lang="en-US" dirty="0"/>
              <a:t>differentiation of performance</a:t>
            </a:r>
          </a:p>
          <a:p>
            <a:pPr marL="0" indent="0">
              <a:buNone/>
            </a:pPr>
            <a:r>
              <a:rPr lang="en-US" dirty="0"/>
              <a:t>levels among Style Advisors, </a:t>
            </a:r>
          </a:p>
          <a:p>
            <a:pPr marL="0" indent="0">
              <a:buNone/>
            </a:pPr>
            <a:r>
              <a:rPr lang="en-US" dirty="0"/>
              <a:t>facilitating targeted improvements.</a:t>
            </a:r>
            <a:endParaRPr lang="en-IN" dirty="0"/>
          </a:p>
        </p:txBody>
      </p:sp>
      <p:pic>
        <p:nvPicPr>
          <p:cNvPr id="5" name="Picture 4">
            <a:extLst>
              <a:ext uri="{FF2B5EF4-FFF2-40B4-BE49-F238E27FC236}">
                <a16:creationId xmlns:a16="http://schemas.microsoft.com/office/drawing/2014/main" id="{BDEED35D-5043-559B-BB78-1489EB706233}"/>
              </a:ext>
            </a:extLst>
          </p:cNvPr>
          <p:cNvPicPr>
            <a:picLocks noChangeAspect="1"/>
          </p:cNvPicPr>
          <p:nvPr/>
        </p:nvPicPr>
        <p:blipFill>
          <a:blip r:embed="rId2"/>
          <a:stretch>
            <a:fillRect/>
          </a:stretch>
        </p:blipFill>
        <p:spPr>
          <a:xfrm>
            <a:off x="5868039" y="2121744"/>
            <a:ext cx="4601217" cy="3285998"/>
          </a:xfrm>
          <a:prstGeom prst="rect">
            <a:avLst/>
          </a:prstGeom>
        </p:spPr>
      </p:pic>
    </p:spTree>
    <p:extLst>
      <p:ext uri="{BB962C8B-B14F-4D97-AF65-F5344CB8AC3E}">
        <p14:creationId xmlns:p14="http://schemas.microsoft.com/office/powerpoint/2010/main" val="2289948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C58B8-2A40-CDEE-DEFA-30DFB7B25DB3}"/>
              </a:ext>
            </a:extLst>
          </p:cNvPr>
          <p:cNvSpPr>
            <a:spLocks noGrp="1"/>
          </p:cNvSpPr>
          <p:nvPr>
            <p:ph type="title"/>
          </p:nvPr>
        </p:nvSpPr>
        <p:spPr/>
        <p:txBody>
          <a:bodyPr/>
          <a:lstStyle/>
          <a:p>
            <a:r>
              <a:rPr lang="en-IN" b="1" dirty="0"/>
              <a:t>1.Performance Grading </a:t>
            </a:r>
            <a:endParaRPr lang="en-IN" dirty="0"/>
          </a:p>
        </p:txBody>
      </p:sp>
      <p:graphicFrame>
        <p:nvGraphicFramePr>
          <p:cNvPr id="4" name="Table 3">
            <a:extLst>
              <a:ext uri="{FF2B5EF4-FFF2-40B4-BE49-F238E27FC236}">
                <a16:creationId xmlns:a16="http://schemas.microsoft.com/office/drawing/2014/main" id="{445AD01D-6880-499D-1356-52A3D72BCE4E}"/>
              </a:ext>
            </a:extLst>
          </p:cNvPr>
          <p:cNvGraphicFramePr>
            <a:graphicFrameLocks noGrp="1"/>
          </p:cNvGraphicFramePr>
          <p:nvPr>
            <p:extLst>
              <p:ext uri="{D42A27DB-BD31-4B8C-83A1-F6EECF244321}">
                <p14:modId xmlns:p14="http://schemas.microsoft.com/office/powerpoint/2010/main" val="2831386933"/>
              </p:ext>
            </p:extLst>
          </p:nvPr>
        </p:nvGraphicFramePr>
        <p:xfrm>
          <a:off x="511279" y="2254042"/>
          <a:ext cx="4965290" cy="3618272"/>
        </p:xfrm>
        <a:graphic>
          <a:graphicData uri="http://schemas.openxmlformats.org/drawingml/2006/table">
            <a:tbl>
              <a:tblPr>
                <a:tableStyleId>{5C22544A-7EE6-4342-B048-85BDC9FD1C3A}</a:tableStyleId>
              </a:tblPr>
              <a:tblGrid>
                <a:gridCol w="542902">
                  <a:extLst>
                    <a:ext uri="{9D8B030D-6E8A-4147-A177-3AD203B41FA5}">
                      <a16:colId xmlns:a16="http://schemas.microsoft.com/office/drawing/2014/main" val="4087844908"/>
                    </a:ext>
                  </a:extLst>
                </a:gridCol>
                <a:gridCol w="1040562">
                  <a:extLst>
                    <a:ext uri="{9D8B030D-6E8A-4147-A177-3AD203B41FA5}">
                      <a16:colId xmlns:a16="http://schemas.microsoft.com/office/drawing/2014/main" val="1678980794"/>
                    </a:ext>
                  </a:extLst>
                </a:gridCol>
                <a:gridCol w="1051872">
                  <a:extLst>
                    <a:ext uri="{9D8B030D-6E8A-4147-A177-3AD203B41FA5}">
                      <a16:colId xmlns:a16="http://schemas.microsoft.com/office/drawing/2014/main" val="441020525"/>
                    </a:ext>
                  </a:extLst>
                </a:gridCol>
                <a:gridCol w="848284">
                  <a:extLst>
                    <a:ext uri="{9D8B030D-6E8A-4147-A177-3AD203B41FA5}">
                      <a16:colId xmlns:a16="http://schemas.microsoft.com/office/drawing/2014/main" val="2072965306"/>
                    </a:ext>
                  </a:extLst>
                </a:gridCol>
                <a:gridCol w="825663">
                  <a:extLst>
                    <a:ext uri="{9D8B030D-6E8A-4147-A177-3AD203B41FA5}">
                      <a16:colId xmlns:a16="http://schemas.microsoft.com/office/drawing/2014/main" val="27400298"/>
                    </a:ext>
                  </a:extLst>
                </a:gridCol>
                <a:gridCol w="656007">
                  <a:extLst>
                    <a:ext uri="{9D8B030D-6E8A-4147-A177-3AD203B41FA5}">
                      <a16:colId xmlns:a16="http://schemas.microsoft.com/office/drawing/2014/main" val="858516919"/>
                    </a:ext>
                  </a:extLst>
                </a:gridCol>
              </a:tblGrid>
              <a:tr h="875388">
                <a:tc>
                  <a:txBody>
                    <a:bodyPr/>
                    <a:lstStyle/>
                    <a:p>
                      <a:pPr algn="ctr" fontAlgn="b"/>
                      <a:r>
                        <a:rPr lang="en-IN" sz="1200" b="1" u="none" strike="noStrike" dirty="0">
                          <a:effectLst/>
                        </a:rPr>
                        <a:t>Zone</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Average performer</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bottom performer</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High Performer</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Low performer</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499197299"/>
                  </a:ext>
                </a:extLst>
              </a:tr>
              <a:tr h="466874">
                <a:tc>
                  <a:txBody>
                    <a:bodyPr/>
                    <a:lstStyle/>
                    <a:p>
                      <a:pPr algn="ctr" fontAlgn="b"/>
                      <a:r>
                        <a:rPr lang="en-IN" sz="1200" b="1" u="none" strike="noStrike">
                          <a:effectLst/>
                        </a:rPr>
                        <a:t>East</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14%</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14%</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29%</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43%</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100%</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451462459"/>
                  </a:ext>
                </a:extLst>
              </a:tr>
              <a:tr h="466874">
                <a:tc>
                  <a:txBody>
                    <a:bodyPr/>
                    <a:lstStyle/>
                    <a:p>
                      <a:pPr algn="ctr" fontAlgn="b"/>
                      <a:r>
                        <a:rPr lang="en-IN" sz="1200" b="1" u="none" strike="noStrike">
                          <a:effectLst/>
                        </a:rPr>
                        <a:t>North</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47%</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5%</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21%</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26%</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100%</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31139717"/>
                  </a:ext>
                </a:extLst>
              </a:tr>
              <a:tr h="466874">
                <a:tc>
                  <a:txBody>
                    <a:bodyPr/>
                    <a:lstStyle/>
                    <a:p>
                      <a:pPr algn="ctr" fontAlgn="b"/>
                      <a:r>
                        <a:rPr lang="en-IN" sz="1200" b="1" u="none" strike="noStrike">
                          <a:effectLst/>
                        </a:rPr>
                        <a:t>South</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39%</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17%</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11%</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33%</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100%</a:t>
                      </a:r>
                      <a:endParaRPr lang="en-IN" sz="1200" b="1"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00705346"/>
                  </a:ext>
                </a:extLst>
              </a:tr>
              <a:tr h="466874">
                <a:tc>
                  <a:txBody>
                    <a:bodyPr/>
                    <a:lstStyle/>
                    <a:p>
                      <a:pPr algn="ctr" fontAlgn="b"/>
                      <a:r>
                        <a:rPr lang="en-IN" sz="1200" b="1" u="none" strike="noStrike">
                          <a:effectLst/>
                        </a:rPr>
                        <a:t>West</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59%</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18%</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12%</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12%</a:t>
                      </a:r>
                      <a:endParaRPr lang="en-IN" sz="1200" b="1"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100%</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33656789"/>
                  </a:ext>
                </a:extLst>
              </a:tr>
              <a:tr h="875388">
                <a:tc>
                  <a:txBody>
                    <a:bodyPr/>
                    <a:lstStyle/>
                    <a:p>
                      <a:pPr algn="ctr" fontAlgn="b"/>
                      <a:r>
                        <a:rPr lang="en-IN" sz="1200" b="1" u="none" strike="noStrike">
                          <a:effectLst/>
                        </a:rPr>
                        <a:t>Grand Total</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44%</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13%</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16%</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a:effectLst/>
                        </a:rPr>
                        <a:t>26%</a:t>
                      </a:r>
                      <a:endParaRPr lang="en-IN" sz="1200" b="1"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200" b="1" u="none" strike="noStrike" dirty="0">
                          <a:effectLst/>
                        </a:rPr>
                        <a:t>100%</a:t>
                      </a:r>
                      <a:endParaRPr lang="en-IN" sz="12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34532456"/>
                  </a:ext>
                </a:extLst>
              </a:tr>
            </a:tbl>
          </a:graphicData>
        </a:graphic>
      </p:graphicFrame>
      <p:graphicFrame>
        <p:nvGraphicFramePr>
          <p:cNvPr id="5" name="Chart 4">
            <a:extLst>
              <a:ext uri="{FF2B5EF4-FFF2-40B4-BE49-F238E27FC236}">
                <a16:creationId xmlns:a16="http://schemas.microsoft.com/office/drawing/2014/main" id="{337A4A78-FD23-D785-0995-6BE7B5689C6B}"/>
              </a:ext>
            </a:extLst>
          </p:cNvPr>
          <p:cNvGraphicFramePr>
            <a:graphicFrameLocks/>
          </p:cNvGraphicFramePr>
          <p:nvPr>
            <p:extLst>
              <p:ext uri="{D42A27DB-BD31-4B8C-83A1-F6EECF244321}">
                <p14:modId xmlns:p14="http://schemas.microsoft.com/office/powerpoint/2010/main" val="2981385282"/>
              </p:ext>
            </p:extLst>
          </p:nvPr>
        </p:nvGraphicFramePr>
        <p:xfrm>
          <a:off x="5820697" y="2057399"/>
          <a:ext cx="6056669" cy="37632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03447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28710-9FB7-5551-96F5-EA2A6A4D2B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C500F-DCBF-F157-9585-FB90A9DFB7E1}"/>
              </a:ext>
            </a:extLst>
          </p:cNvPr>
          <p:cNvSpPr>
            <a:spLocks noGrp="1"/>
          </p:cNvSpPr>
          <p:nvPr>
            <p:ph type="title"/>
          </p:nvPr>
        </p:nvSpPr>
        <p:spPr/>
        <p:txBody>
          <a:bodyPr/>
          <a:lstStyle/>
          <a:p>
            <a:r>
              <a:rPr lang="en-IN" b="1" dirty="0"/>
              <a:t>Grading Assignment Example</a:t>
            </a:r>
          </a:p>
        </p:txBody>
      </p:sp>
      <p:sp>
        <p:nvSpPr>
          <p:cNvPr id="3" name="Content Placeholder 2">
            <a:extLst>
              <a:ext uri="{FF2B5EF4-FFF2-40B4-BE49-F238E27FC236}">
                <a16:creationId xmlns:a16="http://schemas.microsoft.com/office/drawing/2014/main" id="{87955B80-8F53-74E2-8843-E9A90A3EB31A}"/>
              </a:ext>
            </a:extLst>
          </p:cNvPr>
          <p:cNvSpPr>
            <a:spLocks noGrp="1"/>
          </p:cNvSpPr>
          <p:nvPr>
            <p:ph idx="1"/>
          </p:nvPr>
        </p:nvSpPr>
        <p:spPr>
          <a:xfrm>
            <a:off x="1103312" y="2062750"/>
            <a:ext cx="8946541" cy="4195481"/>
          </a:xfrm>
        </p:spPr>
        <p:txBody>
          <a:bodyPr/>
          <a:lstStyle/>
          <a:p>
            <a:pPr marL="0" indent="0">
              <a:buNone/>
            </a:pPr>
            <a:r>
              <a:rPr lang="en-US" dirty="0"/>
              <a:t>For instance, a Style Advisor</a:t>
            </a:r>
          </a:p>
          <a:p>
            <a:pPr marL="0" indent="0">
              <a:buNone/>
            </a:pPr>
            <a:r>
              <a:rPr lang="en-US" dirty="0"/>
              <a:t>with an Evaluation_Score of 90</a:t>
            </a:r>
          </a:p>
          <a:p>
            <a:pPr marL="0" indent="0">
              <a:buNone/>
            </a:pPr>
            <a:r>
              <a:rPr lang="en-US" dirty="0"/>
              <a:t>is classified as a High Performer, </a:t>
            </a:r>
          </a:p>
          <a:p>
            <a:pPr marL="0" indent="0">
              <a:buNone/>
            </a:pPr>
            <a:r>
              <a:rPr lang="en-US" dirty="0"/>
              <a:t>while those with scores below 50 </a:t>
            </a:r>
          </a:p>
          <a:p>
            <a:pPr marL="0" indent="0">
              <a:buNone/>
            </a:pPr>
            <a:r>
              <a:rPr lang="en-US" dirty="0"/>
              <a:t>are categorized as Low Performers.</a:t>
            </a:r>
          </a:p>
          <a:p>
            <a:pPr marL="0" indent="0">
              <a:buNone/>
            </a:pPr>
            <a:r>
              <a:rPr lang="en-US" dirty="0"/>
              <a:t>This classification aids in identifying</a:t>
            </a:r>
          </a:p>
          <a:p>
            <a:pPr marL="0" indent="0">
              <a:buNone/>
            </a:pPr>
            <a:r>
              <a:rPr lang="en-US" dirty="0"/>
              <a:t>training needs and recognizing </a:t>
            </a:r>
          </a:p>
          <a:p>
            <a:pPr marL="0" indent="0">
              <a:buNone/>
            </a:pPr>
            <a:r>
              <a:rPr lang="en-US" dirty="0"/>
              <a:t>high achievers within the team.</a:t>
            </a:r>
            <a:endParaRPr lang="en-IN" dirty="0"/>
          </a:p>
        </p:txBody>
      </p:sp>
      <p:pic>
        <p:nvPicPr>
          <p:cNvPr id="5" name="Picture 4">
            <a:extLst>
              <a:ext uri="{FF2B5EF4-FFF2-40B4-BE49-F238E27FC236}">
                <a16:creationId xmlns:a16="http://schemas.microsoft.com/office/drawing/2014/main" id="{511B6D81-E6B9-BC9A-7C89-9E41E1B89301}"/>
              </a:ext>
            </a:extLst>
          </p:cNvPr>
          <p:cNvPicPr>
            <a:picLocks noChangeAspect="1"/>
          </p:cNvPicPr>
          <p:nvPr/>
        </p:nvPicPr>
        <p:blipFill>
          <a:blip r:embed="rId2"/>
          <a:stretch>
            <a:fillRect/>
          </a:stretch>
        </p:blipFill>
        <p:spPr>
          <a:xfrm>
            <a:off x="6096000" y="2223571"/>
            <a:ext cx="4648849" cy="3000794"/>
          </a:xfrm>
          <a:prstGeom prst="rect">
            <a:avLst/>
          </a:prstGeom>
        </p:spPr>
      </p:pic>
    </p:spTree>
    <p:extLst>
      <p:ext uri="{BB962C8B-B14F-4D97-AF65-F5344CB8AC3E}">
        <p14:creationId xmlns:p14="http://schemas.microsoft.com/office/powerpoint/2010/main" val="3970028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3F99A-CFDB-4D79-3683-F44E1AAAE89D}"/>
              </a:ext>
            </a:extLst>
          </p:cNvPr>
          <p:cNvSpPr>
            <a:spLocks noGrp="1"/>
          </p:cNvSpPr>
          <p:nvPr>
            <p:ph type="title"/>
          </p:nvPr>
        </p:nvSpPr>
        <p:spPr/>
        <p:txBody>
          <a:bodyPr/>
          <a:lstStyle/>
          <a:p>
            <a:r>
              <a:rPr lang="en-IN" b="1" dirty="0"/>
              <a:t>Pivot Table Insights</a:t>
            </a:r>
          </a:p>
        </p:txBody>
      </p:sp>
      <p:sp>
        <p:nvSpPr>
          <p:cNvPr id="3" name="Content Placeholder 2">
            <a:extLst>
              <a:ext uri="{FF2B5EF4-FFF2-40B4-BE49-F238E27FC236}">
                <a16:creationId xmlns:a16="http://schemas.microsoft.com/office/drawing/2014/main" id="{2582F0EB-05E5-536A-A2C4-BD9F0E2E85A3}"/>
              </a:ext>
            </a:extLst>
          </p:cNvPr>
          <p:cNvSpPr>
            <a:spLocks noGrp="1"/>
          </p:cNvSpPr>
          <p:nvPr>
            <p:ph idx="1"/>
          </p:nvPr>
        </p:nvSpPr>
        <p:spPr/>
        <p:txBody>
          <a:bodyPr/>
          <a:lstStyle/>
          <a:p>
            <a:pPr marL="0" indent="0">
              <a:buNone/>
            </a:pPr>
            <a:r>
              <a:rPr lang="en-US" dirty="0"/>
              <a:t>The pivot table analysis reveals </a:t>
            </a:r>
          </a:p>
          <a:p>
            <a:pPr marL="0" indent="0">
              <a:buNone/>
            </a:pPr>
            <a:r>
              <a:rPr lang="en-US" dirty="0"/>
              <a:t>the average Evaluation_Score</a:t>
            </a:r>
          </a:p>
          <a:p>
            <a:pPr marL="0" indent="0">
              <a:buNone/>
            </a:pPr>
            <a:r>
              <a:rPr lang="en-US" dirty="0"/>
              <a:t>segmented by Zone, highlighting </a:t>
            </a:r>
          </a:p>
          <a:p>
            <a:pPr marL="0" indent="0">
              <a:buNone/>
            </a:pPr>
            <a:r>
              <a:rPr lang="en-US" dirty="0"/>
              <a:t>key strengths and weaknesses.</a:t>
            </a:r>
          </a:p>
          <a:p>
            <a:pPr marL="0" indent="0">
              <a:buNone/>
            </a:pPr>
            <a:r>
              <a:rPr lang="en-US" dirty="0"/>
              <a:t>Notable observations show which regions</a:t>
            </a:r>
          </a:p>
          <a:p>
            <a:pPr marL="0" indent="0">
              <a:buNone/>
            </a:pPr>
            <a:r>
              <a:rPr lang="en-US" dirty="0"/>
              <a:t>consistently outperform others, </a:t>
            </a:r>
          </a:p>
          <a:p>
            <a:pPr marL="0" indent="0">
              <a:buNone/>
            </a:pPr>
            <a:r>
              <a:rPr lang="en-US" dirty="0"/>
              <a:t>providing a basis for targeted </a:t>
            </a:r>
          </a:p>
          <a:p>
            <a:pPr marL="0" indent="0">
              <a:buNone/>
            </a:pPr>
            <a:r>
              <a:rPr lang="en-US" dirty="0"/>
              <a:t>management efforts.</a:t>
            </a:r>
            <a:endParaRPr lang="en-IN" dirty="0"/>
          </a:p>
        </p:txBody>
      </p:sp>
      <p:pic>
        <p:nvPicPr>
          <p:cNvPr id="5" name="Picture 4">
            <a:extLst>
              <a:ext uri="{FF2B5EF4-FFF2-40B4-BE49-F238E27FC236}">
                <a16:creationId xmlns:a16="http://schemas.microsoft.com/office/drawing/2014/main" id="{2B4C8097-C289-3A01-4417-A25BEF16E5B1}"/>
              </a:ext>
            </a:extLst>
          </p:cNvPr>
          <p:cNvPicPr>
            <a:picLocks noChangeAspect="1"/>
          </p:cNvPicPr>
          <p:nvPr/>
        </p:nvPicPr>
        <p:blipFill>
          <a:blip r:embed="rId2"/>
          <a:stretch>
            <a:fillRect/>
          </a:stretch>
        </p:blipFill>
        <p:spPr>
          <a:xfrm>
            <a:off x="6027174" y="1853248"/>
            <a:ext cx="5328158" cy="3849462"/>
          </a:xfrm>
          <a:prstGeom prst="rect">
            <a:avLst/>
          </a:prstGeom>
        </p:spPr>
      </p:pic>
    </p:spTree>
    <p:extLst>
      <p:ext uri="{BB962C8B-B14F-4D97-AF65-F5344CB8AC3E}">
        <p14:creationId xmlns:p14="http://schemas.microsoft.com/office/powerpoint/2010/main" val="2942299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203</TotalTime>
  <Words>1113</Words>
  <Application>Microsoft Office PowerPoint</Application>
  <PresentationFormat>Widescreen</PresentationFormat>
  <Paragraphs>258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Calibri</vt:lpstr>
      <vt:lpstr>Century Gothic</vt:lpstr>
      <vt:lpstr>Wingdings</vt:lpstr>
      <vt:lpstr>Wingdings 3</vt:lpstr>
      <vt:lpstr>Ion</vt:lpstr>
      <vt:lpstr>Bare International Analysis</vt:lpstr>
      <vt:lpstr>Project Overview</vt:lpstr>
      <vt:lpstr>Objectives of Analysis</vt:lpstr>
      <vt:lpstr>Columns Explanation</vt:lpstr>
      <vt:lpstr>Data Structure</vt:lpstr>
      <vt:lpstr>Performance Grading Scale</vt:lpstr>
      <vt:lpstr>1.Performance Grading </vt:lpstr>
      <vt:lpstr>Grading Assignment Example</vt:lpstr>
      <vt:lpstr>Pivot Table Insights</vt:lpstr>
      <vt:lpstr>2. Pivot Table Analysis  The average Evaluation_Score by Zone: </vt:lpstr>
      <vt:lpstr>    Trend of Evaluation Scores Over Time </vt:lpstr>
      <vt:lpstr>Performance Breakdown by Criteria </vt:lpstr>
      <vt:lpstr>Percentage of High Performers by Region </vt:lpstr>
      <vt:lpstr>High Performer Analysis</vt:lpstr>
      <vt:lpstr>Summary: for High Performance</vt:lpstr>
      <vt:lpstr>4 .Brand Knowledge &amp; Recommendations </vt:lpstr>
      <vt:lpstr>Top Performing Stores (Score 80%+)</vt:lpstr>
      <vt:lpstr>Low-to-Average Performing Stores (Below 75%)</vt:lpstr>
      <vt:lpstr>Gaps for Improvement</vt:lpstr>
      <vt:lpstr>Visualizations Overview</vt:lpstr>
      <vt:lpstr>Key Insights Summary</vt:lpstr>
      <vt:lpstr>Recommendations for Improvement</vt:lpstr>
      <vt:lpstr>Recap of Findings</vt:lpstr>
      <vt:lpstr>Steps to Improve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priya</dc:creator>
  <cp:lastModifiedBy>priyanka priya</cp:lastModifiedBy>
  <cp:revision>45</cp:revision>
  <dcterms:created xsi:type="dcterms:W3CDTF">2025-06-01T13:29:01Z</dcterms:created>
  <dcterms:modified xsi:type="dcterms:W3CDTF">2025-06-22T11:52:35Z</dcterms:modified>
</cp:coreProperties>
</file>