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notesMasterIdLst>
    <p:notesMasterId r:id="rId26"/>
  </p:notesMasterIdLst>
  <p:sldIdLst>
    <p:sldId id="256" r:id="rId5"/>
    <p:sldId id="332" r:id="rId6"/>
    <p:sldId id="333" r:id="rId7"/>
    <p:sldId id="334" r:id="rId8"/>
    <p:sldId id="344" r:id="rId9"/>
    <p:sldId id="335" r:id="rId10"/>
    <p:sldId id="345" r:id="rId11"/>
    <p:sldId id="343" r:id="rId12"/>
    <p:sldId id="352" r:id="rId13"/>
    <p:sldId id="353" r:id="rId14"/>
    <p:sldId id="354" r:id="rId15"/>
    <p:sldId id="337" r:id="rId16"/>
    <p:sldId id="356" r:id="rId17"/>
    <p:sldId id="338" r:id="rId18"/>
    <p:sldId id="358" r:id="rId19"/>
    <p:sldId id="348" r:id="rId20"/>
    <p:sldId id="347" r:id="rId21"/>
    <p:sldId id="341" r:id="rId22"/>
    <p:sldId id="340" r:id="rId23"/>
    <p:sldId id="359" r:id="rId24"/>
    <p:sldId id="34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174506-A038-82C3-2FD4-A76CB88607D8}" name="Guillermo" initials="G" userId="Guillermo" providerId="None"/>
  <p188:author id="{E4B78226-022B-9400-187C-7062D1819050}" name="Priyanka Upadhyay" initials="PU" userId="S::s8prupad_uni-saarland.de#ext#@dfkide.onmicrosoft.com::d7a5d161-84ed-4dbc-80d2-355f94d75740" providerId="AD"/>
  <p188:author id="{AE470464-B334-B2DE-338F-63DC209551E9}" name="Juhi Lokeshkumar Gupta" initials="JG" userId="S::jugu00001_uni-saarland.de#ext#@dfkide.onmicrosoft.com::e84dc9de-a04b-40eb-a192-cdbbeb65660e" providerId="AD"/>
  <p188:author id="{AD4EEBE4-F797-452E-842C-67798B6C41B7}" name="Guillermo Reyes Fuentes" initials="GF" userId="S::gure01@dfki.de::916608ec-f31f-4899-afcd-d95e4a5e07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2F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9FE35-39D1-45B6-A9FE-6920E6EAAB09}" v="67" dt="2022-02-02T18:59:59.309"/>
    <p1510:client id="{043EE6AE-FA41-4D7F-AE5E-07668B60D6E4}" v="1922" dt="2022-02-02T12:41:12.310"/>
    <p1510:client id="{14364DDC-6B69-2D7A-D226-62AA3232A157}" v="1" dt="2022-02-02T12:24:21.197"/>
    <p1510:client id="{1DAACC43-8502-A4D6-93C3-034AFFB30650}" v="1440" dt="2022-02-02T22:54:57.156"/>
    <p1510:client id="{1F92416D-0A2A-4D6C-94B2-DDF42F6DDF1F}" v="8" dt="2022-02-03T14:22:37.981"/>
    <p1510:client id="{2EA96294-63CD-4DCB-93D4-57F98280C4FD}" v="124" dt="2022-02-02T21:41:55.525"/>
    <p1510:client id="{3DD24A40-96ED-467F-B5AB-28899C470B50}" vWet="2" dt="2022-02-03T08:20:22.821"/>
    <p1510:client id="{41442726-EE36-41BA-AFD3-8E4F4D747118}" v="927" dt="2022-02-02T21:33:19.998"/>
    <p1510:client id="{42486B21-757F-9038-E8B6-8338304D8FF5}" v="574" dt="2022-02-02T14:22:19.286"/>
    <p1510:client id="{469EFAAB-07BF-403C-BB26-2062993561FA}" v="1764" dt="2022-02-02T13:08:24.122"/>
    <p1510:client id="{573D5438-0465-46B4-A6C7-4C8180EA31E5}" v="49" dt="2022-02-03T11:38:03.431"/>
    <p1510:client id="{5FE57A85-6799-2660-4FA6-34A6A1A25CE2}" v="104" dt="2022-02-03T09:37:18.549"/>
    <p1510:client id="{61A5B99E-37DC-4FD5-8BE0-E59ED32A43E7}" v="21" dt="2022-02-02T18:53:12.560"/>
    <p1510:client id="{6A1862FD-92FD-4FD4-8A0C-B63B535FCADE}" v="567" dt="2022-02-02T19:31:31.536"/>
    <p1510:client id="{84BC1FAC-C284-4BB5-9AE2-2874239E28C8}" v="62" dt="2022-02-02T21:34:41.139"/>
    <p1510:client id="{8D652FD7-136C-43F2-BEBE-8002E777CCAC}" v="39" dt="2022-02-02T19:11:46.364"/>
    <p1510:client id="{9F73B638-093F-4B84-9CF4-6D93B3027AAA}" v="52" dt="2022-02-02T21:23:49.863"/>
    <p1510:client id="{A8079BBD-FAB3-4492-B6D2-A4B582C0F261}" v="8" dt="2022-02-03T12:49:29.740"/>
    <p1510:client id="{B4A79CB9-912D-47BF-B87E-0E5D19A4A784}" v="1004" dt="2022-02-02T13:13:28.682"/>
    <p1510:client id="{BDA837D8-0066-4E89-82AF-8D5409A2FCFF}" v="3" dt="2022-02-02T18:42:13.132"/>
    <p1510:client id="{C72E8510-24BB-46E5-A0B2-1649B88D6A8B}" v="169" dt="2022-02-03T12:42:20.186"/>
    <p1510:client id="{D678DCA5-17E2-40F9-A39D-3DFBBB16990C}" v="29" dt="2022-02-03T08:21:08.574"/>
    <p1510:client id="{DC90917C-24E0-4AE2-B011-CDDE033AFAAA}" v="2" dt="2022-02-02T18:46:28.672"/>
    <p1510:client id="{E7EBA53C-78C7-4410-A361-4B2D54FABCEB}" v="45" dt="2022-02-03T12:42:55.852"/>
    <p1510:client id="{E94C4CAE-3F2D-4EE5-904C-F9C197D540A4}" v="15" dt="2022-02-02T18:40:00.983"/>
    <p1510:client id="{F86B7E3C-4D23-4BAA-BD08-ADD9071B2EB9}" v="384" dt="2022-02-02T21:50:09.274"/>
    <p1510:client id="{FD643C85-D14F-B054-183C-D553B07949C6}" v="201" dt="2022-02-03T12:41:45.924"/>
    <p1510:client id="{FDB987AC-0087-80FB-FD5F-B126B905E38C}" v="10" dt="2022-02-02T14:50:57.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E45A8-CD86-4480-AA6D-3AE7073E17C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5264CE23-E597-439D-A45A-F35824DC18C7}">
      <dgm:prSet phldrT="[Text]" phldr="0"/>
      <dgm:spPr/>
      <dgm:t>
        <a:bodyPr/>
        <a:lstStyle/>
        <a:p>
          <a:pPr rtl="0"/>
          <a:r>
            <a:rPr lang="en-GB">
              <a:latin typeface="Calibri Light" panose="020F0302020204030204"/>
            </a:rPr>
            <a:t>Easy</a:t>
          </a:r>
        </a:p>
      </dgm:t>
    </dgm:pt>
    <dgm:pt modelId="{C546C9C4-74CE-4D34-B2F9-A83041D717B1}" type="parTrans" cxnId="{5934A4F4-6595-4094-BBB1-129BE0EB48AB}">
      <dgm:prSet/>
      <dgm:spPr/>
      <dgm:t>
        <a:bodyPr/>
        <a:lstStyle/>
        <a:p>
          <a:endParaRPr lang="en-GB"/>
        </a:p>
      </dgm:t>
    </dgm:pt>
    <dgm:pt modelId="{B5AD3942-4083-4166-888F-EF2185B65256}" type="sibTrans" cxnId="{5934A4F4-6595-4094-BBB1-129BE0EB48AB}">
      <dgm:prSet/>
      <dgm:spPr/>
      <dgm:t>
        <a:bodyPr/>
        <a:lstStyle/>
        <a:p>
          <a:endParaRPr lang="en-GB"/>
        </a:p>
      </dgm:t>
    </dgm:pt>
    <dgm:pt modelId="{29E2F100-9355-48A6-A505-9AE8EDFAAF3D}">
      <dgm:prSet phldrT="[Text]" phldr="0"/>
      <dgm:spPr/>
      <dgm:t>
        <a:bodyPr/>
        <a:lstStyle/>
        <a:p>
          <a:r>
            <a:rPr lang="en-GB"/>
            <a:t>Track</a:t>
          </a:r>
          <a:r>
            <a:rPr lang="en-GB">
              <a:latin typeface="Calibri Light" panose="020F0302020204030204"/>
            </a:rPr>
            <a:t> &amp; System</a:t>
          </a:r>
          <a:r>
            <a:rPr lang="en-GB"/>
            <a:t> monitoring task</a:t>
          </a:r>
        </a:p>
      </dgm:t>
    </dgm:pt>
    <dgm:pt modelId="{358E0FB0-77CD-44D7-800D-29EF9F83902E}" type="parTrans" cxnId="{B4A683EB-6640-4813-8983-8BD4CE81AC2F}">
      <dgm:prSet/>
      <dgm:spPr/>
      <dgm:t>
        <a:bodyPr/>
        <a:lstStyle/>
        <a:p>
          <a:endParaRPr lang="en-GB"/>
        </a:p>
      </dgm:t>
    </dgm:pt>
    <dgm:pt modelId="{37F8286E-4455-47BC-B315-D10744892ABD}" type="sibTrans" cxnId="{B4A683EB-6640-4813-8983-8BD4CE81AC2F}">
      <dgm:prSet/>
      <dgm:spPr/>
      <dgm:t>
        <a:bodyPr/>
        <a:lstStyle/>
        <a:p>
          <a:endParaRPr lang="en-GB"/>
        </a:p>
      </dgm:t>
    </dgm:pt>
    <dgm:pt modelId="{5BA6D2FE-1C6A-4647-AC0A-647D6E4A3709}">
      <dgm:prSet phldrT="[Text]" phldr="0"/>
      <dgm:spPr/>
      <dgm:t>
        <a:bodyPr/>
        <a:lstStyle/>
        <a:p>
          <a:r>
            <a:rPr lang="en-GB">
              <a:latin typeface="Calibri Light" panose="020F0302020204030204"/>
            </a:rPr>
            <a:t>Medium</a:t>
          </a:r>
          <a:endParaRPr lang="en-GB"/>
        </a:p>
      </dgm:t>
    </dgm:pt>
    <dgm:pt modelId="{0AA2335D-7A6F-46FF-8D6C-AAF11E11B9AD}" type="parTrans" cxnId="{AD3DF7A9-0A79-4D3F-B531-ADBE97E52BC5}">
      <dgm:prSet/>
      <dgm:spPr/>
      <dgm:t>
        <a:bodyPr/>
        <a:lstStyle/>
        <a:p>
          <a:endParaRPr lang="en-GB"/>
        </a:p>
      </dgm:t>
    </dgm:pt>
    <dgm:pt modelId="{56A5D437-2663-4328-9268-A9291D8B3510}" type="sibTrans" cxnId="{AD3DF7A9-0A79-4D3F-B531-ADBE97E52BC5}">
      <dgm:prSet/>
      <dgm:spPr/>
      <dgm:t>
        <a:bodyPr/>
        <a:lstStyle/>
        <a:p>
          <a:endParaRPr lang="en-GB"/>
        </a:p>
      </dgm:t>
    </dgm:pt>
    <dgm:pt modelId="{1228CD17-3199-4FC5-A246-5496CC6F9AB1}">
      <dgm:prSet phldrT="[Text]" phldr="0"/>
      <dgm:spPr/>
      <dgm:t>
        <a:bodyPr/>
        <a:lstStyle/>
        <a:p>
          <a:r>
            <a:rPr lang="en-GB">
              <a:latin typeface="Calibri Light" panose="020F0302020204030204"/>
            </a:rPr>
            <a:t>Difficult</a:t>
          </a:r>
          <a:endParaRPr lang="en-GB"/>
        </a:p>
      </dgm:t>
    </dgm:pt>
    <dgm:pt modelId="{39BB7835-BE85-46EC-9B7E-9ABD7D9F7F4F}" type="parTrans" cxnId="{21937B98-9E43-4C7C-994C-DDD350F1F539}">
      <dgm:prSet/>
      <dgm:spPr/>
      <dgm:t>
        <a:bodyPr/>
        <a:lstStyle/>
        <a:p>
          <a:endParaRPr lang="en-GB"/>
        </a:p>
      </dgm:t>
    </dgm:pt>
    <dgm:pt modelId="{B98C2644-C102-4E7A-B166-17AAF089B8D4}" type="sibTrans" cxnId="{21937B98-9E43-4C7C-994C-DDD350F1F539}">
      <dgm:prSet/>
      <dgm:spPr/>
      <dgm:t>
        <a:bodyPr/>
        <a:lstStyle/>
        <a:p>
          <a:endParaRPr lang="en-GB"/>
        </a:p>
      </dgm:t>
    </dgm:pt>
    <dgm:pt modelId="{7A9489C9-D59C-48FA-8596-20D719B0FF0B}">
      <dgm:prSet phldrT="[Text]" phldr="0"/>
      <dgm:spPr/>
      <dgm:t>
        <a:bodyPr/>
        <a:lstStyle/>
        <a:p>
          <a:r>
            <a:rPr lang="en-GB">
              <a:latin typeface="Calibri Light" panose="020F0302020204030204"/>
            </a:rPr>
            <a:t>Communication</a:t>
          </a:r>
          <a:endParaRPr lang="en-GB"/>
        </a:p>
      </dgm:t>
    </dgm:pt>
    <dgm:pt modelId="{2AD0E05E-3352-43AD-BD74-C1B17F796BC2}" type="parTrans" cxnId="{58F1474C-CC5B-46A5-AA02-1610C2E8C9C9}">
      <dgm:prSet/>
      <dgm:spPr/>
      <dgm:t>
        <a:bodyPr/>
        <a:lstStyle/>
        <a:p>
          <a:endParaRPr lang="en-GB"/>
        </a:p>
      </dgm:t>
    </dgm:pt>
    <dgm:pt modelId="{89E3AC12-0D07-4770-8B69-86460FF06FC3}" type="sibTrans" cxnId="{58F1474C-CC5B-46A5-AA02-1610C2E8C9C9}">
      <dgm:prSet/>
      <dgm:spPr/>
      <dgm:t>
        <a:bodyPr/>
        <a:lstStyle/>
        <a:p>
          <a:endParaRPr lang="en-GB"/>
        </a:p>
      </dgm:t>
    </dgm:pt>
    <dgm:pt modelId="{D879D6BA-1BFC-445E-955A-7F4B6B80C396}">
      <dgm:prSet phldr="0"/>
      <dgm:spPr/>
      <dgm:t>
        <a:bodyPr/>
        <a:lstStyle/>
        <a:p>
          <a:pPr algn="just" rtl="0"/>
          <a:r>
            <a:rPr lang="en-GB">
              <a:latin typeface="Calibri"/>
              <a:cs typeface="Calibri"/>
            </a:rPr>
            <a:t>Resource management task</a:t>
          </a:r>
          <a:endParaRPr lang="en-US"/>
        </a:p>
      </dgm:t>
    </dgm:pt>
    <dgm:pt modelId="{5139F416-E4CC-4175-833C-D9856C20F29C}" type="parTrans" cxnId="{FB52F920-C854-436F-A5F2-AC090156704A}">
      <dgm:prSet/>
      <dgm:spPr/>
      <dgm:t>
        <a:bodyPr/>
        <a:lstStyle/>
        <a:p>
          <a:endParaRPr lang="en-IN"/>
        </a:p>
      </dgm:t>
    </dgm:pt>
    <dgm:pt modelId="{50F2A419-32C5-4C75-BD26-4D120B1D9E99}" type="sibTrans" cxnId="{FB52F920-C854-436F-A5F2-AC090156704A}">
      <dgm:prSet/>
      <dgm:spPr/>
      <dgm:t>
        <a:bodyPr/>
        <a:lstStyle/>
        <a:p>
          <a:endParaRPr lang="en-IN"/>
        </a:p>
      </dgm:t>
    </dgm:pt>
    <dgm:pt modelId="{8609167F-2B2A-4FF1-BB2F-C3F10DA7BE85}" type="pres">
      <dgm:prSet presAssocID="{160E45A8-CD86-4480-AA6D-3AE7073E17C8}" presName="linear" presStyleCnt="0">
        <dgm:presLayoutVars>
          <dgm:dir/>
          <dgm:animLvl val="lvl"/>
          <dgm:resizeHandles val="exact"/>
        </dgm:presLayoutVars>
      </dgm:prSet>
      <dgm:spPr/>
    </dgm:pt>
    <dgm:pt modelId="{C09E605E-F777-4668-9531-12919783A42D}" type="pres">
      <dgm:prSet presAssocID="{5264CE23-E597-439D-A45A-F35824DC18C7}" presName="parentLin" presStyleCnt="0"/>
      <dgm:spPr/>
    </dgm:pt>
    <dgm:pt modelId="{8F5BFB02-0D97-4736-A25F-2CEA9981BE01}" type="pres">
      <dgm:prSet presAssocID="{5264CE23-E597-439D-A45A-F35824DC18C7}" presName="parentLeftMargin" presStyleLbl="node1" presStyleIdx="0" presStyleCnt="3"/>
      <dgm:spPr/>
    </dgm:pt>
    <dgm:pt modelId="{409AE39B-CE50-4CC2-BB43-397F374B0814}" type="pres">
      <dgm:prSet presAssocID="{5264CE23-E597-439D-A45A-F35824DC18C7}" presName="parentText" presStyleLbl="node1" presStyleIdx="0" presStyleCnt="3">
        <dgm:presLayoutVars>
          <dgm:chMax val="0"/>
          <dgm:bulletEnabled val="1"/>
        </dgm:presLayoutVars>
      </dgm:prSet>
      <dgm:spPr/>
    </dgm:pt>
    <dgm:pt modelId="{9D6B92B9-C036-41D8-9681-97967D13EC8B}" type="pres">
      <dgm:prSet presAssocID="{5264CE23-E597-439D-A45A-F35824DC18C7}" presName="negativeSpace" presStyleCnt="0"/>
      <dgm:spPr/>
    </dgm:pt>
    <dgm:pt modelId="{7FBD0A73-E0E1-49CE-8712-64573799895A}" type="pres">
      <dgm:prSet presAssocID="{5264CE23-E597-439D-A45A-F35824DC18C7}" presName="childText" presStyleLbl="conFgAcc1" presStyleIdx="0" presStyleCnt="3">
        <dgm:presLayoutVars>
          <dgm:bulletEnabled val="1"/>
        </dgm:presLayoutVars>
      </dgm:prSet>
      <dgm:spPr/>
    </dgm:pt>
    <dgm:pt modelId="{668EE64D-9038-4503-BA8E-3A88FF3DCB6F}" type="pres">
      <dgm:prSet presAssocID="{B5AD3942-4083-4166-888F-EF2185B65256}" presName="spaceBetweenRectangles" presStyleCnt="0"/>
      <dgm:spPr/>
    </dgm:pt>
    <dgm:pt modelId="{F0FB0335-BE56-402E-8909-5D455A2FC508}" type="pres">
      <dgm:prSet presAssocID="{5BA6D2FE-1C6A-4647-AC0A-647D6E4A3709}" presName="parentLin" presStyleCnt="0"/>
      <dgm:spPr/>
    </dgm:pt>
    <dgm:pt modelId="{D6619A95-371F-4BCD-B64D-382FC0F442E3}" type="pres">
      <dgm:prSet presAssocID="{5BA6D2FE-1C6A-4647-AC0A-647D6E4A3709}" presName="parentLeftMargin" presStyleLbl="node1" presStyleIdx="0" presStyleCnt="3"/>
      <dgm:spPr/>
    </dgm:pt>
    <dgm:pt modelId="{E84F7FE9-D8D9-48FE-928B-9A43665A98FA}" type="pres">
      <dgm:prSet presAssocID="{5BA6D2FE-1C6A-4647-AC0A-647D6E4A3709}" presName="parentText" presStyleLbl="node1" presStyleIdx="1" presStyleCnt="3">
        <dgm:presLayoutVars>
          <dgm:chMax val="0"/>
          <dgm:bulletEnabled val="1"/>
        </dgm:presLayoutVars>
      </dgm:prSet>
      <dgm:spPr/>
    </dgm:pt>
    <dgm:pt modelId="{12920E89-BA32-4B48-8587-D5110E57BA36}" type="pres">
      <dgm:prSet presAssocID="{5BA6D2FE-1C6A-4647-AC0A-647D6E4A3709}" presName="negativeSpace" presStyleCnt="0"/>
      <dgm:spPr/>
    </dgm:pt>
    <dgm:pt modelId="{B5E4A749-A458-4F06-ABD3-6D875A00000A}" type="pres">
      <dgm:prSet presAssocID="{5BA6D2FE-1C6A-4647-AC0A-647D6E4A3709}" presName="childText" presStyleLbl="conFgAcc1" presStyleIdx="1" presStyleCnt="3">
        <dgm:presLayoutVars>
          <dgm:bulletEnabled val="1"/>
        </dgm:presLayoutVars>
      </dgm:prSet>
      <dgm:spPr/>
    </dgm:pt>
    <dgm:pt modelId="{0EA497F0-CCDE-4A1A-B648-62CFDC741215}" type="pres">
      <dgm:prSet presAssocID="{56A5D437-2663-4328-9268-A9291D8B3510}" presName="spaceBetweenRectangles" presStyleCnt="0"/>
      <dgm:spPr/>
    </dgm:pt>
    <dgm:pt modelId="{083BBA73-FCBA-4706-ADFC-1D2649CC8361}" type="pres">
      <dgm:prSet presAssocID="{1228CD17-3199-4FC5-A246-5496CC6F9AB1}" presName="parentLin" presStyleCnt="0"/>
      <dgm:spPr/>
    </dgm:pt>
    <dgm:pt modelId="{DDB619D7-F1FB-4C73-ABFD-1D870C499BAF}" type="pres">
      <dgm:prSet presAssocID="{1228CD17-3199-4FC5-A246-5496CC6F9AB1}" presName="parentLeftMargin" presStyleLbl="node1" presStyleIdx="1" presStyleCnt="3"/>
      <dgm:spPr/>
    </dgm:pt>
    <dgm:pt modelId="{4E2CEBA6-42C2-4C76-A888-03D46F87D9F6}" type="pres">
      <dgm:prSet presAssocID="{1228CD17-3199-4FC5-A246-5496CC6F9AB1}" presName="parentText" presStyleLbl="node1" presStyleIdx="2" presStyleCnt="3">
        <dgm:presLayoutVars>
          <dgm:chMax val="0"/>
          <dgm:bulletEnabled val="1"/>
        </dgm:presLayoutVars>
      </dgm:prSet>
      <dgm:spPr/>
    </dgm:pt>
    <dgm:pt modelId="{653B1391-5E72-41FB-ACA5-2751421EE00E}" type="pres">
      <dgm:prSet presAssocID="{1228CD17-3199-4FC5-A246-5496CC6F9AB1}" presName="negativeSpace" presStyleCnt="0"/>
      <dgm:spPr/>
    </dgm:pt>
    <dgm:pt modelId="{01951AA4-1F49-4BD8-AB48-DF4AF7C6C504}" type="pres">
      <dgm:prSet presAssocID="{1228CD17-3199-4FC5-A246-5496CC6F9AB1}" presName="childText" presStyleLbl="conFgAcc1" presStyleIdx="2" presStyleCnt="3">
        <dgm:presLayoutVars>
          <dgm:bulletEnabled val="1"/>
        </dgm:presLayoutVars>
      </dgm:prSet>
      <dgm:spPr/>
    </dgm:pt>
  </dgm:ptLst>
  <dgm:cxnLst>
    <dgm:cxn modelId="{FB52F920-C854-436F-A5F2-AC090156704A}" srcId="{5BA6D2FE-1C6A-4647-AC0A-647D6E4A3709}" destId="{D879D6BA-1BFC-445E-955A-7F4B6B80C396}" srcOrd="0" destOrd="0" parTransId="{5139F416-E4CC-4175-833C-D9856C20F29C}" sibTransId="{50F2A419-32C5-4C75-BD26-4D120B1D9E99}"/>
    <dgm:cxn modelId="{922B6633-7013-42E8-A96A-22CD8E820634}" type="presOf" srcId="{1228CD17-3199-4FC5-A246-5496CC6F9AB1}" destId="{4E2CEBA6-42C2-4C76-A888-03D46F87D9F6}" srcOrd="1" destOrd="0" presId="urn:microsoft.com/office/officeart/2005/8/layout/list1"/>
    <dgm:cxn modelId="{F6583548-DCDD-4AFE-AD10-C13249EB0F58}" type="presOf" srcId="{D879D6BA-1BFC-445E-955A-7F4B6B80C396}" destId="{B5E4A749-A458-4F06-ABD3-6D875A00000A}" srcOrd="0" destOrd="0" presId="urn:microsoft.com/office/officeart/2005/8/layout/list1"/>
    <dgm:cxn modelId="{58F1474C-CC5B-46A5-AA02-1610C2E8C9C9}" srcId="{1228CD17-3199-4FC5-A246-5496CC6F9AB1}" destId="{7A9489C9-D59C-48FA-8596-20D719B0FF0B}" srcOrd="0" destOrd="0" parTransId="{2AD0E05E-3352-43AD-BD74-C1B17F796BC2}" sibTransId="{89E3AC12-0D07-4770-8B69-86460FF06FC3}"/>
    <dgm:cxn modelId="{A278794C-59A9-4C6F-8FD5-A66AEE2EF3AA}" type="presOf" srcId="{5264CE23-E597-439D-A45A-F35824DC18C7}" destId="{8F5BFB02-0D97-4736-A25F-2CEA9981BE01}" srcOrd="0" destOrd="0" presId="urn:microsoft.com/office/officeart/2005/8/layout/list1"/>
    <dgm:cxn modelId="{E8AF5189-B268-4124-9F25-3E12C8015D4D}" type="presOf" srcId="{1228CD17-3199-4FC5-A246-5496CC6F9AB1}" destId="{DDB619D7-F1FB-4C73-ABFD-1D870C499BAF}" srcOrd="0" destOrd="0" presId="urn:microsoft.com/office/officeart/2005/8/layout/list1"/>
    <dgm:cxn modelId="{21937B98-9E43-4C7C-994C-DDD350F1F539}" srcId="{160E45A8-CD86-4480-AA6D-3AE7073E17C8}" destId="{1228CD17-3199-4FC5-A246-5496CC6F9AB1}" srcOrd="2" destOrd="0" parTransId="{39BB7835-BE85-46EC-9B7E-9ABD7D9F7F4F}" sibTransId="{B98C2644-C102-4E7A-B166-17AAF089B8D4}"/>
    <dgm:cxn modelId="{23C1319E-8903-44DC-93A6-D2943CE5FAAB}" type="presOf" srcId="{5BA6D2FE-1C6A-4647-AC0A-647D6E4A3709}" destId="{E84F7FE9-D8D9-48FE-928B-9A43665A98FA}" srcOrd="1" destOrd="0" presId="urn:microsoft.com/office/officeart/2005/8/layout/list1"/>
    <dgm:cxn modelId="{481DB4A0-C7E5-4DF6-8318-3B15FCE6D533}" type="presOf" srcId="{5BA6D2FE-1C6A-4647-AC0A-647D6E4A3709}" destId="{D6619A95-371F-4BCD-B64D-382FC0F442E3}" srcOrd="0" destOrd="0" presId="urn:microsoft.com/office/officeart/2005/8/layout/list1"/>
    <dgm:cxn modelId="{0B3ED1A8-ADB4-440D-92E7-8F4BD252CD4B}" type="presOf" srcId="{29E2F100-9355-48A6-A505-9AE8EDFAAF3D}" destId="{7FBD0A73-E0E1-49CE-8712-64573799895A}" srcOrd="0" destOrd="0" presId="urn:microsoft.com/office/officeart/2005/8/layout/list1"/>
    <dgm:cxn modelId="{AD3DF7A9-0A79-4D3F-B531-ADBE97E52BC5}" srcId="{160E45A8-CD86-4480-AA6D-3AE7073E17C8}" destId="{5BA6D2FE-1C6A-4647-AC0A-647D6E4A3709}" srcOrd="1" destOrd="0" parTransId="{0AA2335D-7A6F-46FF-8D6C-AAF11E11B9AD}" sibTransId="{56A5D437-2663-4328-9268-A9291D8B3510}"/>
    <dgm:cxn modelId="{FB45EBD9-EA5C-4911-8474-7D2D6DB956B8}" type="presOf" srcId="{5264CE23-E597-439D-A45A-F35824DC18C7}" destId="{409AE39B-CE50-4CC2-BB43-397F374B0814}" srcOrd="1" destOrd="0" presId="urn:microsoft.com/office/officeart/2005/8/layout/list1"/>
    <dgm:cxn modelId="{D8A521DA-705F-4A12-8E58-69139FE9C8D4}" type="presOf" srcId="{7A9489C9-D59C-48FA-8596-20D719B0FF0B}" destId="{01951AA4-1F49-4BD8-AB48-DF4AF7C6C504}" srcOrd="0" destOrd="0" presId="urn:microsoft.com/office/officeart/2005/8/layout/list1"/>
    <dgm:cxn modelId="{6AC352E5-DB7A-47C8-B2A5-EE78EC61284A}" type="presOf" srcId="{160E45A8-CD86-4480-AA6D-3AE7073E17C8}" destId="{8609167F-2B2A-4FF1-BB2F-C3F10DA7BE85}" srcOrd="0" destOrd="0" presId="urn:microsoft.com/office/officeart/2005/8/layout/list1"/>
    <dgm:cxn modelId="{B4A683EB-6640-4813-8983-8BD4CE81AC2F}" srcId="{5264CE23-E597-439D-A45A-F35824DC18C7}" destId="{29E2F100-9355-48A6-A505-9AE8EDFAAF3D}" srcOrd="0" destOrd="0" parTransId="{358E0FB0-77CD-44D7-800D-29EF9F83902E}" sibTransId="{37F8286E-4455-47BC-B315-D10744892ABD}"/>
    <dgm:cxn modelId="{5934A4F4-6595-4094-BBB1-129BE0EB48AB}" srcId="{160E45A8-CD86-4480-AA6D-3AE7073E17C8}" destId="{5264CE23-E597-439D-A45A-F35824DC18C7}" srcOrd="0" destOrd="0" parTransId="{C546C9C4-74CE-4D34-B2F9-A83041D717B1}" sibTransId="{B5AD3942-4083-4166-888F-EF2185B65256}"/>
    <dgm:cxn modelId="{38BFD70A-BD9F-4186-83CB-8F07B28C731E}" type="presParOf" srcId="{8609167F-2B2A-4FF1-BB2F-C3F10DA7BE85}" destId="{C09E605E-F777-4668-9531-12919783A42D}" srcOrd="0" destOrd="0" presId="urn:microsoft.com/office/officeart/2005/8/layout/list1"/>
    <dgm:cxn modelId="{70D5743D-98A0-439E-A1F4-0F17C3F79FC6}" type="presParOf" srcId="{C09E605E-F777-4668-9531-12919783A42D}" destId="{8F5BFB02-0D97-4736-A25F-2CEA9981BE01}" srcOrd="0" destOrd="0" presId="urn:microsoft.com/office/officeart/2005/8/layout/list1"/>
    <dgm:cxn modelId="{DD40A2ED-BDB5-4001-B3D1-799C7911ADA7}" type="presParOf" srcId="{C09E605E-F777-4668-9531-12919783A42D}" destId="{409AE39B-CE50-4CC2-BB43-397F374B0814}" srcOrd="1" destOrd="0" presId="urn:microsoft.com/office/officeart/2005/8/layout/list1"/>
    <dgm:cxn modelId="{8BE213A2-C8D3-483B-84B2-F99A60F179B8}" type="presParOf" srcId="{8609167F-2B2A-4FF1-BB2F-C3F10DA7BE85}" destId="{9D6B92B9-C036-41D8-9681-97967D13EC8B}" srcOrd="1" destOrd="0" presId="urn:microsoft.com/office/officeart/2005/8/layout/list1"/>
    <dgm:cxn modelId="{BECD224C-55C7-4BFC-972E-24934E418515}" type="presParOf" srcId="{8609167F-2B2A-4FF1-BB2F-C3F10DA7BE85}" destId="{7FBD0A73-E0E1-49CE-8712-64573799895A}" srcOrd="2" destOrd="0" presId="urn:microsoft.com/office/officeart/2005/8/layout/list1"/>
    <dgm:cxn modelId="{B3F57345-97E1-4932-908D-94C7B7DD3D6D}" type="presParOf" srcId="{8609167F-2B2A-4FF1-BB2F-C3F10DA7BE85}" destId="{668EE64D-9038-4503-BA8E-3A88FF3DCB6F}" srcOrd="3" destOrd="0" presId="urn:microsoft.com/office/officeart/2005/8/layout/list1"/>
    <dgm:cxn modelId="{13B4FFBA-5292-44DA-A0E6-14FA53EE9CC1}" type="presParOf" srcId="{8609167F-2B2A-4FF1-BB2F-C3F10DA7BE85}" destId="{F0FB0335-BE56-402E-8909-5D455A2FC508}" srcOrd="4" destOrd="0" presId="urn:microsoft.com/office/officeart/2005/8/layout/list1"/>
    <dgm:cxn modelId="{758A1396-8217-4D4D-8E27-397792F4AAE5}" type="presParOf" srcId="{F0FB0335-BE56-402E-8909-5D455A2FC508}" destId="{D6619A95-371F-4BCD-B64D-382FC0F442E3}" srcOrd="0" destOrd="0" presId="urn:microsoft.com/office/officeart/2005/8/layout/list1"/>
    <dgm:cxn modelId="{F28267B3-3A80-482A-9B23-0A0806D623C7}" type="presParOf" srcId="{F0FB0335-BE56-402E-8909-5D455A2FC508}" destId="{E84F7FE9-D8D9-48FE-928B-9A43665A98FA}" srcOrd="1" destOrd="0" presId="urn:microsoft.com/office/officeart/2005/8/layout/list1"/>
    <dgm:cxn modelId="{CCFCE371-D786-45C3-9FA4-619BCE526361}" type="presParOf" srcId="{8609167F-2B2A-4FF1-BB2F-C3F10DA7BE85}" destId="{12920E89-BA32-4B48-8587-D5110E57BA36}" srcOrd="5" destOrd="0" presId="urn:microsoft.com/office/officeart/2005/8/layout/list1"/>
    <dgm:cxn modelId="{BCB03DE3-C593-4E0B-BD51-8EB33DCBAF10}" type="presParOf" srcId="{8609167F-2B2A-4FF1-BB2F-C3F10DA7BE85}" destId="{B5E4A749-A458-4F06-ABD3-6D875A00000A}" srcOrd="6" destOrd="0" presId="urn:microsoft.com/office/officeart/2005/8/layout/list1"/>
    <dgm:cxn modelId="{CA41535C-E6E5-42A7-90FA-E4D01BEE3E27}" type="presParOf" srcId="{8609167F-2B2A-4FF1-BB2F-C3F10DA7BE85}" destId="{0EA497F0-CCDE-4A1A-B648-62CFDC741215}" srcOrd="7" destOrd="0" presId="urn:microsoft.com/office/officeart/2005/8/layout/list1"/>
    <dgm:cxn modelId="{787AFFE9-7321-4BF5-BA43-173EDF02EBAE}" type="presParOf" srcId="{8609167F-2B2A-4FF1-BB2F-C3F10DA7BE85}" destId="{083BBA73-FCBA-4706-ADFC-1D2649CC8361}" srcOrd="8" destOrd="0" presId="urn:microsoft.com/office/officeart/2005/8/layout/list1"/>
    <dgm:cxn modelId="{06821061-4891-4455-A6D5-A6128D0A9B99}" type="presParOf" srcId="{083BBA73-FCBA-4706-ADFC-1D2649CC8361}" destId="{DDB619D7-F1FB-4C73-ABFD-1D870C499BAF}" srcOrd="0" destOrd="0" presId="urn:microsoft.com/office/officeart/2005/8/layout/list1"/>
    <dgm:cxn modelId="{2CC81829-DEAD-4322-ADC9-710B35A2EFCD}" type="presParOf" srcId="{083BBA73-FCBA-4706-ADFC-1D2649CC8361}" destId="{4E2CEBA6-42C2-4C76-A888-03D46F87D9F6}" srcOrd="1" destOrd="0" presId="urn:microsoft.com/office/officeart/2005/8/layout/list1"/>
    <dgm:cxn modelId="{54A838B3-F35E-4913-88E9-034F87DBEFBB}" type="presParOf" srcId="{8609167F-2B2A-4FF1-BB2F-C3F10DA7BE85}" destId="{653B1391-5E72-41FB-ACA5-2751421EE00E}" srcOrd="9" destOrd="0" presId="urn:microsoft.com/office/officeart/2005/8/layout/list1"/>
    <dgm:cxn modelId="{B7E684E9-4396-4E72-88EB-8C24AB29C854}" type="presParOf" srcId="{8609167F-2B2A-4FF1-BB2F-C3F10DA7BE85}" destId="{01951AA4-1F49-4BD8-AB48-DF4AF7C6C50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0A73-E0E1-49CE-8712-64573799895A}">
      <dsp:nvSpPr>
        <dsp:cNvPr id="0" name=""/>
        <dsp:cNvSpPr/>
      </dsp:nvSpPr>
      <dsp:spPr>
        <a:xfrm>
          <a:off x="0" y="239797"/>
          <a:ext cx="3323422" cy="510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7934" tIns="249936" rIns="257934"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a:t>Track</a:t>
          </a:r>
          <a:r>
            <a:rPr lang="en-GB" sz="1200" kern="1200">
              <a:latin typeface="Calibri Light" panose="020F0302020204030204"/>
            </a:rPr>
            <a:t> &amp; System</a:t>
          </a:r>
          <a:r>
            <a:rPr lang="en-GB" sz="1200" kern="1200"/>
            <a:t> monitoring task</a:t>
          </a:r>
        </a:p>
      </dsp:txBody>
      <dsp:txXfrm>
        <a:off x="0" y="239797"/>
        <a:ext cx="3323422" cy="510300"/>
      </dsp:txXfrm>
    </dsp:sp>
    <dsp:sp modelId="{409AE39B-CE50-4CC2-BB43-397F374B0814}">
      <dsp:nvSpPr>
        <dsp:cNvPr id="0" name=""/>
        <dsp:cNvSpPr/>
      </dsp:nvSpPr>
      <dsp:spPr>
        <a:xfrm>
          <a:off x="166171" y="62677"/>
          <a:ext cx="2326395"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932" tIns="0" rIns="87932" bIns="0" numCol="1" spcCol="1270" anchor="ctr" anchorCtr="0">
          <a:noAutofit/>
        </a:bodyPr>
        <a:lstStyle/>
        <a:p>
          <a:pPr marL="0" lvl="0" indent="0" algn="l" defTabSz="533400" rtl="0">
            <a:lnSpc>
              <a:spcPct val="90000"/>
            </a:lnSpc>
            <a:spcBef>
              <a:spcPct val="0"/>
            </a:spcBef>
            <a:spcAft>
              <a:spcPct val="35000"/>
            </a:spcAft>
            <a:buNone/>
          </a:pPr>
          <a:r>
            <a:rPr lang="en-GB" sz="1200" kern="1200">
              <a:latin typeface="Calibri Light" panose="020F0302020204030204"/>
            </a:rPr>
            <a:t>Easy</a:t>
          </a:r>
        </a:p>
      </dsp:txBody>
      <dsp:txXfrm>
        <a:off x="183464" y="79970"/>
        <a:ext cx="2291809" cy="319654"/>
      </dsp:txXfrm>
    </dsp:sp>
    <dsp:sp modelId="{B5E4A749-A458-4F06-ABD3-6D875A00000A}">
      <dsp:nvSpPr>
        <dsp:cNvPr id="0" name=""/>
        <dsp:cNvSpPr/>
      </dsp:nvSpPr>
      <dsp:spPr>
        <a:xfrm>
          <a:off x="0" y="992017"/>
          <a:ext cx="3323422" cy="5103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7934" tIns="249936" rIns="257934" bIns="85344" numCol="1" spcCol="1270" anchor="t" anchorCtr="0">
          <a:noAutofit/>
        </a:bodyPr>
        <a:lstStyle/>
        <a:p>
          <a:pPr marL="114300" lvl="1" indent="-114300" algn="just" defTabSz="533400" rtl="0">
            <a:lnSpc>
              <a:spcPct val="90000"/>
            </a:lnSpc>
            <a:spcBef>
              <a:spcPct val="0"/>
            </a:spcBef>
            <a:spcAft>
              <a:spcPct val="15000"/>
            </a:spcAft>
            <a:buChar char="•"/>
          </a:pPr>
          <a:r>
            <a:rPr lang="en-GB" sz="1200" kern="1200">
              <a:latin typeface="Calibri"/>
              <a:cs typeface="Calibri"/>
            </a:rPr>
            <a:t>Resource management task</a:t>
          </a:r>
          <a:endParaRPr lang="en-US" sz="1200" kern="1200"/>
        </a:p>
      </dsp:txBody>
      <dsp:txXfrm>
        <a:off x="0" y="992017"/>
        <a:ext cx="3323422" cy="510300"/>
      </dsp:txXfrm>
    </dsp:sp>
    <dsp:sp modelId="{E84F7FE9-D8D9-48FE-928B-9A43665A98FA}">
      <dsp:nvSpPr>
        <dsp:cNvPr id="0" name=""/>
        <dsp:cNvSpPr/>
      </dsp:nvSpPr>
      <dsp:spPr>
        <a:xfrm>
          <a:off x="166171" y="814897"/>
          <a:ext cx="2326395"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932" tIns="0" rIns="87932" bIns="0" numCol="1" spcCol="1270" anchor="ctr" anchorCtr="0">
          <a:noAutofit/>
        </a:bodyPr>
        <a:lstStyle/>
        <a:p>
          <a:pPr marL="0" lvl="0" indent="0" algn="l" defTabSz="533400">
            <a:lnSpc>
              <a:spcPct val="90000"/>
            </a:lnSpc>
            <a:spcBef>
              <a:spcPct val="0"/>
            </a:spcBef>
            <a:spcAft>
              <a:spcPct val="35000"/>
            </a:spcAft>
            <a:buNone/>
          </a:pPr>
          <a:r>
            <a:rPr lang="en-GB" sz="1200" kern="1200">
              <a:latin typeface="Calibri Light" panose="020F0302020204030204"/>
            </a:rPr>
            <a:t>Medium</a:t>
          </a:r>
          <a:endParaRPr lang="en-GB" sz="1200" kern="1200"/>
        </a:p>
      </dsp:txBody>
      <dsp:txXfrm>
        <a:off x="183464" y="832190"/>
        <a:ext cx="2291809" cy="319654"/>
      </dsp:txXfrm>
    </dsp:sp>
    <dsp:sp modelId="{01951AA4-1F49-4BD8-AB48-DF4AF7C6C504}">
      <dsp:nvSpPr>
        <dsp:cNvPr id="0" name=""/>
        <dsp:cNvSpPr/>
      </dsp:nvSpPr>
      <dsp:spPr>
        <a:xfrm>
          <a:off x="0" y="1744237"/>
          <a:ext cx="3323422" cy="5103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7934" tIns="249936" rIns="257934" bIns="85344" numCol="1" spcCol="1270" anchor="t" anchorCtr="0">
          <a:noAutofit/>
        </a:bodyPr>
        <a:lstStyle/>
        <a:p>
          <a:pPr marL="114300" lvl="1" indent="-114300" algn="l" defTabSz="533400">
            <a:lnSpc>
              <a:spcPct val="90000"/>
            </a:lnSpc>
            <a:spcBef>
              <a:spcPct val="0"/>
            </a:spcBef>
            <a:spcAft>
              <a:spcPct val="15000"/>
            </a:spcAft>
            <a:buChar char="•"/>
          </a:pPr>
          <a:r>
            <a:rPr lang="en-GB" sz="1200" kern="1200">
              <a:latin typeface="Calibri Light" panose="020F0302020204030204"/>
            </a:rPr>
            <a:t>Communication</a:t>
          </a:r>
          <a:endParaRPr lang="en-GB" sz="1200" kern="1200"/>
        </a:p>
      </dsp:txBody>
      <dsp:txXfrm>
        <a:off x="0" y="1744237"/>
        <a:ext cx="3323422" cy="510300"/>
      </dsp:txXfrm>
    </dsp:sp>
    <dsp:sp modelId="{4E2CEBA6-42C2-4C76-A888-03D46F87D9F6}">
      <dsp:nvSpPr>
        <dsp:cNvPr id="0" name=""/>
        <dsp:cNvSpPr/>
      </dsp:nvSpPr>
      <dsp:spPr>
        <a:xfrm>
          <a:off x="166171" y="1567117"/>
          <a:ext cx="2326395"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932" tIns="0" rIns="87932" bIns="0" numCol="1" spcCol="1270" anchor="ctr" anchorCtr="0">
          <a:noAutofit/>
        </a:bodyPr>
        <a:lstStyle/>
        <a:p>
          <a:pPr marL="0" lvl="0" indent="0" algn="l" defTabSz="533400">
            <a:lnSpc>
              <a:spcPct val="90000"/>
            </a:lnSpc>
            <a:spcBef>
              <a:spcPct val="0"/>
            </a:spcBef>
            <a:spcAft>
              <a:spcPct val="35000"/>
            </a:spcAft>
            <a:buNone/>
          </a:pPr>
          <a:r>
            <a:rPr lang="en-GB" sz="1200" kern="1200">
              <a:latin typeface="Calibri Light" panose="020F0302020204030204"/>
            </a:rPr>
            <a:t>Difficult</a:t>
          </a:r>
          <a:endParaRPr lang="en-GB" sz="1200" kern="1200"/>
        </a:p>
      </dsp:txBody>
      <dsp:txXfrm>
        <a:off x="183464" y="1584410"/>
        <a:ext cx="2291809"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2C6E6-2DB3-4A47-B8E6-39FA97DC03A1}" type="datetimeFigureOut">
              <a:rPr lang="en-IN" smtClean="0"/>
              <a:t>03-02-2022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555AC-8384-4B7B-A149-CBACC78CDD8D}" type="slidenum">
              <a:rPr lang="en-IN" smtClean="0"/>
              <a:t>‹#›</a:t>
            </a:fld>
            <a:endParaRPr lang="en-IN"/>
          </a:p>
        </p:txBody>
      </p:sp>
    </p:spTree>
    <p:extLst>
      <p:ext uri="{BB962C8B-B14F-4D97-AF65-F5344CB8AC3E}">
        <p14:creationId xmlns:p14="http://schemas.microsoft.com/office/powerpoint/2010/main" val="3447733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endParaRPr lang="en-IN"/>
          </a:p>
        </p:txBody>
      </p:sp>
      <p:sp>
        <p:nvSpPr>
          <p:cNvPr id="4" name="Slide Number Placeholder 3"/>
          <p:cNvSpPr>
            <a:spLocks noGrp="1"/>
          </p:cNvSpPr>
          <p:nvPr>
            <p:ph type="sldNum" sz="quarter" idx="5"/>
          </p:nvPr>
        </p:nvSpPr>
        <p:spPr/>
        <p:txBody>
          <a:bodyPr/>
          <a:lstStyle/>
          <a:p>
            <a:fld id="{CE7555AC-8384-4B7B-A149-CBACC78CDD8D}" type="slidenum">
              <a:rPr lang="en-IN" smtClean="0"/>
              <a:t>1</a:t>
            </a:fld>
            <a:endParaRPr lang="en-IN"/>
          </a:p>
        </p:txBody>
      </p:sp>
    </p:spTree>
    <p:extLst>
      <p:ext uri="{BB962C8B-B14F-4D97-AF65-F5344CB8AC3E}">
        <p14:creationId xmlns:p14="http://schemas.microsoft.com/office/powerpoint/2010/main" val="1058176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273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052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TimesNewRomanPSMT"/>
              </a:rPr>
              <a:t>These Classifiers were chosen because they are simple learners, they generate explicit interpretable models and they can be implemented as incremental learners (i.e. they can adjust the existing model and do not have to relearn from scratch when confronted with</a:t>
            </a:r>
          </a:p>
          <a:p>
            <a:pPr algn="l"/>
            <a:r>
              <a:rPr lang="en-IN" sz="1200" b="0" i="0" u="none" strike="noStrike" baseline="0" dirty="0">
                <a:latin typeface="TimesNewRomanPSMT"/>
              </a:rPr>
              <a:t>new training data).</a:t>
            </a:r>
          </a:p>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8177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5901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solidFill>
                  <a:srgbClr val="00B050"/>
                </a:solidFill>
                <a:latin typeface="Calibri"/>
                <a:ea typeface="+mj-ea"/>
                <a:cs typeface="Calibri"/>
              </a:rPr>
              <a:t>Advantage of Experiment 2:</a:t>
            </a:r>
          </a:p>
          <a:p>
            <a:endParaRPr lang="en-IN" dirty="0"/>
          </a:p>
          <a:p>
            <a:r>
              <a:rPr lang="en-IN" dirty="0"/>
              <a:t>Model should learn how driver physiologically behave under elevated cognitive workload so model needs to learn multiple driver’s physiologically features to perform good in real time scenario Because each person physiologically behave very differently.</a:t>
            </a:r>
            <a:endParaRPr lang="en-US" dirty="0"/>
          </a:p>
          <a:p>
            <a:endParaRPr lang="en-IN"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2615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have results from Logistic regression classifier here with C (Inverse parameter = 1/10</a:t>
            </a:r>
          </a:p>
          <a:p>
            <a:endParaRPr lang="en-IN" dirty="0"/>
          </a:p>
          <a:p>
            <a:r>
              <a:rPr lang="en-IN" dirty="0"/>
              <a:t>I will first talk about results achieved taking 3 classes int0 consideration:</a:t>
            </a:r>
          </a:p>
          <a:p>
            <a:r>
              <a:rPr lang="en-IN" dirty="0"/>
              <a:t>Set0 (average setting) </a:t>
            </a:r>
          </a:p>
          <a:p>
            <a:r>
              <a:rPr lang="en-IN" dirty="0"/>
              <a:t>Set1: when we use all the electrodes, accuracy is above 99% which is best accuracy</a:t>
            </a:r>
          </a:p>
          <a:p>
            <a:r>
              <a:rPr lang="en-IN" dirty="0"/>
              <a:t>Set2: above 98% (which means that even if we are using half of the electrodes , we are still getting best accuracy )</a:t>
            </a:r>
          </a:p>
          <a:p>
            <a:r>
              <a:rPr lang="en-IN" dirty="0"/>
              <a:t>Set3 (WP&gt;= 0.05):  only frontal electrodes. Which has most of he cognitive load functioning (give very good results)</a:t>
            </a:r>
          </a:p>
          <a:p>
            <a:r>
              <a:rPr lang="en-IN" dirty="0"/>
              <a:t>Set4 (WP&gt;= 0.05): </a:t>
            </a:r>
          </a:p>
          <a:p>
            <a:r>
              <a:rPr lang="en-IN" dirty="0"/>
              <a:t>Set5 (WP&lt;= - 0.05): all non-frontal</a:t>
            </a:r>
          </a:p>
          <a:p>
            <a:r>
              <a:rPr lang="en-IN" dirty="0"/>
              <a:t>Set6 (WP&gt;=  0.01)all non-frontal: : these electrodes are those which has the highest </a:t>
            </a:r>
          </a:p>
          <a:p>
            <a:r>
              <a:rPr lang="en-IN" dirty="0"/>
              <a:t>Set7 (WP&gt;=  0.05): random combination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399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 SVM</a:t>
            </a:r>
          </a:p>
          <a:p>
            <a:endParaRPr lang="en-IN" dirty="0"/>
          </a:p>
          <a:p>
            <a:r>
              <a:rPr lang="en-IN" dirty="0"/>
              <a:t>RBF kernel gets the higher accuracy because we have given 3 classes in datasets and linear kernel wont do good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643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Point2; so if we have large dataset and we want to avoid large computation cost, 30 electrodes would do the good job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49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 the model by providing random session from different participants instead of giving sessions in sequences. In such way model will get learn different physiological pattern and cognitive load combination from many participants which can perform better in real time scenario.</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726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Adaptive human interface can optimize user experience and safety during driving: </a:t>
            </a:r>
            <a:r>
              <a:rPr lang="en-US" sz="1800" b="0" i="0" dirty="0">
                <a:solidFill>
                  <a:srgbClr val="202122"/>
                </a:solidFill>
                <a:effectLst/>
                <a:latin typeface="Arial" panose="020B0604020202020204" pitchFamily="34" charset="0"/>
              </a:rPr>
              <a:t>The advantages of an adaptive user interface can be that it shows only relevant information based on the current demanded scenario. This creates less confusion for less experienced users and provides ease of access throughout a system which helps to optimize user experience</a:t>
            </a:r>
            <a:endParaRPr lang="en-US" sz="1200" b="0" i="0" u="none" strike="noStrike" baseline="0" dirty="0">
              <a:latin typeface="TimesNewRomanPSMT"/>
            </a:endParaRPr>
          </a:p>
          <a:p>
            <a:pPr algn="l"/>
            <a:endParaRPr lang="en-US" sz="1200" b="0" i="0" u="none" strike="noStrike" baseline="0" dirty="0">
              <a:latin typeface="TimesNewRomanPSMT"/>
            </a:endParaRPr>
          </a:p>
          <a:p>
            <a:pPr algn="l"/>
            <a:endParaRPr lang="en-US" sz="1200" b="0" i="0" u="none" strike="noStrike" baseline="0" dirty="0">
              <a:latin typeface="TimesNewRomanPS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latin typeface="Calibri" panose="020F0502020204030204" pitchFamily="34" charset="0"/>
                <a:ea typeface="Calibri" panose="020F0502020204030204" pitchFamily="34" charset="0"/>
                <a:cs typeface="Times New Roman" panose="02020603050405020304" pitchFamily="18" charset="0"/>
              </a:rPr>
              <a:t>Find a way to increase accuracy </a:t>
            </a:r>
            <a:r>
              <a:rPr lang="en-US" sz="1200" b="1" dirty="0">
                <a:solidFill>
                  <a:srgbClr val="7030A0"/>
                </a:solidFill>
                <a:sym typeface="Wingdings" panose="05000000000000000000" pitchFamily="2" charset="2"/>
              </a:rPr>
              <a:t> which can </a:t>
            </a:r>
            <a:r>
              <a:rPr kumimoji="0" lang="en-US" sz="1200" i="0" u="none" strike="noStrike" cap="none" spc="0" normalizeH="0" baseline="0" noProof="0" dirty="0">
                <a:ln>
                  <a:noFill/>
                </a:ln>
                <a:effectLst/>
                <a:uLnTx/>
                <a:uFillTx/>
              </a:rPr>
              <a:t>automatically identifying the elevated cognitive workload levels in drivers </a:t>
            </a:r>
            <a:r>
              <a:rPr kumimoji="0" lang="en-US" sz="1200" i="0" u="none" strike="noStrike" cap="none" spc="0" normalizeH="0" baseline="0" noProof="0" dirty="0">
                <a:ln>
                  <a:noFill/>
                </a:ln>
                <a:effectLst/>
                <a:uLnTx/>
                <a:uFillTx/>
                <a:sym typeface="Wingdings" panose="05000000000000000000" pitchFamily="2" charset="2"/>
              </a:rPr>
              <a:t> </a:t>
            </a:r>
            <a:r>
              <a:rPr lang="en-IN" sz="1200" dirty="0">
                <a:effectLst/>
                <a:latin typeface="Calibri" panose="020F0502020204030204" pitchFamily="34" charset="0"/>
                <a:ea typeface="Calibri" panose="020F0502020204030204" pitchFamily="34" charset="0"/>
                <a:cs typeface="Times New Roman" panose="02020603050405020304" pitchFamily="18" charset="0"/>
              </a:rPr>
              <a:t>evaluate and </a:t>
            </a:r>
            <a:r>
              <a:rPr kumimoji="0" lang="en-US" sz="1200" i="0" u="none" strike="noStrike" cap="none" spc="0" normalizeH="0" baseline="0" noProof="0" dirty="0">
                <a:ln>
                  <a:noFill/>
                </a:ln>
                <a:effectLst/>
                <a:uLnTx/>
                <a:uFillTx/>
              </a:rPr>
              <a:t>enhance the </a:t>
            </a:r>
            <a:r>
              <a:rPr kumimoji="0" lang="en-US" sz="1200" b="1" i="0" u="none" strike="noStrike" cap="none" spc="0" normalizeH="0" baseline="0" noProof="0" dirty="0">
                <a:ln>
                  <a:noFill/>
                </a:ln>
                <a:solidFill>
                  <a:srgbClr val="7030A0"/>
                </a:solidFill>
                <a:effectLst/>
                <a:uLnTx/>
                <a:uFillTx/>
              </a:rPr>
              <a:t>interface </a:t>
            </a:r>
            <a:r>
              <a:rPr lang="en-US" sz="1200" b="1" dirty="0">
                <a:solidFill>
                  <a:srgbClr val="7030A0"/>
                </a:solidFill>
              </a:rPr>
              <a:t>interaction ability to be more adaptive like in the figure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cap="none" spc="0" normalizeH="0" baseline="0" noProof="0" dirty="0">
              <a:ln>
                <a:noFill/>
              </a:ln>
              <a:solidFill>
                <a:srgbClr val="7030A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NewRomanPSMT"/>
              </a:rPr>
              <a:t>Classifier with higher accuracy – then how fast interface is responding </a:t>
            </a:r>
            <a:r>
              <a:rPr lang="en-US" sz="1200" b="0" i="0" u="none" strike="noStrike" baseline="0" dirty="0">
                <a:latin typeface="TimesNewRomanPSMT"/>
                <a:sym typeface="Wingdings" panose="05000000000000000000" pitchFamily="2" charset="2"/>
              </a:rPr>
              <a:t> if interface is fast to interact and classifier gives higher accuracy for the normal and elevated CW then it is very good. Means if we have 90% accuracy means out of 10 times, 9 times classifiers is classifying correctly about normal and elevate CWL.</a:t>
            </a:r>
            <a:endParaRPr lang="en-US" sz="1200" b="0" i="0" u="none" strike="noStrike" baseline="0" dirty="0">
              <a:latin typeface="TimesNewRomanPSMT"/>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6954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174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814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932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097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137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33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0932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3776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555AC-8384-4B7B-A149-CBACC78CDD8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077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7976C4-5DDA-4FFE-B79F-19084574E23A}"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8880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EED04-6B8A-49D8-9B49-6871AF7828EB}"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288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763264-6BB8-41BA-9B8D-F97BD2BD0DCC}"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0866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A846C-2BEC-481E-A45F-A90B7BB60408}"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810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AB452-0E02-4CD9-AF66-9BE48D62150C}" type="datetime2">
              <a:rPr lang="en-US" smtClean="0"/>
              <a:t>Thursday, February 3,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3505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B689A-6F2B-4AE2-9FAD-B62F83EAE3E0}" type="datetime2">
              <a:rPr lang="en-US" smtClean="0"/>
              <a:t>Thursday, February 3,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0792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1B325-D560-4ACB-B01D-D7D5A3DFC211}" type="datetime2">
              <a:rPr lang="en-US" smtClean="0"/>
              <a:t>Thursday, February 3,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780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0846B-998A-450E-866C-F93C7C303701}" type="datetime2">
              <a:rPr lang="en-US" smtClean="0"/>
              <a:t>Thursday, February 3,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3462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4F845-4E44-410D-AA7B-1E6DBF7F084C}" type="datetime2">
              <a:rPr lang="en-US" smtClean="0"/>
              <a:t>Thursday, February 3,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8739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7C6E6-9233-4E46-B3E1-8CB531243C4D}" type="datetime2">
              <a:rPr lang="en-US" smtClean="0"/>
              <a:t>Thursday, February 3,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127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F1250E-694F-4845-B035-813D38DB8A8C}" type="datetime2">
              <a:rPr lang="en-US" smtClean="0"/>
              <a:t>Thursday, February 3,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2221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C1E8A-4382-4C10-8E6F-374F36AA1F1C}" type="datetime2">
              <a:rPr lang="en-US" smtClean="0"/>
              <a:t>Thursday, February 3, 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530628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enodo.org/record/5055046#.Yffe8OrMJP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111287-1174-4994-9CA7-5E1AAC734521}"/>
              </a:ext>
            </a:extLst>
          </p:cNvPr>
          <p:cNvSpPr>
            <a:spLocks noGrp="1"/>
          </p:cNvSpPr>
          <p:nvPr>
            <p:ph type="ctrTitle"/>
          </p:nvPr>
        </p:nvSpPr>
        <p:spPr>
          <a:xfrm>
            <a:off x="686552" y="761231"/>
            <a:ext cx="11113702" cy="1247073"/>
          </a:xfrm>
        </p:spPr>
        <p:txBody>
          <a:bodyPr anchor="b">
            <a:normAutofit/>
          </a:bodyPr>
          <a:lstStyle/>
          <a:p>
            <a:pPr algn="r"/>
            <a:r>
              <a:rPr lang="en-US" sz="4000" b="1">
                <a:solidFill>
                  <a:schemeClr val="bg1"/>
                </a:solidFill>
                <a:latin typeface="Calibri"/>
                <a:ea typeface="+mj-lt"/>
                <a:cs typeface="Calibri"/>
              </a:rPr>
              <a:t>Classification of driver's cognitive workload for the transfer of control of Autonomous Vehicles</a:t>
            </a:r>
            <a:endParaRPr lang="en-IN" sz="4000" b="1">
              <a:solidFill>
                <a:schemeClr val="bg1"/>
              </a:solidFill>
              <a:latin typeface="Calibri"/>
              <a:ea typeface="+mj-lt"/>
              <a:cs typeface="Calibri"/>
            </a:endParaRPr>
          </a:p>
        </p:txBody>
      </p:sp>
      <p:sp>
        <p:nvSpPr>
          <p:cNvPr id="3" name="Subtitle 2">
            <a:extLst>
              <a:ext uri="{FF2B5EF4-FFF2-40B4-BE49-F238E27FC236}">
                <a16:creationId xmlns:a16="http://schemas.microsoft.com/office/drawing/2014/main" id="{05D70B21-9D87-4039-8EEB-86CEAA062A74}"/>
              </a:ext>
            </a:extLst>
          </p:cNvPr>
          <p:cNvSpPr>
            <a:spLocks noGrp="1"/>
          </p:cNvSpPr>
          <p:nvPr>
            <p:ph type="subTitle" idx="1"/>
          </p:nvPr>
        </p:nvSpPr>
        <p:spPr>
          <a:xfrm>
            <a:off x="527304" y="4870823"/>
            <a:ext cx="10829329" cy="1787151"/>
          </a:xfrm>
        </p:spPr>
        <p:txBody>
          <a:bodyPr anchor="ctr">
            <a:normAutofit/>
          </a:bodyPr>
          <a:lstStyle/>
          <a:p>
            <a:pPr algn="l"/>
            <a:r>
              <a:rPr lang="en-IN" sz="1800" b="1"/>
              <a:t>Juhi</a:t>
            </a:r>
            <a:r>
              <a:rPr lang="en-IN" sz="1800" b="1">
                <a:cs typeface="Calibri"/>
              </a:rPr>
              <a:t> Gupta, </a:t>
            </a:r>
            <a:r>
              <a:rPr lang="en-IN" sz="1800" b="1">
                <a:ea typeface="+mn-lt"/>
                <a:cs typeface="+mn-lt"/>
              </a:rPr>
              <a:t>Priyanka Upadhyay, Urs Buschauer</a:t>
            </a:r>
          </a:p>
          <a:p>
            <a:pPr algn="l"/>
            <a:r>
              <a:rPr lang="en-IN" sz="1800" b="1">
                <a:ea typeface="+mn-lt"/>
                <a:cs typeface="+mn-lt"/>
              </a:rPr>
              <a:t>AHMIAS Seminar winter 21/22, </a:t>
            </a:r>
            <a:endParaRPr lang="en-IN">
              <a:ea typeface="+mn-lt"/>
              <a:cs typeface="+mn-lt"/>
            </a:endParaRPr>
          </a:p>
          <a:p>
            <a:pPr algn="l"/>
            <a:r>
              <a:rPr lang="en-IN" sz="1800" b="1">
                <a:ea typeface="+mn-lt"/>
                <a:cs typeface="+mn-lt"/>
              </a:rPr>
              <a:t>Software Project Presentation, 03 February 2022</a:t>
            </a:r>
            <a:endParaRPr lang="en-IN">
              <a:cs typeface="Calibri"/>
            </a:endParaRPr>
          </a:p>
          <a:p>
            <a:pPr algn="l"/>
            <a:r>
              <a:rPr lang="en-IN" sz="1800" b="1">
                <a:ea typeface="+mn-lt"/>
                <a:cs typeface="+mn-lt"/>
              </a:rPr>
              <a:t>Advisor: </a:t>
            </a:r>
            <a:r>
              <a:rPr lang="en-IN" sz="1800" b="1" err="1">
                <a:ea typeface="+mn-lt"/>
                <a:cs typeface="+mn-lt"/>
              </a:rPr>
              <a:t>Gulliermo</a:t>
            </a:r>
            <a:r>
              <a:rPr lang="en-IN" sz="1800" b="1">
                <a:ea typeface="+mn-lt"/>
                <a:cs typeface="+mn-lt"/>
              </a:rPr>
              <a:t> Reyes Fuentes</a:t>
            </a:r>
            <a:endParaRPr lang="en-IN"/>
          </a:p>
          <a:p>
            <a:pPr algn="l"/>
            <a:endParaRPr lang="en-IN" sz="1800" b="1">
              <a:cs typeface="Calibri"/>
            </a:endParaRPr>
          </a:p>
        </p:txBody>
      </p:sp>
      <p:sp>
        <p:nvSpPr>
          <p:cNvPr id="8" name="Slide Number Placeholder 7">
            <a:extLst>
              <a:ext uri="{FF2B5EF4-FFF2-40B4-BE49-F238E27FC236}">
                <a16:creationId xmlns:a16="http://schemas.microsoft.com/office/drawing/2014/main" id="{8EE101B2-1FBC-4C16-AE5F-AC7A90F2873F}"/>
              </a:ext>
            </a:extLst>
          </p:cNvPr>
          <p:cNvSpPr>
            <a:spLocks noGrp="1"/>
          </p:cNvSpPr>
          <p:nvPr>
            <p:ph type="sldNum" sz="quarter" idx="12"/>
          </p:nvPr>
        </p:nvSpPr>
        <p:spPr>
          <a:xfrm>
            <a:off x="11704320" y="6446837"/>
            <a:ext cx="448056" cy="365125"/>
          </a:xfrm>
        </p:spPr>
        <p:txBody>
          <a:bodyPr>
            <a:normAutofit/>
          </a:bodyPr>
          <a:lstStyle/>
          <a:p>
            <a:pPr>
              <a:spcAft>
                <a:spcPts val="600"/>
              </a:spcAft>
            </a:pPr>
            <a:fld id="{DBA1B0FB-D917-4C8C-928F-313BD683BF39}" type="slidenum">
              <a:rPr lang="en-US" sz="1100" smtClean="0">
                <a:solidFill>
                  <a:schemeClr val="tx1">
                    <a:lumMod val="50000"/>
                    <a:lumOff val="50000"/>
                  </a:schemeClr>
                </a:solidFill>
              </a:rPr>
              <a:pPr>
                <a:spcAft>
                  <a:spcPts val="600"/>
                </a:spcAft>
              </a:pPr>
              <a:t>1</a:t>
            </a:fld>
            <a:endParaRPr lang="en-US" sz="1100">
              <a:solidFill>
                <a:schemeClr val="tx1">
                  <a:lumMod val="50000"/>
                  <a:lumOff val="50000"/>
                </a:schemeClr>
              </a:solidFill>
            </a:endParaRPr>
          </a:p>
        </p:txBody>
      </p:sp>
      <p:pic>
        <p:nvPicPr>
          <p:cNvPr id="31" name="Picture 30" descr="Text&#10;&#10;Description automatically generated with medium confidence">
            <a:extLst>
              <a:ext uri="{FF2B5EF4-FFF2-40B4-BE49-F238E27FC236}">
                <a16:creationId xmlns:a16="http://schemas.microsoft.com/office/drawing/2014/main" id="{0EC3EEF7-536D-4555-946F-813593BFC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3351" y="4405619"/>
            <a:ext cx="2983175" cy="2405489"/>
          </a:xfrm>
          <a:prstGeom prst="rect">
            <a:avLst/>
          </a:prstGeom>
        </p:spPr>
      </p:pic>
      <p:pic>
        <p:nvPicPr>
          <p:cNvPr id="57" name="Picture 56" descr="Logo, company name&#10;&#10;Description automatically generated">
            <a:extLst>
              <a:ext uri="{FF2B5EF4-FFF2-40B4-BE49-F238E27FC236}">
                <a16:creationId xmlns:a16="http://schemas.microsoft.com/office/drawing/2014/main" id="{79736B4B-B993-4FB8-8546-534E30A8C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2964" y="5086936"/>
            <a:ext cx="1057362" cy="1100924"/>
          </a:xfrm>
          <a:prstGeom prst="rect">
            <a:avLst/>
          </a:prstGeom>
        </p:spPr>
      </p:pic>
    </p:spTree>
    <p:extLst>
      <p:ext uri="{BB962C8B-B14F-4D97-AF65-F5344CB8AC3E}">
        <p14:creationId xmlns:p14="http://schemas.microsoft.com/office/powerpoint/2010/main" val="379175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Feature Selection</a:t>
            </a:r>
          </a:p>
        </p:txBody>
      </p:sp>
      <p:sp>
        <p:nvSpPr>
          <p:cNvPr id="15" name="Slide Number Placeholder 4">
            <a:extLst>
              <a:ext uri="{FF2B5EF4-FFF2-40B4-BE49-F238E27FC236}">
                <a16:creationId xmlns:a16="http://schemas.microsoft.com/office/drawing/2014/main" id="{134A8A8F-8907-45C0-9172-4BBB82CAACCF}"/>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10</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9" name="Textfeld 18">
            <a:extLst>
              <a:ext uri="{FF2B5EF4-FFF2-40B4-BE49-F238E27FC236}">
                <a16:creationId xmlns:a16="http://schemas.microsoft.com/office/drawing/2014/main" id="{BB659BE7-31DE-4962-A16F-DF996FD5A03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
        <p:nvSpPr>
          <p:cNvPr id="20" name="TextBox 3">
            <a:extLst>
              <a:ext uri="{FF2B5EF4-FFF2-40B4-BE49-F238E27FC236}">
                <a16:creationId xmlns:a16="http://schemas.microsoft.com/office/drawing/2014/main" id="{EF114740-76A1-46A5-A738-FF32E79D65FC}"/>
              </a:ext>
            </a:extLst>
          </p:cNvPr>
          <p:cNvSpPr txBox="1"/>
          <p:nvPr/>
        </p:nvSpPr>
        <p:spPr>
          <a:xfrm>
            <a:off x="355180" y="2396445"/>
            <a:ext cx="5970493"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a:cs typeface="Calibri" panose="020F0502020204030204"/>
            </a:endParaRPr>
          </a:p>
          <a:p>
            <a:pPr marL="285750" indent="-285750">
              <a:buFont typeface="Arial" panose="020B0604020202020204" pitchFamily="34" charset="0"/>
              <a:buChar char="•"/>
            </a:pPr>
            <a:r>
              <a:rPr lang="en-IN" b="1">
                <a:ea typeface="+mn-lt"/>
                <a:cs typeface="+mn-lt"/>
              </a:rPr>
              <a:t>Feature set2 </a:t>
            </a:r>
            <a:r>
              <a:rPr lang="en-IN">
                <a:ea typeface="+mn-lt"/>
                <a:cs typeface="+mn-lt"/>
              </a:rPr>
              <a:t>(</a:t>
            </a:r>
            <a:r>
              <a:rPr lang="de-DE">
                <a:solidFill>
                  <a:schemeClr val="dk1"/>
                </a:solidFill>
                <a:cs typeface="Calibri" panose="020F0502020204030204"/>
              </a:rPr>
              <a:t>30 electrodes</a:t>
            </a:r>
            <a:r>
              <a:rPr lang="en-US">
                <a:solidFill>
                  <a:schemeClr val="dk1"/>
                </a:solidFill>
                <a:cs typeface="Calibri" panose="020F0502020204030204"/>
              </a:rPr>
              <a:t>)      +      +</a:t>
            </a:r>
            <a:r>
              <a:rPr lang="en-US" sz="1200">
                <a:solidFill>
                  <a:schemeClr val="dk1"/>
                </a:solidFill>
                <a:ea typeface="+mn-lt"/>
                <a:cs typeface="+mn-lt"/>
              </a:rPr>
              <a:t> </a:t>
            </a:r>
            <a:endParaRPr lang="en-US">
              <a:solidFill>
                <a:schemeClr val="dk1"/>
              </a:solidFill>
              <a:cs typeface="Calibri" panose="020F0502020204030204"/>
            </a:endParaRPr>
          </a:p>
          <a:p>
            <a:pPr marL="742950" lvl="1" indent="-285750">
              <a:buFont typeface="Arial" panose="020B0604020202020204" pitchFamily="34" charset="0"/>
              <a:buChar char="•"/>
            </a:pPr>
            <a:r>
              <a:rPr lang="en-US" sz="1400" b="1">
                <a:ea typeface="+mn-lt"/>
                <a:cs typeface="+mn-lt"/>
              </a:rPr>
              <a:t>['AF3','AFz','AF4','AF8','F1','Fz','F2','F4','F6','F8','FC3','T7','C5','C3','C4','TP7','CP5','CP3','CP1','CPz','P7','P5','P3','P8','POz','PO4','PO8','O1','OZ','O2']</a:t>
            </a:r>
          </a:p>
          <a:p>
            <a:pPr marL="742950" lvl="1" indent="-285750">
              <a:buFont typeface="Arial" panose="020B0604020202020204" pitchFamily="34" charset="0"/>
              <a:buChar char="•"/>
            </a:pPr>
            <a:endParaRPr lang="en-US">
              <a:ea typeface="+mn-lt"/>
              <a:cs typeface="+mn-lt"/>
            </a:endParaRPr>
          </a:p>
          <a:p>
            <a:pPr marL="285750" indent="-285750">
              <a:buFont typeface="Arial" panose="020B0604020202020204" pitchFamily="34" charset="0"/>
              <a:buChar char="•"/>
            </a:pPr>
            <a:r>
              <a:rPr lang="en-IN" b="1">
                <a:ea typeface="+mn-lt"/>
                <a:cs typeface="+mn-lt"/>
              </a:rPr>
              <a:t>Feature set3</a:t>
            </a:r>
            <a:r>
              <a:rPr lang="en-IN">
                <a:ea typeface="+mn-lt"/>
                <a:cs typeface="+mn-lt"/>
              </a:rPr>
              <a:t> (11 electrodes):      +      (Frontal)</a:t>
            </a:r>
            <a:endParaRPr lang="en-IN">
              <a:solidFill>
                <a:schemeClr val="dk1"/>
              </a:solidFill>
              <a:cs typeface="Calibri" panose="020F0502020204030204"/>
            </a:endParaRPr>
          </a:p>
          <a:p>
            <a:pPr marL="742950" lvl="1" indent="-285750">
              <a:buFont typeface="Arial" panose="020B0604020202020204" pitchFamily="34" charset="0"/>
              <a:buChar char="•"/>
            </a:pPr>
            <a:r>
              <a:rPr lang="en-US" sz="1400" b="1">
                <a:ea typeface="+mn-lt"/>
                <a:cs typeface="+mn-lt"/>
              </a:rPr>
              <a:t>['AF3','AFz','AF4','AF8','F1','Fz','F2','F4','F6','F8','FC3']</a:t>
            </a:r>
            <a:endParaRPr lang="en-US" sz="1400" b="1">
              <a:solidFill>
                <a:schemeClr val="dk1"/>
              </a:solidFill>
              <a:ea typeface="+mn-lt"/>
              <a:cs typeface="+mn-lt"/>
            </a:endParaRPr>
          </a:p>
          <a:p>
            <a:pPr marL="285750" indent="-285750">
              <a:buFont typeface="Arial" panose="020B0604020202020204" pitchFamily="34" charset="0"/>
              <a:buChar char="•"/>
            </a:pPr>
            <a:endParaRPr lang="en-US">
              <a:ea typeface="+mn-lt"/>
              <a:cs typeface="+mn-lt"/>
            </a:endParaRPr>
          </a:p>
          <a:p>
            <a:endParaRPr lang="en-US">
              <a:ea typeface="+mn-lt"/>
              <a:cs typeface="+mn-lt"/>
            </a:endParaRPr>
          </a:p>
          <a:p>
            <a:pPr marL="285750" indent="-285750">
              <a:buFont typeface="Arial" panose="020B0604020202020204" pitchFamily="34" charset="0"/>
              <a:buChar char="•"/>
            </a:pPr>
            <a:r>
              <a:rPr lang="en-IN" b="1">
                <a:ea typeface="+mn-lt"/>
                <a:cs typeface="+mn-lt"/>
              </a:rPr>
              <a:t>Feature set4</a:t>
            </a:r>
            <a:r>
              <a:rPr lang="en-IN">
                <a:ea typeface="+mn-lt"/>
                <a:cs typeface="+mn-lt"/>
              </a:rPr>
              <a:t> (12 electrodes):      +       (Non-Frontal)</a:t>
            </a:r>
            <a:endParaRPr lang="en-IN">
              <a:solidFill>
                <a:schemeClr val="dk1"/>
              </a:solidFill>
              <a:cs typeface="Calibri" panose="020F0502020204030204"/>
            </a:endParaRPr>
          </a:p>
          <a:p>
            <a:pPr marL="742950" lvl="1" indent="-285750">
              <a:buFont typeface="Arial" panose="020B0604020202020204" pitchFamily="34" charset="0"/>
              <a:buChar char="•"/>
            </a:pPr>
            <a:r>
              <a:rPr lang="en-US" sz="1400" b="1">
                <a:solidFill>
                  <a:schemeClr val="dk1"/>
                </a:solidFill>
                <a:cs typeface="Calibri" panose="020F0502020204030204"/>
              </a:rPr>
              <a:t>[</a:t>
            </a:r>
            <a:r>
              <a:rPr lang="en-US" sz="1400" b="1">
                <a:ea typeface="+mn-lt"/>
                <a:cs typeface="+mn-lt"/>
              </a:rPr>
              <a:t>'T7','C5','C3','C4','TP7','CP5','CP3','CP1','CPz','P7','P5','P3']</a:t>
            </a:r>
            <a:endParaRPr lang="en-US" sz="1400" b="1">
              <a:cs typeface="Calibri"/>
            </a:endParaRPr>
          </a:p>
          <a:p>
            <a:pPr marL="285750" indent="-285750">
              <a:buFont typeface="Arial" panose="020B0604020202020204" pitchFamily="34" charset="0"/>
              <a:buChar char="•"/>
            </a:pPr>
            <a:endParaRPr lang="en-IN">
              <a:ea typeface="+mn-lt"/>
              <a:cs typeface="+mn-lt"/>
            </a:endParaRPr>
          </a:p>
          <a:p>
            <a:pPr marL="285750" indent="-285750">
              <a:buFont typeface="Arial" panose="020B0604020202020204" pitchFamily="34" charset="0"/>
              <a:buChar char="•"/>
            </a:pPr>
            <a:endParaRPr lang="en-IN">
              <a:ea typeface="+mn-lt"/>
              <a:cs typeface="+mn-lt"/>
            </a:endParaRPr>
          </a:p>
        </p:txBody>
      </p:sp>
      <p:sp>
        <p:nvSpPr>
          <p:cNvPr id="21" name="Ellipse 20">
            <a:extLst>
              <a:ext uri="{FF2B5EF4-FFF2-40B4-BE49-F238E27FC236}">
                <a16:creationId xmlns:a16="http://schemas.microsoft.com/office/drawing/2014/main" id="{902BDFB8-BED4-4DDC-AB04-58C16BB0B37F}"/>
              </a:ext>
            </a:extLst>
          </p:cNvPr>
          <p:cNvSpPr/>
          <p:nvPr/>
        </p:nvSpPr>
        <p:spPr>
          <a:xfrm>
            <a:off x="3400224" y="2745096"/>
            <a:ext cx="235390" cy="226337"/>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Ellipse 21">
            <a:extLst>
              <a:ext uri="{FF2B5EF4-FFF2-40B4-BE49-F238E27FC236}">
                <a16:creationId xmlns:a16="http://schemas.microsoft.com/office/drawing/2014/main" id="{7107EB39-9651-493C-9892-509F82E46F1C}"/>
              </a:ext>
            </a:extLst>
          </p:cNvPr>
          <p:cNvSpPr/>
          <p:nvPr/>
        </p:nvSpPr>
        <p:spPr>
          <a:xfrm>
            <a:off x="3813920" y="2745093"/>
            <a:ext cx="235390" cy="226337"/>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Ellipse 28">
            <a:extLst>
              <a:ext uri="{FF2B5EF4-FFF2-40B4-BE49-F238E27FC236}">
                <a16:creationId xmlns:a16="http://schemas.microsoft.com/office/drawing/2014/main" id="{033F1751-4048-4E57-8D4F-077BC87F7E87}"/>
              </a:ext>
            </a:extLst>
          </p:cNvPr>
          <p:cNvSpPr/>
          <p:nvPr/>
        </p:nvSpPr>
        <p:spPr>
          <a:xfrm>
            <a:off x="4227616" y="2745097"/>
            <a:ext cx="235390" cy="226337"/>
          </a:xfrm>
          <a:prstGeom prst="ellipse">
            <a:avLst/>
          </a:prstGeom>
          <a:solidFill>
            <a:srgbClr val="01C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Ellipse 29">
            <a:extLst>
              <a:ext uri="{FF2B5EF4-FFF2-40B4-BE49-F238E27FC236}">
                <a16:creationId xmlns:a16="http://schemas.microsoft.com/office/drawing/2014/main" id="{8AE0259F-FB83-49E2-B0BF-02BD8445B367}"/>
              </a:ext>
            </a:extLst>
          </p:cNvPr>
          <p:cNvSpPr/>
          <p:nvPr/>
        </p:nvSpPr>
        <p:spPr>
          <a:xfrm>
            <a:off x="3457581" y="3921157"/>
            <a:ext cx="235390" cy="226337"/>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Ellipse 30">
            <a:extLst>
              <a:ext uri="{FF2B5EF4-FFF2-40B4-BE49-F238E27FC236}">
                <a16:creationId xmlns:a16="http://schemas.microsoft.com/office/drawing/2014/main" id="{687D6548-543D-4F00-A402-168DD9504E19}"/>
              </a:ext>
            </a:extLst>
          </p:cNvPr>
          <p:cNvSpPr/>
          <p:nvPr/>
        </p:nvSpPr>
        <p:spPr>
          <a:xfrm>
            <a:off x="3930548" y="4983241"/>
            <a:ext cx="235390" cy="226337"/>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Ellipse 31">
            <a:extLst>
              <a:ext uri="{FF2B5EF4-FFF2-40B4-BE49-F238E27FC236}">
                <a16:creationId xmlns:a16="http://schemas.microsoft.com/office/drawing/2014/main" id="{FFA271E0-72DF-4217-9BD4-BFF6EF488B99}"/>
              </a:ext>
            </a:extLst>
          </p:cNvPr>
          <p:cNvSpPr/>
          <p:nvPr/>
        </p:nvSpPr>
        <p:spPr>
          <a:xfrm>
            <a:off x="3459936" y="4983331"/>
            <a:ext cx="235390" cy="226337"/>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Ellipse 32">
            <a:extLst>
              <a:ext uri="{FF2B5EF4-FFF2-40B4-BE49-F238E27FC236}">
                <a16:creationId xmlns:a16="http://schemas.microsoft.com/office/drawing/2014/main" id="{B2004CEB-34C1-45B5-B9C5-E057732B349E}"/>
              </a:ext>
            </a:extLst>
          </p:cNvPr>
          <p:cNvSpPr/>
          <p:nvPr/>
        </p:nvSpPr>
        <p:spPr>
          <a:xfrm>
            <a:off x="3851810" y="3920839"/>
            <a:ext cx="235390" cy="226337"/>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Grafik 33">
            <a:extLst>
              <a:ext uri="{FF2B5EF4-FFF2-40B4-BE49-F238E27FC236}">
                <a16:creationId xmlns:a16="http://schemas.microsoft.com/office/drawing/2014/main" id="{A7B8DB23-4513-4E32-A359-600BBF0D7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673" y="1815075"/>
            <a:ext cx="5554773" cy="4716643"/>
          </a:xfrm>
          <a:prstGeom prst="rect">
            <a:avLst/>
          </a:prstGeom>
        </p:spPr>
      </p:pic>
    </p:spTree>
    <p:extLst>
      <p:ext uri="{BB962C8B-B14F-4D97-AF65-F5344CB8AC3E}">
        <p14:creationId xmlns:p14="http://schemas.microsoft.com/office/powerpoint/2010/main" val="145205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Feature Selection</a:t>
            </a:r>
          </a:p>
        </p:txBody>
      </p:sp>
      <p:sp>
        <p:nvSpPr>
          <p:cNvPr id="15" name="Slide Number Placeholder 4">
            <a:extLst>
              <a:ext uri="{FF2B5EF4-FFF2-40B4-BE49-F238E27FC236}">
                <a16:creationId xmlns:a16="http://schemas.microsoft.com/office/drawing/2014/main" id="{174A6A95-D9E5-4D1E-A3DF-AF685A03D87D}"/>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11</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9" name="Textfeld 18">
            <a:extLst>
              <a:ext uri="{FF2B5EF4-FFF2-40B4-BE49-F238E27FC236}">
                <a16:creationId xmlns:a16="http://schemas.microsoft.com/office/drawing/2014/main" id="{2F24480F-F336-49BC-8032-A0E8C940A87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
        <p:nvSpPr>
          <p:cNvPr id="20" name="TextBox 3">
            <a:extLst>
              <a:ext uri="{FF2B5EF4-FFF2-40B4-BE49-F238E27FC236}">
                <a16:creationId xmlns:a16="http://schemas.microsoft.com/office/drawing/2014/main" id="{6B0340C3-D7E8-4B9A-8307-8648CE47C9F8}"/>
              </a:ext>
            </a:extLst>
          </p:cNvPr>
          <p:cNvSpPr txBox="1"/>
          <p:nvPr/>
        </p:nvSpPr>
        <p:spPr>
          <a:xfrm>
            <a:off x="362400" y="3200400"/>
            <a:ext cx="5970493"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b="1">
                <a:ea typeface="+mn-lt"/>
                <a:cs typeface="+mn-lt"/>
              </a:rPr>
              <a:t>Feature set5</a:t>
            </a:r>
            <a:r>
              <a:rPr lang="en-IN">
                <a:ea typeface="+mn-lt"/>
                <a:cs typeface="+mn-lt"/>
              </a:rPr>
              <a:t> (7 electrodes)</a:t>
            </a:r>
          </a:p>
          <a:p>
            <a:pPr marL="742950" lvl="1" indent="-285750">
              <a:buFont typeface="Arial" panose="020B0604020202020204" pitchFamily="34" charset="0"/>
              <a:buChar char="•"/>
            </a:pPr>
            <a:r>
              <a:rPr lang="pl-PL" sz="1400" b="1">
                <a:cs typeface="Calibri" panose="020F0502020204030204"/>
              </a:rPr>
              <a:t>['P8','POz','PO4','PO8','O1','OZ','O2‘]</a:t>
            </a:r>
            <a:endParaRPr lang="de-DE" sz="1400" b="1">
              <a:cs typeface="Calibri" panose="020F0502020204030204"/>
            </a:endParaRPr>
          </a:p>
          <a:p>
            <a:pPr marL="742950" lvl="1" indent="-285750">
              <a:buFont typeface="Arial" panose="020B0604020202020204" pitchFamily="34" charset="0"/>
              <a:buChar char="•"/>
            </a:pPr>
            <a:endParaRPr lang="en-IN" sz="1400" b="1">
              <a:cs typeface="Calibri" panose="020F0502020204030204"/>
            </a:endParaRPr>
          </a:p>
          <a:p>
            <a:pPr marL="285750" indent="-285750">
              <a:buFont typeface="Arial" panose="020B0604020202020204" pitchFamily="34" charset="0"/>
              <a:buChar char="•"/>
            </a:pPr>
            <a:r>
              <a:rPr lang="en-IN" b="1">
                <a:ea typeface="+mn-lt"/>
                <a:cs typeface="+mn-lt"/>
              </a:rPr>
              <a:t>Feature set6 </a:t>
            </a:r>
            <a:r>
              <a:rPr lang="en-IN">
                <a:ea typeface="+mn-lt"/>
                <a:cs typeface="+mn-lt"/>
              </a:rPr>
              <a:t>(</a:t>
            </a:r>
            <a:r>
              <a:rPr lang="de-DE">
                <a:solidFill>
                  <a:schemeClr val="dk1"/>
                </a:solidFill>
                <a:ea typeface="+mn-lt"/>
                <a:cs typeface="Calibri" panose="020F0502020204030204"/>
              </a:rPr>
              <a:t>14</a:t>
            </a:r>
            <a:r>
              <a:rPr lang="de-DE">
                <a:solidFill>
                  <a:schemeClr val="dk1"/>
                </a:solidFill>
                <a:cs typeface="Calibri" panose="020F0502020204030204"/>
              </a:rPr>
              <a:t> electrodes</a:t>
            </a:r>
            <a:r>
              <a:rPr lang="en-US">
                <a:solidFill>
                  <a:schemeClr val="dk1"/>
                </a:solidFill>
                <a:cs typeface="Calibri" panose="020F0502020204030204"/>
              </a:rPr>
              <a:t>) </a:t>
            </a:r>
            <a:r>
              <a:rPr lang="en-US" sz="1200">
                <a:solidFill>
                  <a:schemeClr val="dk1"/>
                </a:solidFill>
                <a:ea typeface="+mn-lt"/>
                <a:cs typeface="+mn-lt"/>
              </a:rPr>
              <a:t> </a:t>
            </a:r>
            <a:endParaRPr lang="en-US">
              <a:solidFill>
                <a:schemeClr val="dk1"/>
              </a:solidFill>
              <a:cs typeface="Calibri" panose="020F0502020204030204"/>
            </a:endParaRPr>
          </a:p>
          <a:p>
            <a:pPr marL="742950" lvl="1" indent="-285750">
              <a:buFont typeface="Arial" panose="020B0604020202020204" pitchFamily="34" charset="0"/>
              <a:buChar char="•"/>
            </a:pPr>
            <a:r>
              <a:rPr lang="en-US" sz="1400" b="1">
                <a:ea typeface="+mn-lt"/>
                <a:cs typeface="+mn-lt"/>
              </a:rPr>
              <a:t>['AFz','Fz','F2','F4','F6','FC3','C5','C4','TP7','CP5','CP3','CPz','P7','P5’]</a:t>
            </a:r>
          </a:p>
          <a:p>
            <a:pPr marL="742950" lvl="1" indent="-285750">
              <a:buFont typeface="Arial" panose="020B0604020202020204" pitchFamily="34" charset="0"/>
              <a:buChar char="•"/>
            </a:pPr>
            <a:endParaRPr lang="en-US" sz="1400" b="1">
              <a:ea typeface="+mn-lt"/>
              <a:cs typeface="+mn-lt"/>
            </a:endParaRPr>
          </a:p>
          <a:p>
            <a:pPr marL="285750" indent="-285750">
              <a:buFont typeface="Arial" panose="020B0604020202020204" pitchFamily="34" charset="0"/>
              <a:buChar char="•"/>
            </a:pPr>
            <a:r>
              <a:rPr lang="en-IN" b="1">
                <a:ea typeface="+mn-lt"/>
                <a:cs typeface="+mn-lt"/>
              </a:rPr>
              <a:t>Feature set7</a:t>
            </a:r>
            <a:r>
              <a:rPr lang="en-IN">
                <a:ea typeface="+mn-lt"/>
                <a:cs typeface="+mn-lt"/>
              </a:rPr>
              <a:t> (23 electrodes):      +</a:t>
            </a:r>
          </a:p>
          <a:p>
            <a:pPr marL="742950" lvl="1" indent="-285750">
              <a:buFont typeface="Arial" panose="020B0604020202020204" pitchFamily="34" charset="0"/>
              <a:buChar char="•"/>
            </a:pPr>
            <a:r>
              <a:rPr lang="en-US" sz="1400" b="1">
                <a:ea typeface="+mn-lt"/>
                <a:cs typeface="+mn-lt"/>
              </a:rPr>
              <a:t>['AF3','AFz','AF4','AF8','F1','Fz','F2','F4','F6','F8','FC3','T7','C5','C3','C4','TP7','CP5','CP3','CP1','CPz','P7','P5','P3']</a:t>
            </a:r>
            <a:endParaRPr lang="en-US">
              <a:ea typeface="+mn-lt"/>
              <a:cs typeface="+mn-lt"/>
            </a:endParaRPr>
          </a:p>
          <a:p>
            <a:endParaRPr lang="en-US">
              <a:ea typeface="+mn-lt"/>
              <a:cs typeface="+mn-lt"/>
            </a:endParaRPr>
          </a:p>
          <a:p>
            <a:endParaRPr lang="en-IN">
              <a:ea typeface="+mn-lt"/>
              <a:cs typeface="+mn-lt"/>
            </a:endParaRPr>
          </a:p>
        </p:txBody>
      </p:sp>
      <p:sp>
        <p:nvSpPr>
          <p:cNvPr id="21" name="Ellipse 20">
            <a:extLst>
              <a:ext uri="{FF2B5EF4-FFF2-40B4-BE49-F238E27FC236}">
                <a16:creationId xmlns:a16="http://schemas.microsoft.com/office/drawing/2014/main" id="{E0EEA4AC-6A05-4733-9EE2-713D2016D034}"/>
              </a:ext>
            </a:extLst>
          </p:cNvPr>
          <p:cNvSpPr/>
          <p:nvPr/>
        </p:nvSpPr>
        <p:spPr>
          <a:xfrm>
            <a:off x="3416496" y="3969312"/>
            <a:ext cx="235390" cy="226337"/>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Ellipse 21">
            <a:extLst>
              <a:ext uri="{FF2B5EF4-FFF2-40B4-BE49-F238E27FC236}">
                <a16:creationId xmlns:a16="http://schemas.microsoft.com/office/drawing/2014/main" id="{905738A2-26B7-496F-90A6-E9EE631020A1}"/>
              </a:ext>
            </a:extLst>
          </p:cNvPr>
          <p:cNvSpPr/>
          <p:nvPr/>
        </p:nvSpPr>
        <p:spPr>
          <a:xfrm>
            <a:off x="3878925" y="4675442"/>
            <a:ext cx="235390" cy="226337"/>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Ellipse 28">
            <a:extLst>
              <a:ext uri="{FF2B5EF4-FFF2-40B4-BE49-F238E27FC236}">
                <a16:creationId xmlns:a16="http://schemas.microsoft.com/office/drawing/2014/main" id="{2C059851-127B-4236-BBC5-35ACF6793E2C}"/>
              </a:ext>
            </a:extLst>
          </p:cNvPr>
          <p:cNvSpPr/>
          <p:nvPr/>
        </p:nvSpPr>
        <p:spPr>
          <a:xfrm>
            <a:off x="3452708" y="4681510"/>
            <a:ext cx="235390" cy="226337"/>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Ellipse 29">
            <a:extLst>
              <a:ext uri="{FF2B5EF4-FFF2-40B4-BE49-F238E27FC236}">
                <a16:creationId xmlns:a16="http://schemas.microsoft.com/office/drawing/2014/main" id="{FDB64EC3-CC42-45C2-9373-7E6DCFBF9AEE}"/>
              </a:ext>
            </a:extLst>
          </p:cNvPr>
          <p:cNvSpPr/>
          <p:nvPr/>
        </p:nvSpPr>
        <p:spPr>
          <a:xfrm>
            <a:off x="3298801" y="3274526"/>
            <a:ext cx="235390" cy="226337"/>
          </a:xfrm>
          <a:prstGeom prst="ellipse">
            <a:avLst/>
          </a:prstGeom>
          <a:solidFill>
            <a:srgbClr val="01C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fik 30">
            <a:extLst>
              <a:ext uri="{FF2B5EF4-FFF2-40B4-BE49-F238E27FC236}">
                <a16:creationId xmlns:a16="http://schemas.microsoft.com/office/drawing/2014/main" id="{759615A6-ECF9-417B-85FF-2EBC1B784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895" y="1807558"/>
            <a:ext cx="5554773" cy="4716643"/>
          </a:xfrm>
          <a:prstGeom prst="rect">
            <a:avLst/>
          </a:prstGeom>
        </p:spPr>
      </p:pic>
    </p:spTree>
    <p:extLst>
      <p:ext uri="{BB962C8B-B14F-4D97-AF65-F5344CB8AC3E}">
        <p14:creationId xmlns:p14="http://schemas.microsoft.com/office/powerpoint/2010/main" val="123720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fontScale="90000"/>
          </a:bodyPr>
          <a:lstStyle/>
          <a:p>
            <a:pPr algn="ctr"/>
            <a:r>
              <a:rPr lang="en-IN" sz="4800" b="1">
                <a:solidFill>
                  <a:schemeClr val="bg1"/>
                </a:solidFill>
              </a:rPr>
              <a:t>Implementation: Experiment 1 - Classifier for individual  Participant</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12</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21" name="Slide Number Placeholder 4">
            <a:extLst>
              <a:ext uri="{FF2B5EF4-FFF2-40B4-BE49-F238E27FC236}">
                <a16:creationId xmlns:a16="http://schemas.microsoft.com/office/drawing/2014/main" id="{89DBC5D7-AAD9-4781-AD37-02265C1B293D}"/>
              </a:ext>
            </a:extLst>
          </p:cNvPr>
          <p:cNvSpPr txBox="1">
            <a:spLocks/>
          </p:cNvSpPr>
          <p:nvPr/>
        </p:nvSpPr>
        <p:spPr>
          <a:xfrm>
            <a:off x="11704320" y="6455431"/>
            <a:ext cx="445913"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defRPr/>
            </a:pPr>
            <a:fld id="{DBA1B0FB-D917-4C8C-928F-313BD683BF39}" type="slidenum">
              <a:rPr lang="en-US" sz="1100" smtClean="0">
                <a:solidFill>
                  <a:prstClr val="black">
                    <a:lumMod val="50000"/>
                    <a:lumOff val="50000"/>
                  </a:prstClr>
                </a:solidFill>
                <a:latin typeface="Calibri" panose="020F0502020204030204"/>
              </a:rPr>
              <a:pPr>
                <a:spcAft>
                  <a:spcPts val="600"/>
                </a:spcAft>
                <a:defRPr/>
              </a:pPr>
              <a:t>12</a:t>
            </a:fld>
            <a:endParaRPr lang="en-US" sz="1100">
              <a:solidFill>
                <a:prstClr val="black">
                  <a:lumMod val="50000"/>
                  <a:lumOff val="50000"/>
                </a:prstClr>
              </a:solidFill>
              <a:latin typeface="Calibri" panose="020F0502020204030204"/>
            </a:endParaRPr>
          </a:p>
        </p:txBody>
      </p:sp>
      <p:sp>
        <p:nvSpPr>
          <p:cNvPr id="23" name="TextBox 2">
            <a:extLst>
              <a:ext uri="{FF2B5EF4-FFF2-40B4-BE49-F238E27FC236}">
                <a16:creationId xmlns:a16="http://schemas.microsoft.com/office/drawing/2014/main" id="{16C5823A-EA91-4C98-85AB-042D5D6848E0}"/>
              </a:ext>
            </a:extLst>
          </p:cNvPr>
          <p:cNvSpPr txBox="1"/>
          <p:nvPr/>
        </p:nvSpPr>
        <p:spPr>
          <a:xfrm>
            <a:off x="459350" y="2066925"/>
            <a:ext cx="11273300" cy="3970318"/>
          </a:xfrm>
          <a:prstGeom prst="rect">
            <a:avLst/>
          </a:prstGeom>
          <a:noFill/>
        </p:spPr>
        <p:txBody>
          <a:bodyPr wrap="square" lIns="91440" tIns="45720" rIns="91440" bIns="45720" rtlCol="0" anchor="t">
            <a:spAutoFit/>
          </a:bodyPr>
          <a:lstStyle/>
          <a:p>
            <a:pPr defTabSz="914400">
              <a:defRPr/>
            </a:pPr>
            <a:r>
              <a:rPr lang="en-IN" sz="2400" b="1">
                <a:latin typeface="Calibri"/>
                <a:ea typeface="+mj-ea"/>
                <a:cs typeface="Calibri"/>
              </a:rPr>
              <a:t>Setup: </a:t>
            </a:r>
          </a:p>
          <a:p>
            <a:pPr marL="742950" lvl="1" indent="-285750" defTabSz="914400">
              <a:buFont typeface="Arial" panose="020B0604020202020204" pitchFamily="34" charset="0"/>
              <a:buChar char="•"/>
              <a:defRPr/>
            </a:pPr>
            <a:r>
              <a:rPr lang="en-IN" sz="2400">
                <a:latin typeface="Calibri"/>
                <a:ea typeface="+mj-ea"/>
                <a:cs typeface="Calibri Light"/>
              </a:rPr>
              <a:t>Per participant</a:t>
            </a:r>
          </a:p>
          <a:p>
            <a:pPr marL="742950" lvl="1" indent="-285750" defTabSz="914400">
              <a:buFont typeface="Arial" panose="020B0604020202020204" pitchFamily="34" charset="0"/>
              <a:buChar char="•"/>
              <a:defRPr/>
            </a:pPr>
            <a:r>
              <a:rPr lang="en-IN" sz="2400">
                <a:latin typeface="Calibri"/>
                <a:ea typeface="+mj-ea"/>
                <a:cs typeface="Calibri Light"/>
              </a:rPr>
              <a:t>Logistic Regression</a:t>
            </a:r>
          </a:p>
          <a:p>
            <a:pPr marL="742950" lvl="1" indent="-285750" defTabSz="914400">
              <a:buFont typeface="Arial" panose="020B0604020202020204" pitchFamily="34" charset="0"/>
              <a:buChar char="•"/>
              <a:defRPr/>
            </a:pPr>
            <a:r>
              <a:rPr lang="en-IN" sz="2400">
                <a:latin typeface="Calibri"/>
                <a:ea typeface="+mj-ea"/>
                <a:cs typeface="Calibri Light"/>
              </a:rPr>
              <a:t>Different electrode combinations</a:t>
            </a:r>
          </a:p>
          <a:p>
            <a:pPr marL="742950" lvl="1" indent="-285750">
              <a:buFont typeface="Arial" panose="020B0604020202020204" pitchFamily="34" charset="0"/>
              <a:buChar char="•"/>
            </a:pPr>
            <a:r>
              <a:rPr lang="en-IN" sz="2400">
                <a:latin typeface="Calibri"/>
                <a:ea typeface="+mj-ea"/>
                <a:cs typeface="Calibri Light"/>
              </a:rPr>
              <a:t>Different combinations of cognitive Levels</a:t>
            </a:r>
            <a:endParaRPr lang="en-IN" sz="2000">
              <a:latin typeface="Calibri"/>
              <a:ea typeface="+mj-ea"/>
              <a:cs typeface="Calibri Light"/>
            </a:endParaRPr>
          </a:p>
          <a:p>
            <a:pPr marL="285750" indent="-285750">
              <a:buFont typeface="Arial" panose="020B0604020202020204" pitchFamily="34" charset="0"/>
              <a:buChar char="•"/>
            </a:pPr>
            <a:endParaRPr lang="en-IN" sz="2000">
              <a:latin typeface="Calibri"/>
              <a:ea typeface="+mj-ea"/>
              <a:cs typeface="Calibri Light"/>
            </a:endParaRPr>
          </a:p>
          <a:p>
            <a:pPr marL="285750" indent="-285750">
              <a:buFont typeface="Arial" panose="020B0604020202020204" pitchFamily="34" charset="0"/>
              <a:buChar char="•"/>
            </a:pPr>
            <a:endParaRPr lang="en-IN" sz="2000">
              <a:latin typeface="Calibri"/>
              <a:ea typeface="+mj-ea"/>
              <a:cs typeface="Calibri Light"/>
            </a:endParaRPr>
          </a:p>
          <a:p>
            <a:r>
              <a:rPr lang="en-IN" sz="2400" b="1">
                <a:latin typeface="Calibri"/>
                <a:ea typeface="+mj-ea"/>
                <a:cs typeface="Calibri"/>
              </a:rPr>
              <a:t>Goal:</a:t>
            </a:r>
          </a:p>
          <a:p>
            <a:pPr marL="742950" lvl="1" indent="-285750">
              <a:buFont typeface="Arial" panose="020B0604020202020204" pitchFamily="34" charset="0"/>
              <a:buChar char="•"/>
            </a:pPr>
            <a:r>
              <a:rPr lang="en-IN" sz="2400">
                <a:latin typeface="Calibri"/>
                <a:ea typeface="+mj-ea"/>
                <a:cs typeface="Calibri Light"/>
              </a:rPr>
              <a:t>Estimate impact of certain electrode groups</a:t>
            </a:r>
          </a:p>
          <a:p>
            <a:pPr marL="742950" lvl="1" indent="-285750">
              <a:buFont typeface="Arial" panose="020B0604020202020204" pitchFamily="34" charset="0"/>
              <a:buChar char="•"/>
            </a:pPr>
            <a:r>
              <a:rPr lang="en-IN" sz="2400">
                <a:latin typeface="Calibri"/>
                <a:cs typeface="Calibri Light"/>
              </a:rPr>
              <a:t>Estimate potential performance for different Scenarios</a:t>
            </a:r>
          </a:p>
          <a:p>
            <a:endParaRPr lang="en-IN" sz="2000">
              <a:latin typeface="Calibri" panose="020F0502020204030204"/>
              <a:cs typeface="Calibri"/>
            </a:endParaRPr>
          </a:p>
        </p:txBody>
      </p:sp>
    </p:spTree>
    <p:extLst>
      <p:ext uri="{BB962C8B-B14F-4D97-AF65-F5344CB8AC3E}">
        <p14:creationId xmlns:p14="http://schemas.microsoft.com/office/powerpoint/2010/main" val="314382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a:extLst>
              <a:ext uri="{FF2B5EF4-FFF2-40B4-BE49-F238E27FC236}">
                <a16:creationId xmlns:a16="http://schemas.microsoft.com/office/drawing/2014/main" id="{866112EF-C77A-41B2-A887-A88AF0399AD0}"/>
              </a:ext>
            </a:extLst>
          </p:cNvPr>
          <p:cNvSpPr txBox="1">
            <a:spLocks/>
          </p:cNvSpPr>
          <p:nvPr/>
        </p:nvSpPr>
        <p:spPr>
          <a:xfrm>
            <a:off x="657225" y="294538"/>
            <a:ext cx="10610325" cy="103366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IN" sz="4800" b="1">
                <a:solidFill>
                  <a:schemeClr val="bg1"/>
                </a:solidFill>
                <a:ea typeface="+mj-lt"/>
                <a:cs typeface="+mj-lt"/>
              </a:rPr>
            </a:br>
            <a:r>
              <a:rPr lang="en-IN" sz="4800" b="1">
                <a:solidFill>
                  <a:schemeClr val="bg1"/>
                </a:solidFill>
                <a:ea typeface="+mj-lt"/>
                <a:cs typeface="+mj-lt"/>
              </a:rPr>
              <a:t>Results from </a:t>
            </a:r>
            <a:r>
              <a:rPr lang="en-IN" sz="4800" b="1">
                <a:solidFill>
                  <a:schemeClr val="bg1"/>
                </a:solidFill>
              </a:rPr>
              <a:t>Experiment1</a:t>
            </a:r>
            <a:endParaRPr lang="en-IN" sz="4800">
              <a:solidFill>
                <a:schemeClr val="bg1"/>
              </a:solidFill>
              <a:ea typeface="+mj-lt"/>
              <a:cs typeface="+mj-lt"/>
            </a:endParaRPr>
          </a:p>
          <a:p>
            <a:pPr algn="ctr"/>
            <a:endParaRPr lang="en-IN" sz="4800" b="1">
              <a:solidFill>
                <a:schemeClr val="bg1"/>
              </a:solidFill>
              <a:cs typeface="Calibri Light"/>
            </a:endParaRPr>
          </a:p>
        </p:txBody>
      </p:sp>
      <p:sp>
        <p:nvSpPr>
          <p:cNvPr id="17" name="Slide Number Placeholder 4">
            <a:extLst>
              <a:ext uri="{FF2B5EF4-FFF2-40B4-BE49-F238E27FC236}">
                <a16:creationId xmlns:a16="http://schemas.microsoft.com/office/drawing/2014/main" id="{A8D9711E-53DA-4C3A-8253-95D36E88924C}"/>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13</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graphicFrame>
        <p:nvGraphicFramePr>
          <p:cNvPr id="20" name="Table 3">
            <a:extLst>
              <a:ext uri="{FF2B5EF4-FFF2-40B4-BE49-F238E27FC236}">
                <a16:creationId xmlns:a16="http://schemas.microsoft.com/office/drawing/2014/main" id="{CF9F33D3-53C3-4219-A475-3F05AE8E2E9D}"/>
              </a:ext>
            </a:extLst>
          </p:cNvPr>
          <p:cNvGraphicFramePr>
            <a:graphicFrameLocks noGrp="1"/>
          </p:cNvGraphicFramePr>
          <p:nvPr>
            <p:extLst>
              <p:ext uri="{D42A27DB-BD31-4B8C-83A1-F6EECF244321}">
                <p14:modId xmlns:p14="http://schemas.microsoft.com/office/powerpoint/2010/main" val="1275116854"/>
              </p:ext>
            </p:extLst>
          </p:nvPr>
        </p:nvGraphicFramePr>
        <p:xfrm>
          <a:off x="5677496" y="2929815"/>
          <a:ext cx="6074164" cy="2714332"/>
        </p:xfrm>
        <a:graphic>
          <a:graphicData uri="http://schemas.openxmlformats.org/drawingml/2006/table">
            <a:tbl>
              <a:tblPr firstRow="1" bandRow="1">
                <a:tableStyleId>{5C22544A-7EE6-4342-B048-85BDC9FD1C3A}</a:tableStyleId>
              </a:tblPr>
              <a:tblGrid>
                <a:gridCol w="2823880">
                  <a:extLst>
                    <a:ext uri="{9D8B030D-6E8A-4147-A177-3AD203B41FA5}">
                      <a16:colId xmlns:a16="http://schemas.microsoft.com/office/drawing/2014/main" val="2885228366"/>
                    </a:ext>
                  </a:extLst>
                </a:gridCol>
                <a:gridCol w="1213554">
                  <a:extLst>
                    <a:ext uri="{9D8B030D-6E8A-4147-A177-3AD203B41FA5}">
                      <a16:colId xmlns:a16="http://schemas.microsoft.com/office/drawing/2014/main" val="700795750"/>
                    </a:ext>
                  </a:extLst>
                </a:gridCol>
                <a:gridCol w="959555">
                  <a:extLst>
                    <a:ext uri="{9D8B030D-6E8A-4147-A177-3AD203B41FA5}">
                      <a16:colId xmlns:a16="http://schemas.microsoft.com/office/drawing/2014/main" val="1089419240"/>
                    </a:ext>
                  </a:extLst>
                </a:gridCol>
                <a:gridCol w="1077175">
                  <a:extLst>
                    <a:ext uri="{9D8B030D-6E8A-4147-A177-3AD203B41FA5}">
                      <a16:colId xmlns:a16="http://schemas.microsoft.com/office/drawing/2014/main" val="2645264731"/>
                    </a:ext>
                  </a:extLst>
                </a:gridCol>
              </a:tblGrid>
              <a:tr h="453343">
                <a:tc>
                  <a:txBody>
                    <a:bodyPr/>
                    <a:lstStyle/>
                    <a:p>
                      <a:r>
                        <a:rPr lang="en-IN"/>
                        <a:t>Electrodes Features Setting </a:t>
                      </a:r>
                    </a:p>
                  </a:txBody>
                  <a:tcPr/>
                </a:tc>
                <a:tc>
                  <a:txBody>
                    <a:bodyPr/>
                    <a:lstStyle/>
                    <a:p>
                      <a:pPr lvl="0" algn="just">
                        <a:lnSpc>
                          <a:spcPct val="100000"/>
                        </a:lnSpc>
                        <a:spcBef>
                          <a:spcPts val="0"/>
                        </a:spcBef>
                        <a:spcAft>
                          <a:spcPts val="0"/>
                        </a:spcAft>
                        <a:buNone/>
                      </a:pPr>
                      <a:r>
                        <a:rPr lang="en-GB" sz="1200" b="1" i="0" u="none" strike="noStrike" noProof="0">
                          <a:latin typeface="Calibri Light"/>
                        </a:rPr>
                        <a:t>      3 Class</a:t>
                      </a:r>
                    </a:p>
                    <a:p>
                      <a:pPr lvl="0" algn="just">
                        <a:lnSpc>
                          <a:spcPct val="100000"/>
                        </a:lnSpc>
                        <a:spcBef>
                          <a:spcPts val="0"/>
                        </a:spcBef>
                        <a:spcAft>
                          <a:spcPts val="0"/>
                        </a:spcAft>
                        <a:buNone/>
                      </a:pPr>
                      <a:r>
                        <a:rPr lang="en-GB" sz="1200" b="1" i="0" u="none" strike="noStrike" noProof="0">
                          <a:latin typeface="Calibri Light"/>
                        </a:rPr>
                        <a:t>[easy, med, diff]</a:t>
                      </a:r>
                      <a:endParaRPr lang="en-GB" sz="1200" b="1" i="0" u="none" strike="noStrike" noProof="0"/>
                    </a:p>
                  </a:txBody>
                  <a:tcPr/>
                </a:tc>
                <a:tc>
                  <a:txBody>
                    <a:bodyPr/>
                    <a:lstStyle/>
                    <a:p>
                      <a:pPr lvl="0" algn="just">
                        <a:lnSpc>
                          <a:spcPct val="100000"/>
                        </a:lnSpc>
                        <a:spcBef>
                          <a:spcPts val="0"/>
                        </a:spcBef>
                        <a:spcAft>
                          <a:spcPts val="0"/>
                        </a:spcAft>
                        <a:buNone/>
                      </a:pPr>
                      <a:r>
                        <a:rPr lang="en-GB" sz="1200" b="1" i="0" u="none" strike="noStrike" noProof="0">
                          <a:latin typeface="Calibri Light"/>
                        </a:rPr>
                        <a:t>2 Class</a:t>
                      </a:r>
                    </a:p>
                    <a:p>
                      <a:pPr lvl="0" algn="just">
                        <a:lnSpc>
                          <a:spcPct val="100000"/>
                        </a:lnSpc>
                        <a:spcBef>
                          <a:spcPts val="0"/>
                        </a:spcBef>
                        <a:spcAft>
                          <a:spcPts val="0"/>
                        </a:spcAft>
                        <a:buNone/>
                      </a:pPr>
                      <a:r>
                        <a:rPr lang="en-GB" sz="1200" b="1" i="0" u="none" strike="noStrike" noProof="0">
                          <a:latin typeface="Calibri Light"/>
                        </a:rPr>
                        <a:t>[easy, med]</a:t>
                      </a:r>
                      <a:endParaRPr lang="en-GB"/>
                    </a:p>
                  </a:txBody>
                  <a:tcPr/>
                </a:tc>
                <a:tc>
                  <a:txBody>
                    <a:bodyPr/>
                    <a:lstStyle/>
                    <a:p>
                      <a:pPr lvl="0" algn="just">
                        <a:lnSpc>
                          <a:spcPct val="100000"/>
                        </a:lnSpc>
                        <a:spcBef>
                          <a:spcPts val="0"/>
                        </a:spcBef>
                        <a:spcAft>
                          <a:spcPts val="0"/>
                        </a:spcAft>
                        <a:buNone/>
                      </a:pPr>
                      <a:r>
                        <a:rPr lang="en-GB" sz="1200" b="1" i="0" u="none" strike="noStrike" noProof="0">
                          <a:latin typeface="Calibri Light"/>
                        </a:rPr>
                        <a:t>2 Class</a:t>
                      </a:r>
                    </a:p>
                    <a:p>
                      <a:pPr lvl="0" algn="just">
                        <a:lnSpc>
                          <a:spcPct val="100000"/>
                        </a:lnSpc>
                        <a:spcBef>
                          <a:spcPts val="0"/>
                        </a:spcBef>
                        <a:spcAft>
                          <a:spcPts val="0"/>
                        </a:spcAft>
                        <a:buNone/>
                      </a:pPr>
                      <a:r>
                        <a:rPr lang="en-GB" sz="1200" b="1" i="0" u="none" strike="noStrike" noProof="0">
                          <a:latin typeface="Calibri Light"/>
                        </a:rPr>
                        <a:t>[easy, diff]</a:t>
                      </a:r>
                      <a:endParaRPr lang="en-GB" sz="1200" b="1" i="0" u="none" strike="noStrike" noProof="0"/>
                    </a:p>
                  </a:txBody>
                  <a:tcPr/>
                </a:tc>
                <a:extLst>
                  <a:ext uri="{0D108BD9-81ED-4DB2-BD59-A6C34878D82A}">
                    <a16:rowId xmlns:a16="http://schemas.microsoft.com/office/drawing/2014/main" val="298901107"/>
                  </a:ext>
                </a:extLst>
              </a:tr>
              <a:tr h="273676">
                <a:tc>
                  <a:txBody>
                    <a:bodyPr/>
                    <a:lstStyle/>
                    <a:p>
                      <a:pPr marL="0" marR="0" lvl="0" indent="0" algn="l" rtl="0" eaLnBrk="1" fontAlgn="auto" latinLnBrk="0" hangingPunct="1">
                        <a:lnSpc>
                          <a:spcPct val="100000"/>
                        </a:lnSpc>
                        <a:spcBef>
                          <a:spcPts val="0"/>
                        </a:spcBef>
                        <a:spcAft>
                          <a:spcPts val="0"/>
                        </a:spcAft>
                        <a:buClrTx/>
                        <a:buSzTx/>
                        <a:buFontTx/>
                        <a:buNone/>
                      </a:pPr>
                      <a:r>
                        <a:rPr lang="en-IN" sz="1200"/>
                        <a:t>Feature set0  (13)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noProof="0">
                          <a:latin typeface="+mn-lt"/>
                        </a:rPr>
                        <a:t>72.34%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noProof="0">
                          <a:latin typeface="+mn-lt"/>
                        </a:rPr>
                        <a:t>83.04%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noProof="0">
                          <a:latin typeface="+mn-lt"/>
                        </a:rPr>
                        <a:t>85.96%</a:t>
                      </a:r>
                    </a:p>
                  </a:txBody>
                  <a:tcPr/>
                </a:tc>
                <a:extLst>
                  <a:ext uri="{0D108BD9-81ED-4DB2-BD59-A6C34878D82A}">
                    <a16:rowId xmlns:a16="http://schemas.microsoft.com/office/drawing/2014/main" val="4223219622"/>
                  </a:ext>
                </a:extLst>
              </a:tr>
              <a:tr h="272005">
                <a:tc>
                  <a:txBody>
                    <a:bodyPr/>
                    <a:lstStyle/>
                    <a:p>
                      <a:r>
                        <a:rPr lang="en-IN" sz="1200"/>
                        <a:t>Feature set1  (62)</a:t>
                      </a:r>
                    </a:p>
                  </a:txBody>
                  <a:tcPr/>
                </a:tc>
                <a:tc>
                  <a:txBody>
                    <a:bodyPr/>
                    <a:lstStyle/>
                    <a:p>
                      <a:pPr lvl="0">
                        <a:buNone/>
                      </a:pPr>
                      <a:r>
                        <a:rPr lang="en-IN" sz="1200" b="0" i="0" u="none" strike="noStrike" noProof="0"/>
                        <a:t>92.56%</a:t>
                      </a:r>
                    </a:p>
                  </a:txBody>
                  <a:tcPr/>
                </a:tc>
                <a:tc>
                  <a:txBody>
                    <a:bodyPr/>
                    <a:lstStyle/>
                    <a:p>
                      <a:pPr lvl="0">
                        <a:buNone/>
                      </a:pPr>
                      <a:r>
                        <a:rPr lang="en-IN" sz="1200" b="0" i="0" u="none" strike="noStrike" noProof="0"/>
                        <a:t>95.53%</a:t>
                      </a:r>
                    </a:p>
                  </a:txBody>
                  <a:tcPr/>
                </a:tc>
                <a:tc>
                  <a:txBody>
                    <a:bodyPr/>
                    <a:lstStyle/>
                    <a:p>
                      <a:pPr lvl="0">
                        <a:buNone/>
                      </a:pPr>
                      <a:r>
                        <a:rPr lang="en-IN" sz="1200" b="0" i="0" u="none" strike="noStrike" noProof="0"/>
                        <a:t>97.43%</a:t>
                      </a:r>
                    </a:p>
                  </a:txBody>
                  <a:tcPr/>
                </a:tc>
                <a:extLst>
                  <a:ext uri="{0D108BD9-81ED-4DB2-BD59-A6C34878D82A}">
                    <a16:rowId xmlns:a16="http://schemas.microsoft.com/office/drawing/2014/main" val="3257510408"/>
                  </a:ext>
                </a:extLst>
              </a:tr>
              <a:tr h="288004">
                <a:tc>
                  <a:txBody>
                    <a:bodyPr/>
                    <a:lstStyle/>
                    <a:p>
                      <a:r>
                        <a:rPr lang="en-IN" sz="1200"/>
                        <a:t>Feature </a:t>
                      </a:r>
                      <a:r>
                        <a:rPr lang="en-IN" sz="1200">
                          <a:solidFill>
                            <a:schemeClr val="tx1"/>
                          </a:solidFill>
                        </a:rPr>
                        <a:t>set2</a:t>
                      </a:r>
                      <a:r>
                        <a:rPr lang="en-IN" sz="1200">
                          <a:solidFill>
                            <a:srgbClr val="F52FF5"/>
                          </a:solidFill>
                        </a:rPr>
                        <a:t>  </a:t>
                      </a:r>
                      <a:r>
                        <a:rPr lang="en-IN" sz="1200">
                          <a:solidFill>
                            <a:schemeClr val="tx1"/>
                          </a:solidFill>
                        </a:rPr>
                        <a:t>(30)</a:t>
                      </a:r>
                      <a:r>
                        <a:rPr lang="en-IN" sz="1200">
                          <a:solidFill>
                            <a:srgbClr val="F52FF5"/>
                          </a:solidFill>
                        </a:rPr>
                        <a:t>                </a:t>
                      </a:r>
                      <a:endParaRPr lang="en-US" sz="1200" kern="1200">
                        <a:solidFill>
                          <a:srgbClr val="F52FF5"/>
                        </a:solidFill>
                        <a:latin typeface="+mn-lt"/>
                        <a:ea typeface="+mn-ea"/>
                        <a:cs typeface="+mn-cs"/>
                      </a:endParaRPr>
                    </a:p>
                  </a:txBody>
                  <a:tcPr/>
                </a:tc>
                <a:tc>
                  <a:txBody>
                    <a:bodyPr/>
                    <a:lstStyle/>
                    <a:p>
                      <a:pPr marL="0" marR="0" lvl="0" indent="0" algn="l" defTabSz="914400">
                        <a:lnSpc>
                          <a:spcPct val="100000"/>
                        </a:lnSpc>
                        <a:spcBef>
                          <a:spcPts val="0"/>
                        </a:spcBef>
                        <a:spcAft>
                          <a:spcPts val="0"/>
                        </a:spcAft>
                        <a:buNone/>
                        <a:tabLst/>
                        <a:defRPr/>
                      </a:pPr>
                      <a:r>
                        <a:rPr lang="en-IN" sz="1200" b="0" i="0" u="none" strike="noStrike" kern="1200" noProof="0"/>
                        <a:t>90.99%</a:t>
                      </a:r>
                    </a:p>
                  </a:txBody>
                  <a:tcPr/>
                </a:tc>
                <a:tc>
                  <a:txBody>
                    <a:bodyPr/>
                    <a:lstStyle/>
                    <a:p>
                      <a:pPr marL="0" lvl="0" indent="0" algn="l" defTabSz="914400">
                        <a:lnSpc>
                          <a:spcPct val="100000"/>
                        </a:lnSpc>
                        <a:spcBef>
                          <a:spcPts val="0"/>
                        </a:spcBef>
                        <a:spcAft>
                          <a:spcPts val="0"/>
                        </a:spcAft>
                        <a:buNone/>
                        <a:tabLst/>
                        <a:defRPr/>
                      </a:pPr>
                      <a:r>
                        <a:rPr lang="en-IN" sz="1200" b="0" i="0" u="none" strike="noStrike" kern="1200" noProof="0"/>
                        <a:t>94.36%</a:t>
                      </a:r>
                    </a:p>
                  </a:txBody>
                  <a:tcPr/>
                </a:tc>
                <a:tc>
                  <a:txBody>
                    <a:bodyPr/>
                    <a:lstStyle/>
                    <a:p>
                      <a:pPr marL="0" lvl="0" indent="0" algn="l" defTabSz="914400">
                        <a:lnSpc>
                          <a:spcPct val="100000"/>
                        </a:lnSpc>
                        <a:spcBef>
                          <a:spcPts val="0"/>
                        </a:spcBef>
                        <a:spcAft>
                          <a:spcPts val="0"/>
                        </a:spcAft>
                        <a:buNone/>
                        <a:tabLst/>
                        <a:defRPr/>
                      </a:pPr>
                      <a:r>
                        <a:rPr lang="en-IN" sz="1200" b="0" i="0" u="none" strike="noStrike" kern="1200" noProof="0"/>
                        <a:t>96.98%</a:t>
                      </a:r>
                    </a:p>
                  </a:txBody>
                  <a:tcPr/>
                </a:tc>
                <a:extLst>
                  <a:ext uri="{0D108BD9-81ED-4DB2-BD59-A6C34878D82A}">
                    <a16:rowId xmlns:a16="http://schemas.microsoft.com/office/drawing/2014/main" val="1884213395"/>
                  </a:ext>
                </a:extLst>
              </a:tr>
              <a:tr h="271604">
                <a:tc>
                  <a:txBody>
                    <a:bodyPr/>
                    <a:lstStyle/>
                    <a:p>
                      <a:r>
                        <a:rPr lang="en-IN" sz="1200"/>
                        <a:t>Feature set3  (11)                   (Frontal)</a:t>
                      </a:r>
                      <a:endParaRPr lang="en-US"/>
                    </a:p>
                  </a:txBody>
                  <a:tcPr/>
                </a:tc>
                <a:tc>
                  <a:txBody>
                    <a:bodyPr/>
                    <a:lstStyle/>
                    <a:p>
                      <a:pPr lvl="0">
                        <a:buNone/>
                      </a:pPr>
                      <a:r>
                        <a:rPr lang="en-IN" sz="1200" b="0" i="0" u="none" strike="noStrike" noProof="0">
                          <a:latin typeface="Calibri"/>
                        </a:rPr>
                        <a:t>74.64%</a:t>
                      </a:r>
                    </a:p>
                  </a:txBody>
                  <a:tcPr/>
                </a:tc>
                <a:tc>
                  <a:txBody>
                    <a:bodyPr/>
                    <a:lstStyle/>
                    <a:p>
                      <a:pPr lvl="0">
                        <a:buNone/>
                      </a:pPr>
                      <a:r>
                        <a:rPr lang="en-IN" sz="1200" b="0" i="0" u="none" strike="noStrike" noProof="0">
                          <a:latin typeface="Calibri"/>
                        </a:rPr>
                        <a:t>85.52%</a:t>
                      </a:r>
                    </a:p>
                  </a:txBody>
                  <a:tcPr/>
                </a:tc>
                <a:tc>
                  <a:txBody>
                    <a:bodyPr/>
                    <a:lstStyle/>
                    <a:p>
                      <a:pPr lvl="0">
                        <a:buNone/>
                      </a:pPr>
                      <a:r>
                        <a:rPr lang="en-IN" sz="1200" b="0" i="0" u="none" strike="noStrike" noProof="0">
                          <a:latin typeface="Calibri"/>
                        </a:rPr>
                        <a:t>87.36%</a:t>
                      </a:r>
                    </a:p>
                  </a:txBody>
                  <a:tcPr/>
                </a:tc>
                <a:extLst>
                  <a:ext uri="{0D108BD9-81ED-4DB2-BD59-A6C34878D82A}">
                    <a16:rowId xmlns:a16="http://schemas.microsoft.com/office/drawing/2014/main" val="3558019902"/>
                  </a:ext>
                </a:extLst>
              </a:tr>
              <a:tr h="268888">
                <a:tc>
                  <a:txBody>
                    <a:bodyPr/>
                    <a:lstStyle/>
                    <a:p>
                      <a:r>
                        <a:rPr lang="en-IN" sz="1200"/>
                        <a:t>Feature set4  (12)                   (Non-Frontal)</a:t>
                      </a:r>
                      <a:endParaRPr lang="en-US"/>
                    </a:p>
                  </a:txBody>
                  <a:tcPr/>
                </a:tc>
                <a:tc>
                  <a:txBody>
                    <a:bodyPr/>
                    <a:lstStyle/>
                    <a:p>
                      <a:pPr lvl="0">
                        <a:buNone/>
                      </a:pPr>
                      <a:r>
                        <a:rPr lang="en-IN" sz="1200" b="0" i="0" u="none" strike="noStrike" noProof="0">
                          <a:latin typeface="Calibri"/>
                        </a:rPr>
                        <a:t>79.73%</a:t>
                      </a:r>
                    </a:p>
                  </a:txBody>
                  <a:tcPr/>
                </a:tc>
                <a:tc>
                  <a:txBody>
                    <a:bodyPr/>
                    <a:lstStyle/>
                    <a:p>
                      <a:pPr lvl="0">
                        <a:buNone/>
                      </a:pPr>
                      <a:r>
                        <a:rPr lang="en-IN" sz="1200" b="0" i="0" u="none" strike="noStrike" noProof="0">
                          <a:latin typeface="Calibri"/>
                        </a:rPr>
                        <a:t>88.80%</a:t>
                      </a:r>
                    </a:p>
                  </a:txBody>
                  <a:tcPr/>
                </a:tc>
                <a:tc>
                  <a:txBody>
                    <a:bodyPr/>
                    <a:lstStyle/>
                    <a:p>
                      <a:pPr lvl="0">
                        <a:buNone/>
                      </a:pPr>
                      <a:r>
                        <a:rPr lang="en-IN" sz="1200" b="0" i="0" u="none" strike="noStrike" noProof="0">
                          <a:latin typeface="Calibri"/>
                        </a:rPr>
                        <a:t>90.90%</a:t>
                      </a:r>
                    </a:p>
                  </a:txBody>
                  <a:tcPr/>
                </a:tc>
                <a:extLst>
                  <a:ext uri="{0D108BD9-81ED-4DB2-BD59-A6C34878D82A}">
                    <a16:rowId xmlns:a16="http://schemas.microsoft.com/office/drawing/2014/main" val="3952240630"/>
                  </a:ext>
                </a:extLst>
              </a:tr>
              <a:tr h="261430">
                <a:tc>
                  <a:txBody>
                    <a:bodyPr/>
                    <a:lstStyle/>
                    <a:p>
                      <a:r>
                        <a:rPr lang="en-IN" sz="1200"/>
                        <a:t>Feature set5   (7)               </a:t>
                      </a:r>
                      <a:endParaRPr lang="en-US"/>
                    </a:p>
                  </a:txBody>
                  <a:tcPr/>
                </a:tc>
                <a:tc>
                  <a:txBody>
                    <a:bodyPr/>
                    <a:lstStyle/>
                    <a:p>
                      <a:pPr lvl="0">
                        <a:buNone/>
                      </a:pPr>
                      <a:r>
                        <a:rPr lang="en-IN" sz="1200" b="0" i="0" u="none" strike="noStrike" noProof="0">
                          <a:latin typeface="Calibri"/>
                        </a:rPr>
                        <a:t>72.38%</a:t>
                      </a:r>
                    </a:p>
                  </a:txBody>
                  <a:tcPr/>
                </a:tc>
                <a:tc>
                  <a:txBody>
                    <a:bodyPr/>
                    <a:lstStyle/>
                    <a:p>
                      <a:pPr lvl="0">
                        <a:buNone/>
                      </a:pPr>
                      <a:r>
                        <a:rPr lang="en-IN" sz="1200" b="0" i="0" u="none" strike="noStrike" noProof="0">
                          <a:latin typeface="Calibri"/>
                        </a:rPr>
                        <a:t>80.85%</a:t>
                      </a:r>
                    </a:p>
                  </a:txBody>
                  <a:tcPr/>
                </a:tc>
                <a:tc>
                  <a:txBody>
                    <a:bodyPr/>
                    <a:lstStyle/>
                    <a:p>
                      <a:pPr lvl="0">
                        <a:buNone/>
                      </a:pPr>
                      <a:r>
                        <a:rPr lang="en-IN" sz="1200" b="0" i="0" u="none" strike="noStrike" noProof="0">
                          <a:latin typeface="Calibri"/>
                        </a:rPr>
                        <a:t>88.63%</a:t>
                      </a:r>
                    </a:p>
                  </a:txBody>
                  <a:tcPr/>
                </a:tc>
                <a:extLst>
                  <a:ext uri="{0D108BD9-81ED-4DB2-BD59-A6C34878D82A}">
                    <a16:rowId xmlns:a16="http://schemas.microsoft.com/office/drawing/2014/main" val="3420855323"/>
                  </a:ext>
                </a:extLst>
              </a:tr>
              <a:tr h="307817">
                <a:tc>
                  <a:txBody>
                    <a:bodyPr/>
                    <a:lstStyle/>
                    <a:p>
                      <a:r>
                        <a:rPr lang="en-IN" sz="1200"/>
                        <a:t>Feature set6  (14)</a:t>
                      </a:r>
                      <a:endParaRPr lang="en-US"/>
                    </a:p>
                  </a:txBody>
                  <a:tcPr/>
                </a:tc>
                <a:tc>
                  <a:txBody>
                    <a:bodyPr/>
                    <a:lstStyle/>
                    <a:p>
                      <a:pPr lvl="0">
                        <a:buNone/>
                      </a:pPr>
                      <a:r>
                        <a:rPr lang="en-IN" sz="1200" b="0" i="0" u="none" strike="noStrike" noProof="0">
                          <a:latin typeface="Calibri"/>
                        </a:rPr>
                        <a:t>80.84%</a:t>
                      </a:r>
                    </a:p>
                  </a:txBody>
                  <a:tcPr/>
                </a:tc>
                <a:tc>
                  <a:txBody>
                    <a:bodyPr/>
                    <a:lstStyle/>
                    <a:p>
                      <a:pPr lvl="0">
                        <a:buNone/>
                      </a:pPr>
                      <a:r>
                        <a:rPr lang="en-IN" sz="1200" b="0" i="0" u="none" strike="noStrike" noProof="0">
                          <a:latin typeface="Calibri"/>
                        </a:rPr>
                        <a:t>89.49%</a:t>
                      </a:r>
                    </a:p>
                  </a:txBody>
                  <a:tcPr/>
                </a:tc>
                <a:tc>
                  <a:txBody>
                    <a:bodyPr/>
                    <a:lstStyle/>
                    <a:p>
                      <a:pPr lvl="0">
                        <a:buNone/>
                      </a:pPr>
                      <a:r>
                        <a:rPr lang="en-IN" sz="1200" b="0" i="0" u="none" strike="noStrike" noProof="0">
                          <a:latin typeface="Calibri"/>
                        </a:rPr>
                        <a:t>92.54%</a:t>
                      </a:r>
                    </a:p>
                  </a:txBody>
                  <a:tcPr/>
                </a:tc>
                <a:extLst>
                  <a:ext uri="{0D108BD9-81ED-4DB2-BD59-A6C34878D82A}">
                    <a16:rowId xmlns:a16="http://schemas.microsoft.com/office/drawing/2014/main" val="3974476939"/>
                  </a:ext>
                </a:extLst>
              </a:tr>
              <a:tr h="289711">
                <a:tc>
                  <a:txBody>
                    <a:bodyPr/>
                    <a:lstStyle/>
                    <a:p>
                      <a:r>
                        <a:rPr lang="en-IN" sz="1200"/>
                        <a:t>Feature set7  (23)</a:t>
                      </a:r>
                      <a:endParaRPr lang="en-US"/>
                    </a:p>
                  </a:txBody>
                  <a:tcPr/>
                </a:tc>
                <a:tc>
                  <a:txBody>
                    <a:bodyPr/>
                    <a:lstStyle/>
                    <a:p>
                      <a:pPr lvl="0">
                        <a:buNone/>
                      </a:pPr>
                      <a:r>
                        <a:rPr lang="en-IN" sz="1200" b="0" i="0" u="none" strike="noStrike" noProof="0">
                          <a:latin typeface="Calibri"/>
                        </a:rPr>
                        <a:t>87.71%</a:t>
                      </a:r>
                    </a:p>
                  </a:txBody>
                  <a:tcPr/>
                </a:tc>
                <a:tc>
                  <a:txBody>
                    <a:bodyPr/>
                    <a:lstStyle/>
                    <a:p>
                      <a:pPr lvl="0">
                        <a:buNone/>
                      </a:pPr>
                      <a:r>
                        <a:rPr lang="en-IN" sz="1200" b="0" i="0" u="none" strike="noStrike" noProof="0">
                          <a:latin typeface="Calibri"/>
                        </a:rPr>
                        <a:t>93.33%</a:t>
                      </a:r>
                    </a:p>
                  </a:txBody>
                  <a:tcPr/>
                </a:tc>
                <a:tc>
                  <a:txBody>
                    <a:bodyPr/>
                    <a:lstStyle/>
                    <a:p>
                      <a:pPr lvl="0">
                        <a:buNone/>
                      </a:pPr>
                      <a:r>
                        <a:rPr lang="en-IN" sz="1200" b="0" i="0" u="none" strike="noStrike" noProof="0">
                          <a:latin typeface="Calibri"/>
                        </a:rPr>
                        <a:t>94.89%</a:t>
                      </a:r>
                    </a:p>
                  </a:txBody>
                  <a:tcPr/>
                </a:tc>
                <a:extLst>
                  <a:ext uri="{0D108BD9-81ED-4DB2-BD59-A6C34878D82A}">
                    <a16:rowId xmlns:a16="http://schemas.microsoft.com/office/drawing/2014/main" val="2936799960"/>
                  </a:ext>
                </a:extLst>
              </a:tr>
            </a:tbl>
          </a:graphicData>
        </a:graphic>
      </p:graphicFrame>
      <p:pic>
        <p:nvPicPr>
          <p:cNvPr id="22" name="Grafik 16">
            <a:extLst>
              <a:ext uri="{FF2B5EF4-FFF2-40B4-BE49-F238E27FC236}">
                <a16:creationId xmlns:a16="http://schemas.microsoft.com/office/drawing/2014/main" id="{7A1A26E2-4AB1-4A47-916F-C3EF94F73E70}"/>
              </a:ext>
            </a:extLst>
          </p:cNvPr>
          <p:cNvPicPr>
            <a:picLocks noChangeAspect="1"/>
          </p:cNvPicPr>
          <p:nvPr/>
        </p:nvPicPr>
        <p:blipFill>
          <a:blip r:embed="rId3"/>
          <a:stretch>
            <a:fillRect/>
          </a:stretch>
        </p:blipFill>
        <p:spPr>
          <a:xfrm>
            <a:off x="287337" y="2184978"/>
            <a:ext cx="4949825" cy="4186669"/>
          </a:xfrm>
          <a:prstGeom prst="rect">
            <a:avLst/>
          </a:prstGeom>
        </p:spPr>
      </p:pic>
      <p:sp>
        <p:nvSpPr>
          <p:cNvPr id="23" name="Ellipse 22">
            <a:extLst>
              <a:ext uri="{FF2B5EF4-FFF2-40B4-BE49-F238E27FC236}">
                <a16:creationId xmlns:a16="http://schemas.microsoft.com/office/drawing/2014/main" id="{A8EDB13A-F85B-42E7-A0F0-3783D90E346D}"/>
              </a:ext>
            </a:extLst>
          </p:cNvPr>
          <p:cNvSpPr/>
          <p:nvPr/>
        </p:nvSpPr>
        <p:spPr>
          <a:xfrm>
            <a:off x="6931073" y="4001633"/>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Ellipse 23">
            <a:extLst>
              <a:ext uri="{FF2B5EF4-FFF2-40B4-BE49-F238E27FC236}">
                <a16:creationId xmlns:a16="http://schemas.microsoft.com/office/drawing/2014/main" id="{8242D839-7082-48A2-A26E-18A73CF9C783}"/>
              </a:ext>
            </a:extLst>
          </p:cNvPr>
          <p:cNvSpPr/>
          <p:nvPr/>
        </p:nvSpPr>
        <p:spPr>
          <a:xfrm>
            <a:off x="7136538" y="4001630"/>
            <a:ext cx="136154" cy="146753"/>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Ellipse 24">
            <a:extLst>
              <a:ext uri="{FF2B5EF4-FFF2-40B4-BE49-F238E27FC236}">
                <a16:creationId xmlns:a16="http://schemas.microsoft.com/office/drawing/2014/main" id="{3A2DFF27-659F-4234-BFAE-A063B116D811}"/>
              </a:ext>
            </a:extLst>
          </p:cNvPr>
          <p:cNvSpPr/>
          <p:nvPr/>
        </p:nvSpPr>
        <p:spPr>
          <a:xfrm>
            <a:off x="7332958" y="4001634"/>
            <a:ext cx="136154" cy="146753"/>
          </a:xfrm>
          <a:prstGeom prst="ellipse">
            <a:avLst/>
          </a:prstGeom>
          <a:solidFill>
            <a:srgbClr val="01C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Ellipse 25">
            <a:extLst>
              <a:ext uri="{FF2B5EF4-FFF2-40B4-BE49-F238E27FC236}">
                <a16:creationId xmlns:a16="http://schemas.microsoft.com/office/drawing/2014/main" id="{4A5F0AAA-CE56-43DD-998B-5349F25B8628}"/>
              </a:ext>
            </a:extLst>
          </p:cNvPr>
          <p:cNvSpPr/>
          <p:nvPr/>
        </p:nvSpPr>
        <p:spPr>
          <a:xfrm>
            <a:off x="6931073" y="3435563"/>
            <a:ext cx="136154" cy="146753"/>
          </a:xfrm>
          <a:prstGeom prst="ellipse">
            <a:avLst/>
          </a:prstGeom>
          <a:solidFill>
            <a:srgbClr val="F52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Ellipse 26">
            <a:extLst>
              <a:ext uri="{FF2B5EF4-FFF2-40B4-BE49-F238E27FC236}">
                <a16:creationId xmlns:a16="http://schemas.microsoft.com/office/drawing/2014/main" id="{45E99D38-1BF5-4786-8CBB-6FF183117CED}"/>
              </a:ext>
            </a:extLst>
          </p:cNvPr>
          <p:cNvSpPr/>
          <p:nvPr/>
        </p:nvSpPr>
        <p:spPr>
          <a:xfrm>
            <a:off x="6931073" y="4288246"/>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Ellipse 27">
            <a:extLst>
              <a:ext uri="{FF2B5EF4-FFF2-40B4-BE49-F238E27FC236}">
                <a16:creationId xmlns:a16="http://schemas.microsoft.com/office/drawing/2014/main" id="{22D64874-26F8-4019-AC71-CB9438D93318}"/>
              </a:ext>
            </a:extLst>
          </p:cNvPr>
          <p:cNvSpPr/>
          <p:nvPr/>
        </p:nvSpPr>
        <p:spPr>
          <a:xfrm>
            <a:off x="7136538" y="4288243"/>
            <a:ext cx="136154" cy="146753"/>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Ellipse 28">
            <a:extLst>
              <a:ext uri="{FF2B5EF4-FFF2-40B4-BE49-F238E27FC236}">
                <a16:creationId xmlns:a16="http://schemas.microsoft.com/office/drawing/2014/main" id="{22ECF2EC-ADFA-4761-BC59-B344F7D9CB21}"/>
              </a:ext>
            </a:extLst>
          </p:cNvPr>
          <p:cNvSpPr/>
          <p:nvPr/>
        </p:nvSpPr>
        <p:spPr>
          <a:xfrm>
            <a:off x="6931073" y="4557647"/>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Ellipse 29">
            <a:extLst>
              <a:ext uri="{FF2B5EF4-FFF2-40B4-BE49-F238E27FC236}">
                <a16:creationId xmlns:a16="http://schemas.microsoft.com/office/drawing/2014/main" id="{D721CB4B-BB80-4F14-852D-BF4BBD96A07A}"/>
              </a:ext>
            </a:extLst>
          </p:cNvPr>
          <p:cNvSpPr/>
          <p:nvPr/>
        </p:nvSpPr>
        <p:spPr>
          <a:xfrm>
            <a:off x="7136538" y="4557644"/>
            <a:ext cx="136154" cy="146753"/>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Ellipse 30">
            <a:extLst>
              <a:ext uri="{FF2B5EF4-FFF2-40B4-BE49-F238E27FC236}">
                <a16:creationId xmlns:a16="http://schemas.microsoft.com/office/drawing/2014/main" id="{6C64B127-0D3B-407C-95A3-A6AAB43ABA58}"/>
              </a:ext>
            </a:extLst>
          </p:cNvPr>
          <p:cNvSpPr/>
          <p:nvPr/>
        </p:nvSpPr>
        <p:spPr>
          <a:xfrm>
            <a:off x="7332958" y="4845941"/>
            <a:ext cx="136154" cy="146753"/>
          </a:xfrm>
          <a:prstGeom prst="ellipse">
            <a:avLst/>
          </a:prstGeom>
          <a:solidFill>
            <a:srgbClr val="01C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Ellipse 31">
            <a:extLst>
              <a:ext uri="{FF2B5EF4-FFF2-40B4-BE49-F238E27FC236}">
                <a16:creationId xmlns:a16="http://schemas.microsoft.com/office/drawing/2014/main" id="{6F1A12CE-1633-4F3C-9D8D-ADB3150BDD5F}"/>
              </a:ext>
            </a:extLst>
          </p:cNvPr>
          <p:cNvSpPr/>
          <p:nvPr/>
        </p:nvSpPr>
        <p:spPr>
          <a:xfrm>
            <a:off x="6931073" y="5117680"/>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Ellipse 32">
            <a:extLst>
              <a:ext uri="{FF2B5EF4-FFF2-40B4-BE49-F238E27FC236}">
                <a16:creationId xmlns:a16="http://schemas.microsoft.com/office/drawing/2014/main" id="{AF25F3CE-ACFC-4B20-86B8-06DA393418D3}"/>
              </a:ext>
            </a:extLst>
          </p:cNvPr>
          <p:cNvSpPr/>
          <p:nvPr/>
        </p:nvSpPr>
        <p:spPr>
          <a:xfrm>
            <a:off x="6931073" y="5416579"/>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Ellipse 33">
            <a:extLst>
              <a:ext uri="{FF2B5EF4-FFF2-40B4-BE49-F238E27FC236}">
                <a16:creationId xmlns:a16="http://schemas.microsoft.com/office/drawing/2014/main" id="{80DF7C81-6DDE-45AE-8330-0018EDC67118}"/>
              </a:ext>
            </a:extLst>
          </p:cNvPr>
          <p:cNvSpPr/>
          <p:nvPr/>
        </p:nvSpPr>
        <p:spPr>
          <a:xfrm>
            <a:off x="7136538" y="5416576"/>
            <a:ext cx="136154" cy="146753"/>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296AAE25-C7F6-4E90-8BF9-BC1CC94E4BFC}"/>
              </a:ext>
            </a:extLst>
          </p:cNvPr>
          <p:cNvSpPr txBox="1"/>
          <p:nvPr/>
        </p:nvSpPr>
        <p:spPr>
          <a:xfrm>
            <a:off x="6502399" y="2419585"/>
            <a:ext cx="44553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b="1" err="1">
                <a:solidFill>
                  <a:srgbClr val="4472C4"/>
                </a:solidFill>
              </a:rPr>
              <a:t>Logistic</a:t>
            </a:r>
            <a:r>
              <a:rPr lang="de-DE" b="1">
                <a:solidFill>
                  <a:srgbClr val="4472C4"/>
                </a:solidFill>
              </a:rPr>
              <a:t> Regression(C=1/10.) CV5</a:t>
            </a:r>
            <a:r>
              <a:rPr lang="de-DE" b="1">
                <a:solidFill>
                  <a:srgbClr val="4472C4"/>
                </a:solidFill>
                <a:cs typeface="Calibri"/>
              </a:rPr>
              <a:t> Mean</a:t>
            </a:r>
            <a:r>
              <a:rPr lang="en-US">
                <a:cs typeface="Calibri"/>
              </a:rPr>
              <a:t>​</a:t>
            </a:r>
            <a:endParaRPr lang="en-US"/>
          </a:p>
        </p:txBody>
      </p:sp>
    </p:spTree>
    <p:extLst>
      <p:ext uri="{BB962C8B-B14F-4D97-AF65-F5344CB8AC3E}">
        <p14:creationId xmlns:p14="http://schemas.microsoft.com/office/powerpoint/2010/main" val="142862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fontScale="90000"/>
          </a:bodyPr>
          <a:lstStyle/>
          <a:p>
            <a:pPr algn="ctr"/>
            <a:r>
              <a:rPr lang="en-IN" sz="4800" b="1">
                <a:solidFill>
                  <a:schemeClr val="bg1"/>
                </a:solidFill>
                <a:ea typeface="+mj-lt"/>
                <a:cs typeface="+mj-lt"/>
              </a:rPr>
              <a:t>Implementation: </a:t>
            </a:r>
            <a:r>
              <a:rPr lang="en-IN" sz="4800" b="1">
                <a:solidFill>
                  <a:schemeClr val="bg1"/>
                </a:solidFill>
              </a:rPr>
              <a:t>Experiment 2 - Classifier across Participants</a:t>
            </a:r>
            <a:endParaRPr lang="en-US">
              <a:solidFill>
                <a:schemeClr val="bg1"/>
              </a:solidFill>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14</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B6E1BFF-D716-485F-A311-B9C637D1888D}"/>
              </a:ext>
            </a:extLst>
          </p:cNvPr>
          <p:cNvSpPr txBox="1"/>
          <p:nvPr/>
        </p:nvSpPr>
        <p:spPr>
          <a:xfrm>
            <a:off x="3352800" y="6160797"/>
            <a:ext cx="295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3" name="TextBox 2">
            <a:extLst>
              <a:ext uri="{FF2B5EF4-FFF2-40B4-BE49-F238E27FC236}">
                <a16:creationId xmlns:a16="http://schemas.microsoft.com/office/drawing/2014/main" id="{86139F9D-A7DD-4B06-B958-FBA58742EE76}"/>
              </a:ext>
            </a:extLst>
          </p:cNvPr>
          <p:cNvSpPr txBox="1"/>
          <p:nvPr/>
        </p:nvSpPr>
        <p:spPr>
          <a:xfrm>
            <a:off x="459350" y="2066925"/>
            <a:ext cx="11273300" cy="3447098"/>
          </a:xfrm>
          <a:prstGeom prst="rect">
            <a:avLst/>
          </a:prstGeom>
          <a:noFill/>
        </p:spPr>
        <p:txBody>
          <a:bodyPr wrap="square" lIns="91440" tIns="45720" rIns="91440" bIns="45720" rtlCol="0" anchor="t">
            <a:spAutoFit/>
          </a:bodyPr>
          <a:lstStyle/>
          <a:p>
            <a:endParaRPr lang="en-IN">
              <a:latin typeface="Calibri"/>
              <a:ea typeface="+mj-ea"/>
              <a:cs typeface="Calibri Light"/>
            </a:endParaRPr>
          </a:p>
          <a:p>
            <a:pPr defTabSz="914400">
              <a:defRPr/>
            </a:pPr>
            <a:r>
              <a:rPr lang="en-IN" sz="2000" b="1">
                <a:solidFill>
                  <a:srgbClr val="FF0000"/>
                </a:solidFill>
                <a:latin typeface="Calibri"/>
                <a:ea typeface="+mj-ea"/>
                <a:cs typeface="Calibri"/>
              </a:rPr>
              <a:t>Drawback of Experiment 1: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a:latin typeface="Calibri"/>
                <a:ea typeface="+mj-ea"/>
                <a:cs typeface="Calibri"/>
              </a:rPr>
              <a:t>It is getting trained for specific dataset. Not good for real time scenario</a:t>
            </a:r>
          </a:p>
          <a:p>
            <a:pPr defTabSz="914400">
              <a:defRPr/>
            </a:pPr>
            <a:endParaRPr lang="en-IN" sz="2000" b="1">
              <a:latin typeface="Calibri"/>
              <a:ea typeface="+mj-ea"/>
              <a:cs typeface="Calibri"/>
            </a:endParaRPr>
          </a:p>
          <a:p>
            <a:pPr defTabSz="914400">
              <a:defRPr/>
            </a:pPr>
            <a:r>
              <a:rPr lang="en-IN" sz="2000" b="1">
                <a:solidFill>
                  <a:srgbClr val="00B050"/>
                </a:solidFill>
                <a:latin typeface="Calibri"/>
                <a:ea typeface="+mj-ea"/>
                <a:cs typeface="Calibri"/>
              </a:rPr>
              <a:t>Advantage of Experiment 2:</a:t>
            </a:r>
          </a:p>
          <a:p>
            <a:pPr marL="285750" indent="-285750" defTabSz="914400">
              <a:buFont typeface="Arial" panose="020B0604020202020204" pitchFamily="34" charset="0"/>
              <a:buChar char="•"/>
              <a:defRPr/>
            </a:pPr>
            <a:r>
              <a:rPr lang="en-IN" sz="2000">
                <a:latin typeface="Calibri"/>
                <a:ea typeface="+mj-ea"/>
                <a:cs typeface="Calibri"/>
              </a:rPr>
              <a:t>Model will learn multiple drivers' physiologically features to perform good in real time scenarios</a:t>
            </a:r>
          </a:p>
          <a:p>
            <a:pPr marL="0" indent="0">
              <a:buNone/>
            </a:pPr>
            <a:endParaRPr lang="en-IN" sz="2000">
              <a:latin typeface="Calibri"/>
              <a:ea typeface="+mj-ea"/>
              <a:cs typeface="Calibri Light"/>
            </a:endParaRPr>
          </a:p>
          <a:p>
            <a:r>
              <a:rPr lang="en-IN" sz="2000" b="1">
                <a:latin typeface="Calibri"/>
                <a:ea typeface="+mj-ea"/>
                <a:cs typeface="Calibri"/>
              </a:rPr>
              <a:t>Goal:</a:t>
            </a:r>
          </a:p>
          <a:p>
            <a:pPr marL="742950" lvl="1" indent="-285750">
              <a:buFont typeface="Arial" panose="020B0604020202020204" pitchFamily="34" charset="0"/>
              <a:buChar char="•"/>
            </a:pPr>
            <a:r>
              <a:rPr lang="en-IN" sz="2000">
                <a:latin typeface="Calibri"/>
                <a:ea typeface="+mj-ea"/>
                <a:cs typeface="Calibri"/>
              </a:rPr>
              <a:t>Find common </a:t>
            </a:r>
            <a:r>
              <a:rPr lang="en-US" sz="2000">
                <a:latin typeface="Calibri"/>
                <a:ea typeface="+mj-ea"/>
                <a:cs typeface="Calibri"/>
              </a:rPr>
              <a:t>features which can classify cognitive </a:t>
            </a:r>
            <a:r>
              <a:rPr lang="en-IN" sz="2000">
                <a:latin typeface="Calibri"/>
                <a:ea typeface="+mj-ea"/>
                <a:cs typeface="Calibri"/>
              </a:rPr>
              <a:t>load automatically across individuals.</a:t>
            </a:r>
          </a:p>
          <a:p>
            <a:pPr marL="742950" lvl="1" indent="-285750">
              <a:buFont typeface="Arial" panose="020B0604020202020204" pitchFamily="34" charset="0"/>
              <a:buChar char="•"/>
            </a:pPr>
            <a:r>
              <a:rPr lang="en-IN" sz="2000">
                <a:latin typeface="Calibri"/>
                <a:ea typeface="+mj-ea"/>
                <a:cs typeface="Calibri"/>
              </a:rPr>
              <a:t>Different electrodes combinations </a:t>
            </a:r>
          </a:p>
          <a:p>
            <a:endParaRPr lang="en-IN" sz="2000">
              <a:cs typeface="Calibri"/>
            </a:endParaRPr>
          </a:p>
        </p:txBody>
      </p:sp>
    </p:spTree>
    <p:extLst>
      <p:ext uri="{BB962C8B-B14F-4D97-AF65-F5344CB8AC3E}">
        <p14:creationId xmlns:p14="http://schemas.microsoft.com/office/powerpoint/2010/main" val="389557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itle 1">
            <a:extLst>
              <a:ext uri="{FF2B5EF4-FFF2-40B4-BE49-F238E27FC236}">
                <a16:creationId xmlns:a16="http://schemas.microsoft.com/office/drawing/2014/main" id="{866112EF-C77A-41B2-A887-A88AF0399AD0}"/>
              </a:ext>
            </a:extLst>
          </p:cNvPr>
          <p:cNvSpPr txBox="1">
            <a:spLocks/>
          </p:cNvSpPr>
          <p:nvPr/>
        </p:nvSpPr>
        <p:spPr>
          <a:xfrm>
            <a:off x="657225" y="294538"/>
            <a:ext cx="10610325" cy="1033669"/>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br>
              <a:rPr kumimoji="0" lang="en-IN" sz="4800" b="1" i="0" u="none" strike="noStrike" kern="1200" cap="none" spc="0" normalizeH="0" baseline="0" noProof="0">
                <a:ln>
                  <a:noFill/>
                </a:ln>
                <a:solidFill>
                  <a:prstClr val="white"/>
                </a:solidFill>
                <a:effectLst/>
                <a:uLnTx/>
                <a:uFillTx/>
                <a:latin typeface="Calibri Light" panose="020F0302020204030204"/>
                <a:ea typeface="+mj-lt"/>
                <a:cs typeface="Calibri Light" panose="020F0302020204030204"/>
              </a:rPr>
            </a:br>
            <a:r>
              <a:rPr kumimoji="0" lang="en-IN" sz="4800" b="1" i="0" u="none" strike="noStrike" kern="1200" cap="none" spc="0" normalizeH="0" baseline="0" noProof="0">
                <a:ln>
                  <a:noFill/>
                </a:ln>
                <a:solidFill>
                  <a:prstClr val="white"/>
                </a:solidFill>
                <a:effectLst/>
                <a:uLnTx/>
                <a:uFillTx/>
                <a:latin typeface="Calibri Light" panose="020F0302020204030204"/>
                <a:ea typeface="+mj-lt"/>
                <a:cs typeface="Calibri Light" panose="020F0302020204030204"/>
              </a:rPr>
              <a:t>Results from </a:t>
            </a:r>
            <a:r>
              <a:rPr kumimoji="0" lang="en-IN" sz="4800" b="1" i="0" u="none" strike="noStrike" kern="1200" cap="none" spc="0" normalizeH="0" baseline="0" noProof="0">
                <a:ln>
                  <a:noFill/>
                </a:ln>
                <a:solidFill>
                  <a:prstClr val="white"/>
                </a:solidFill>
                <a:effectLst/>
                <a:uLnTx/>
                <a:uFillTx/>
                <a:latin typeface="Calibri Light" panose="020F0302020204030204"/>
                <a:ea typeface="+mj-ea"/>
                <a:cs typeface="+mj-cs"/>
              </a:rPr>
              <a:t>Experiment2</a:t>
            </a:r>
            <a:endParaRPr kumimoji="0" lang="en-IN" sz="4800" b="0" i="0" u="none" strike="noStrike" kern="1200" cap="none" spc="0" normalizeH="0" baseline="0" noProof="0">
              <a:ln>
                <a:noFill/>
              </a:ln>
              <a:solidFill>
                <a:prstClr val="white"/>
              </a:solidFill>
              <a:effectLst/>
              <a:uLnTx/>
              <a:uFillTx/>
              <a:latin typeface="Calibri Light" panose="020F0302020204030204"/>
              <a:ea typeface="+mj-lt"/>
              <a:cs typeface="Calibri Light" panose="020F0302020204030204"/>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IN" sz="4800" b="1" i="0" u="none" strike="noStrike" kern="1200" cap="none" spc="0" normalizeH="0" baseline="0" noProof="0">
              <a:ln>
                <a:noFill/>
              </a:ln>
              <a:solidFill>
                <a:prstClr val="white"/>
              </a:solidFill>
              <a:effectLst/>
              <a:uLnTx/>
              <a:uFillTx/>
              <a:latin typeface="Calibri Light" panose="020F0302020204030204"/>
              <a:ea typeface="+mj-ea"/>
              <a:cs typeface="Calibri Light"/>
            </a:endParaRPr>
          </a:p>
        </p:txBody>
      </p:sp>
      <p:sp>
        <p:nvSpPr>
          <p:cNvPr id="17" name="Slide Number Placeholder 4">
            <a:extLst>
              <a:ext uri="{FF2B5EF4-FFF2-40B4-BE49-F238E27FC236}">
                <a16:creationId xmlns:a16="http://schemas.microsoft.com/office/drawing/2014/main" id="{A8D9711E-53DA-4C3A-8253-95D36E88924C}"/>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15</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graphicFrame>
        <p:nvGraphicFramePr>
          <p:cNvPr id="20" name="Table 3">
            <a:extLst>
              <a:ext uri="{FF2B5EF4-FFF2-40B4-BE49-F238E27FC236}">
                <a16:creationId xmlns:a16="http://schemas.microsoft.com/office/drawing/2014/main" id="{CF9F33D3-53C3-4219-A475-3F05AE8E2E9D}"/>
              </a:ext>
            </a:extLst>
          </p:cNvPr>
          <p:cNvGraphicFramePr>
            <a:graphicFrameLocks noGrp="1"/>
          </p:cNvGraphicFramePr>
          <p:nvPr>
            <p:extLst>
              <p:ext uri="{D42A27DB-BD31-4B8C-83A1-F6EECF244321}">
                <p14:modId xmlns:p14="http://schemas.microsoft.com/office/powerpoint/2010/main" val="4100575381"/>
              </p:ext>
            </p:extLst>
          </p:nvPr>
        </p:nvGraphicFramePr>
        <p:xfrm>
          <a:off x="5677496" y="2929815"/>
          <a:ext cx="6074169" cy="2714332"/>
        </p:xfrm>
        <a:graphic>
          <a:graphicData uri="http://schemas.openxmlformats.org/drawingml/2006/table">
            <a:tbl>
              <a:tblPr firstRow="1" bandRow="1">
                <a:tableStyleId>{5C22544A-7EE6-4342-B048-85BDC9FD1C3A}</a:tableStyleId>
              </a:tblPr>
              <a:tblGrid>
                <a:gridCol w="2823881">
                  <a:extLst>
                    <a:ext uri="{9D8B030D-6E8A-4147-A177-3AD203B41FA5}">
                      <a16:colId xmlns:a16="http://schemas.microsoft.com/office/drawing/2014/main" val="2885228366"/>
                    </a:ext>
                  </a:extLst>
                </a:gridCol>
                <a:gridCol w="1255365">
                  <a:extLst>
                    <a:ext uri="{9D8B030D-6E8A-4147-A177-3AD203B41FA5}">
                      <a16:colId xmlns:a16="http://schemas.microsoft.com/office/drawing/2014/main" val="700795750"/>
                    </a:ext>
                  </a:extLst>
                </a:gridCol>
                <a:gridCol w="1065229">
                  <a:extLst>
                    <a:ext uri="{9D8B030D-6E8A-4147-A177-3AD203B41FA5}">
                      <a16:colId xmlns:a16="http://schemas.microsoft.com/office/drawing/2014/main" val="1089419240"/>
                    </a:ext>
                  </a:extLst>
                </a:gridCol>
                <a:gridCol w="929694">
                  <a:extLst>
                    <a:ext uri="{9D8B030D-6E8A-4147-A177-3AD203B41FA5}">
                      <a16:colId xmlns:a16="http://schemas.microsoft.com/office/drawing/2014/main" val="2645264731"/>
                    </a:ext>
                  </a:extLst>
                </a:gridCol>
              </a:tblGrid>
              <a:tr h="453343">
                <a:tc>
                  <a:txBody>
                    <a:bodyPr/>
                    <a:lstStyle/>
                    <a:p>
                      <a:r>
                        <a:rPr lang="en-IN"/>
                        <a:t>Electrodes Features Setting </a:t>
                      </a:r>
                    </a:p>
                  </a:txBody>
                  <a:tcPr/>
                </a:tc>
                <a:tc>
                  <a:txBody>
                    <a:bodyPr/>
                    <a:lstStyle/>
                    <a:p>
                      <a:pPr lvl="0" algn="just">
                        <a:lnSpc>
                          <a:spcPct val="100000"/>
                        </a:lnSpc>
                        <a:spcBef>
                          <a:spcPts val="0"/>
                        </a:spcBef>
                        <a:spcAft>
                          <a:spcPts val="0"/>
                        </a:spcAft>
                        <a:buNone/>
                      </a:pPr>
                      <a:r>
                        <a:rPr lang="en-GB" sz="1200" b="1" i="0" u="none" strike="noStrike" noProof="0">
                          <a:latin typeface="Calibri Light"/>
                        </a:rPr>
                        <a:t>      3 Class</a:t>
                      </a:r>
                    </a:p>
                    <a:p>
                      <a:pPr lvl="0" algn="just">
                        <a:lnSpc>
                          <a:spcPct val="100000"/>
                        </a:lnSpc>
                        <a:spcBef>
                          <a:spcPts val="0"/>
                        </a:spcBef>
                        <a:spcAft>
                          <a:spcPts val="0"/>
                        </a:spcAft>
                        <a:buNone/>
                      </a:pPr>
                      <a:r>
                        <a:rPr lang="en-GB" sz="1200" b="1" i="0" u="none" strike="noStrike" noProof="0">
                          <a:latin typeface="Calibri Light"/>
                        </a:rPr>
                        <a:t>[easy, med, diff]</a:t>
                      </a:r>
                      <a:endParaRPr lang="de-DE"/>
                    </a:p>
                  </a:txBody>
                  <a:tcPr/>
                </a:tc>
                <a:tc>
                  <a:txBody>
                    <a:bodyPr/>
                    <a:lstStyle/>
                    <a:p>
                      <a:pPr lvl="0" algn="just">
                        <a:lnSpc>
                          <a:spcPct val="100000"/>
                        </a:lnSpc>
                        <a:spcBef>
                          <a:spcPts val="0"/>
                        </a:spcBef>
                        <a:spcAft>
                          <a:spcPts val="0"/>
                        </a:spcAft>
                        <a:buNone/>
                      </a:pPr>
                      <a:r>
                        <a:rPr lang="en-GB" sz="1200" b="1" i="0" u="none" strike="noStrike" noProof="0">
                          <a:latin typeface="Calibri Light"/>
                        </a:rPr>
                        <a:t>   2 Class</a:t>
                      </a:r>
                    </a:p>
                    <a:p>
                      <a:pPr lvl="0" algn="just">
                        <a:lnSpc>
                          <a:spcPct val="100000"/>
                        </a:lnSpc>
                        <a:spcBef>
                          <a:spcPts val="0"/>
                        </a:spcBef>
                        <a:spcAft>
                          <a:spcPts val="0"/>
                        </a:spcAft>
                        <a:buNone/>
                      </a:pPr>
                      <a:r>
                        <a:rPr lang="en-GB" sz="1200" b="1" i="0" u="none" strike="noStrike" noProof="0">
                          <a:latin typeface="Calibri Light"/>
                        </a:rPr>
                        <a:t>[easy, med]</a:t>
                      </a:r>
                    </a:p>
                  </a:txBody>
                  <a:tcPr/>
                </a:tc>
                <a:tc>
                  <a:txBody>
                    <a:bodyPr/>
                    <a:lstStyle/>
                    <a:p>
                      <a:pPr lvl="0" algn="just">
                        <a:lnSpc>
                          <a:spcPct val="100000"/>
                        </a:lnSpc>
                        <a:spcBef>
                          <a:spcPts val="0"/>
                        </a:spcBef>
                        <a:spcAft>
                          <a:spcPts val="0"/>
                        </a:spcAft>
                        <a:buNone/>
                      </a:pPr>
                      <a:r>
                        <a:rPr lang="en-GB" sz="1200" b="1" i="0" u="none" strike="noStrike" noProof="0">
                          <a:latin typeface="Calibri Light"/>
                        </a:rPr>
                        <a:t>   2 Class</a:t>
                      </a:r>
                    </a:p>
                    <a:p>
                      <a:pPr lvl="0" algn="just">
                        <a:lnSpc>
                          <a:spcPct val="100000"/>
                        </a:lnSpc>
                        <a:spcBef>
                          <a:spcPts val="0"/>
                        </a:spcBef>
                        <a:spcAft>
                          <a:spcPts val="0"/>
                        </a:spcAft>
                        <a:buNone/>
                      </a:pPr>
                      <a:r>
                        <a:rPr lang="en-GB" sz="1200" b="1" i="0" u="none" strike="noStrike" noProof="0">
                          <a:latin typeface="Calibri Light"/>
                        </a:rPr>
                        <a:t>[easy, diff]</a:t>
                      </a:r>
                    </a:p>
                  </a:txBody>
                  <a:tcPr/>
                </a:tc>
                <a:extLst>
                  <a:ext uri="{0D108BD9-81ED-4DB2-BD59-A6C34878D82A}">
                    <a16:rowId xmlns:a16="http://schemas.microsoft.com/office/drawing/2014/main" val="298901107"/>
                  </a:ext>
                </a:extLst>
              </a:tr>
              <a:tr h="273676">
                <a:tc>
                  <a:txBody>
                    <a:bodyPr/>
                    <a:lstStyle/>
                    <a:p>
                      <a:pPr marL="0" marR="0" lvl="0" indent="0" algn="l" rtl="0" eaLnBrk="1" fontAlgn="auto" latinLnBrk="0" hangingPunct="1">
                        <a:lnSpc>
                          <a:spcPct val="100000"/>
                        </a:lnSpc>
                        <a:spcBef>
                          <a:spcPts val="0"/>
                        </a:spcBef>
                        <a:spcAft>
                          <a:spcPts val="0"/>
                        </a:spcAft>
                        <a:buClrTx/>
                        <a:buSzTx/>
                        <a:buFontTx/>
                        <a:buNone/>
                      </a:pPr>
                      <a:r>
                        <a:rPr lang="en-IN" sz="1200"/>
                        <a:t>Feature set0  (13)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noProof="0">
                          <a:latin typeface="+mn-lt"/>
                        </a:rPr>
                        <a:t>83.15%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noProof="0">
                          <a:latin typeface="+mn-lt"/>
                        </a:rPr>
                        <a:t>92.44%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noProof="0">
                          <a:latin typeface="+mn-lt"/>
                        </a:rPr>
                        <a:t>97.48%</a:t>
                      </a:r>
                    </a:p>
                  </a:txBody>
                  <a:tcPr/>
                </a:tc>
                <a:extLst>
                  <a:ext uri="{0D108BD9-81ED-4DB2-BD59-A6C34878D82A}">
                    <a16:rowId xmlns:a16="http://schemas.microsoft.com/office/drawing/2014/main" val="4223219622"/>
                  </a:ext>
                </a:extLst>
              </a:tr>
              <a:tr h="272005">
                <a:tc>
                  <a:txBody>
                    <a:bodyPr/>
                    <a:lstStyle/>
                    <a:p>
                      <a:r>
                        <a:rPr lang="en-IN" sz="1200"/>
                        <a:t>Feature set1  (62)</a:t>
                      </a:r>
                    </a:p>
                  </a:txBody>
                  <a:tcPr/>
                </a:tc>
                <a:tc>
                  <a:txBody>
                    <a:bodyPr/>
                    <a:lstStyle/>
                    <a:p>
                      <a:r>
                        <a:rPr lang="en-IN" sz="1200"/>
                        <a:t>99.56%</a:t>
                      </a:r>
                    </a:p>
                  </a:txBody>
                  <a:tcPr/>
                </a:tc>
                <a:tc>
                  <a:txBody>
                    <a:bodyPr/>
                    <a:lstStyle/>
                    <a:p>
                      <a:pPr lvl="0">
                        <a:buNone/>
                      </a:pPr>
                      <a:r>
                        <a:rPr lang="en-IN" sz="1200" b="0" i="0" u="none" strike="noStrike" noProof="0"/>
                        <a:t>99.35%</a:t>
                      </a:r>
                    </a:p>
                  </a:txBody>
                  <a:tcPr/>
                </a:tc>
                <a:tc>
                  <a:txBody>
                    <a:bodyPr/>
                    <a:lstStyle/>
                    <a:p>
                      <a:pPr lvl="0">
                        <a:buNone/>
                      </a:pPr>
                      <a:r>
                        <a:rPr lang="en-IN" sz="1200" b="0" i="0" u="none" strike="noStrike" noProof="0"/>
                        <a:t>99.18%</a:t>
                      </a:r>
                    </a:p>
                  </a:txBody>
                  <a:tcPr/>
                </a:tc>
                <a:extLst>
                  <a:ext uri="{0D108BD9-81ED-4DB2-BD59-A6C34878D82A}">
                    <a16:rowId xmlns:a16="http://schemas.microsoft.com/office/drawing/2014/main" val="3257510408"/>
                  </a:ext>
                </a:extLst>
              </a:tr>
              <a:tr h="288004">
                <a:tc>
                  <a:txBody>
                    <a:bodyPr/>
                    <a:lstStyle/>
                    <a:p>
                      <a:r>
                        <a:rPr lang="en-IN" sz="1200"/>
                        <a:t>Feature </a:t>
                      </a:r>
                      <a:r>
                        <a:rPr lang="en-IN" sz="1200">
                          <a:solidFill>
                            <a:schemeClr val="tx1"/>
                          </a:solidFill>
                        </a:rPr>
                        <a:t>set2</a:t>
                      </a:r>
                      <a:r>
                        <a:rPr lang="en-IN" sz="1200">
                          <a:solidFill>
                            <a:srgbClr val="F52FF5"/>
                          </a:solidFill>
                        </a:rPr>
                        <a:t>  </a:t>
                      </a:r>
                      <a:r>
                        <a:rPr lang="en-IN" sz="1200">
                          <a:solidFill>
                            <a:schemeClr val="tx1"/>
                          </a:solidFill>
                        </a:rPr>
                        <a:t>(30)</a:t>
                      </a:r>
                      <a:r>
                        <a:rPr lang="en-IN" sz="1200">
                          <a:solidFill>
                            <a:srgbClr val="F52FF5"/>
                          </a:solidFill>
                        </a:rPr>
                        <a:t>                </a:t>
                      </a:r>
                      <a:endParaRPr lang="en-US" sz="1200" kern="1200">
                        <a:solidFill>
                          <a:srgbClr val="F52FF5"/>
                        </a:solidFill>
                        <a:latin typeface="+mn-lt"/>
                        <a:ea typeface="+mn-ea"/>
                        <a:cs typeface="+mn-cs"/>
                      </a:endParaRPr>
                    </a:p>
                  </a:txBody>
                  <a:tcPr/>
                </a:tc>
                <a:tc>
                  <a:txBody>
                    <a:bodyPr/>
                    <a:lstStyle/>
                    <a:p>
                      <a:pPr marL="0" marR="0" lvl="0" indent="0" algn="l" defTabSz="914400">
                        <a:lnSpc>
                          <a:spcPct val="100000"/>
                        </a:lnSpc>
                        <a:spcBef>
                          <a:spcPts val="0"/>
                        </a:spcBef>
                        <a:spcAft>
                          <a:spcPts val="0"/>
                        </a:spcAft>
                        <a:buNone/>
                        <a:tabLst/>
                        <a:defRPr/>
                      </a:pPr>
                      <a:r>
                        <a:rPr lang="en-IN" sz="1200" b="0" i="0" u="none" strike="noStrike" kern="1200" noProof="0"/>
                        <a:t>98.32%</a:t>
                      </a:r>
                    </a:p>
                  </a:txBody>
                  <a:tcPr/>
                </a:tc>
                <a:tc>
                  <a:txBody>
                    <a:bodyPr/>
                    <a:lstStyle/>
                    <a:p>
                      <a:pPr marL="0" lvl="0" indent="0" algn="l" defTabSz="914400">
                        <a:lnSpc>
                          <a:spcPct val="100000"/>
                        </a:lnSpc>
                        <a:spcBef>
                          <a:spcPts val="0"/>
                        </a:spcBef>
                        <a:spcAft>
                          <a:spcPts val="0"/>
                        </a:spcAft>
                        <a:buNone/>
                        <a:tabLst/>
                        <a:defRPr/>
                      </a:pPr>
                      <a:r>
                        <a:rPr lang="en-IN" sz="1200" b="0" i="0" u="none" strike="noStrike" kern="1200" noProof="0"/>
                        <a:t>95.80%</a:t>
                      </a:r>
                    </a:p>
                  </a:txBody>
                  <a:tcPr/>
                </a:tc>
                <a:tc>
                  <a:txBody>
                    <a:bodyPr/>
                    <a:lstStyle/>
                    <a:p>
                      <a:pPr marL="0" lvl="0" indent="0" algn="l" defTabSz="914400">
                        <a:lnSpc>
                          <a:spcPct val="100000"/>
                        </a:lnSpc>
                        <a:spcBef>
                          <a:spcPts val="0"/>
                        </a:spcBef>
                        <a:spcAft>
                          <a:spcPts val="0"/>
                        </a:spcAft>
                        <a:buNone/>
                        <a:tabLst/>
                        <a:defRPr/>
                      </a:pPr>
                      <a:r>
                        <a:rPr lang="en-IN" sz="1200" b="0" i="0" u="none" strike="noStrike" kern="1200" noProof="0"/>
                        <a:t>99.16%</a:t>
                      </a:r>
                    </a:p>
                  </a:txBody>
                  <a:tcPr/>
                </a:tc>
                <a:extLst>
                  <a:ext uri="{0D108BD9-81ED-4DB2-BD59-A6C34878D82A}">
                    <a16:rowId xmlns:a16="http://schemas.microsoft.com/office/drawing/2014/main" val="1884213395"/>
                  </a:ext>
                </a:extLst>
              </a:tr>
              <a:tr h="271604">
                <a:tc>
                  <a:txBody>
                    <a:bodyPr/>
                    <a:lstStyle/>
                    <a:p>
                      <a:r>
                        <a:rPr lang="en-IN" sz="1200"/>
                        <a:t>Feature set3  (11)                   (Frontal)</a:t>
                      </a:r>
                      <a:endParaRPr lang="en-US"/>
                    </a:p>
                  </a:txBody>
                  <a:tcPr/>
                </a:tc>
                <a:tc>
                  <a:txBody>
                    <a:bodyPr/>
                    <a:lstStyle/>
                    <a:p>
                      <a:pPr lvl="0">
                        <a:buNone/>
                      </a:pPr>
                      <a:r>
                        <a:rPr lang="en-IN" sz="1200" b="0" i="0" u="none" strike="noStrike" noProof="0">
                          <a:latin typeface="Calibri"/>
                        </a:rPr>
                        <a:t>81.01%</a:t>
                      </a:r>
                    </a:p>
                  </a:txBody>
                  <a:tcPr/>
                </a:tc>
                <a:tc>
                  <a:txBody>
                    <a:bodyPr/>
                    <a:lstStyle/>
                    <a:p>
                      <a:pPr lvl="0">
                        <a:buNone/>
                      </a:pPr>
                      <a:r>
                        <a:rPr lang="en-IN" sz="1200" b="0" i="0" u="none" strike="noStrike" noProof="0">
                          <a:latin typeface="Calibri"/>
                        </a:rPr>
                        <a:t>92.44%</a:t>
                      </a:r>
                    </a:p>
                  </a:txBody>
                  <a:tcPr/>
                </a:tc>
                <a:tc>
                  <a:txBody>
                    <a:bodyPr/>
                    <a:lstStyle/>
                    <a:p>
                      <a:pPr lvl="0">
                        <a:buNone/>
                      </a:pPr>
                      <a:r>
                        <a:rPr lang="en-IN" sz="1200" b="0" i="0" u="none" strike="noStrike" noProof="0">
                          <a:latin typeface="Calibri"/>
                        </a:rPr>
                        <a:t>96.64%</a:t>
                      </a:r>
                    </a:p>
                  </a:txBody>
                  <a:tcPr/>
                </a:tc>
                <a:extLst>
                  <a:ext uri="{0D108BD9-81ED-4DB2-BD59-A6C34878D82A}">
                    <a16:rowId xmlns:a16="http://schemas.microsoft.com/office/drawing/2014/main" val="3558019902"/>
                  </a:ext>
                </a:extLst>
              </a:tr>
              <a:tr h="268888">
                <a:tc>
                  <a:txBody>
                    <a:bodyPr/>
                    <a:lstStyle/>
                    <a:p>
                      <a:r>
                        <a:rPr lang="en-IN" sz="1200"/>
                        <a:t>Feature set4  (12)                   (Non-Frontal)</a:t>
                      </a:r>
                      <a:endParaRPr lang="en-US"/>
                    </a:p>
                  </a:txBody>
                  <a:tcPr/>
                </a:tc>
                <a:tc>
                  <a:txBody>
                    <a:bodyPr/>
                    <a:lstStyle/>
                    <a:p>
                      <a:pPr lvl="0">
                        <a:buNone/>
                      </a:pPr>
                      <a:r>
                        <a:rPr lang="en-IN" sz="1200" b="0" i="0" u="none" strike="noStrike" noProof="0">
                          <a:latin typeface="Calibri"/>
                        </a:rPr>
                        <a:t>85.96%</a:t>
                      </a:r>
                    </a:p>
                  </a:txBody>
                  <a:tcPr/>
                </a:tc>
                <a:tc>
                  <a:txBody>
                    <a:bodyPr/>
                    <a:lstStyle/>
                    <a:p>
                      <a:pPr lvl="0">
                        <a:buNone/>
                      </a:pPr>
                      <a:r>
                        <a:rPr lang="en-IN" sz="1200" b="0" i="0" u="none" strike="noStrike" noProof="0">
                          <a:latin typeface="Calibri"/>
                        </a:rPr>
                        <a:t>84.10%</a:t>
                      </a:r>
                    </a:p>
                  </a:txBody>
                  <a:tcPr/>
                </a:tc>
                <a:tc>
                  <a:txBody>
                    <a:bodyPr/>
                    <a:lstStyle/>
                    <a:p>
                      <a:pPr lvl="0">
                        <a:buNone/>
                      </a:pPr>
                      <a:r>
                        <a:rPr lang="en-IN" sz="1200" b="0" i="0" u="none" strike="noStrike" noProof="0">
                          <a:latin typeface="Calibri"/>
                        </a:rPr>
                        <a:t>98.32%</a:t>
                      </a:r>
                    </a:p>
                  </a:txBody>
                  <a:tcPr/>
                </a:tc>
                <a:extLst>
                  <a:ext uri="{0D108BD9-81ED-4DB2-BD59-A6C34878D82A}">
                    <a16:rowId xmlns:a16="http://schemas.microsoft.com/office/drawing/2014/main" val="3952240630"/>
                  </a:ext>
                </a:extLst>
              </a:tr>
              <a:tr h="261430">
                <a:tc>
                  <a:txBody>
                    <a:bodyPr/>
                    <a:lstStyle/>
                    <a:p>
                      <a:r>
                        <a:rPr lang="en-IN" sz="1200"/>
                        <a:t>Feature set5   (7)               </a:t>
                      </a:r>
                      <a:endParaRPr lang="en-US"/>
                    </a:p>
                  </a:txBody>
                  <a:tcPr/>
                </a:tc>
                <a:tc>
                  <a:txBody>
                    <a:bodyPr/>
                    <a:lstStyle/>
                    <a:p>
                      <a:pPr lvl="0">
                        <a:buNone/>
                      </a:pPr>
                      <a:r>
                        <a:rPr lang="en-IN" sz="1200" b="0" i="0" u="none" strike="noStrike" noProof="0">
                          <a:latin typeface="Calibri"/>
                        </a:rPr>
                        <a:t>71.51%</a:t>
                      </a:r>
                    </a:p>
                  </a:txBody>
                  <a:tcPr/>
                </a:tc>
                <a:tc>
                  <a:txBody>
                    <a:bodyPr/>
                    <a:lstStyle/>
                    <a:p>
                      <a:pPr lvl="0">
                        <a:buNone/>
                      </a:pPr>
                      <a:r>
                        <a:rPr lang="en-IN" sz="1200" b="0" i="0" u="none" strike="noStrike" noProof="0">
                          <a:latin typeface="Calibri"/>
                        </a:rPr>
                        <a:t>74.79%</a:t>
                      </a:r>
                    </a:p>
                  </a:txBody>
                  <a:tcPr/>
                </a:tc>
                <a:tc>
                  <a:txBody>
                    <a:bodyPr/>
                    <a:lstStyle/>
                    <a:p>
                      <a:pPr lvl="0">
                        <a:buNone/>
                      </a:pPr>
                      <a:r>
                        <a:rPr lang="en-IN" sz="1200" b="0" i="0" u="none" strike="noStrike" noProof="0">
                          <a:latin typeface="Calibri"/>
                        </a:rPr>
                        <a:t>87.50%</a:t>
                      </a:r>
                    </a:p>
                  </a:txBody>
                  <a:tcPr/>
                </a:tc>
                <a:extLst>
                  <a:ext uri="{0D108BD9-81ED-4DB2-BD59-A6C34878D82A}">
                    <a16:rowId xmlns:a16="http://schemas.microsoft.com/office/drawing/2014/main" val="3420855323"/>
                  </a:ext>
                </a:extLst>
              </a:tr>
              <a:tr h="307817">
                <a:tc>
                  <a:txBody>
                    <a:bodyPr/>
                    <a:lstStyle/>
                    <a:p>
                      <a:r>
                        <a:rPr lang="en-IN" sz="1200"/>
                        <a:t>Feature set6  (14)</a:t>
                      </a:r>
                      <a:endParaRPr lang="en-US"/>
                    </a:p>
                  </a:txBody>
                  <a:tcPr/>
                </a:tc>
                <a:tc>
                  <a:txBody>
                    <a:bodyPr/>
                    <a:lstStyle/>
                    <a:p>
                      <a:pPr lvl="0">
                        <a:buNone/>
                      </a:pPr>
                      <a:r>
                        <a:rPr lang="en-IN" sz="1200" b="0" i="0" u="none" strike="noStrike" noProof="0">
                          <a:latin typeface="Calibri"/>
                        </a:rPr>
                        <a:t>91.10%</a:t>
                      </a:r>
                    </a:p>
                  </a:txBody>
                  <a:tcPr/>
                </a:tc>
                <a:tc>
                  <a:txBody>
                    <a:bodyPr/>
                    <a:lstStyle/>
                    <a:p>
                      <a:pPr lvl="0">
                        <a:buNone/>
                      </a:pPr>
                      <a:r>
                        <a:rPr lang="en-IN" sz="1200" b="0" i="0" u="none" strike="noStrike" noProof="0">
                          <a:latin typeface="Calibri"/>
                        </a:rPr>
                        <a:t>89.92%</a:t>
                      </a:r>
                    </a:p>
                  </a:txBody>
                  <a:tcPr/>
                </a:tc>
                <a:tc>
                  <a:txBody>
                    <a:bodyPr/>
                    <a:lstStyle/>
                    <a:p>
                      <a:pPr lvl="0">
                        <a:buNone/>
                      </a:pPr>
                      <a:r>
                        <a:rPr lang="en-IN" sz="1200" b="0" i="0" u="none" strike="noStrike" noProof="0">
                          <a:latin typeface="Calibri"/>
                        </a:rPr>
                        <a:t>98.23%</a:t>
                      </a:r>
                    </a:p>
                  </a:txBody>
                  <a:tcPr/>
                </a:tc>
                <a:extLst>
                  <a:ext uri="{0D108BD9-81ED-4DB2-BD59-A6C34878D82A}">
                    <a16:rowId xmlns:a16="http://schemas.microsoft.com/office/drawing/2014/main" val="3974476939"/>
                  </a:ext>
                </a:extLst>
              </a:tr>
              <a:tr h="289711">
                <a:tc>
                  <a:txBody>
                    <a:bodyPr/>
                    <a:lstStyle/>
                    <a:p>
                      <a:r>
                        <a:rPr lang="en-IN" sz="1200"/>
                        <a:t>Feature set7  (23)</a:t>
                      </a:r>
                      <a:endParaRPr lang="en-US"/>
                    </a:p>
                  </a:txBody>
                  <a:tcPr/>
                </a:tc>
                <a:tc>
                  <a:txBody>
                    <a:bodyPr/>
                    <a:lstStyle/>
                    <a:p>
                      <a:pPr lvl="0">
                        <a:buNone/>
                      </a:pPr>
                      <a:r>
                        <a:rPr lang="en-IN" sz="1200" b="0" i="0" u="none" strike="noStrike" noProof="0">
                          <a:latin typeface="Calibri"/>
                        </a:rPr>
                        <a:t>96.11%</a:t>
                      </a:r>
                    </a:p>
                  </a:txBody>
                  <a:tcPr/>
                </a:tc>
                <a:tc>
                  <a:txBody>
                    <a:bodyPr/>
                    <a:lstStyle/>
                    <a:p>
                      <a:pPr lvl="0">
                        <a:buNone/>
                      </a:pPr>
                      <a:r>
                        <a:rPr lang="en-IN" sz="1200" b="0" i="0" u="none" strike="noStrike" noProof="0">
                          <a:latin typeface="Calibri"/>
                        </a:rPr>
                        <a:t>94.12%</a:t>
                      </a:r>
                    </a:p>
                  </a:txBody>
                  <a:tcPr/>
                </a:tc>
                <a:tc>
                  <a:txBody>
                    <a:bodyPr/>
                    <a:lstStyle/>
                    <a:p>
                      <a:pPr lvl="0">
                        <a:buNone/>
                      </a:pPr>
                      <a:r>
                        <a:rPr lang="en-IN" sz="1200" b="0" i="0" u="none" strike="noStrike" noProof="0">
                          <a:latin typeface="Calibri"/>
                        </a:rPr>
                        <a:t>99.14%</a:t>
                      </a:r>
                    </a:p>
                  </a:txBody>
                  <a:tcPr/>
                </a:tc>
                <a:extLst>
                  <a:ext uri="{0D108BD9-81ED-4DB2-BD59-A6C34878D82A}">
                    <a16:rowId xmlns:a16="http://schemas.microsoft.com/office/drawing/2014/main" val="2936799960"/>
                  </a:ext>
                </a:extLst>
              </a:tr>
            </a:tbl>
          </a:graphicData>
        </a:graphic>
      </p:graphicFrame>
      <p:sp>
        <p:nvSpPr>
          <p:cNvPr id="21" name="Textfeld 20">
            <a:extLst>
              <a:ext uri="{FF2B5EF4-FFF2-40B4-BE49-F238E27FC236}">
                <a16:creationId xmlns:a16="http://schemas.microsoft.com/office/drawing/2014/main" id="{9D25B246-D366-4D37-99A4-E1B78A5DF74E}"/>
              </a:ext>
            </a:extLst>
          </p:cNvPr>
          <p:cNvSpPr txBox="1"/>
          <p:nvPr/>
        </p:nvSpPr>
        <p:spPr>
          <a:xfrm>
            <a:off x="8723701" y="2560483"/>
            <a:ext cx="32035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schemeClr val="accent1"/>
                </a:solidFill>
                <a:effectLst/>
                <a:uLnTx/>
                <a:uFillTx/>
                <a:latin typeface="Calibri" panose="020F0502020204030204"/>
                <a:ea typeface="+mn-ea"/>
                <a:cs typeface="+mn-cs"/>
              </a:rPr>
              <a:t>Logistic Regression(C=1/10.) CV5</a:t>
            </a:r>
          </a:p>
        </p:txBody>
      </p:sp>
      <p:pic>
        <p:nvPicPr>
          <p:cNvPr id="22" name="Grafik 16">
            <a:extLst>
              <a:ext uri="{FF2B5EF4-FFF2-40B4-BE49-F238E27FC236}">
                <a16:creationId xmlns:a16="http://schemas.microsoft.com/office/drawing/2014/main" id="{7A1A26E2-4AB1-4A47-916F-C3EF94F73E70}"/>
              </a:ext>
            </a:extLst>
          </p:cNvPr>
          <p:cNvPicPr>
            <a:picLocks noChangeAspect="1"/>
          </p:cNvPicPr>
          <p:nvPr/>
        </p:nvPicPr>
        <p:blipFill>
          <a:blip r:embed="rId3"/>
          <a:stretch>
            <a:fillRect/>
          </a:stretch>
        </p:blipFill>
        <p:spPr>
          <a:xfrm>
            <a:off x="287337" y="2184978"/>
            <a:ext cx="4949825" cy="4186669"/>
          </a:xfrm>
          <a:prstGeom prst="rect">
            <a:avLst/>
          </a:prstGeom>
        </p:spPr>
      </p:pic>
      <p:sp>
        <p:nvSpPr>
          <p:cNvPr id="23" name="Ellipse 22">
            <a:extLst>
              <a:ext uri="{FF2B5EF4-FFF2-40B4-BE49-F238E27FC236}">
                <a16:creationId xmlns:a16="http://schemas.microsoft.com/office/drawing/2014/main" id="{A8EDB13A-F85B-42E7-A0F0-3783D90E346D}"/>
              </a:ext>
            </a:extLst>
          </p:cNvPr>
          <p:cNvSpPr/>
          <p:nvPr/>
        </p:nvSpPr>
        <p:spPr>
          <a:xfrm>
            <a:off x="6931073" y="4001633"/>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Ellipse 23">
            <a:extLst>
              <a:ext uri="{FF2B5EF4-FFF2-40B4-BE49-F238E27FC236}">
                <a16:creationId xmlns:a16="http://schemas.microsoft.com/office/drawing/2014/main" id="{8242D839-7082-48A2-A26E-18A73CF9C783}"/>
              </a:ext>
            </a:extLst>
          </p:cNvPr>
          <p:cNvSpPr/>
          <p:nvPr/>
        </p:nvSpPr>
        <p:spPr>
          <a:xfrm>
            <a:off x="7136538" y="4001630"/>
            <a:ext cx="136154" cy="146753"/>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Ellipse 24">
            <a:extLst>
              <a:ext uri="{FF2B5EF4-FFF2-40B4-BE49-F238E27FC236}">
                <a16:creationId xmlns:a16="http://schemas.microsoft.com/office/drawing/2014/main" id="{3A2DFF27-659F-4234-BFAE-A063B116D811}"/>
              </a:ext>
            </a:extLst>
          </p:cNvPr>
          <p:cNvSpPr/>
          <p:nvPr/>
        </p:nvSpPr>
        <p:spPr>
          <a:xfrm>
            <a:off x="7332958" y="4001634"/>
            <a:ext cx="136154" cy="146753"/>
          </a:xfrm>
          <a:prstGeom prst="ellipse">
            <a:avLst/>
          </a:prstGeom>
          <a:solidFill>
            <a:srgbClr val="01C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Ellipse 25">
            <a:extLst>
              <a:ext uri="{FF2B5EF4-FFF2-40B4-BE49-F238E27FC236}">
                <a16:creationId xmlns:a16="http://schemas.microsoft.com/office/drawing/2014/main" id="{4A5F0AAA-CE56-43DD-998B-5349F25B8628}"/>
              </a:ext>
            </a:extLst>
          </p:cNvPr>
          <p:cNvSpPr/>
          <p:nvPr/>
        </p:nvSpPr>
        <p:spPr>
          <a:xfrm>
            <a:off x="6931073" y="3435563"/>
            <a:ext cx="136154" cy="146753"/>
          </a:xfrm>
          <a:prstGeom prst="ellipse">
            <a:avLst/>
          </a:prstGeom>
          <a:solidFill>
            <a:srgbClr val="F52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Ellipse 26">
            <a:extLst>
              <a:ext uri="{FF2B5EF4-FFF2-40B4-BE49-F238E27FC236}">
                <a16:creationId xmlns:a16="http://schemas.microsoft.com/office/drawing/2014/main" id="{45E99D38-1BF5-4786-8CBB-6FF183117CED}"/>
              </a:ext>
            </a:extLst>
          </p:cNvPr>
          <p:cNvSpPr/>
          <p:nvPr/>
        </p:nvSpPr>
        <p:spPr>
          <a:xfrm>
            <a:off x="6931073" y="4288246"/>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Ellipse 27">
            <a:extLst>
              <a:ext uri="{FF2B5EF4-FFF2-40B4-BE49-F238E27FC236}">
                <a16:creationId xmlns:a16="http://schemas.microsoft.com/office/drawing/2014/main" id="{22D64874-26F8-4019-AC71-CB9438D93318}"/>
              </a:ext>
            </a:extLst>
          </p:cNvPr>
          <p:cNvSpPr/>
          <p:nvPr/>
        </p:nvSpPr>
        <p:spPr>
          <a:xfrm>
            <a:off x="7136538" y="4288243"/>
            <a:ext cx="136154" cy="146753"/>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Ellipse 28">
            <a:extLst>
              <a:ext uri="{FF2B5EF4-FFF2-40B4-BE49-F238E27FC236}">
                <a16:creationId xmlns:a16="http://schemas.microsoft.com/office/drawing/2014/main" id="{22ECF2EC-ADFA-4761-BC59-B344F7D9CB21}"/>
              </a:ext>
            </a:extLst>
          </p:cNvPr>
          <p:cNvSpPr/>
          <p:nvPr/>
        </p:nvSpPr>
        <p:spPr>
          <a:xfrm>
            <a:off x="6931073" y="4557647"/>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Ellipse 29">
            <a:extLst>
              <a:ext uri="{FF2B5EF4-FFF2-40B4-BE49-F238E27FC236}">
                <a16:creationId xmlns:a16="http://schemas.microsoft.com/office/drawing/2014/main" id="{D721CB4B-BB80-4F14-852D-BF4BBD96A07A}"/>
              </a:ext>
            </a:extLst>
          </p:cNvPr>
          <p:cNvSpPr/>
          <p:nvPr/>
        </p:nvSpPr>
        <p:spPr>
          <a:xfrm>
            <a:off x="7136538" y="4557644"/>
            <a:ext cx="136154" cy="146753"/>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Ellipse 30">
            <a:extLst>
              <a:ext uri="{FF2B5EF4-FFF2-40B4-BE49-F238E27FC236}">
                <a16:creationId xmlns:a16="http://schemas.microsoft.com/office/drawing/2014/main" id="{6C64B127-0D3B-407C-95A3-A6AAB43ABA58}"/>
              </a:ext>
            </a:extLst>
          </p:cNvPr>
          <p:cNvSpPr/>
          <p:nvPr/>
        </p:nvSpPr>
        <p:spPr>
          <a:xfrm>
            <a:off x="7332958" y="4845941"/>
            <a:ext cx="136154" cy="146753"/>
          </a:xfrm>
          <a:prstGeom prst="ellipse">
            <a:avLst/>
          </a:prstGeom>
          <a:solidFill>
            <a:srgbClr val="01C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Ellipse 31">
            <a:extLst>
              <a:ext uri="{FF2B5EF4-FFF2-40B4-BE49-F238E27FC236}">
                <a16:creationId xmlns:a16="http://schemas.microsoft.com/office/drawing/2014/main" id="{6F1A12CE-1633-4F3C-9D8D-ADB3150BDD5F}"/>
              </a:ext>
            </a:extLst>
          </p:cNvPr>
          <p:cNvSpPr/>
          <p:nvPr/>
        </p:nvSpPr>
        <p:spPr>
          <a:xfrm>
            <a:off x="6931073" y="5117680"/>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Ellipse 32">
            <a:extLst>
              <a:ext uri="{FF2B5EF4-FFF2-40B4-BE49-F238E27FC236}">
                <a16:creationId xmlns:a16="http://schemas.microsoft.com/office/drawing/2014/main" id="{AF25F3CE-ACFC-4B20-86B8-06DA393418D3}"/>
              </a:ext>
            </a:extLst>
          </p:cNvPr>
          <p:cNvSpPr/>
          <p:nvPr/>
        </p:nvSpPr>
        <p:spPr>
          <a:xfrm>
            <a:off x="6931073" y="5416579"/>
            <a:ext cx="136154" cy="146753"/>
          </a:xfrm>
          <a:prstGeom prst="ellipse">
            <a:avLst/>
          </a:prstGeom>
          <a:solidFill>
            <a:srgbClr val="F745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Ellipse 33">
            <a:extLst>
              <a:ext uri="{FF2B5EF4-FFF2-40B4-BE49-F238E27FC236}">
                <a16:creationId xmlns:a16="http://schemas.microsoft.com/office/drawing/2014/main" id="{80DF7C81-6DDE-45AE-8330-0018EDC67118}"/>
              </a:ext>
            </a:extLst>
          </p:cNvPr>
          <p:cNvSpPr/>
          <p:nvPr/>
        </p:nvSpPr>
        <p:spPr>
          <a:xfrm>
            <a:off x="7136538" y="5416576"/>
            <a:ext cx="136154" cy="146753"/>
          </a:xfrm>
          <a:prstGeom prst="ellipse">
            <a:avLst/>
          </a:prstGeom>
          <a:solidFill>
            <a:srgbClr val="FFC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370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fontScale="90000"/>
          </a:bodyPr>
          <a:lstStyle/>
          <a:p>
            <a:pPr algn="ctr"/>
            <a:r>
              <a:rPr lang="en-IN" sz="4800" b="1">
                <a:solidFill>
                  <a:schemeClr val="bg1"/>
                </a:solidFill>
                <a:ea typeface="+mj-lt"/>
                <a:cs typeface="+mj-lt"/>
              </a:rPr>
              <a:t>Implementation:</a:t>
            </a:r>
            <a:r>
              <a:rPr lang="en-IN" sz="4800" b="1">
                <a:solidFill>
                  <a:schemeClr val="bg1"/>
                </a:solidFill>
              </a:rPr>
              <a:t> Experiment 3 - SVM Classifier</a:t>
            </a:r>
            <a:endParaRPr lang="en-IN" sz="4800" b="1">
              <a:solidFill>
                <a:schemeClr val="bg1"/>
              </a:solidFill>
              <a:cs typeface="Calibri Light"/>
            </a:endParaRP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16</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6139F9D-A7DD-4B06-B958-FBA58742EE76}"/>
              </a:ext>
            </a:extLst>
          </p:cNvPr>
          <p:cNvSpPr txBox="1"/>
          <p:nvPr/>
        </p:nvSpPr>
        <p:spPr>
          <a:xfrm>
            <a:off x="459350" y="2066925"/>
            <a:ext cx="11273300" cy="2031325"/>
          </a:xfrm>
          <a:prstGeom prst="rect">
            <a:avLst/>
          </a:prstGeom>
          <a:noFill/>
        </p:spPr>
        <p:txBody>
          <a:bodyPr wrap="square" lIns="91440" tIns="45720" rIns="91440" bIns="45720" rtlCol="0" anchor="t">
            <a:spAutoFit/>
          </a:bodyPr>
          <a:lstStyle/>
          <a:p>
            <a:pPr marL="285750" indent="-285750">
              <a:buFont typeface="Arial"/>
              <a:buChar char="•"/>
            </a:pPr>
            <a:r>
              <a:rPr lang="en-IN">
                <a:latin typeface="Calibri"/>
                <a:cs typeface="Calibri Light"/>
              </a:rPr>
              <a:t>Model Type: Classifier across participants</a:t>
            </a:r>
            <a:endParaRPr lang="en-US">
              <a:latin typeface="Calibri"/>
              <a:cs typeface="Calibri"/>
            </a:endParaRPr>
          </a:p>
          <a:p>
            <a:pPr marL="285750" indent="-285750">
              <a:buFont typeface="Arial"/>
              <a:buChar char="•"/>
            </a:pPr>
            <a:endParaRPr lang="en-IN">
              <a:latin typeface="Calibri"/>
              <a:cs typeface="Calibri Light"/>
            </a:endParaRPr>
          </a:p>
          <a:p>
            <a:pPr marL="285750" indent="-285750">
              <a:buFont typeface="Arial"/>
              <a:buChar char="•"/>
            </a:pPr>
            <a:r>
              <a:rPr lang="en-IN">
                <a:latin typeface="Calibri"/>
                <a:cs typeface="Calibri Light"/>
              </a:rPr>
              <a:t>Approach: </a:t>
            </a:r>
            <a:r>
              <a:rPr lang="en-IN">
                <a:latin typeface="Calibri"/>
                <a:ea typeface="+mn-lt"/>
                <a:cs typeface="Calibri Light"/>
              </a:rPr>
              <a:t>Using </a:t>
            </a:r>
            <a:r>
              <a:rPr lang="en-IN">
                <a:latin typeface="Calibri"/>
                <a:ea typeface="+mn-lt"/>
                <a:cs typeface="+mn-lt"/>
              </a:rPr>
              <a:t>Support vector machine</a:t>
            </a:r>
          </a:p>
          <a:p>
            <a:pPr marL="285750" indent="-285750">
              <a:buFont typeface="Arial"/>
              <a:buChar char="•"/>
            </a:pPr>
            <a:endParaRPr lang="en-IN">
              <a:latin typeface="Calibri"/>
              <a:ea typeface="+mn-lt"/>
              <a:cs typeface="+mn-lt"/>
            </a:endParaRPr>
          </a:p>
          <a:p>
            <a:pPr marL="285750" indent="-285750">
              <a:buFont typeface="Arial"/>
              <a:buChar char="•"/>
            </a:pPr>
            <a:r>
              <a:rPr lang="en-IN">
                <a:latin typeface="Calibri"/>
                <a:ea typeface="+mn-lt"/>
                <a:cs typeface="+mn-lt"/>
              </a:rPr>
              <a:t>Configurations:  "one-versus-one" approach for multi-class classification</a:t>
            </a:r>
            <a:endParaRPr lang="en-IN">
              <a:latin typeface="Calibri"/>
              <a:cs typeface="Calibri Light"/>
            </a:endParaRPr>
          </a:p>
          <a:p>
            <a:pPr marL="285750" indent="-285750">
              <a:buFont typeface="Arial"/>
              <a:buChar char="•"/>
            </a:pPr>
            <a:endParaRPr lang="en-IN">
              <a:latin typeface="Calibri"/>
              <a:cs typeface="Calibri"/>
            </a:endParaRPr>
          </a:p>
          <a:p>
            <a:pPr marL="285750" indent="-285750">
              <a:buFont typeface="Arial"/>
              <a:buChar char="•"/>
            </a:pPr>
            <a:r>
              <a:rPr lang="en-IN">
                <a:latin typeface="Calibri"/>
                <a:cs typeface="Calibri"/>
              </a:rPr>
              <a:t>Results: </a:t>
            </a:r>
          </a:p>
        </p:txBody>
      </p:sp>
      <p:graphicFrame>
        <p:nvGraphicFramePr>
          <p:cNvPr id="4" name="Table 5">
            <a:extLst>
              <a:ext uri="{FF2B5EF4-FFF2-40B4-BE49-F238E27FC236}">
                <a16:creationId xmlns:a16="http://schemas.microsoft.com/office/drawing/2014/main" id="{A1A8FF3B-CBF5-4676-ABAB-FFC305BDB080}"/>
              </a:ext>
            </a:extLst>
          </p:cNvPr>
          <p:cNvGraphicFramePr>
            <a:graphicFrameLocks noGrp="1"/>
          </p:cNvGraphicFramePr>
          <p:nvPr>
            <p:extLst>
              <p:ext uri="{D42A27DB-BD31-4B8C-83A1-F6EECF244321}">
                <p14:modId xmlns:p14="http://schemas.microsoft.com/office/powerpoint/2010/main" val="1158044093"/>
              </p:ext>
            </p:extLst>
          </p:nvPr>
        </p:nvGraphicFramePr>
        <p:xfrm>
          <a:off x="2872410" y="4786329"/>
          <a:ext cx="5671604" cy="1188720"/>
        </p:xfrm>
        <a:graphic>
          <a:graphicData uri="http://schemas.openxmlformats.org/drawingml/2006/table">
            <a:tbl>
              <a:tblPr firstRow="1" bandRow="1">
                <a:tableStyleId>{5940675A-B579-460E-94D1-54222C63F5DA}</a:tableStyleId>
              </a:tblPr>
              <a:tblGrid>
                <a:gridCol w="1336429">
                  <a:extLst>
                    <a:ext uri="{9D8B030D-6E8A-4147-A177-3AD203B41FA5}">
                      <a16:colId xmlns:a16="http://schemas.microsoft.com/office/drawing/2014/main" val="2987337854"/>
                    </a:ext>
                  </a:extLst>
                </a:gridCol>
                <a:gridCol w="2321169">
                  <a:extLst>
                    <a:ext uri="{9D8B030D-6E8A-4147-A177-3AD203B41FA5}">
                      <a16:colId xmlns:a16="http://schemas.microsoft.com/office/drawing/2014/main" val="1034634986"/>
                    </a:ext>
                  </a:extLst>
                </a:gridCol>
                <a:gridCol w="2014006">
                  <a:extLst>
                    <a:ext uri="{9D8B030D-6E8A-4147-A177-3AD203B41FA5}">
                      <a16:colId xmlns:a16="http://schemas.microsoft.com/office/drawing/2014/main" val="1575537956"/>
                    </a:ext>
                  </a:extLst>
                </a:gridCol>
              </a:tblGrid>
              <a:tr h="370838">
                <a:tc>
                  <a:txBody>
                    <a:bodyPr/>
                    <a:lstStyle/>
                    <a:p>
                      <a:pPr lvl="0" algn="ctr">
                        <a:buNone/>
                      </a:pPr>
                      <a:r>
                        <a:rPr lang="en-IN" sz="2000" b="1" u="none" strike="noStrike" noProof="0"/>
                        <a:t>Kernel</a:t>
                      </a:r>
                    </a:p>
                  </a:txBody>
                  <a:tcPr/>
                </a:tc>
                <a:tc>
                  <a:txBody>
                    <a:bodyPr/>
                    <a:lstStyle/>
                    <a:p>
                      <a:pPr lvl="0" algn="ctr">
                        <a:buNone/>
                      </a:pPr>
                      <a:r>
                        <a:rPr lang="en-GB" sz="2000" b="1"/>
                        <a:t>Linear</a:t>
                      </a:r>
                    </a:p>
                  </a:txBody>
                  <a:tcPr/>
                </a:tc>
                <a:tc>
                  <a:txBody>
                    <a:bodyPr/>
                    <a:lstStyle/>
                    <a:p>
                      <a:pPr lvl="0" algn="ctr">
                        <a:buNone/>
                      </a:pPr>
                      <a:r>
                        <a:rPr lang="en-GB" sz="2000" b="1"/>
                        <a:t>RBF</a:t>
                      </a:r>
                    </a:p>
                  </a:txBody>
                  <a:tcPr/>
                </a:tc>
                <a:extLst>
                  <a:ext uri="{0D108BD9-81ED-4DB2-BD59-A6C34878D82A}">
                    <a16:rowId xmlns:a16="http://schemas.microsoft.com/office/drawing/2014/main" val="1976329009"/>
                  </a:ext>
                </a:extLst>
              </a:tr>
              <a:tr h="370839">
                <a:tc>
                  <a:txBody>
                    <a:bodyPr/>
                    <a:lstStyle/>
                    <a:p>
                      <a:pPr lvl="0" algn="ctr">
                        <a:buNone/>
                      </a:pPr>
                      <a:r>
                        <a:rPr lang="en-IN" sz="2000" b="1" u="none" strike="noStrike" noProof="0"/>
                        <a:t>F Score</a:t>
                      </a:r>
                    </a:p>
                  </a:txBody>
                  <a:tcPr/>
                </a:tc>
                <a:tc>
                  <a:txBody>
                    <a:bodyPr/>
                    <a:lstStyle/>
                    <a:p>
                      <a:pPr lvl="0" algn="ctr">
                        <a:buNone/>
                      </a:pPr>
                      <a:r>
                        <a:rPr lang="en-GB" sz="2000" b="0" i="0" u="none" strike="noStrike" noProof="0">
                          <a:latin typeface="Calibri"/>
                        </a:rPr>
                        <a:t>33.56</a:t>
                      </a:r>
                      <a:endParaRPr lang="en-US" sz="2000"/>
                    </a:p>
                  </a:txBody>
                  <a:tcPr/>
                </a:tc>
                <a:tc>
                  <a:txBody>
                    <a:bodyPr/>
                    <a:lstStyle/>
                    <a:p>
                      <a:pPr lvl="0" algn="ctr">
                        <a:buNone/>
                      </a:pPr>
                      <a:r>
                        <a:rPr lang="en-GB" sz="2000" b="0" i="0" u="none" strike="noStrike" noProof="0"/>
                        <a:t>44.74</a:t>
                      </a:r>
                      <a:endParaRPr lang="en-US"/>
                    </a:p>
                  </a:txBody>
                  <a:tcPr/>
                </a:tc>
                <a:extLst>
                  <a:ext uri="{0D108BD9-81ED-4DB2-BD59-A6C34878D82A}">
                    <a16:rowId xmlns:a16="http://schemas.microsoft.com/office/drawing/2014/main" val="2460131128"/>
                  </a:ext>
                </a:extLst>
              </a:tr>
              <a:tr h="370840">
                <a:tc>
                  <a:txBody>
                    <a:bodyPr/>
                    <a:lstStyle/>
                    <a:p>
                      <a:pPr lvl="0" algn="ctr">
                        <a:buNone/>
                      </a:pPr>
                      <a:r>
                        <a:rPr lang="en-IN" sz="2000" b="1" u="none" strike="noStrike" noProof="0"/>
                        <a:t>Accuracy</a:t>
                      </a:r>
                      <a:endParaRPr lang="en-US" sz="2000" b="1"/>
                    </a:p>
                  </a:txBody>
                  <a:tcPr/>
                </a:tc>
                <a:tc>
                  <a:txBody>
                    <a:bodyPr/>
                    <a:lstStyle/>
                    <a:p>
                      <a:pPr lvl="0" algn="ctr">
                        <a:buNone/>
                      </a:pPr>
                      <a:r>
                        <a:rPr lang="en-GB" sz="2000" b="0" i="0" u="none" strike="noStrike" noProof="0">
                          <a:latin typeface="Calibri"/>
                        </a:rPr>
                        <a:t>33.88</a:t>
                      </a:r>
                      <a:endParaRPr lang="en-US" sz="2000"/>
                    </a:p>
                  </a:txBody>
                  <a:tcPr/>
                </a:tc>
                <a:tc>
                  <a:txBody>
                    <a:bodyPr/>
                    <a:lstStyle/>
                    <a:p>
                      <a:pPr lvl="0" algn="ctr">
                        <a:buNone/>
                      </a:pPr>
                      <a:r>
                        <a:rPr lang="en-GB" sz="2000" b="0" i="0" u="none" strike="noStrike" noProof="0"/>
                        <a:t>47.30</a:t>
                      </a:r>
                      <a:endParaRPr lang="en-US"/>
                    </a:p>
                  </a:txBody>
                  <a:tcPr/>
                </a:tc>
                <a:extLst>
                  <a:ext uri="{0D108BD9-81ED-4DB2-BD59-A6C34878D82A}">
                    <a16:rowId xmlns:a16="http://schemas.microsoft.com/office/drawing/2014/main" val="1019546738"/>
                  </a:ext>
                </a:extLst>
              </a:tr>
            </a:tbl>
          </a:graphicData>
        </a:graphic>
      </p:graphicFrame>
    </p:spTree>
    <p:extLst>
      <p:ext uri="{BB962C8B-B14F-4D97-AF65-F5344CB8AC3E}">
        <p14:creationId xmlns:p14="http://schemas.microsoft.com/office/powerpoint/2010/main" val="343461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Evaluation</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17</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C937BD-493D-4D80-81D5-6407D3234AE5}"/>
              </a:ext>
            </a:extLst>
          </p:cNvPr>
          <p:cNvSpPr txBox="1"/>
          <p:nvPr/>
        </p:nvSpPr>
        <p:spPr>
          <a:xfrm>
            <a:off x="762000" y="2057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4" name="TextBox 3">
            <a:extLst>
              <a:ext uri="{FF2B5EF4-FFF2-40B4-BE49-F238E27FC236}">
                <a16:creationId xmlns:a16="http://schemas.microsoft.com/office/drawing/2014/main" id="{FAEFCAAE-6CAD-489F-8058-C31044675DA7}"/>
              </a:ext>
            </a:extLst>
          </p:cNvPr>
          <p:cNvSpPr txBox="1"/>
          <p:nvPr/>
        </p:nvSpPr>
        <p:spPr>
          <a:xfrm>
            <a:off x="596135" y="2238719"/>
            <a:ext cx="10731500" cy="28146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US" sz="2000">
                <a:latin typeface="Calibri"/>
                <a:ea typeface="+mj-ea"/>
                <a:cs typeface="Calibri"/>
              </a:rPr>
              <a:t>With all electrodes =&gt; Highest accuracy</a:t>
            </a:r>
            <a:endParaRPr lang="en-US" sz="2000">
              <a:ea typeface="+mj-ea"/>
              <a:cs typeface="Calibri"/>
            </a:endParaRPr>
          </a:p>
          <a:p>
            <a:pPr marL="285750" indent="-285750" algn="just">
              <a:lnSpc>
                <a:spcPct val="150000"/>
              </a:lnSpc>
              <a:buFont typeface="Arial"/>
              <a:buChar char="•"/>
            </a:pPr>
            <a:r>
              <a:rPr lang="en-US" sz="2000">
                <a:ea typeface="+mn-lt"/>
                <a:cs typeface="+mn-lt"/>
              </a:rPr>
              <a:t>Comparable accuracy with 30 electrodes &amp; with 62 electrodes =&gt; Set of these 30 electrodes are vital</a:t>
            </a:r>
            <a:endParaRPr lang="en-US" sz="2000">
              <a:latin typeface="Calibri"/>
              <a:ea typeface="+mj-ea"/>
              <a:cs typeface="Calibri"/>
            </a:endParaRPr>
          </a:p>
          <a:p>
            <a:pPr marL="285750" indent="-285750" algn="just">
              <a:lnSpc>
                <a:spcPct val="150000"/>
              </a:lnSpc>
              <a:buFont typeface="Arial"/>
              <a:buChar char="•"/>
            </a:pPr>
            <a:r>
              <a:rPr lang="en-US" sz="2000">
                <a:ea typeface="+mn-lt"/>
                <a:cs typeface="+mn-lt"/>
              </a:rPr>
              <a:t>For Logistic Regression, Higher the C value =&gt; Higher the accuracy</a:t>
            </a:r>
          </a:p>
          <a:p>
            <a:pPr marL="285750" indent="-285750" algn="just">
              <a:lnSpc>
                <a:spcPct val="150000"/>
              </a:lnSpc>
              <a:buFont typeface="Arial"/>
              <a:buChar char="•"/>
            </a:pPr>
            <a:r>
              <a:rPr lang="en-US" sz="2000">
                <a:ea typeface="+mn-lt"/>
                <a:cs typeface="+mn-lt"/>
              </a:rPr>
              <a:t>Support Vector Machine has been widely used on EEG data. However, our implementation requires more exploration and testing to improve accuracy</a:t>
            </a:r>
            <a:endParaRPr lang="en-US" sz="2000" strike="sngStrike">
              <a:latin typeface="Calibri"/>
              <a:ea typeface="+mj-ea"/>
              <a:cs typeface="Calibri"/>
            </a:endParaRPr>
          </a:p>
        </p:txBody>
      </p:sp>
    </p:spTree>
    <p:extLst>
      <p:ext uri="{BB962C8B-B14F-4D97-AF65-F5344CB8AC3E}">
        <p14:creationId xmlns:p14="http://schemas.microsoft.com/office/powerpoint/2010/main" val="175137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Future work</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18</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B6E1BFF-D716-485F-A311-B9C637D1888D}"/>
              </a:ext>
            </a:extLst>
          </p:cNvPr>
          <p:cNvSpPr txBox="1"/>
          <p:nvPr/>
        </p:nvSpPr>
        <p:spPr>
          <a:xfrm>
            <a:off x="3352800" y="6160797"/>
            <a:ext cx="295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6" name="TextBox 5">
            <a:extLst>
              <a:ext uri="{FF2B5EF4-FFF2-40B4-BE49-F238E27FC236}">
                <a16:creationId xmlns:a16="http://schemas.microsoft.com/office/drawing/2014/main" id="{D189D073-873C-4E7D-9AD9-2B23915B11FB}"/>
              </a:ext>
            </a:extLst>
          </p:cNvPr>
          <p:cNvSpPr txBox="1"/>
          <p:nvPr/>
        </p:nvSpPr>
        <p:spPr>
          <a:xfrm>
            <a:off x="486891" y="2449267"/>
            <a:ext cx="11030285" cy="3139321"/>
          </a:xfrm>
          <a:prstGeom prst="rect">
            <a:avLst/>
          </a:prstGeom>
          <a:noFill/>
        </p:spPr>
        <p:txBody>
          <a:bodyPr wrap="square" lIns="91440" tIns="45720" rIns="91440" bIns="45720" rtlCol="0" anchor="t">
            <a:spAutoFit/>
          </a:bodyPr>
          <a:lstStyle/>
          <a:p>
            <a:pPr marL="285750" indent="-285750" algn="just">
              <a:buFont typeface="Arial"/>
              <a:buChar char="•"/>
            </a:pPr>
            <a:r>
              <a:rPr lang="en-IN">
                <a:latin typeface="Calibri"/>
                <a:ea typeface="+mj-ea"/>
                <a:cs typeface="Calibri"/>
              </a:rPr>
              <a:t>With additional measures: </a:t>
            </a:r>
            <a:endParaRPr lang="en-US"/>
          </a:p>
          <a:p>
            <a:pPr marL="742950" lvl="1" indent="-285750" algn="just">
              <a:buFont typeface="Wingdings"/>
              <a:buChar char="§"/>
            </a:pPr>
            <a:r>
              <a:rPr lang="en-IN">
                <a:latin typeface="Calibri"/>
                <a:ea typeface="+mj-ea"/>
                <a:cs typeface="Calibri"/>
              </a:rPr>
              <a:t>More sensitive features sets</a:t>
            </a:r>
            <a:endParaRPr lang="en-IN">
              <a:ea typeface="+mj-ea"/>
              <a:cs typeface="Calibri" panose="020F0502020204030204"/>
            </a:endParaRPr>
          </a:p>
          <a:p>
            <a:pPr marL="742950" lvl="1" indent="-285750" algn="just">
              <a:buFont typeface="Wingdings"/>
              <a:buChar char="§"/>
            </a:pPr>
            <a:r>
              <a:rPr lang="en-IN">
                <a:latin typeface="Calibri"/>
                <a:ea typeface="+mj-ea"/>
                <a:cs typeface="Calibri"/>
              </a:rPr>
              <a:t>SVM classifier result analysis to get better results</a:t>
            </a:r>
          </a:p>
          <a:p>
            <a:pPr marL="742950" lvl="1" indent="-285750" algn="just">
              <a:buFont typeface="Wingdings"/>
              <a:buChar char="§"/>
            </a:pPr>
            <a:r>
              <a:rPr lang="en-IN">
                <a:latin typeface="Calibri"/>
                <a:ea typeface="+mj-ea"/>
                <a:cs typeface="Calibri Light"/>
              </a:rPr>
              <a:t>Choose other classification algorithms.</a:t>
            </a:r>
            <a:endParaRPr lang="en-IN">
              <a:latin typeface="Calibri"/>
              <a:ea typeface="+mn-lt"/>
              <a:cs typeface="+mn-lt"/>
            </a:endParaRPr>
          </a:p>
          <a:p>
            <a:pPr marL="285750" indent="-285750" algn="just">
              <a:buFont typeface="Arial"/>
              <a:buChar char="•"/>
            </a:pPr>
            <a:endParaRPr lang="en-IN">
              <a:latin typeface="Calibri"/>
              <a:ea typeface="+mj-ea"/>
              <a:cs typeface="Calibri Light"/>
            </a:endParaRPr>
          </a:p>
          <a:p>
            <a:pPr marL="285750" indent="-285750" algn="just">
              <a:buFont typeface="Arial"/>
              <a:buChar char="•"/>
            </a:pPr>
            <a:r>
              <a:rPr lang="en-US">
                <a:latin typeface="Calibri"/>
                <a:ea typeface="+mj-ea"/>
                <a:cs typeface="Calibri"/>
              </a:rPr>
              <a:t>Possibility to get similar or improved results by: </a:t>
            </a:r>
          </a:p>
          <a:p>
            <a:pPr marL="742950" lvl="1" indent="-285750" algn="just">
              <a:buFont typeface="Wingdings"/>
              <a:buChar char="§"/>
            </a:pPr>
            <a:r>
              <a:rPr lang="en-US">
                <a:latin typeface="Calibri"/>
                <a:ea typeface="+mj-ea"/>
                <a:cs typeface="Calibri"/>
              </a:rPr>
              <a:t>Train the algorithm on bigger dataset.</a:t>
            </a:r>
            <a:endParaRPr lang="en-IN">
              <a:latin typeface="Calibri"/>
              <a:ea typeface="+mj-ea"/>
              <a:cs typeface="Calibri"/>
            </a:endParaRPr>
          </a:p>
          <a:p>
            <a:pPr marL="742950" lvl="1" indent="-285750" algn="just">
              <a:buFont typeface="Wingdings"/>
              <a:buChar char="§"/>
            </a:pPr>
            <a:r>
              <a:rPr lang="en-IN">
                <a:latin typeface="Calibri"/>
                <a:ea typeface="+mj-ea"/>
                <a:cs typeface="Calibri"/>
              </a:rPr>
              <a:t>Train-test the model with random sessions to learn the different physiological scenario.</a:t>
            </a:r>
          </a:p>
          <a:p>
            <a:pPr lvl="1" algn="just"/>
            <a:endParaRPr lang="en-IN">
              <a:latin typeface="Calibri"/>
              <a:ea typeface="+mj-ea"/>
              <a:cs typeface="Calibri"/>
            </a:endParaRPr>
          </a:p>
          <a:p>
            <a:pPr marL="285750" indent="-285750" algn="just">
              <a:buFont typeface="Arial"/>
              <a:buChar char="•"/>
            </a:pPr>
            <a:r>
              <a:rPr lang="en-IN">
                <a:latin typeface="Calibri"/>
                <a:ea typeface="+mj-ea"/>
                <a:cs typeface="Calibri"/>
              </a:rPr>
              <a:t>If time permits, verify </a:t>
            </a:r>
            <a:r>
              <a:rPr lang="en-IN">
                <a:ea typeface="+mn-lt"/>
                <a:cs typeface="+mn-lt"/>
              </a:rPr>
              <a:t>a draft human machine interface that adapts on the transfer of the control of the autonomous vehicle (to be discussed)</a:t>
            </a:r>
            <a:endParaRPr lang="en-IN">
              <a:cs typeface="Calibri"/>
            </a:endParaRPr>
          </a:p>
        </p:txBody>
      </p:sp>
    </p:spTree>
    <p:extLst>
      <p:ext uri="{BB962C8B-B14F-4D97-AF65-F5344CB8AC3E}">
        <p14:creationId xmlns:p14="http://schemas.microsoft.com/office/powerpoint/2010/main" val="422687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Conclusion</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19</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B6E1BFF-D716-485F-A311-B9C637D1888D}"/>
              </a:ext>
            </a:extLst>
          </p:cNvPr>
          <p:cNvSpPr txBox="1"/>
          <p:nvPr/>
        </p:nvSpPr>
        <p:spPr>
          <a:xfrm>
            <a:off x="3352800" y="6160797"/>
            <a:ext cx="295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3" name="TextBox 2">
            <a:extLst>
              <a:ext uri="{FF2B5EF4-FFF2-40B4-BE49-F238E27FC236}">
                <a16:creationId xmlns:a16="http://schemas.microsoft.com/office/drawing/2014/main" id="{008F36F1-CF60-4C1D-B8B3-665CAD768796}"/>
              </a:ext>
            </a:extLst>
          </p:cNvPr>
          <p:cNvSpPr txBox="1"/>
          <p:nvPr/>
        </p:nvSpPr>
        <p:spPr>
          <a:xfrm>
            <a:off x="610231" y="1960775"/>
            <a:ext cx="9033390" cy="3693319"/>
          </a:xfrm>
          <a:prstGeom prst="rect">
            <a:avLst/>
          </a:prstGeom>
          <a:noFill/>
        </p:spPr>
        <p:txBody>
          <a:bodyPr wrap="square" lIns="91440" tIns="45720" rIns="91440" bIns="45720" rtlCol="0" anchor="t">
            <a:spAutoFit/>
          </a:bodyPr>
          <a:lstStyle/>
          <a:p>
            <a:pPr marL="285750" indent="-285750" algn="just">
              <a:buFont typeface="Arial"/>
              <a:buChar char="•"/>
            </a:pPr>
            <a:r>
              <a:rPr lang="en-IN">
                <a:latin typeface="Calibri"/>
                <a:ea typeface="+mj-ea"/>
                <a:cs typeface="Calibri"/>
              </a:rPr>
              <a:t>Classification accuracy depends on </a:t>
            </a:r>
            <a:endParaRPr lang="en-US">
              <a:ea typeface="+mj-ea"/>
              <a:cs typeface="Calibri" panose="020F0502020204030204"/>
            </a:endParaRPr>
          </a:p>
          <a:p>
            <a:pPr marL="742950" lvl="1" indent="-285750" algn="just">
              <a:buFont typeface="Wingdings"/>
              <a:buChar char="§"/>
            </a:pPr>
            <a:r>
              <a:rPr lang="en-IN">
                <a:latin typeface="Calibri"/>
                <a:ea typeface="+mj-ea"/>
                <a:cs typeface="Calibri"/>
              </a:rPr>
              <a:t>Learning algorithm</a:t>
            </a:r>
          </a:p>
          <a:p>
            <a:pPr marL="742950" lvl="1" indent="-285750" algn="just">
              <a:buFont typeface="Wingdings"/>
              <a:buChar char="§"/>
            </a:pPr>
            <a:r>
              <a:rPr lang="en-IN">
                <a:latin typeface="Calibri"/>
                <a:ea typeface="+mj-ea"/>
                <a:cs typeface="Calibri"/>
              </a:rPr>
              <a:t>Training data</a:t>
            </a:r>
          </a:p>
          <a:p>
            <a:pPr marL="742950" lvl="1" indent="-285750" algn="just">
              <a:buFont typeface="Wingdings"/>
              <a:buChar char="§"/>
            </a:pPr>
            <a:r>
              <a:rPr lang="en-US">
                <a:latin typeface="Calibri"/>
                <a:ea typeface="+mj-ea"/>
                <a:cs typeface="Calibri"/>
              </a:rPr>
              <a:t>Electrode's settings</a:t>
            </a:r>
          </a:p>
          <a:p>
            <a:pPr marL="1200150" lvl="2" indent="-285750" algn="just">
              <a:buFont typeface="Arial"/>
              <a:buChar char="•"/>
            </a:pPr>
            <a:endParaRPr lang="en-US">
              <a:latin typeface="Calibri"/>
              <a:ea typeface="+mj-ea"/>
              <a:cs typeface="Calibri"/>
            </a:endParaRPr>
          </a:p>
          <a:p>
            <a:pPr marL="285750" indent="-285750" algn="just">
              <a:buFont typeface="Arial"/>
              <a:buChar char="•"/>
            </a:pPr>
            <a:r>
              <a:rPr lang="en-US" b="1">
                <a:solidFill>
                  <a:schemeClr val="accent1">
                    <a:lumMod val="75000"/>
                  </a:schemeClr>
                </a:solidFill>
                <a:latin typeface="Calibri"/>
                <a:ea typeface="+mj-ea"/>
                <a:cs typeface="Calibri"/>
              </a:rPr>
              <a:t>Feature selection is the key </a:t>
            </a:r>
          </a:p>
          <a:p>
            <a:pPr marL="285750" indent="-285750" algn="just">
              <a:buFont typeface="Arial"/>
              <a:buChar char="•"/>
            </a:pPr>
            <a:endParaRPr lang="en-US" b="1">
              <a:solidFill>
                <a:schemeClr val="accent1">
                  <a:lumMod val="75000"/>
                </a:schemeClr>
              </a:solidFill>
              <a:latin typeface="Calibri"/>
              <a:ea typeface="+mj-ea"/>
              <a:cs typeface="Calibri"/>
            </a:endParaRPr>
          </a:p>
          <a:p>
            <a:pPr marL="285750" indent="-285750" algn="just">
              <a:buFont typeface="Arial"/>
              <a:buChar char="•"/>
            </a:pPr>
            <a:r>
              <a:rPr lang="en-IN">
                <a:latin typeface="Calibri"/>
                <a:ea typeface="+mj-ea"/>
                <a:cs typeface="Calibri"/>
              </a:rPr>
              <a:t>High accuracy can lead to: </a:t>
            </a:r>
          </a:p>
          <a:p>
            <a:pPr marL="742950" lvl="1" indent="-285750" algn="just">
              <a:buFont typeface="Wingdings"/>
              <a:buChar char="§"/>
            </a:pPr>
            <a:r>
              <a:rPr lang="en-US">
                <a:latin typeface="Calibri"/>
                <a:ea typeface="+mj-ea"/>
                <a:cs typeface="Calibri"/>
              </a:rPr>
              <a:t>better recognition of elevated </a:t>
            </a:r>
            <a:r>
              <a:rPr lang="en-IN">
                <a:latin typeface="Calibri"/>
                <a:ea typeface="+mj-ea"/>
                <a:cs typeface="Calibri"/>
              </a:rPr>
              <a:t>cognitive load periods</a:t>
            </a:r>
          </a:p>
          <a:p>
            <a:pPr marL="742950" lvl="1" indent="-285750" algn="just">
              <a:buFont typeface="Wingdings"/>
              <a:buChar char="§"/>
            </a:pPr>
            <a:r>
              <a:rPr lang="en-US">
                <a:latin typeface="Calibri"/>
                <a:ea typeface="+mj-ea"/>
                <a:cs typeface="Calibri"/>
              </a:rPr>
              <a:t>can improve adaptive human interface performance </a:t>
            </a:r>
            <a:endParaRPr lang="en-IN">
              <a:latin typeface="Calibri"/>
              <a:ea typeface="+mj-ea"/>
              <a:cs typeface="Calibri"/>
            </a:endParaRPr>
          </a:p>
          <a:p>
            <a:pPr marL="742950" lvl="1" indent="-285750" algn="just">
              <a:buFont typeface="Wingdings"/>
              <a:buChar char="§"/>
            </a:pPr>
            <a:r>
              <a:rPr lang="en-IN">
                <a:latin typeface="Calibri"/>
                <a:ea typeface="+mj-ea"/>
                <a:cs typeface="Calibri"/>
              </a:rPr>
              <a:t>can help in transfer of control to autonomous vehicles</a:t>
            </a:r>
          </a:p>
          <a:p>
            <a:pPr marL="1200150" lvl="2" indent="-285750" algn="just">
              <a:buFont typeface="Arial"/>
              <a:buChar char="•"/>
            </a:pPr>
            <a:endParaRPr lang="en-US">
              <a:latin typeface="Calibri"/>
              <a:ea typeface="+mj-ea"/>
              <a:cs typeface="Calibri"/>
            </a:endParaRPr>
          </a:p>
          <a:p>
            <a:pPr marL="285750" indent="-285750">
              <a:buFont typeface="Arial"/>
              <a:buChar char="•"/>
            </a:pPr>
            <a:endParaRPr lang="en-IN">
              <a:cs typeface="Calibri"/>
            </a:endParaRPr>
          </a:p>
        </p:txBody>
      </p:sp>
    </p:spTree>
    <p:extLst>
      <p:ext uri="{BB962C8B-B14F-4D97-AF65-F5344CB8AC3E}">
        <p14:creationId xmlns:p14="http://schemas.microsoft.com/office/powerpoint/2010/main" val="222492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Outline</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B6E1BFF-D716-485F-A311-B9C637D1888D}"/>
              </a:ext>
            </a:extLst>
          </p:cNvPr>
          <p:cNvSpPr txBox="1"/>
          <p:nvPr/>
        </p:nvSpPr>
        <p:spPr>
          <a:xfrm>
            <a:off x="3352800" y="6160797"/>
            <a:ext cx="295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3" name="TextBox 2">
            <a:extLst>
              <a:ext uri="{FF2B5EF4-FFF2-40B4-BE49-F238E27FC236}">
                <a16:creationId xmlns:a16="http://schemas.microsoft.com/office/drawing/2014/main" id="{EDF6E023-18D6-4627-AE84-1E35A42698DA}"/>
              </a:ext>
            </a:extLst>
          </p:cNvPr>
          <p:cNvSpPr txBox="1"/>
          <p:nvPr/>
        </p:nvSpPr>
        <p:spPr>
          <a:xfrm>
            <a:off x="750959" y="1660729"/>
            <a:ext cx="9675628" cy="5035353"/>
          </a:xfrm>
          <a:prstGeom prst="rect">
            <a:avLst/>
          </a:prstGeom>
          <a:noFill/>
        </p:spPr>
        <p:txBody>
          <a:bodyPr wrap="square" lIns="91440" tIns="45720" rIns="91440" bIns="45720" rtlCol="0" anchor="t">
            <a:spAutoFit/>
          </a:bodyPr>
          <a:lstStyle/>
          <a:p>
            <a:pPr marL="285750" indent="-285750" algn="just">
              <a:lnSpc>
                <a:spcPct val="150000"/>
              </a:lnSpc>
              <a:buFont typeface="Arial"/>
              <a:buChar char="•"/>
            </a:pPr>
            <a:r>
              <a:rPr lang="en-IN">
                <a:latin typeface="Calibri"/>
                <a:ea typeface="+mj-ea"/>
                <a:cs typeface="Calibri"/>
              </a:rPr>
              <a:t>Motivation</a:t>
            </a:r>
            <a:endParaRPr lang="en-US">
              <a:latin typeface="Calibri"/>
              <a:ea typeface="+mj-ea"/>
              <a:cs typeface="Calibri"/>
            </a:endParaRPr>
          </a:p>
          <a:p>
            <a:pPr marL="285750" indent="-285750" algn="just">
              <a:lnSpc>
                <a:spcPct val="150000"/>
              </a:lnSpc>
              <a:buFont typeface="Arial"/>
              <a:buChar char="•"/>
            </a:pPr>
            <a:r>
              <a:rPr lang="en-IN">
                <a:latin typeface="Calibri"/>
                <a:ea typeface="+mj-ea"/>
                <a:cs typeface="Calibri"/>
              </a:rPr>
              <a:t>Introduction</a:t>
            </a:r>
          </a:p>
          <a:p>
            <a:pPr marL="285750" indent="-285750" algn="just">
              <a:lnSpc>
                <a:spcPct val="150000"/>
              </a:lnSpc>
              <a:buFont typeface="Arial"/>
              <a:buChar char="•"/>
            </a:pPr>
            <a:r>
              <a:rPr lang="en-IN">
                <a:latin typeface="Calibri"/>
                <a:ea typeface="+mj-ea"/>
                <a:cs typeface="Calibri"/>
              </a:rPr>
              <a:t>Proposed Approach</a:t>
            </a:r>
          </a:p>
          <a:p>
            <a:pPr marL="285750" indent="-285750" algn="just">
              <a:lnSpc>
                <a:spcPct val="150000"/>
              </a:lnSpc>
              <a:buFont typeface="Arial"/>
              <a:buChar char="•"/>
            </a:pPr>
            <a:r>
              <a:rPr lang="en-IN">
                <a:latin typeface="Calibri"/>
                <a:ea typeface="+mj-ea"/>
                <a:cs typeface="Calibri"/>
              </a:rPr>
              <a:t>Dataset</a:t>
            </a:r>
          </a:p>
          <a:p>
            <a:pPr marL="285750" indent="-285750" algn="just">
              <a:lnSpc>
                <a:spcPct val="150000"/>
              </a:lnSpc>
              <a:buFont typeface="Arial"/>
              <a:buChar char="•"/>
            </a:pPr>
            <a:r>
              <a:rPr lang="en-IN">
                <a:latin typeface="Calibri"/>
                <a:ea typeface="+mj-ea"/>
                <a:cs typeface="Calibri"/>
              </a:rPr>
              <a:t>Levels of cognitive workload</a:t>
            </a:r>
          </a:p>
          <a:p>
            <a:pPr marL="285750" indent="-285750" algn="just">
              <a:lnSpc>
                <a:spcPct val="150000"/>
              </a:lnSpc>
              <a:buFont typeface="Arial"/>
              <a:buChar char="•"/>
            </a:pPr>
            <a:r>
              <a:rPr lang="en-IN">
                <a:latin typeface="Calibri"/>
                <a:ea typeface="+mj-ea"/>
                <a:cs typeface="Calibri"/>
              </a:rPr>
              <a:t>Experiment setup</a:t>
            </a:r>
          </a:p>
          <a:p>
            <a:pPr marL="285750" indent="-285750" algn="just">
              <a:lnSpc>
                <a:spcPct val="150000"/>
              </a:lnSpc>
              <a:buFont typeface="Arial"/>
              <a:buChar char="•"/>
            </a:pPr>
            <a:r>
              <a:rPr lang="en-IN">
                <a:latin typeface="Calibri"/>
                <a:ea typeface="+mj-ea"/>
                <a:cs typeface="Calibri"/>
              </a:rPr>
              <a:t>Feature Selection</a:t>
            </a:r>
          </a:p>
          <a:p>
            <a:pPr marL="285750" indent="-285750" algn="just">
              <a:lnSpc>
                <a:spcPct val="150000"/>
              </a:lnSpc>
              <a:buFont typeface="Arial"/>
              <a:buChar char="•"/>
            </a:pPr>
            <a:r>
              <a:rPr lang="en-IN">
                <a:latin typeface="Calibri"/>
                <a:ea typeface="+mj-ea"/>
                <a:cs typeface="Calibri"/>
              </a:rPr>
              <a:t>Implementations </a:t>
            </a:r>
          </a:p>
          <a:p>
            <a:pPr marL="285750" indent="-285750" algn="just">
              <a:lnSpc>
                <a:spcPct val="150000"/>
              </a:lnSpc>
              <a:buFont typeface="Arial"/>
              <a:buChar char="•"/>
            </a:pPr>
            <a:r>
              <a:rPr lang="en-IN">
                <a:latin typeface="Calibri"/>
                <a:ea typeface="+mj-ea"/>
                <a:cs typeface="Calibri"/>
              </a:rPr>
              <a:t>Evaluation </a:t>
            </a:r>
          </a:p>
          <a:p>
            <a:pPr marL="285750" indent="-285750" algn="just">
              <a:lnSpc>
                <a:spcPct val="150000"/>
              </a:lnSpc>
              <a:buFont typeface="Arial"/>
              <a:buChar char="•"/>
            </a:pPr>
            <a:r>
              <a:rPr lang="en-IN">
                <a:latin typeface="Calibri"/>
                <a:ea typeface="+mj-ea"/>
                <a:cs typeface="Calibri"/>
              </a:rPr>
              <a:t>Future work</a:t>
            </a:r>
          </a:p>
          <a:p>
            <a:pPr marL="285750" indent="-285750" algn="just">
              <a:lnSpc>
                <a:spcPct val="150000"/>
              </a:lnSpc>
              <a:buFont typeface="Arial"/>
              <a:buChar char="•"/>
            </a:pPr>
            <a:r>
              <a:rPr lang="en-IN">
                <a:latin typeface="Calibri"/>
                <a:cs typeface="Calibri"/>
              </a:rPr>
              <a:t>Conclusion</a:t>
            </a:r>
            <a:endParaRPr lang="en-IN">
              <a:ea typeface="+mn-lt"/>
              <a:cs typeface="+mn-lt"/>
            </a:endParaRPr>
          </a:p>
          <a:p>
            <a:pPr algn="just">
              <a:lnSpc>
                <a:spcPct val="150000"/>
              </a:lnSpc>
            </a:pPr>
            <a:r>
              <a:rPr lang="en-IN">
                <a:latin typeface="Calibri"/>
                <a:cs typeface="Calibri"/>
              </a:rPr>
              <a:t>References</a:t>
            </a:r>
          </a:p>
        </p:txBody>
      </p:sp>
    </p:spTree>
    <p:extLst>
      <p:ext uri="{BB962C8B-B14F-4D97-AF65-F5344CB8AC3E}">
        <p14:creationId xmlns:p14="http://schemas.microsoft.com/office/powerpoint/2010/main" val="2493735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5" descr="Graphical user interface, application, Teams&#10;&#10;Description automatically generated">
            <a:extLst>
              <a:ext uri="{FF2B5EF4-FFF2-40B4-BE49-F238E27FC236}">
                <a16:creationId xmlns:a16="http://schemas.microsoft.com/office/drawing/2014/main" id="{3EB690CF-37BA-4077-A646-9C48A73E43DD}"/>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4" name="Slide Number Placeholder 3">
            <a:extLst>
              <a:ext uri="{FF2B5EF4-FFF2-40B4-BE49-F238E27FC236}">
                <a16:creationId xmlns:a16="http://schemas.microsoft.com/office/drawing/2014/main" id="{B0D09D5F-74B6-429F-9CB4-F2177E9C884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DBA1B0FB-D917-4C8C-928F-313BD683BF39}" type="slidenum">
              <a:rPr lang="en-US">
                <a:solidFill>
                  <a:srgbClr val="FFFFFF"/>
                </a:solidFill>
              </a:rPr>
              <a:pPr defTabSz="914400">
                <a:spcAft>
                  <a:spcPts val="600"/>
                </a:spcAft>
              </a:pPr>
              <a:t>20</a:t>
            </a:fld>
            <a:endParaRPr lang="en-US">
              <a:solidFill>
                <a:srgbClr val="FFFFFF"/>
              </a:solidFill>
            </a:endParaRPr>
          </a:p>
        </p:txBody>
      </p:sp>
    </p:spTree>
    <p:extLst>
      <p:ext uri="{BB962C8B-B14F-4D97-AF65-F5344CB8AC3E}">
        <p14:creationId xmlns:p14="http://schemas.microsoft.com/office/powerpoint/2010/main" val="3215390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References</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21</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B6E1BFF-D716-485F-A311-B9C637D1888D}"/>
              </a:ext>
            </a:extLst>
          </p:cNvPr>
          <p:cNvSpPr txBox="1"/>
          <p:nvPr/>
        </p:nvSpPr>
        <p:spPr>
          <a:xfrm>
            <a:off x="3352800" y="6160797"/>
            <a:ext cx="295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3" name="TextBox 2">
            <a:extLst>
              <a:ext uri="{FF2B5EF4-FFF2-40B4-BE49-F238E27FC236}">
                <a16:creationId xmlns:a16="http://schemas.microsoft.com/office/drawing/2014/main" id="{6091D66D-EF5E-4034-B13C-1D200B374B5E}"/>
              </a:ext>
            </a:extLst>
          </p:cNvPr>
          <p:cNvSpPr txBox="1"/>
          <p:nvPr/>
        </p:nvSpPr>
        <p:spPr>
          <a:xfrm>
            <a:off x="459350" y="1923068"/>
            <a:ext cx="11398667" cy="3936912"/>
          </a:xfrm>
          <a:prstGeom prst="rect">
            <a:avLst/>
          </a:prstGeom>
          <a:noFill/>
        </p:spPr>
        <p:txBody>
          <a:bodyPr wrap="square" lIns="91440" tIns="45720" rIns="91440" bIns="45720" rtlCol="0" anchor="t">
            <a:spAutoFit/>
          </a:bodyPr>
          <a:lstStyle/>
          <a:p>
            <a:pPr>
              <a:lnSpc>
                <a:spcPct val="150000"/>
              </a:lnSpc>
            </a:pPr>
            <a:r>
              <a:rPr lang="en-IN" sz="1400" dirty="0">
                <a:latin typeface="+mj-lt"/>
              </a:rPr>
              <a:t>[1] </a:t>
            </a:r>
            <a:r>
              <a:rPr lang="en-US" sz="1400" dirty="0">
                <a:latin typeface="+mj-lt"/>
              </a:rPr>
              <a:t>Lei, S. &amp; Welke, S. &amp; Roetting, Matthias. (2009). </a:t>
            </a:r>
            <a:r>
              <a:rPr lang="en-US" sz="1400" dirty="0" err="1">
                <a:latin typeface="+mj-lt"/>
              </a:rPr>
              <a:t>Represenation</a:t>
            </a:r>
            <a:r>
              <a:rPr lang="en-US" sz="1400" dirty="0">
                <a:latin typeface="+mj-lt"/>
              </a:rPr>
              <a:t> of Driver's Mental Workload in EEG Data. Human Factors, Security and Safety. 285-294. </a:t>
            </a:r>
            <a:endParaRPr lang="en-IN" sz="1400" dirty="0">
              <a:latin typeface="+mj-lt"/>
              <a:cs typeface="Calibri Light" panose="020F0302020204030204"/>
            </a:endParaRPr>
          </a:p>
          <a:p>
            <a:pPr>
              <a:lnSpc>
                <a:spcPct val="150000"/>
              </a:lnSpc>
            </a:pPr>
            <a:r>
              <a:rPr lang="en-IN" sz="1400" dirty="0">
                <a:latin typeface="+mj-lt"/>
              </a:rPr>
              <a:t>[2] Lyu N, Xie L, Wu C, Fu Q, Deng C. Driver's Cognitive Workload and Driving Performance under Traffic Sign Information Exposure in Complex Environments: A Case Study of the Highways in China. Int J Environ Res Public Health. 2017;14(2):203. Published 2017 Feb 17. doi:10.3390/ijerph14020203</a:t>
            </a:r>
            <a:endParaRPr lang="en-IN" sz="1400" dirty="0">
              <a:latin typeface="+mj-lt"/>
              <a:cs typeface="Calibri Light" panose="020F0302020204030204"/>
            </a:endParaRPr>
          </a:p>
          <a:p>
            <a:pPr>
              <a:lnSpc>
                <a:spcPct val="150000"/>
              </a:lnSpc>
            </a:pPr>
            <a:r>
              <a:rPr lang="en-IN" sz="1400" dirty="0">
                <a:latin typeface="+mj-lt"/>
              </a:rPr>
              <a:t>[3] M. A. </a:t>
            </a:r>
            <a:r>
              <a:rPr lang="en-IN" sz="1400" dirty="0" err="1">
                <a:latin typeface="+mj-lt"/>
              </a:rPr>
              <a:t>Almogbel</a:t>
            </a:r>
            <a:r>
              <a:rPr lang="en-IN" sz="1400" dirty="0">
                <a:latin typeface="+mj-lt"/>
              </a:rPr>
              <a:t>, A. H. Dang and W. Kameyama, "Cognitive Workload Detection from Raw EEG-Signals of Vehicle Driver using Deep Learning," 2019 21st International Conference on Advanced Communication Technology (ICACT), 2019, pp. 1-6, </a:t>
            </a:r>
            <a:r>
              <a:rPr lang="en-IN" sz="1400" dirty="0" err="1">
                <a:latin typeface="+mj-lt"/>
              </a:rPr>
              <a:t>doi</a:t>
            </a:r>
            <a:r>
              <a:rPr lang="en-IN" sz="1400" dirty="0">
                <a:latin typeface="+mj-lt"/>
              </a:rPr>
              <a:t>: 10.23919/ICACT.2019.8702048.</a:t>
            </a:r>
            <a:endParaRPr lang="en-IN" sz="1400" dirty="0">
              <a:latin typeface="+mj-lt"/>
              <a:cs typeface="Calibri Light" panose="020F0302020204030204"/>
            </a:endParaRPr>
          </a:p>
          <a:p>
            <a:pPr>
              <a:lnSpc>
                <a:spcPct val="150000"/>
              </a:lnSpc>
            </a:pPr>
            <a:r>
              <a:rPr lang="en-IN" sz="1400" dirty="0">
                <a:latin typeface="+mj-lt"/>
              </a:rPr>
              <a:t>[4] Distracted-Driver-</a:t>
            </a:r>
            <a:r>
              <a:rPr lang="en-IN" sz="1400" dirty="0" err="1">
                <a:latin typeface="+mj-lt"/>
              </a:rPr>
              <a:t>MultiAction</a:t>
            </a:r>
            <a:r>
              <a:rPr lang="en-IN" sz="1400" dirty="0">
                <a:latin typeface="+mj-lt"/>
              </a:rPr>
              <a:t>-Classification</a:t>
            </a:r>
            <a:endParaRPr lang="en-IN" sz="1400" dirty="0">
              <a:latin typeface="+mj-lt"/>
              <a:cs typeface="Calibri Light" panose="020F0302020204030204"/>
            </a:endParaRPr>
          </a:p>
          <a:p>
            <a:pPr>
              <a:lnSpc>
                <a:spcPct val="150000"/>
              </a:lnSpc>
            </a:pPr>
            <a:r>
              <a:rPr lang="en-IN" sz="1400" dirty="0">
                <a:latin typeface="+mj-lt"/>
              </a:rPr>
              <a:t>[5]</a:t>
            </a:r>
            <a:r>
              <a:rPr lang="en-IN" sz="1400" dirty="0">
                <a:ea typeface="+mn-lt"/>
                <a:cs typeface="+mn-lt"/>
              </a:rPr>
              <a:t> </a:t>
            </a:r>
            <a:r>
              <a:rPr lang="en-IN" sz="1400" dirty="0">
                <a:latin typeface="+mj-lt"/>
              </a:rPr>
              <a:t>Daniele Pinotti, Giulio Francesco Bianchi Piccinini and Fabio Tango. Adaptive human machine interface based on the detection of driver’s cognitive state using machine learning approach</a:t>
            </a:r>
            <a:endParaRPr lang="en-IN" sz="1400" dirty="0">
              <a:latin typeface="+mj-lt"/>
              <a:cs typeface="Calibri Light"/>
            </a:endParaRPr>
          </a:p>
          <a:p>
            <a:pPr>
              <a:lnSpc>
                <a:spcPct val="150000"/>
              </a:lnSpc>
            </a:pPr>
            <a:r>
              <a:rPr lang="en-IN" sz="1400" dirty="0">
                <a:latin typeface="+mj-lt"/>
                <a:cs typeface="Calibri Light"/>
              </a:rPr>
              <a:t>[6] </a:t>
            </a:r>
            <a:r>
              <a:rPr lang="en-IN" sz="1400" dirty="0">
                <a:latin typeface="Calibri Light"/>
                <a:ea typeface="+mn-lt"/>
                <a:cs typeface="+mn-lt"/>
              </a:rPr>
              <a:t>The Impact of Secondary Tasks on Drivers During Naturalistic Driving: Analysis of EEG Dynamics . Vahid Alizadeh &amp; Omid </a:t>
            </a:r>
            <a:r>
              <a:rPr lang="en-IN" sz="1400" dirty="0" err="1">
                <a:latin typeface="Calibri Light"/>
                <a:ea typeface="+mn-lt"/>
                <a:cs typeface="+mn-lt"/>
              </a:rPr>
              <a:t>Dehzangi</a:t>
            </a:r>
            <a:r>
              <a:rPr lang="en-IN" sz="1400" dirty="0">
                <a:latin typeface="Calibri Light"/>
                <a:ea typeface="+mn-lt"/>
                <a:cs typeface="+mn-lt"/>
              </a:rPr>
              <a:t>, University of Michigan, Dearborn, USA, November 2016</a:t>
            </a:r>
            <a:endParaRPr lang="en-IN" dirty="0">
              <a:latin typeface="Calibri Light"/>
              <a:cs typeface="Calibri Light"/>
            </a:endParaRPr>
          </a:p>
          <a:p>
            <a:pPr>
              <a:lnSpc>
                <a:spcPct val="150000"/>
              </a:lnSpc>
            </a:pPr>
            <a:r>
              <a:rPr lang="en-IN" sz="1400" dirty="0">
                <a:latin typeface="+mj-lt"/>
                <a:cs typeface="Calibri"/>
              </a:rPr>
              <a:t>[7]</a:t>
            </a:r>
            <a:r>
              <a:rPr lang="en-IN" sz="1400" dirty="0">
                <a:latin typeface="Calibri Light"/>
                <a:ea typeface="+mn-lt"/>
                <a:cs typeface="+mn-lt"/>
              </a:rPr>
              <a:t> Using Support Vector Machine on EEG for Advertisement Impact Assessment. Wei Zhen, Wu Chao, Wang Xiaoyi, </a:t>
            </a:r>
            <a:r>
              <a:rPr lang="en-IN" sz="1400" dirty="0" err="1">
                <a:latin typeface="Calibri Light"/>
                <a:ea typeface="+mn-lt"/>
                <a:cs typeface="+mn-lt"/>
              </a:rPr>
              <a:t>Supratak</a:t>
            </a:r>
            <a:r>
              <a:rPr lang="en-IN" sz="1400" dirty="0">
                <a:latin typeface="Calibri Light"/>
                <a:ea typeface="+mn-lt"/>
                <a:cs typeface="+mn-lt"/>
              </a:rPr>
              <a:t> Akara, Wang Pan, Guo Yike</a:t>
            </a:r>
          </a:p>
          <a:p>
            <a:pPr>
              <a:lnSpc>
                <a:spcPct val="150000"/>
              </a:lnSpc>
            </a:pPr>
            <a:endParaRPr lang="en-IN" sz="1400" dirty="0">
              <a:latin typeface="+mj-lt"/>
              <a:cs typeface="Calibri Light"/>
            </a:endParaRPr>
          </a:p>
        </p:txBody>
      </p:sp>
    </p:spTree>
    <p:extLst>
      <p:ext uri="{BB962C8B-B14F-4D97-AF65-F5344CB8AC3E}">
        <p14:creationId xmlns:p14="http://schemas.microsoft.com/office/powerpoint/2010/main" val="212863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Motivation</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3</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62BE9E1-C106-4780-A219-5E66804D342A}"/>
              </a:ext>
            </a:extLst>
          </p:cNvPr>
          <p:cNvSpPr txBox="1"/>
          <p:nvPr/>
        </p:nvSpPr>
        <p:spPr>
          <a:xfrm>
            <a:off x="628951" y="1849281"/>
            <a:ext cx="111955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a:ea typeface="+mn-lt"/>
                <a:cs typeface="+mn-lt"/>
              </a:rPr>
              <a:t>Road crashes to human error ranges between 75% and 95% of the cases</a:t>
            </a:r>
            <a:endParaRPr lang="en-GB" sz="2400">
              <a:cs typeface="Calibri"/>
            </a:endParaRPr>
          </a:p>
          <a:p>
            <a:pPr marL="285750" indent="-285750" algn="just">
              <a:buFont typeface="Arial"/>
              <a:buChar char="•"/>
            </a:pPr>
            <a:endParaRPr lang="en-GB" sz="2400" b="1" i="1">
              <a:cs typeface="Calibri"/>
            </a:endParaRPr>
          </a:p>
          <a:p>
            <a:pPr marL="285750" indent="-285750" algn="just">
              <a:buFont typeface="Arial"/>
              <a:buChar char="•"/>
            </a:pPr>
            <a:r>
              <a:rPr lang="en-GB" sz="2400">
                <a:cs typeface="Calibri"/>
              </a:rPr>
              <a:t>Sources of driver Distractions:  Visual, Manual &amp; Cognitive</a:t>
            </a:r>
          </a:p>
        </p:txBody>
      </p:sp>
      <p:pic>
        <p:nvPicPr>
          <p:cNvPr id="6" name="Picture 6">
            <a:extLst>
              <a:ext uri="{FF2B5EF4-FFF2-40B4-BE49-F238E27FC236}">
                <a16:creationId xmlns:a16="http://schemas.microsoft.com/office/drawing/2014/main" id="{3D839A52-EBD2-48CC-B39E-0953B5C0C122}"/>
              </a:ext>
            </a:extLst>
          </p:cNvPr>
          <p:cNvPicPr>
            <a:picLocks noChangeAspect="1"/>
          </p:cNvPicPr>
          <p:nvPr/>
        </p:nvPicPr>
        <p:blipFill>
          <a:blip r:embed="rId3"/>
          <a:stretch>
            <a:fillRect/>
          </a:stretch>
        </p:blipFill>
        <p:spPr>
          <a:xfrm>
            <a:off x="7226574" y="3182347"/>
            <a:ext cx="4526514" cy="3025491"/>
          </a:xfrm>
          <a:prstGeom prst="rect">
            <a:avLst/>
          </a:prstGeom>
        </p:spPr>
      </p:pic>
      <p:sp>
        <p:nvSpPr>
          <p:cNvPr id="4" name="TextBox 3">
            <a:extLst>
              <a:ext uri="{FF2B5EF4-FFF2-40B4-BE49-F238E27FC236}">
                <a16:creationId xmlns:a16="http://schemas.microsoft.com/office/drawing/2014/main" id="{75068B1E-A62F-4946-9525-D5FBF2490023}"/>
              </a:ext>
            </a:extLst>
          </p:cNvPr>
          <p:cNvSpPr txBox="1"/>
          <p:nvPr/>
        </p:nvSpPr>
        <p:spPr>
          <a:xfrm>
            <a:off x="656492" y="3402093"/>
            <a:ext cx="635390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GB" sz="2400" b="1" i="1">
                <a:ea typeface="+mn-lt"/>
                <a:cs typeface="+mn-lt"/>
              </a:rPr>
              <a:t>Cognitive</a:t>
            </a:r>
            <a:r>
              <a:rPr lang="en-GB" sz="2400">
                <a:ea typeface="+mn-lt"/>
                <a:cs typeface="+mn-lt"/>
              </a:rPr>
              <a:t>: “mental” distractions take the driver’s mind off the task at hand (safe driving)</a:t>
            </a:r>
            <a:endParaRPr lang="en-GB" sz="2400">
              <a:cs typeface="Calibri"/>
            </a:endParaRPr>
          </a:p>
          <a:p>
            <a:pPr marL="285750" indent="-285750" algn="just">
              <a:buFont typeface="Arial,Sans-Serif"/>
              <a:buChar char="•"/>
            </a:pPr>
            <a:endParaRPr lang="en-GB" sz="2400">
              <a:ea typeface="+mn-lt"/>
              <a:cs typeface="+mn-lt"/>
            </a:endParaRPr>
          </a:p>
          <a:p>
            <a:pPr marL="285750" indent="-285750" algn="just">
              <a:buFont typeface="Arial"/>
              <a:buChar char="•"/>
            </a:pPr>
            <a:r>
              <a:rPr lang="en-US" sz="2400">
                <a:ea typeface="+mn-lt"/>
                <a:cs typeface="+mn-lt"/>
              </a:rPr>
              <a:t>EU Council of Ministers mandated automakers to install advanced safety systems(2019)</a:t>
            </a:r>
          </a:p>
        </p:txBody>
      </p:sp>
    </p:spTree>
    <p:extLst>
      <p:ext uri="{BB962C8B-B14F-4D97-AF65-F5344CB8AC3E}">
        <p14:creationId xmlns:p14="http://schemas.microsoft.com/office/powerpoint/2010/main" val="308591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Introduction</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4</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3B3C5E7-2F61-4977-8C97-38292F6D1A3C}"/>
              </a:ext>
            </a:extLst>
          </p:cNvPr>
          <p:cNvSpPr txBox="1"/>
          <p:nvPr/>
        </p:nvSpPr>
        <p:spPr>
          <a:xfrm>
            <a:off x="735180" y="2354312"/>
            <a:ext cx="1082039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400" b="1">
                <a:ea typeface="+mn-lt"/>
                <a:cs typeface="+mn-lt"/>
              </a:rPr>
              <a:t>Goal</a:t>
            </a:r>
            <a:r>
              <a:rPr lang="en-GB" sz="2400" b="1"/>
              <a:t>:</a:t>
            </a:r>
            <a:r>
              <a:rPr lang="en-GB" sz="2400">
                <a:ea typeface="+mn-lt"/>
                <a:cs typeface="+mn-lt"/>
              </a:rPr>
              <a:t> Estimate user's cognitive state to adapt an HMI system</a:t>
            </a:r>
          </a:p>
          <a:p>
            <a:pPr marL="285750" indent="-285750" algn="just">
              <a:buFont typeface="Arial"/>
              <a:buChar char="•"/>
            </a:pPr>
            <a:endParaRPr lang="en-GB" sz="2400">
              <a:ea typeface="+mn-lt"/>
              <a:cs typeface="+mn-lt"/>
            </a:endParaRPr>
          </a:p>
          <a:p>
            <a:pPr marL="285750" indent="-285750" algn="just">
              <a:buFont typeface="Arial"/>
              <a:buChar char="•"/>
            </a:pPr>
            <a:r>
              <a:rPr lang="en-GB" sz="2400" b="1">
                <a:ea typeface="+mn-lt"/>
                <a:cs typeface="+mn-lt"/>
              </a:rPr>
              <a:t>Proposition</a:t>
            </a:r>
            <a:r>
              <a:rPr lang="en-GB" sz="2400">
                <a:ea typeface="+mn-lt"/>
                <a:cs typeface="+mn-lt"/>
              </a:rPr>
              <a:t>: An autonomous system could</a:t>
            </a:r>
            <a:endParaRPr lang="en-GB">
              <a:ea typeface="+mn-lt"/>
              <a:cs typeface="+mn-lt"/>
            </a:endParaRPr>
          </a:p>
          <a:p>
            <a:pPr marL="800100" lvl="1" indent="-342900" algn="just">
              <a:buFont typeface="Wingdings"/>
              <a:buChar char="§"/>
            </a:pPr>
            <a:r>
              <a:rPr lang="en-GB" sz="2400">
                <a:ea typeface="+mn-lt"/>
                <a:cs typeface="+mn-lt"/>
              </a:rPr>
              <a:t>offer to take over the control</a:t>
            </a:r>
            <a:endParaRPr lang="en-GB">
              <a:ea typeface="+mn-lt"/>
              <a:cs typeface="+mn-lt"/>
            </a:endParaRPr>
          </a:p>
          <a:p>
            <a:pPr marL="800100" lvl="1" indent="-342900" algn="just">
              <a:buFont typeface="Wingdings"/>
              <a:buChar char="§"/>
            </a:pPr>
            <a:r>
              <a:rPr lang="en-GB" sz="2400">
                <a:ea typeface="+mn-lt"/>
                <a:cs typeface="+mn-lt"/>
              </a:rPr>
              <a:t>estimate when the driver take the control back from the vehicle.</a:t>
            </a:r>
            <a:endParaRPr lang="en-GB">
              <a:ea typeface="+mn-lt"/>
              <a:cs typeface="+mn-lt"/>
            </a:endParaRPr>
          </a:p>
          <a:p>
            <a:pPr marL="285750" indent="-285750" algn="just">
              <a:buFont typeface="Arial"/>
              <a:buChar char="•"/>
            </a:pPr>
            <a:endParaRPr lang="en-GB" sz="2400">
              <a:ea typeface="+mn-lt"/>
              <a:cs typeface="+mn-lt"/>
            </a:endParaRPr>
          </a:p>
          <a:p>
            <a:pPr marL="285750" indent="-285750" algn="just">
              <a:buFont typeface="Arial"/>
              <a:buChar char="•"/>
            </a:pPr>
            <a:r>
              <a:rPr lang="en-GB" sz="2400" b="1">
                <a:ea typeface="+mn-lt"/>
                <a:cs typeface="+mn-lt"/>
              </a:rPr>
              <a:t>Challenge</a:t>
            </a:r>
            <a:r>
              <a:rPr lang="en-GB" sz="2400">
                <a:ea typeface="+mn-lt"/>
                <a:cs typeface="+mn-lt"/>
              </a:rPr>
              <a:t>: To come up with the best algorithm to decode mental workload from EEG signals from a training data set comprising several sessions</a:t>
            </a:r>
          </a:p>
        </p:txBody>
      </p:sp>
    </p:spTree>
    <p:extLst>
      <p:ext uri="{BB962C8B-B14F-4D97-AF65-F5344CB8AC3E}">
        <p14:creationId xmlns:p14="http://schemas.microsoft.com/office/powerpoint/2010/main" val="425617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Proposed Approach</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5</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112EF14-32C0-4A52-9146-77F34EB59B36}"/>
              </a:ext>
            </a:extLst>
          </p:cNvPr>
          <p:cNvSpPr txBox="1"/>
          <p:nvPr/>
        </p:nvSpPr>
        <p:spPr>
          <a:xfrm>
            <a:off x="455394" y="1968739"/>
            <a:ext cx="11244711" cy="3973524"/>
          </a:xfrm>
          <a:prstGeom prst="rect">
            <a:avLst/>
          </a:prstGeom>
          <a:noFill/>
        </p:spPr>
        <p:txBody>
          <a:bodyPr wrap="square" lIns="91440" tIns="45720" rIns="91440" bIns="45720" rtlCol="0" anchor="t">
            <a:spAutoFit/>
          </a:bodyPr>
          <a:lstStyle/>
          <a:p>
            <a:pPr algn="just"/>
            <a:r>
              <a:rPr lang="en-IN" sz="2000" b="1">
                <a:ea typeface="+mn-lt"/>
                <a:cs typeface="+mn-lt"/>
              </a:rPr>
              <a:t>Initial proposed approach:</a:t>
            </a:r>
          </a:p>
          <a:p>
            <a:pPr marL="342900" indent="-342900" algn="just">
              <a:lnSpc>
                <a:spcPct val="150000"/>
              </a:lnSpc>
              <a:buFont typeface="Arial"/>
              <a:buChar char="•"/>
            </a:pPr>
            <a:r>
              <a:rPr lang="en-IN" sz="1600">
                <a:ea typeface="+mn-lt"/>
                <a:cs typeface="+mn-lt"/>
              </a:rPr>
              <a:t>Step 01: Data Acquisition:  Design </a:t>
            </a:r>
            <a:r>
              <a:rPr lang="en-US" sz="1600">
                <a:ea typeface="+mn-lt"/>
                <a:cs typeface="+mn-lt"/>
              </a:rPr>
              <a:t>and conduct a small experiment on a driving simulator using DFKI’s 	 		OpenDS1/Microsoft’s AirSim2</a:t>
            </a:r>
          </a:p>
          <a:p>
            <a:pPr marL="342900" indent="-342900" algn="just">
              <a:lnSpc>
                <a:spcPct val="150000"/>
              </a:lnSpc>
              <a:buFont typeface="Arial"/>
              <a:buChar char="•"/>
            </a:pPr>
            <a:r>
              <a:rPr lang="en-US" sz="1600">
                <a:ea typeface="+mn-lt"/>
                <a:cs typeface="+mn-lt"/>
              </a:rPr>
              <a:t>Step 02: Model Training: one or two experiments</a:t>
            </a:r>
          </a:p>
          <a:p>
            <a:pPr marL="342900" indent="-342900" algn="just">
              <a:lnSpc>
                <a:spcPct val="150000"/>
              </a:lnSpc>
              <a:buFont typeface="Arial"/>
              <a:buChar char="•"/>
            </a:pPr>
            <a:r>
              <a:rPr lang="en-IN" sz="1600">
                <a:ea typeface="+mn-lt"/>
                <a:cs typeface="+mn-lt"/>
              </a:rPr>
              <a:t>Step 03: Demonstration in real-time</a:t>
            </a:r>
          </a:p>
          <a:p>
            <a:pPr marL="285750" indent="-285750" algn="just">
              <a:buFont typeface="Arial"/>
              <a:buChar char="•"/>
            </a:pPr>
            <a:endParaRPr lang="en-IN">
              <a:latin typeface="Calibri"/>
              <a:ea typeface="+mj-ea"/>
              <a:cs typeface="Calibri"/>
            </a:endParaRPr>
          </a:p>
          <a:p>
            <a:pPr algn="just"/>
            <a:r>
              <a:rPr lang="en-IN" sz="2000">
                <a:ea typeface="+mn-lt"/>
                <a:cs typeface="+mn-lt"/>
              </a:rPr>
              <a:t>Under Covid restriction, Step 01 and Step 03 could not be performed. </a:t>
            </a:r>
          </a:p>
          <a:p>
            <a:pPr algn="just"/>
            <a:r>
              <a:rPr lang="en-IN" sz="2000" b="1">
                <a:ea typeface="+mn-lt"/>
                <a:cs typeface="+mn-lt"/>
              </a:rPr>
              <a:t>Adapted approach:</a:t>
            </a:r>
            <a:endParaRPr lang="en-IN" sz="2000">
              <a:cs typeface="Calibri"/>
            </a:endParaRPr>
          </a:p>
          <a:p>
            <a:pPr marL="342900" indent="-342900" algn="just">
              <a:lnSpc>
                <a:spcPct val="150000"/>
              </a:lnSpc>
              <a:buFont typeface="Arial"/>
              <a:buChar char="•"/>
            </a:pPr>
            <a:r>
              <a:rPr lang="en-IN" sz="1600">
                <a:ea typeface="+mn-lt"/>
                <a:cs typeface="+mn-lt"/>
              </a:rPr>
              <a:t>Step 01: Using already available EEG dataset</a:t>
            </a:r>
          </a:p>
          <a:p>
            <a:pPr marL="342900" indent="-342900" algn="just">
              <a:lnSpc>
                <a:spcPct val="150000"/>
              </a:lnSpc>
              <a:buFont typeface="Arial"/>
              <a:buChar char="•"/>
            </a:pPr>
            <a:r>
              <a:rPr lang="en-IN" sz="1600">
                <a:ea typeface="+mn-lt"/>
                <a:cs typeface="+mn-lt"/>
              </a:rPr>
              <a:t>Step 02: Multiple experiment on Model training using different features and different Classifier </a:t>
            </a:r>
          </a:p>
          <a:p>
            <a:pPr marL="342900" indent="-342900" algn="just">
              <a:lnSpc>
                <a:spcPct val="150000"/>
              </a:lnSpc>
              <a:buFont typeface="Arial"/>
              <a:buChar char="•"/>
            </a:pPr>
            <a:r>
              <a:rPr lang="en-IN" sz="1600">
                <a:ea typeface="+mn-lt"/>
                <a:cs typeface="+mn-lt"/>
              </a:rPr>
              <a:t>Step 03: Reporting and evaluating the results </a:t>
            </a:r>
          </a:p>
        </p:txBody>
      </p:sp>
    </p:spTree>
    <p:extLst>
      <p:ext uri="{BB962C8B-B14F-4D97-AF65-F5344CB8AC3E}">
        <p14:creationId xmlns:p14="http://schemas.microsoft.com/office/powerpoint/2010/main" val="204801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Dataset</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6</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2F8E052-05CE-463A-A1C0-84254ADE3DCE}"/>
              </a:ext>
            </a:extLst>
          </p:cNvPr>
          <p:cNvSpPr txBox="1"/>
          <p:nvPr/>
        </p:nvSpPr>
        <p:spPr>
          <a:xfrm>
            <a:off x="345050" y="1894742"/>
            <a:ext cx="6065275"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000">
                <a:latin typeface="Calibri"/>
                <a:ea typeface="+mj-ea"/>
                <a:cs typeface="Calibri"/>
              </a:rPr>
              <a:t>Data acquisition was performed using a 62 </a:t>
            </a:r>
            <a:r>
              <a:rPr lang="en-GB" sz="2000" err="1">
                <a:latin typeface="Calibri"/>
                <a:ea typeface="+mj-ea"/>
                <a:cs typeface="Calibri"/>
              </a:rPr>
              <a:t>actiChamp</a:t>
            </a:r>
            <a:r>
              <a:rPr lang="en-GB" sz="2000">
                <a:latin typeface="Calibri"/>
                <a:ea typeface="+mj-ea"/>
                <a:cs typeface="Calibri"/>
              </a:rPr>
              <a:t> Electrode system</a:t>
            </a:r>
          </a:p>
          <a:p>
            <a:pPr marL="285750" indent="-285750" algn="just">
              <a:buFont typeface="Arial"/>
              <a:buChar char="•"/>
            </a:pPr>
            <a:endParaRPr lang="en-GB" sz="2000">
              <a:latin typeface="Calibri"/>
              <a:ea typeface="+mj-ea"/>
              <a:cs typeface="Calibri"/>
            </a:endParaRPr>
          </a:p>
          <a:p>
            <a:pPr marL="285750" indent="-285750" algn="just">
              <a:buFont typeface="Arial"/>
              <a:buChar char="•"/>
            </a:pPr>
            <a:r>
              <a:rPr lang="en-US" sz="2000">
                <a:latin typeface="Calibri"/>
                <a:ea typeface="+mj-ea"/>
                <a:cs typeface="Calibri"/>
              </a:rPr>
              <a:t>15 subjects (6 female; 9 average 25-year-old)</a:t>
            </a:r>
          </a:p>
          <a:p>
            <a:pPr algn="just"/>
            <a:endParaRPr lang="en-US" sz="2000">
              <a:latin typeface="Calibri"/>
              <a:ea typeface="+mj-ea"/>
              <a:cs typeface="Calibri"/>
            </a:endParaRPr>
          </a:p>
          <a:p>
            <a:pPr marL="285750" indent="-285750" algn="just">
              <a:buFont typeface="Arial"/>
              <a:buChar char="•"/>
            </a:pPr>
            <a:r>
              <a:rPr lang="en-US" sz="2000">
                <a:latin typeface="Calibri"/>
                <a:ea typeface="+mj-ea"/>
                <a:cs typeface="Calibri"/>
              </a:rPr>
              <a:t>5 minutes per session</a:t>
            </a:r>
          </a:p>
          <a:p>
            <a:pPr marL="285750" indent="-285750" algn="just">
              <a:buFont typeface="Arial"/>
              <a:buChar char="•"/>
            </a:pPr>
            <a:endParaRPr lang="en-US" sz="2000">
              <a:latin typeface="Calibri"/>
              <a:ea typeface="+mj-ea"/>
              <a:cs typeface="Calibri"/>
            </a:endParaRPr>
          </a:p>
          <a:p>
            <a:pPr marL="285750" indent="-285750" algn="just">
              <a:buFont typeface="Arial"/>
              <a:buChar char="•"/>
            </a:pPr>
            <a:r>
              <a:rPr lang="en-GB" sz="2000">
                <a:latin typeface="Calibri"/>
                <a:ea typeface="+mj-ea"/>
                <a:cs typeface="Calibri"/>
              </a:rPr>
              <a:t>3 independent experimental sessions for each participant</a:t>
            </a:r>
          </a:p>
          <a:p>
            <a:pPr marL="285750" indent="-285750" algn="just">
              <a:buFont typeface="Arial"/>
              <a:buChar char="•"/>
            </a:pPr>
            <a:endParaRPr lang="en-US" sz="2000">
              <a:latin typeface="Calibri"/>
              <a:ea typeface="+mj-ea"/>
              <a:cs typeface="Calibri"/>
            </a:endParaRPr>
          </a:p>
          <a:p>
            <a:pPr marL="285750" indent="-285750" algn="just">
              <a:buFont typeface="Arial"/>
              <a:buChar char="•"/>
            </a:pPr>
            <a:r>
              <a:rPr lang="en-US" sz="2000">
                <a:latin typeface="Calibri"/>
                <a:ea typeface="+mj-ea"/>
                <a:cs typeface="Calibri"/>
              </a:rPr>
              <a:t>Each session was separated by 7 days. </a:t>
            </a:r>
            <a:endParaRPr lang="en-GB" sz="2000">
              <a:latin typeface="Calibri"/>
              <a:ea typeface="+mj-ea"/>
              <a:cs typeface="Calibri"/>
            </a:endParaRPr>
          </a:p>
          <a:p>
            <a:pPr marL="285750" indent="-285750" algn="just">
              <a:buFont typeface="Arial"/>
              <a:buChar char="•"/>
            </a:pPr>
            <a:endParaRPr lang="en-GB" sz="2400">
              <a:ea typeface="+mn-lt"/>
              <a:cs typeface="+mn-lt"/>
            </a:endParaRPr>
          </a:p>
          <a:p>
            <a:pPr algn="just"/>
            <a:endParaRPr lang="en-GB" sz="2400">
              <a:ea typeface="+mn-lt"/>
              <a:cs typeface="+mn-lt"/>
            </a:endParaRPr>
          </a:p>
          <a:p>
            <a:pPr algn="just"/>
            <a:r>
              <a:rPr lang="en-GB" sz="1600">
                <a:latin typeface="Calibri"/>
                <a:ea typeface="+mn-lt"/>
                <a:cs typeface="Calibri Light"/>
              </a:rPr>
              <a:t>Dataset link: </a:t>
            </a:r>
            <a:r>
              <a:rPr lang="en-GB" sz="1600">
                <a:ea typeface="+mn-lt"/>
                <a:cs typeface="+mn-lt"/>
                <a:hlinkClick r:id="rId3"/>
              </a:rPr>
              <a:t>https://zenodo.org/record/5055046#.Yffe8OrMJPb</a:t>
            </a:r>
            <a:endParaRPr lang="en-GB" sz="1600"/>
          </a:p>
        </p:txBody>
      </p:sp>
      <p:pic>
        <p:nvPicPr>
          <p:cNvPr id="15" name="Picture 14" descr="A screen shot of a computer&#10;&#10;Description automatically generated with low confidence">
            <a:extLst>
              <a:ext uri="{FF2B5EF4-FFF2-40B4-BE49-F238E27FC236}">
                <a16:creationId xmlns:a16="http://schemas.microsoft.com/office/drawing/2014/main" id="{F6F8D742-770B-4E56-AAC9-5B8D900BA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182" y="1891970"/>
            <a:ext cx="4339960" cy="3817006"/>
          </a:xfrm>
          <a:prstGeom prst="rect">
            <a:avLst/>
          </a:prstGeom>
        </p:spPr>
      </p:pic>
      <p:sp>
        <p:nvSpPr>
          <p:cNvPr id="17" name="TextBox 16">
            <a:extLst>
              <a:ext uri="{FF2B5EF4-FFF2-40B4-BE49-F238E27FC236}">
                <a16:creationId xmlns:a16="http://schemas.microsoft.com/office/drawing/2014/main" id="{CD3B3DFE-711F-43F1-AE36-0E1A9AE771BF}"/>
              </a:ext>
            </a:extLst>
          </p:cNvPr>
          <p:cNvSpPr txBox="1"/>
          <p:nvPr/>
        </p:nvSpPr>
        <p:spPr>
          <a:xfrm>
            <a:off x="8730076" y="5729490"/>
            <a:ext cx="2055884" cy="369332"/>
          </a:xfrm>
          <a:prstGeom prst="rect">
            <a:avLst/>
          </a:prstGeom>
          <a:noFill/>
        </p:spPr>
        <p:txBody>
          <a:bodyPr wrap="none" rtlCol="0">
            <a:spAutoFit/>
          </a:bodyPr>
          <a:lstStyle/>
          <a:p>
            <a:r>
              <a:rPr lang="en-IN"/>
              <a:t>P01, S01, EEG signal</a:t>
            </a:r>
          </a:p>
        </p:txBody>
      </p:sp>
    </p:spTree>
    <p:extLst>
      <p:ext uri="{BB962C8B-B14F-4D97-AF65-F5344CB8AC3E}">
        <p14:creationId xmlns:p14="http://schemas.microsoft.com/office/powerpoint/2010/main" val="1526882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Levels of cognitive workload </a:t>
            </a:r>
          </a:p>
        </p:txBody>
      </p:sp>
      <p:sp>
        <p:nvSpPr>
          <p:cNvPr id="5" name="Slide Number Placeholder 4">
            <a:extLst>
              <a:ext uri="{FF2B5EF4-FFF2-40B4-BE49-F238E27FC236}">
                <a16:creationId xmlns:a16="http://schemas.microsoft.com/office/drawing/2014/main" id="{5E9A2124-EC23-4357-9352-E0D0D53F4C80}"/>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7</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2F8E052-05CE-463A-A1C0-84254ADE3DCE}"/>
              </a:ext>
            </a:extLst>
          </p:cNvPr>
          <p:cNvSpPr txBox="1"/>
          <p:nvPr/>
        </p:nvSpPr>
        <p:spPr>
          <a:xfrm>
            <a:off x="459350" y="1730619"/>
            <a:ext cx="11027800"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R="0" lvl="0" algn="just" defTabSz="457200" rtl="0" eaLnBrk="1" fontAlgn="auto" latinLnBrk="0" hangingPunct="1">
              <a:lnSpc>
                <a:spcPct val="100000"/>
              </a:lnSpc>
              <a:spcBef>
                <a:spcPts val="0"/>
              </a:spcBef>
              <a:spcAft>
                <a:spcPts val="0"/>
              </a:spcAft>
              <a:buClrTx/>
              <a:buSzTx/>
              <a:tabLst/>
              <a:defRPr/>
            </a:pPr>
            <a:endParaRPr lang="en-GB" sz="2400" b="0" i="0" u="none" strike="noStrike" kern="1200" cap="none" spc="0" normalizeH="0" baseline="0" noProof="0">
              <a:ln>
                <a:noFill/>
              </a:ln>
              <a:effectLst/>
              <a:uLnTx/>
              <a:uFillTx/>
              <a:latin typeface="Calibri" panose="020F0502020204030204"/>
              <a:ea typeface="+mn-lt"/>
              <a:cs typeface="Calibri" panose="020F0502020204030204"/>
            </a:endParaRPr>
          </a:p>
          <a:p>
            <a:pPr marR="0" lvl="0" algn="just" defTabSz="457200" rtl="0" eaLnBrk="1" fontAlgn="auto" latinLnBrk="0" hangingPunct="1">
              <a:lnSpc>
                <a:spcPct val="100000"/>
              </a:lnSpc>
              <a:spcBef>
                <a:spcPts val="0"/>
              </a:spcBef>
              <a:spcAft>
                <a:spcPts val="0"/>
              </a:spcAft>
              <a:buClrTx/>
              <a:buSzTx/>
              <a:tabLst/>
              <a:defRPr/>
            </a:pPr>
            <a:endParaRPr lang="en-GB" sz="2400" b="0" i="0" u="none" strike="noStrike" kern="1200" cap="none" spc="0" normalizeH="0" baseline="0" noProof="0">
              <a:ln>
                <a:noFill/>
              </a:ln>
              <a:effectLst/>
              <a:uLnTx/>
              <a:uFillTx/>
              <a:latin typeface="Calibri" panose="020F0502020204030204"/>
              <a:ea typeface="+mn-lt"/>
              <a:cs typeface="Calibri" panose="020F0502020204030204"/>
            </a:endParaRPr>
          </a:p>
          <a:p>
            <a:pPr marL="285750" marR="0" lvl="0" indent="-285750" algn="just" defTabSz="457200" rtl="0" eaLnBrk="1" fontAlgn="auto" latinLnBrk="0" hangingPunct="1">
              <a:lnSpc>
                <a:spcPct val="100000"/>
              </a:lnSpc>
              <a:spcBef>
                <a:spcPts val="0"/>
              </a:spcBef>
              <a:spcAft>
                <a:spcPts val="0"/>
              </a:spcAft>
              <a:buClrTx/>
              <a:buSzTx/>
              <a:buFont typeface="Arial"/>
              <a:buChar char="•"/>
              <a:tabLst/>
              <a:defRPr/>
            </a:pPr>
            <a:r>
              <a:rPr lang="en-GB">
                <a:latin typeface="Calibri"/>
                <a:ea typeface="+mj-ea"/>
                <a:cs typeface="Calibri"/>
              </a:rPr>
              <a:t>To evaluate operator performance and workload: Multi-Attribute Task Battery (MATB-II) by NASA</a:t>
            </a:r>
          </a:p>
          <a:p>
            <a:pPr marL="285750" marR="0" lvl="0" indent="-285750" algn="just" defTabSz="457200" rtl="0" eaLnBrk="1" fontAlgn="auto" latinLnBrk="0" hangingPunct="1">
              <a:lnSpc>
                <a:spcPct val="100000"/>
              </a:lnSpc>
              <a:spcBef>
                <a:spcPts val="0"/>
              </a:spcBef>
              <a:spcAft>
                <a:spcPts val="0"/>
              </a:spcAft>
              <a:buClrTx/>
              <a:buSzTx/>
              <a:buFont typeface="Arial"/>
              <a:buChar char="•"/>
              <a:tabLst/>
              <a:defRPr/>
            </a:pPr>
            <a:endParaRPr lang="en-GB">
              <a:latin typeface="Calibri"/>
              <a:ea typeface="+mj-ea"/>
              <a:cs typeface="Calibri"/>
            </a:endParaRPr>
          </a:p>
          <a:p>
            <a:pPr marL="285750" indent="-285750" algn="just">
              <a:buFont typeface="Arial"/>
              <a:buChar char="•"/>
              <a:defRPr/>
            </a:pPr>
            <a:r>
              <a:rPr lang="en-GB">
                <a:latin typeface="Calibri"/>
                <a:ea typeface="+mj-ea"/>
                <a:cs typeface="Calibri"/>
              </a:rPr>
              <a:t>3 levels of workload : </a:t>
            </a:r>
            <a:r>
              <a:rPr lang="en-GB" err="1">
                <a:latin typeface="Calibri"/>
                <a:ea typeface="+mj-ea"/>
                <a:cs typeface="Calibri"/>
              </a:rPr>
              <a:t>MATBeasy</a:t>
            </a:r>
            <a:r>
              <a:rPr lang="en-GB">
                <a:latin typeface="Calibri"/>
                <a:ea typeface="+mj-ea"/>
                <a:cs typeface="Calibri"/>
              </a:rPr>
              <a:t>, </a:t>
            </a:r>
            <a:r>
              <a:rPr lang="en-GB" err="1">
                <a:latin typeface="Calibri"/>
                <a:ea typeface="+mj-ea"/>
                <a:cs typeface="Calibri"/>
              </a:rPr>
              <a:t>MATBmed</a:t>
            </a:r>
            <a:r>
              <a:rPr lang="en-GB">
                <a:latin typeface="Calibri"/>
                <a:ea typeface="+mj-ea"/>
                <a:cs typeface="Calibri"/>
              </a:rPr>
              <a:t>, </a:t>
            </a:r>
            <a:r>
              <a:rPr lang="en-GB" err="1">
                <a:latin typeface="Calibri"/>
                <a:ea typeface="+mj-ea"/>
                <a:cs typeface="Calibri"/>
              </a:rPr>
              <a:t>MATBdiff</a:t>
            </a:r>
            <a:r>
              <a:rPr lang="en-GB">
                <a:latin typeface="Calibri"/>
                <a:ea typeface="+mj-ea"/>
                <a:cs typeface="Calibri"/>
              </a:rPr>
              <a:t>, </a:t>
            </a:r>
          </a:p>
        </p:txBody>
      </p:sp>
      <p:graphicFrame>
        <p:nvGraphicFramePr>
          <p:cNvPr id="239" name="Diagram 239">
            <a:extLst>
              <a:ext uri="{FF2B5EF4-FFF2-40B4-BE49-F238E27FC236}">
                <a16:creationId xmlns:a16="http://schemas.microsoft.com/office/drawing/2014/main" id="{5714C328-EA2C-48F2-B982-43998FDCCBFC}"/>
              </a:ext>
            </a:extLst>
          </p:cNvPr>
          <p:cNvGraphicFramePr/>
          <p:nvPr>
            <p:extLst>
              <p:ext uri="{D42A27DB-BD31-4B8C-83A1-F6EECF244321}">
                <p14:modId xmlns:p14="http://schemas.microsoft.com/office/powerpoint/2010/main" val="3295330603"/>
              </p:ext>
            </p:extLst>
          </p:nvPr>
        </p:nvGraphicFramePr>
        <p:xfrm>
          <a:off x="4297523" y="3573884"/>
          <a:ext cx="3323422" cy="2317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33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Experiment Setup</a:t>
            </a:r>
            <a:endParaRPr lang="en-US">
              <a:solidFill>
                <a:schemeClr val="bg1"/>
              </a:solidFill>
            </a:endParaRPr>
          </a:p>
        </p:txBody>
      </p:sp>
      <p:sp>
        <p:nvSpPr>
          <p:cNvPr id="23" name="Slide Number Placeholder 4">
            <a:extLst>
              <a:ext uri="{FF2B5EF4-FFF2-40B4-BE49-F238E27FC236}">
                <a16:creationId xmlns:a16="http://schemas.microsoft.com/office/drawing/2014/main" id="{A1411E55-24DF-4C7F-9949-9ACBED04874B}"/>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8</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24" name="TextBox 12">
            <a:extLst>
              <a:ext uri="{FF2B5EF4-FFF2-40B4-BE49-F238E27FC236}">
                <a16:creationId xmlns:a16="http://schemas.microsoft.com/office/drawing/2014/main" id="{7CAA8D0A-A31F-41BD-9715-3828DEA4ADAA}"/>
              </a:ext>
            </a:extLst>
          </p:cNvPr>
          <p:cNvSpPr txBox="1"/>
          <p:nvPr/>
        </p:nvSpPr>
        <p:spPr>
          <a:xfrm>
            <a:off x="3352800" y="6160797"/>
            <a:ext cx="29527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25" name="Textfeld 24">
            <a:extLst>
              <a:ext uri="{FF2B5EF4-FFF2-40B4-BE49-F238E27FC236}">
                <a16:creationId xmlns:a16="http://schemas.microsoft.com/office/drawing/2014/main" id="{1EA47146-CC37-4225-BF02-5F161F064F2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
        <p:nvSpPr>
          <p:cNvPr id="26" name="TextBox 3">
            <a:extLst>
              <a:ext uri="{FF2B5EF4-FFF2-40B4-BE49-F238E27FC236}">
                <a16:creationId xmlns:a16="http://schemas.microsoft.com/office/drawing/2014/main" id="{77B35ACA-8F85-4AA9-95AD-478FBB6B679E}"/>
              </a:ext>
            </a:extLst>
          </p:cNvPr>
          <p:cNvSpPr txBox="1"/>
          <p:nvPr/>
        </p:nvSpPr>
        <p:spPr>
          <a:xfrm>
            <a:off x="367553" y="1856571"/>
            <a:ext cx="59704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endParaRPr lang="en-IN">
              <a:cs typeface="Calibri" panose="020F0502020204030204"/>
            </a:endParaRPr>
          </a:p>
          <a:p>
            <a:endParaRPr lang="en-IN">
              <a:ea typeface="+mn-lt"/>
              <a:cs typeface="+mn-lt"/>
            </a:endParaRPr>
          </a:p>
          <a:p>
            <a:pPr marL="285750" indent="-285750">
              <a:buFont typeface="Arial" panose="020B0604020202020204" pitchFamily="34" charset="0"/>
              <a:buChar char="•"/>
            </a:pPr>
            <a:endParaRPr lang="en-IN">
              <a:ea typeface="+mn-lt"/>
              <a:cs typeface="+mn-lt"/>
            </a:endParaRPr>
          </a:p>
        </p:txBody>
      </p:sp>
      <p:pic>
        <p:nvPicPr>
          <p:cNvPr id="27" name="Grafik 26">
            <a:extLst>
              <a:ext uri="{FF2B5EF4-FFF2-40B4-BE49-F238E27FC236}">
                <a16:creationId xmlns:a16="http://schemas.microsoft.com/office/drawing/2014/main" id="{A3E1F3A0-4AEA-4952-B299-15C27DCA6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022" y="1813486"/>
            <a:ext cx="5336880" cy="4718195"/>
          </a:xfrm>
          <a:prstGeom prst="rect">
            <a:avLst/>
          </a:prstGeom>
        </p:spPr>
      </p:pic>
      <p:sp>
        <p:nvSpPr>
          <p:cNvPr id="28" name="TextBox 2">
            <a:extLst>
              <a:ext uri="{FF2B5EF4-FFF2-40B4-BE49-F238E27FC236}">
                <a16:creationId xmlns:a16="http://schemas.microsoft.com/office/drawing/2014/main" id="{C1E7CD10-1063-4F9B-9823-EF871186CF53}"/>
              </a:ext>
            </a:extLst>
          </p:cNvPr>
          <p:cNvSpPr txBox="1"/>
          <p:nvPr/>
        </p:nvSpPr>
        <p:spPr>
          <a:xfrm>
            <a:off x="551147" y="1787843"/>
            <a:ext cx="11273300" cy="5078313"/>
          </a:xfrm>
          <a:prstGeom prst="rect">
            <a:avLst/>
          </a:prstGeom>
          <a:noFill/>
        </p:spPr>
        <p:txBody>
          <a:bodyPr wrap="square" lIns="91440" tIns="45720" rIns="91440" bIns="45720" rtlCol="0" anchor="t">
            <a:spAutoFit/>
          </a:bodyPr>
          <a:lstStyle/>
          <a:p>
            <a:pPr defTabSz="914400">
              <a:defRPr/>
            </a:pPr>
            <a:r>
              <a:rPr lang="en-IN" sz="2400" b="1">
                <a:latin typeface="+mj-lt"/>
                <a:ea typeface="+mj-ea"/>
                <a:cs typeface="+mj-cs"/>
              </a:rPr>
              <a:t>Possible Adjustments</a:t>
            </a:r>
            <a:endParaRPr lang="en-IN" sz="2400" b="1">
              <a:latin typeface="+mj-lt"/>
              <a:ea typeface="+mj-ea"/>
              <a:cs typeface="Calibri Light"/>
            </a:endParaRPr>
          </a:p>
          <a:p>
            <a:endParaRPr lang="en-IN" sz="2000">
              <a:latin typeface="+mj-lt"/>
              <a:ea typeface="+mj-ea"/>
              <a:cs typeface="Calibri Light"/>
            </a:endParaRPr>
          </a:p>
          <a:p>
            <a:pPr marL="742950" lvl="1" indent="-285750">
              <a:buFont typeface="Arial" panose="020B0604020202020204" pitchFamily="34" charset="0"/>
              <a:buChar char="•"/>
            </a:pPr>
            <a:r>
              <a:rPr lang="en-IN" sz="2000">
                <a:ea typeface="+mj-ea"/>
                <a:cs typeface="Calibri Light"/>
              </a:rPr>
              <a:t>Training</a:t>
            </a:r>
          </a:p>
          <a:p>
            <a:pPr marL="1200150" lvl="2" indent="-285750">
              <a:buFont typeface="Arial" panose="020B0604020202020204" pitchFamily="34" charset="0"/>
              <a:buChar char="•"/>
            </a:pPr>
            <a:r>
              <a:rPr lang="en-IN" sz="1600">
                <a:ea typeface="+mj-ea"/>
                <a:cs typeface="Calibri Light"/>
              </a:rPr>
              <a:t>Per Participant</a:t>
            </a:r>
          </a:p>
          <a:p>
            <a:pPr marL="1200150" lvl="2" indent="-285750">
              <a:buFont typeface="Arial" panose="020B0604020202020204" pitchFamily="34" charset="0"/>
              <a:buChar char="•"/>
            </a:pPr>
            <a:r>
              <a:rPr lang="en-IN" sz="1600">
                <a:ea typeface="+mj-ea"/>
                <a:cs typeface="Calibri Light"/>
              </a:rPr>
              <a:t>Over all Participants</a:t>
            </a:r>
          </a:p>
          <a:p>
            <a:pPr marL="1200150" lvl="2" indent="-285750">
              <a:buFont typeface="Arial" panose="020B0604020202020204" pitchFamily="34" charset="0"/>
              <a:buChar char="•"/>
            </a:pPr>
            <a:endParaRPr lang="en-IN" sz="1400">
              <a:ea typeface="+mj-ea"/>
              <a:cs typeface="Calibri Light"/>
            </a:endParaRPr>
          </a:p>
          <a:p>
            <a:pPr marL="742950" lvl="1" indent="-285750">
              <a:buFont typeface="Arial" panose="020B0604020202020204" pitchFamily="34" charset="0"/>
              <a:buChar char="•"/>
            </a:pPr>
            <a:r>
              <a:rPr lang="en-IN" sz="2000">
                <a:ea typeface="+mj-ea"/>
                <a:cs typeface="Calibri Light"/>
              </a:rPr>
              <a:t>Electrodes</a:t>
            </a:r>
          </a:p>
          <a:p>
            <a:pPr marL="1200150" lvl="2" indent="-285750">
              <a:buFont typeface="Arial" panose="020B0604020202020204" pitchFamily="34" charset="0"/>
              <a:buChar char="•"/>
            </a:pPr>
            <a:r>
              <a:rPr lang="en-IN" sz="1600">
                <a:ea typeface="+mj-ea"/>
                <a:cs typeface="Calibri Light"/>
              </a:rPr>
              <a:t>Using Wavelet-power-Delta</a:t>
            </a:r>
          </a:p>
          <a:p>
            <a:pPr marL="1200150" lvl="2" indent="-285750">
              <a:buFont typeface="Arial" panose="020B0604020202020204" pitchFamily="34" charset="0"/>
              <a:buChar char="•"/>
            </a:pPr>
            <a:endParaRPr lang="en-IN" sz="1600">
              <a:ea typeface="+mj-ea"/>
              <a:cs typeface="Calibri Light"/>
            </a:endParaRPr>
          </a:p>
          <a:p>
            <a:pPr marL="742950" lvl="1" indent="-285750">
              <a:buFont typeface="Arial" panose="020B0604020202020204" pitchFamily="34" charset="0"/>
              <a:buChar char="•"/>
            </a:pPr>
            <a:r>
              <a:rPr lang="en-IN" sz="2000">
                <a:ea typeface="+mj-ea"/>
                <a:cs typeface="Calibri Light"/>
              </a:rPr>
              <a:t>Classes</a:t>
            </a:r>
          </a:p>
          <a:p>
            <a:pPr marL="1200150" lvl="2" indent="-285750">
              <a:buFont typeface="Arial" panose="020B0604020202020204" pitchFamily="34" charset="0"/>
              <a:buChar char="•"/>
            </a:pPr>
            <a:r>
              <a:rPr lang="en-IN" sz="1600">
                <a:ea typeface="+mj-ea"/>
                <a:cs typeface="Calibri Light"/>
              </a:rPr>
              <a:t>(easy, med, diff)</a:t>
            </a:r>
          </a:p>
          <a:p>
            <a:pPr marL="1200150" lvl="2" indent="-285750">
              <a:buFont typeface="Arial" panose="020B0604020202020204" pitchFamily="34" charset="0"/>
              <a:buChar char="•"/>
            </a:pPr>
            <a:r>
              <a:rPr lang="en-IN" sz="1600">
                <a:ea typeface="+mj-ea"/>
                <a:cs typeface="Calibri Light"/>
              </a:rPr>
              <a:t>(easy, med)</a:t>
            </a:r>
          </a:p>
          <a:p>
            <a:pPr marL="1200150" lvl="2" indent="-285750">
              <a:buFont typeface="Arial" panose="020B0604020202020204" pitchFamily="34" charset="0"/>
              <a:buChar char="•"/>
            </a:pPr>
            <a:r>
              <a:rPr lang="en-IN" sz="1600">
                <a:ea typeface="+mj-ea"/>
                <a:cs typeface="Calibri Light"/>
              </a:rPr>
              <a:t>(easy, diff)</a:t>
            </a:r>
          </a:p>
          <a:p>
            <a:pPr lvl="2"/>
            <a:endParaRPr lang="en-IN" sz="1600">
              <a:ea typeface="+mj-ea"/>
              <a:cs typeface="Calibri Light"/>
            </a:endParaRPr>
          </a:p>
          <a:p>
            <a:pPr marL="742950" lvl="1" indent="-285750">
              <a:buFont typeface="Arial" panose="020B0604020202020204" pitchFamily="34" charset="0"/>
              <a:buChar char="•"/>
            </a:pPr>
            <a:r>
              <a:rPr lang="en-IN" sz="2000">
                <a:ea typeface="+mj-ea"/>
                <a:cs typeface="Calibri Light"/>
              </a:rPr>
              <a:t>Classifier</a:t>
            </a:r>
          </a:p>
          <a:p>
            <a:pPr marL="1200150" lvl="2" indent="-285750">
              <a:buFont typeface="Arial" panose="020B0604020202020204" pitchFamily="34" charset="0"/>
              <a:buChar char="•"/>
            </a:pPr>
            <a:r>
              <a:rPr lang="en-IN" sz="1600">
                <a:ea typeface="+mj-ea"/>
                <a:cs typeface="Calibri Light"/>
              </a:rPr>
              <a:t>Logistic Regression</a:t>
            </a:r>
          </a:p>
          <a:p>
            <a:pPr marL="1200150" lvl="2" indent="-285750">
              <a:buFont typeface="Arial" panose="020B0604020202020204" pitchFamily="34" charset="0"/>
              <a:buChar char="•"/>
            </a:pPr>
            <a:r>
              <a:rPr lang="en-IN" sz="1600">
                <a:ea typeface="+mj-ea"/>
                <a:cs typeface="Calibri Light"/>
              </a:rPr>
              <a:t>SVM</a:t>
            </a:r>
          </a:p>
          <a:p>
            <a:pPr marL="285750" indent="-285750">
              <a:buFont typeface="Arial" panose="020B0604020202020204" pitchFamily="34" charset="0"/>
              <a:buChar char="•"/>
            </a:pPr>
            <a:endParaRPr lang="en-IN" sz="2000">
              <a:latin typeface="+mj-lt"/>
              <a:ea typeface="+mj-ea"/>
              <a:cs typeface="Calibri Light"/>
            </a:endParaRPr>
          </a:p>
        </p:txBody>
      </p:sp>
    </p:spTree>
    <p:extLst>
      <p:ext uri="{BB962C8B-B14F-4D97-AF65-F5344CB8AC3E}">
        <p14:creationId xmlns:p14="http://schemas.microsoft.com/office/powerpoint/2010/main" val="46692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0DF66B-6F3B-4F8C-8013-693E7ED97E96}"/>
              </a:ext>
            </a:extLst>
          </p:cNvPr>
          <p:cNvSpPr>
            <a:spLocks noGrp="1"/>
          </p:cNvSpPr>
          <p:nvPr>
            <p:ph type="title"/>
          </p:nvPr>
        </p:nvSpPr>
        <p:spPr>
          <a:xfrm>
            <a:off x="657225" y="294538"/>
            <a:ext cx="10610325" cy="1033669"/>
          </a:xfrm>
        </p:spPr>
        <p:txBody>
          <a:bodyPr>
            <a:normAutofit/>
          </a:bodyPr>
          <a:lstStyle/>
          <a:p>
            <a:pPr algn="ctr"/>
            <a:r>
              <a:rPr lang="en-IN" sz="4800" b="1">
                <a:solidFill>
                  <a:schemeClr val="bg1"/>
                </a:solidFill>
              </a:rPr>
              <a:t>Feature Selection</a:t>
            </a:r>
          </a:p>
        </p:txBody>
      </p:sp>
      <p:sp>
        <p:nvSpPr>
          <p:cNvPr id="15" name="Slide Number Placeholder 4">
            <a:extLst>
              <a:ext uri="{FF2B5EF4-FFF2-40B4-BE49-F238E27FC236}">
                <a16:creationId xmlns:a16="http://schemas.microsoft.com/office/drawing/2014/main" id="{C2CF99A1-D702-4BA8-83DC-62E6A0D33554}"/>
              </a:ext>
            </a:extLst>
          </p:cNvPr>
          <p:cNvSpPr>
            <a:spLocks noGrp="1"/>
          </p:cNvSpPr>
          <p:nvPr>
            <p:ph type="sldNum" sz="quarter" idx="12"/>
          </p:nvPr>
        </p:nvSpPr>
        <p:spPr>
          <a:xfrm>
            <a:off x="11704320" y="6455431"/>
            <a:ext cx="445913" cy="365125"/>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DBA1B0FB-D917-4C8C-928F-313BD683BF39}" type="slidenum">
              <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9</a:t>
            </a:fld>
            <a:endParaRPr kumimoji="0" lang="en-US" sz="1100" b="0"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mn-cs"/>
            </a:endParaRPr>
          </a:p>
        </p:txBody>
      </p:sp>
      <p:sp>
        <p:nvSpPr>
          <p:cNvPr id="19" name="Textfeld 18">
            <a:extLst>
              <a:ext uri="{FF2B5EF4-FFF2-40B4-BE49-F238E27FC236}">
                <a16:creationId xmlns:a16="http://schemas.microsoft.com/office/drawing/2014/main" id="{8222D4B1-000B-4DF2-8E42-8A533507363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t>
            </a:r>
            <a:endParaRPr lang="en-US"/>
          </a:p>
        </p:txBody>
      </p:sp>
      <p:sp>
        <p:nvSpPr>
          <p:cNvPr id="20" name="TextBox 3">
            <a:extLst>
              <a:ext uri="{FF2B5EF4-FFF2-40B4-BE49-F238E27FC236}">
                <a16:creationId xmlns:a16="http://schemas.microsoft.com/office/drawing/2014/main" id="{F1B008E8-7B3E-418C-B755-F145472387D1}"/>
              </a:ext>
            </a:extLst>
          </p:cNvPr>
          <p:cNvSpPr txBox="1"/>
          <p:nvPr/>
        </p:nvSpPr>
        <p:spPr>
          <a:xfrm>
            <a:off x="459350" y="3358121"/>
            <a:ext cx="597049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b="1">
                <a:ea typeface="+mn-lt"/>
                <a:cs typeface="+mn-lt"/>
              </a:rPr>
              <a:t>Feature set0 </a:t>
            </a:r>
            <a:r>
              <a:rPr lang="en-IN">
                <a:ea typeface="+mn-lt"/>
                <a:cs typeface="+mn-lt"/>
              </a:rPr>
              <a:t>(13 electrodes)</a:t>
            </a:r>
          </a:p>
          <a:p>
            <a:pPr marL="742950" lvl="1" indent="-285750">
              <a:buFont typeface="Arial" panose="020B0604020202020204" pitchFamily="34" charset="0"/>
              <a:buChar char="•"/>
            </a:pPr>
            <a:r>
              <a:rPr lang="da-DK" sz="1400">
                <a:ea typeface="+mn-lt"/>
                <a:cs typeface="+mn-lt"/>
              </a:rPr>
              <a:t>Used in Example Code (Average use case)</a:t>
            </a:r>
          </a:p>
          <a:p>
            <a:pPr marL="742950" lvl="1" indent="-285750">
              <a:buFont typeface="Arial" panose="020B0604020202020204" pitchFamily="34" charset="0"/>
              <a:buChar char="•"/>
            </a:pPr>
            <a:r>
              <a:rPr lang="da-DK" sz="1400" b="1">
                <a:ea typeface="+mn-lt"/>
                <a:cs typeface="+mn-lt"/>
              </a:rPr>
              <a:t>['F7',’F5’	,'F3','F1','F2','F4','F6','AF3','AFz','AF4','FP1','FP2','FPz’]</a:t>
            </a:r>
          </a:p>
          <a:p>
            <a:pPr marL="742950" lvl="1" indent="-285750">
              <a:buFont typeface="Arial" panose="020B0604020202020204" pitchFamily="34" charset="0"/>
              <a:buChar char="•"/>
            </a:pPr>
            <a:endParaRPr lang="en-IN" sz="1400" b="1">
              <a:ea typeface="+mn-lt"/>
              <a:cs typeface="+mn-lt"/>
            </a:endParaRPr>
          </a:p>
          <a:p>
            <a:pPr marL="285750" indent="-285750">
              <a:buFont typeface="Arial" panose="020B0604020202020204" pitchFamily="34" charset="0"/>
              <a:buChar char="•"/>
            </a:pPr>
            <a:r>
              <a:rPr lang="en-IN" b="1">
                <a:ea typeface="+mn-lt"/>
                <a:cs typeface="+mn-lt"/>
              </a:rPr>
              <a:t>Feature set1</a:t>
            </a:r>
            <a:r>
              <a:rPr lang="en-IN">
                <a:ea typeface="+mn-lt"/>
                <a:cs typeface="+mn-lt"/>
              </a:rPr>
              <a:t> (all 62 electrodes)</a:t>
            </a:r>
          </a:p>
          <a:p>
            <a:pPr marL="285750" indent="-285750">
              <a:buFont typeface="Arial" panose="020B0604020202020204" pitchFamily="34" charset="0"/>
              <a:buChar char="•"/>
            </a:pPr>
            <a:endParaRPr lang="en-IN">
              <a:cs typeface="Calibri" panose="020F0502020204030204"/>
            </a:endParaRPr>
          </a:p>
          <a:p>
            <a:endParaRPr lang="en-IN">
              <a:ea typeface="+mn-lt"/>
              <a:cs typeface="+mn-lt"/>
            </a:endParaRPr>
          </a:p>
          <a:p>
            <a:pPr marL="285750" indent="-285750">
              <a:buFont typeface="Arial" panose="020B0604020202020204" pitchFamily="34" charset="0"/>
              <a:buChar char="•"/>
            </a:pPr>
            <a:endParaRPr lang="en-IN">
              <a:ea typeface="+mn-lt"/>
              <a:cs typeface="+mn-lt"/>
            </a:endParaRPr>
          </a:p>
        </p:txBody>
      </p:sp>
      <p:sp>
        <p:nvSpPr>
          <p:cNvPr id="21" name="Ellipse 20">
            <a:extLst>
              <a:ext uri="{FF2B5EF4-FFF2-40B4-BE49-F238E27FC236}">
                <a16:creationId xmlns:a16="http://schemas.microsoft.com/office/drawing/2014/main" id="{34E083A2-650A-4E51-AE40-BD0CB1526969}"/>
              </a:ext>
            </a:extLst>
          </p:cNvPr>
          <p:cNvSpPr/>
          <p:nvPr/>
        </p:nvSpPr>
        <p:spPr>
          <a:xfrm>
            <a:off x="3516010" y="3435114"/>
            <a:ext cx="235390" cy="226337"/>
          </a:xfrm>
          <a:prstGeom prst="ellipse">
            <a:avLst/>
          </a:prstGeom>
          <a:solidFill>
            <a:srgbClr val="F52FF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fik 21">
            <a:extLst>
              <a:ext uri="{FF2B5EF4-FFF2-40B4-BE49-F238E27FC236}">
                <a16:creationId xmlns:a16="http://schemas.microsoft.com/office/drawing/2014/main" id="{A07967B6-E721-4112-AE95-8DC0410CF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673" y="1813486"/>
            <a:ext cx="5554773" cy="4716643"/>
          </a:xfrm>
          <a:prstGeom prst="rect">
            <a:avLst/>
          </a:prstGeom>
        </p:spPr>
      </p:pic>
    </p:spTree>
    <p:extLst>
      <p:ext uri="{BB962C8B-B14F-4D97-AF65-F5344CB8AC3E}">
        <p14:creationId xmlns:p14="http://schemas.microsoft.com/office/powerpoint/2010/main" val="12061466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62512981D5DA94081D01632D1098D3D" ma:contentTypeVersion="2" ma:contentTypeDescription="Ein neues Dokument erstellen." ma:contentTypeScope="" ma:versionID="fa00cca416ea4e1a787a892bed0ab7e5">
  <xsd:schema xmlns:xsd="http://www.w3.org/2001/XMLSchema" xmlns:xs="http://www.w3.org/2001/XMLSchema" xmlns:p="http://schemas.microsoft.com/office/2006/metadata/properties" xmlns:ns2="576c3708-8dcb-42ad-ac55-189e2fc8f3c8" targetNamespace="http://schemas.microsoft.com/office/2006/metadata/properties" ma:root="true" ma:fieldsID="1941e86af936b0a60cd4c73f3c03970f" ns2:_="">
    <xsd:import namespace="576c3708-8dcb-42ad-ac55-189e2fc8f3c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6c3708-8dcb-42ad-ac55-189e2fc8f3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65F039-6876-4885-A727-C4099B0AAABB}">
  <ds:schemaRefs>
    <ds:schemaRef ds:uri="http://schemas.microsoft.com/sharepoint/v3/contenttype/forms"/>
  </ds:schemaRefs>
</ds:datastoreItem>
</file>

<file path=customXml/itemProps2.xml><?xml version="1.0" encoding="utf-8"?>
<ds:datastoreItem xmlns:ds="http://schemas.openxmlformats.org/officeDocument/2006/customXml" ds:itemID="{D3F14FA8-06C9-4F12-A71F-A0C15854D725}">
  <ds:schemaRefs>
    <ds:schemaRef ds:uri="576c3708-8dcb-42ad-ac55-189e2fc8f3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9F69D8-B43B-4969-BE42-FFBBF2C5DDEE}">
  <ds:schemaRefs>
    <ds:schemaRef ds:uri="576c3708-8dcb-42ad-ac55-189e2fc8f3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TotalTime>
  <Words>2088</Words>
  <Application>Microsoft Office PowerPoint</Application>
  <PresentationFormat>Widescreen</PresentationFormat>
  <Paragraphs>352</Paragraphs>
  <Slides>21</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Arial,Sans-Serif</vt:lpstr>
      <vt:lpstr>Calibri</vt:lpstr>
      <vt:lpstr>Calibri Light</vt:lpstr>
      <vt:lpstr>TimesNewRomanPSMT</vt:lpstr>
      <vt:lpstr>Wingdings</vt:lpstr>
      <vt:lpstr>Office Theme</vt:lpstr>
      <vt:lpstr>Classification of driver's cognitive workload for the transfer of control of Autonomous Vehicles</vt:lpstr>
      <vt:lpstr>Outline</vt:lpstr>
      <vt:lpstr>Motivation</vt:lpstr>
      <vt:lpstr>Introduction</vt:lpstr>
      <vt:lpstr>Proposed Approach</vt:lpstr>
      <vt:lpstr>Dataset</vt:lpstr>
      <vt:lpstr>Levels of cognitive workload </vt:lpstr>
      <vt:lpstr>Experiment Setup</vt:lpstr>
      <vt:lpstr>Feature Selection</vt:lpstr>
      <vt:lpstr>Feature Selection</vt:lpstr>
      <vt:lpstr>Feature Selection</vt:lpstr>
      <vt:lpstr>Implementation: Experiment 1 - Classifier for individual  Participant</vt:lpstr>
      <vt:lpstr>PowerPoint Presentation</vt:lpstr>
      <vt:lpstr>Implementation: Experiment 2 - Classifier across Participants</vt:lpstr>
      <vt:lpstr>PowerPoint Presentation</vt:lpstr>
      <vt:lpstr>Implementation: Experiment 3 - SVM Classifier</vt:lpstr>
      <vt:lpstr>Evaluation</vt:lpstr>
      <vt:lpstr>Future work</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upadhyay</dc:creator>
  <cp:lastModifiedBy>Priyanka Upadhyay</cp:lastModifiedBy>
  <cp:revision>17</cp:revision>
  <dcterms:created xsi:type="dcterms:W3CDTF">2021-11-22T10:24:02Z</dcterms:created>
  <dcterms:modified xsi:type="dcterms:W3CDTF">2022-02-03T15:16:33Z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0x010100E62512981D5DA94081D01632D1098D3D</vt:lpwstr>
  </property>
</Properties>
</file>