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22"/>
  </p:notesMasterIdLst>
  <p:sldIdLst>
    <p:sldId id="256" r:id="rId2"/>
    <p:sldId id="272" r:id="rId3"/>
    <p:sldId id="284" r:id="rId4"/>
    <p:sldId id="320" r:id="rId5"/>
    <p:sldId id="321" r:id="rId6"/>
    <p:sldId id="331" r:id="rId7"/>
    <p:sldId id="288" r:id="rId8"/>
    <p:sldId id="322" r:id="rId9"/>
    <p:sldId id="330" r:id="rId10"/>
    <p:sldId id="304" r:id="rId11"/>
    <p:sldId id="287" r:id="rId12"/>
    <p:sldId id="306" r:id="rId13"/>
    <p:sldId id="309" r:id="rId14"/>
    <p:sldId id="310" r:id="rId15"/>
    <p:sldId id="312" r:id="rId16"/>
    <p:sldId id="329" r:id="rId17"/>
    <p:sldId id="291" r:id="rId18"/>
    <p:sldId id="307" r:id="rId19"/>
    <p:sldId id="282" r:id="rId20"/>
    <p:sldId id="28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7085" autoAdjust="0"/>
  </p:normalViewPr>
  <p:slideViewPr>
    <p:cSldViewPr snapToGrid="0">
      <p:cViewPr varScale="1">
        <p:scale>
          <a:sx n="57" d="100"/>
          <a:sy n="57" d="100"/>
        </p:scale>
        <p:origin x="1680"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954C23-CB74-4084-9633-767F0F863347}"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7EC8C84-C145-4E17-AF09-A7356213F53B}">
      <dgm:prSet custT="1"/>
      <dgm:spPr/>
      <dgm:t>
        <a:bodyPr/>
        <a:lstStyle/>
        <a:p>
          <a:r>
            <a:rPr lang="en-IN" sz="2400" b="1" dirty="0">
              <a:latin typeface="+mj-lt"/>
            </a:rPr>
            <a:t>Thank you!</a:t>
          </a:r>
          <a:endParaRPr lang="en-US" sz="2400" b="1" dirty="0">
            <a:latin typeface="+mj-lt"/>
          </a:endParaRPr>
        </a:p>
      </dgm:t>
    </dgm:pt>
    <dgm:pt modelId="{7D3A8362-D7A7-4578-9ED0-219E46AB75D9}" type="parTrans" cxnId="{54EADD6B-7D71-40E4-8E3B-387C58758D2D}">
      <dgm:prSet/>
      <dgm:spPr/>
      <dgm:t>
        <a:bodyPr/>
        <a:lstStyle/>
        <a:p>
          <a:endParaRPr lang="en-US"/>
        </a:p>
      </dgm:t>
    </dgm:pt>
    <dgm:pt modelId="{44D4733F-A12F-4136-8DE2-B56138E03246}" type="sibTrans" cxnId="{54EADD6B-7D71-40E4-8E3B-387C58758D2D}">
      <dgm:prSet/>
      <dgm:spPr/>
      <dgm:t>
        <a:bodyPr/>
        <a:lstStyle/>
        <a:p>
          <a:endParaRPr lang="en-US"/>
        </a:p>
      </dgm:t>
    </dgm:pt>
    <dgm:pt modelId="{F821EB0F-C854-452D-9D78-B8124B9A847B}">
      <dgm:prSet custT="1"/>
      <dgm:spPr/>
      <dgm:t>
        <a:bodyPr/>
        <a:lstStyle/>
        <a:p>
          <a:r>
            <a:rPr lang="en-IN" sz="2400" b="1" kern="1200" dirty="0">
              <a:solidFill>
                <a:prstClr val="black">
                  <a:hueOff val="0"/>
                  <a:satOff val="0"/>
                  <a:lumOff val="0"/>
                  <a:alphaOff val="0"/>
                </a:prstClr>
              </a:solidFill>
              <a:latin typeface="Calibri Light" panose="020F0302020204030204"/>
              <a:ea typeface="+mn-ea"/>
              <a:cs typeface="+mn-cs"/>
            </a:rPr>
            <a:t>Open for question</a:t>
          </a:r>
          <a:endParaRPr lang="en-US" sz="2400" b="1" kern="1200" dirty="0">
            <a:solidFill>
              <a:prstClr val="black">
                <a:hueOff val="0"/>
                <a:satOff val="0"/>
                <a:lumOff val="0"/>
                <a:alphaOff val="0"/>
              </a:prstClr>
            </a:solidFill>
            <a:latin typeface="Calibri Light" panose="020F0302020204030204"/>
            <a:ea typeface="+mn-ea"/>
            <a:cs typeface="+mn-cs"/>
          </a:endParaRPr>
        </a:p>
      </dgm:t>
    </dgm:pt>
    <dgm:pt modelId="{80557ABE-D543-4F93-911C-752CF43AA79F}" type="parTrans" cxnId="{AFE277E1-273A-4E4D-A650-1E552623E539}">
      <dgm:prSet/>
      <dgm:spPr/>
      <dgm:t>
        <a:bodyPr/>
        <a:lstStyle/>
        <a:p>
          <a:endParaRPr lang="en-US"/>
        </a:p>
      </dgm:t>
    </dgm:pt>
    <dgm:pt modelId="{B09FF035-0FE2-4E22-9980-DDDCD89CFCBA}" type="sibTrans" cxnId="{AFE277E1-273A-4E4D-A650-1E552623E539}">
      <dgm:prSet/>
      <dgm:spPr/>
      <dgm:t>
        <a:bodyPr/>
        <a:lstStyle/>
        <a:p>
          <a:endParaRPr lang="en-US"/>
        </a:p>
      </dgm:t>
    </dgm:pt>
    <dgm:pt modelId="{03BF1D76-3596-4CC7-B3DE-B9890D0B7CCD}" type="pres">
      <dgm:prSet presAssocID="{99954C23-CB74-4084-9633-767F0F863347}" presName="root" presStyleCnt="0">
        <dgm:presLayoutVars>
          <dgm:dir/>
          <dgm:resizeHandles val="exact"/>
        </dgm:presLayoutVars>
      </dgm:prSet>
      <dgm:spPr/>
    </dgm:pt>
    <dgm:pt modelId="{EFC2D013-6578-4EB4-BE11-0A4EC38EEEC9}" type="pres">
      <dgm:prSet presAssocID="{97EC8C84-C145-4E17-AF09-A7356213F53B}" presName="compNode" presStyleCnt="0"/>
      <dgm:spPr/>
    </dgm:pt>
    <dgm:pt modelId="{7141A13A-CA54-4735-A4BC-193BB6F47BCB}" type="pres">
      <dgm:prSet presAssocID="{97EC8C84-C145-4E17-AF09-A7356213F5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nglasses Face with Solid Fill"/>
        </a:ext>
      </dgm:extLst>
    </dgm:pt>
    <dgm:pt modelId="{FEC753A9-02A5-4AFD-9344-6FC59BBC150D}" type="pres">
      <dgm:prSet presAssocID="{97EC8C84-C145-4E17-AF09-A7356213F53B}" presName="spaceRect" presStyleCnt="0"/>
      <dgm:spPr/>
    </dgm:pt>
    <dgm:pt modelId="{59A6A777-BBB2-4533-B6FC-A93E89640BDD}" type="pres">
      <dgm:prSet presAssocID="{97EC8C84-C145-4E17-AF09-A7356213F53B}" presName="textRect" presStyleLbl="revTx" presStyleIdx="0" presStyleCnt="2">
        <dgm:presLayoutVars>
          <dgm:chMax val="1"/>
          <dgm:chPref val="1"/>
        </dgm:presLayoutVars>
      </dgm:prSet>
      <dgm:spPr/>
    </dgm:pt>
    <dgm:pt modelId="{552487F8-3641-4085-9C26-8DB4DC80C36B}" type="pres">
      <dgm:prSet presAssocID="{44D4733F-A12F-4136-8DE2-B56138E03246}" presName="sibTrans" presStyleCnt="0"/>
      <dgm:spPr/>
    </dgm:pt>
    <dgm:pt modelId="{8A2C9277-FCAE-4721-BC81-80BA7C0A25E2}" type="pres">
      <dgm:prSet presAssocID="{F821EB0F-C854-452D-9D78-B8124B9A847B}" presName="compNode" presStyleCnt="0"/>
      <dgm:spPr/>
    </dgm:pt>
    <dgm:pt modelId="{885C82E6-1750-4690-A79B-57E4E6E1BAB3}" type="pres">
      <dgm:prSet presAssocID="{F821EB0F-C854-452D-9D78-B8124B9A847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p"/>
        </a:ext>
      </dgm:extLst>
    </dgm:pt>
    <dgm:pt modelId="{E705AD38-09B8-47D9-B643-68F95A1E169A}" type="pres">
      <dgm:prSet presAssocID="{F821EB0F-C854-452D-9D78-B8124B9A847B}" presName="spaceRect" presStyleCnt="0"/>
      <dgm:spPr/>
    </dgm:pt>
    <dgm:pt modelId="{03691E52-0253-44D8-BD25-8F237D576678}" type="pres">
      <dgm:prSet presAssocID="{F821EB0F-C854-452D-9D78-B8124B9A847B}" presName="textRect" presStyleLbl="revTx" presStyleIdx="1" presStyleCnt="2">
        <dgm:presLayoutVars>
          <dgm:chMax val="1"/>
          <dgm:chPref val="1"/>
        </dgm:presLayoutVars>
      </dgm:prSet>
      <dgm:spPr/>
    </dgm:pt>
  </dgm:ptLst>
  <dgm:cxnLst>
    <dgm:cxn modelId="{889E6731-0626-4F81-BF35-7CEFBFAD0ED9}" type="presOf" srcId="{97EC8C84-C145-4E17-AF09-A7356213F53B}" destId="{59A6A777-BBB2-4533-B6FC-A93E89640BDD}" srcOrd="0" destOrd="0" presId="urn:microsoft.com/office/officeart/2018/2/layout/IconLabelList"/>
    <dgm:cxn modelId="{05870137-F9BB-4234-9548-972F6B2FE259}" type="presOf" srcId="{99954C23-CB74-4084-9633-767F0F863347}" destId="{03BF1D76-3596-4CC7-B3DE-B9890D0B7CCD}" srcOrd="0" destOrd="0" presId="urn:microsoft.com/office/officeart/2018/2/layout/IconLabelList"/>
    <dgm:cxn modelId="{54EADD6B-7D71-40E4-8E3B-387C58758D2D}" srcId="{99954C23-CB74-4084-9633-767F0F863347}" destId="{97EC8C84-C145-4E17-AF09-A7356213F53B}" srcOrd="0" destOrd="0" parTransId="{7D3A8362-D7A7-4578-9ED0-219E46AB75D9}" sibTransId="{44D4733F-A12F-4136-8DE2-B56138E03246}"/>
    <dgm:cxn modelId="{34BC1557-D81A-4FF9-839D-286B64E7C773}" type="presOf" srcId="{F821EB0F-C854-452D-9D78-B8124B9A847B}" destId="{03691E52-0253-44D8-BD25-8F237D576678}" srcOrd="0" destOrd="0" presId="urn:microsoft.com/office/officeart/2018/2/layout/IconLabelList"/>
    <dgm:cxn modelId="{AFE277E1-273A-4E4D-A650-1E552623E539}" srcId="{99954C23-CB74-4084-9633-767F0F863347}" destId="{F821EB0F-C854-452D-9D78-B8124B9A847B}" srcOrd="1" destOrd="0" parTransId="{80557ABE-D543-4F93-911C-752CF43AA79F}" sibTransId="{B09FF035-0FE2-4E22-9980-DDDCD89CFCBA}"/>
    <dgm:cxn modelId="{B12D1442-681C-4A39-AA54-0AD182AFE4EB}" type="presParOf" srcId="{03BF1D76-3596-4CC7-B3DE-B9890D0B7CCD}" destId="{EFC2D013-6578-4EB4-BE11-0A4EC38EEEC9}" srcOrd="0" destOrd="0" presId="urn:microsoft.com/office/officeart/2018/2/layout/IconLabelList"/>
    <dgm:cxn modelId="{128EDD36-D8AE-4F1D-9E0B-6D540D46B157}" type="presParOf" srcId="{EFC2D013-6578-4EB4-BE11-0A4EC38EEEC9}" destId="{7141A13A-CA54-4735-A4BC-193BB6F47BCB}" srcOrd="0" destOrd="0" presId="urn:microsoft.com/office/officeart/2018/2/layout/IconLabelList"/>
    <dgm:cxn modelId="{DA96AFA4-9C99-4684-B873-AA1D47D5F247}" type="presParOf" srcId="{EFC2D013-6578-4EB4-BE11-0A4EC38EEEC9}" destId="{FEC753A9-02A5-4AFD-9344-6FC59BBC150D}" srcOrd="1" destOrd="0" presId="urn:microsoft.com/office/officeart/2018/2/layout/IconLabelList"/>
    <dgm:cxn modelId="{C013F4F2-B6D1-47D0-8FD3-04030C9B06A3}" type="presParOf" srcId="{EFC2D013-6578-4EB4-BE11-0A4EC38EEEC9}" destId="{59A6A777-BBB2-4533-B6FC-A93E89640BDD}" srcOrd="2" destOrd="0" presId="urn:microsoft.com/office/officeart/2018/2/layout/IconLabelList"/>
    <dgm:cxn modelId="{E0E2CB23-D087-4AD8-BB2A-8A6B38388445}" type="presParOf" srcId="{03BF1D76-3596-4CC7-B3DE-B9890D0B7CCD}" destId="{552487F8-3641-4085-9C26-8DB4DC80C36B}" srcOrd="1" destOrd="0" presId="urn:microsoft.com/office/officeart/2018/2/layout/IconLabelList"/>
    <dgm:cxn modelId="{1CE19C04-8359-43D2-A2E8-CD027AF83E02}" type="presParOf" srcId="{03BF1D76-3596-4CC7-B3DE-B9890D0B7CCD}" destId="{8A2C9277-FCAE-4721-BC81-80BA7C0A25E2}" srcOrd="2" destOrd="0" presId="urn:microsoft.com/office/officeart/2018/2/layout/IconLabelList"/>
    <dgm:cxn modelId="{DE729DAC-0244-4C9D-807C-DFAF3313392C}" type="presParOf" srcId="{8A2C9277-FCAE-4721-BC81-80BA7C0A25E2}" destId="{885C82E6-1750-4690-A79B-57E4E6E1BAB3}" srcOrd="0" destOrd="0" presId="urn:microsoft.com/office/officeart/2018/2/layout/IconLabelList"/>
    <dgm:cxn modelId="{EE2F0787-A4CA-408B-B5A3-B5E3A75E2B69}" type="presParOf" srcId="{8A2C9277-FCAE-4721-BC81-80BA7C0A25E2}" destId="{E705AD38-09B8-47D9-B643-68F95A1E169A}" srcOrd="1" destOrd="0" presId="urn:microsoft.com/office/officeart/2018/2/layout/IconLabelList"/>
    <dgm:cxn modelId="{8AAA5AD0-C2BB-4980-880F-A9C5722AEBC5}" type="presParOf" srcId="{8A2C9277-FCAE-4721-BC81-80BA7C0A25E2}" destId="{03691E52-0253-44D8-BD25-8F237D57667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41A13A-CA54-4735-A4BC-193BB6F47BCB}">
      <dsp:nvSpPr>
        <dsp:cNvPr id="0" name=""/>
        <dsp:cNvSpPr/>
      </dsp:nvSpPr>
      <dsp:spPr>
        <a:xfrm>
          <a:off x="1747800" y="609132"/>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A6A777-BBB2-4533-B6FC-A93E89640BDD}">
      <dsp:nvSpPr>
        <dsp:cNvPr id="0" name=""/>
        <dsp:cNvSpPr/>
      </dsp:nvSpPr>
      <dsp:spPr>
        <a:xfrm>
          <a:off x="559800" y="302341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IN" sz="2400" b="1" kern="1200" dirty="0">
              <a:latin typeface="+mj-lt"/>
            </a:rPr>
            <a:t>Thank you!</a:t>
          </a:r>
          <a:endParaRPr lang="en-US" sz="2400" b="1" kern="1200" dirty="0">
            <a:latin typeface="+mj-lt"/>
          </a:endParaRPr>
        </a:p>
      </dsp:txBody>
      <dsp:txXfrm>
        <a:off x="559800" y="3023411"/>
        <a:ext cx="4320000" cy="720000"/>
      </dsp:txXfrm>
    </dsp:sp>
    <dsp:sp modelId="{885C82E6-1750-4690-A79B-57E4E6E1BAB3}">
      <dsp:nvSpPr>
        <dsp:cNvPr id="0" name=""/>
        <dsp:cNvSpPr/>
      </dsp:nvSpPr>
      <dsp:spPr>
        <a:xfrm>
          <a:off x="6823800" y="609132"/>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691E52-0253-44D8-BD25-8F237D576678}">
      <dsp:nvSpPr>
        <dsp:cNvPr id="0" name=""/>
        <dsp:cNvSpPr/>
      </dsp:nvSpPr>
      <dsp:spPr>
        <a:xfrm>
          <a:off x="5635800" y="302341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IN" sz="2400" b="1" kern="1200" dirty="0">
              <a:solidFill>
                <a:prstClr val="black">
                  <a:hueOff val="0"/>
                  <a:satOff val="0"/>
                  <a:lumOff val="0"/>
                  <a:alphaOff val="0"/>
                </a:prstClr>
              </a:solidFill>
              <a:latin typeface="Calibri Light" panose="020F0302020204030204"/>
              <a:ea typeface="+mn-ea"/>
              <a:cs typeface="+mn-cs"/>
            </a:rPr>
            <a:t>Open for question</a:t>
          </a:r>
          <a:endParaRPr lang="en-US" sz="2400" b="1" kern="1200" dirty="0">
            <a:solidFill>
              <a:prstClr val="black">
                <a:hueOff val="0"/>
                <a:satOff val="0"/>
                <a:lumOff val="0"/>
                <a:alphaOff val="0"/>
              </a:prstClr>
            </a:solidFill>
            <a:latin typeface="Calibri Light" panose="020F0302020204030204"/>
            <a:ea typeface="+mn-ea"/>
            <a:cs typeface="+mn-cs"/>
          </a:endParaRPr>
        </a:p>
      </dsp:txBody>
      <dsp:txXfrm>
        <a:off x="5635800" y="3023411"/>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52C6E6-2DB3-4A47-B8E6-39FA97DC03A1}" type="datetimeFigureOut">
              <a:rPr lang="en-IN" smtClean="0"/>
              <a:t>06-01-2022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7555AC-8384-4B7B-A149-CBACC78CDD8D}" type="slidenum">
              <a:rPr lang="en-IN" smtClean="0"/>
              <a:t>‹#›</a:t>
            </a:fld>
            <a:endParaRPr lang="en-IN"/>
          </a:p>
        </p:txBody>
      </p:sp>
    </p:spTree>
    <p:extLst>
      <p:ext uri="{BB962C8B-B14F-4D97-AF65-F5344CB8AC3E}">
        <p14:creationId xmlns:p14="http://schemas.microsoft.com/office/powerpoint/2010/main" val="3447733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IN" dirty="0"/>
          </a:p>
        </p:txBody>
      </p:sp>
      <p:sp>
        <p:nvSpPr>
          <p:cNvPr id="4" name="Slide Number Placeholder 3"/>
          <p:cNvSpPr>
            <a:spLocks noGrp="1"/>
          </p:cNvSpPr>
          <p:nvPr>
            <p:ph type="sldNum" sz="quarter" idx="5"/>
          </p:nvPr>
        </p:nvSpPr>
        <p:spPr/>
        <p:txBody>
          <a:bodyPr/>
          <a:lstStyle/>
          <a:p>
            <a:fld id="{CE7555AC-8384-4B7B-A149-CBACC78CDD8D}" type="slidenum">
              <a:rPr lang="en-IN" smtClean="0"/>
              <a:t>1</a:t>
            </a:fld>
            <a:endParaRPr lang="en-IN"/>
          </a:p>
        </p:txBody>
      </p:sp>
    </p:spTree>
    <p:extLst>
      <p:ext uri="{BB962C8B-B14F-4D97-AF65-F5344CB8AC3E}">
        <p14:creationId xmlns:p14="http://schemas.microsoft.com/office/powerpoint/2010/main" val="1058176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9814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IN" sz="1800" b="0" i="0" u="none" strike="noStrike" baseline="0" dirty="0">
              <a:latin typeface="TimesNewRomanPSMT"/>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9772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b="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4015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b="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267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0" i="0" u="none" strike="noStrike" baseline="0" dirty="0">
              <a:latin typeface="TimesNewRomanPSMT"/>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9280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0" i="0" u="none" strike="noStrike" baseline="0" dirty="0">
              <a:latin typeface="TimesNewRomanPSMT"/>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9314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dirty="0">
              <a:solidFill>
                <a:prstClr val="black"/>
              </a:solidFill>
              <a:latin typeface="Calibri Light" panose="020F0302020204030204"/>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1880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6595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8352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E7555AC-8384-4B7B-A149-CBACC78CDD8D}" type="slidenum">
              <a:rPr lang="en-IN" smtClean="0"/>
              <a:t>19</a:t>
            </a:fld>
            <a:endParaRPr lang="en-IN"/>
          </a:p>
        </p:txBody>
      </p:sp>
    </p:spTree>
    <p:extLst>
      <p:ext uri="{BB962C8B-B14F-4D97-AF65-F5344CB8AC3E}">
        <p14:creationId xmlns:p14="http://schemas.microsoft.com/office/powerpoint/2010/main" val="572702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E7555AC-8384-4B7B-A149-CBACC78CDD8D}" type="slidenum">
              <a:rPr lang="en-IN" smtClean="0"/>
              <a:t>2</a:t>
            </a:fld>
            <a:endParaRPr lang="en-IN"/>
          </a:p>
        </p:txBody>
      </p:sp>
    </p:spTree>
    <p:extLst>
      <p:ext uri="{BB962C8B-B14F-4D97-AF65-F5344CB8AC3E}">
        <p14:creationId xmlns:p14="http://schemas.microsoft.com/office/powerpoint/2010/main" val="3853748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E7555AC-8384-4B7B-A149-CBACC78CDD8D}" type="slidenum">
              <a:rPr lang="en-IN" smtClean="0"/>
              <a:t>20</a:t>
            </a:fld>
            <a:endParaRPr lang="en-IN"/>
          </a:p>
        </p:txBody>
      </p:sp>
    </p:spTree>
    <p:extLst>
      <p:ext uri="{BB962C8B-B14F-4D97-AF65-F5344CB8AC3E}">
        <p14:creationId xmlns:p14="http://schemas.microsoft.com/office/powerpoint/2010/main" val="338742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852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sz="140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1604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IN" sz="140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1485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9140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0" i="0" u="none" strike="noStrike" baseline="0" dirty="0">
              <a:latin typeface="TimesNewRomanPSMT"/>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0294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7152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5272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7976C4-5DDA-4FFE-B79F-19084574E23A}" type="datetime2">
              <a:rPr lang="en-US" smtClean="0"/>
              <a:t>Thursday, January 6, 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88802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7EED04-6B8A-49D8-9B49-6871AF7828EB}" type="datetime2">
              <a:rPr lang="en-US" smtClean="0"/>
              <a:t>Thursday, January 6,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12886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763264-6BB8-41BA-9B8D-F97BD2BD0DCC}" type="datetime2">
              <a:rPr lang="en-US" smtClean="0"/>
              <a:t>Thursday, January 6,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08662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A846C-2BEC-481E-A45F-A90B7BB60408}" type="datetime2">
              <a:rPr lang="en-US" smtClean="0"/>
              <a:t>Thursday, January 6,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78106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8AB452-0E02-4CD9-AF66-9BE48D62150C}" type="datetime2">
              <a:rPr lang="en-US" smtClean="0"/>
              <a:t>Thursday, January 6,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3505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6B689A-6F2B-4AE2-9FAD-B62F83EAE3E0}" type="datetime2">
              <a:rPr lang="en-US" smtClean="0"/>
              <a:t>Thursday, January 6,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07927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91B325-D560-4ACB-B01D-D7D5A3DFC211}" type="datetime2">
              <a:rPr lang="en-US" smtClean="0"/>
              <a:t>Thursday, January 6, 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7802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B0846B-998A-450E-866C-F93C7C303701}" type="datetime2">
              <a:rPr lang="en-US" smtClean="0"/>
              <a:t>Thursday, January 6,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34629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C4F845-4E44-410D-AA7B-1E6DBF7F084C}" type="datetime2">
              <a:rPr lang="en-US" smtClean="0"/>
              <a:t>Thursday, January 6,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8739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47C6E6-9233-4E46-B3E1-8CB531243C4D}" type="datetime2">
              <a:rPr lang="en-US" smtClean="0"/>
              <a:t>Thursday, January 6,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1270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F1250E-694F-4845-B035-813D38DB8A8C}" type="datetime2">
              <a:rPr lang="en-US" smtClean="0"/>
              <a:t>Thursday, January 6,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2221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1C1E8A-4382-4C10-8E6F-374F36AA1F1C}" type="datetime2">
              <a:rPr lang="en-US" smtClean="0"/>
              <a:t>Thursday, January 6, 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8530628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186/s41235-016-0018-3"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115">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4111287-1174-4994-9CA7-5E1AAC734521}"/>
              </a:ext>
            </a:extLst>
          </p:cNvPr>
          <p:cNvSpPr>
            <a:spLocks noGrp="1"/>
          </p:cNvSpPr>
          <p:nvPr>
            <p:ph type="ctrTitle"/>
          </p:nvPr>
        </p:nvSpPr>
        <p:spPr>
          <a:xfrm>
            <a:off x="938598" y="218424"/>
            <a:ext cx="11113702" cy="2928470"/>
          </a:xfrm>
        </p:spPr>
        <p:txBody>
          <a:bodyPr anchor="b">
            <a:normAutofit/>
          </a:bodyPr>
          <a:lstStyle/>
          <a:p>
            <a:r>
              <a:rPr lang="en-US" sz="4000" b="1" i="0" u="none" strike="noStrike" baseline="0" dirty="0">
                <a:solidFill>
                  <a:srgbClr val="FFFFFF"/>
                </a:solidFill>
                <a:latin typeface="Arial-BoldMT"/>
              </a:rPr>
              <a:t>Classifying</a:t>
            </a:r>
            <a:r>
              <a:rPr lang="en-US" sz="4000" b="1" i="0" u="none" strike="noStrike" dirty="0">
                <a:solidFill>
                  <a:srgbClr val="FFFFFF"/>
                </a:solidFill>
                <a:latin typeface="Arial-BoldMT"/>
              </a:rPr>
              <a:t> </a:t>
            </a:r>
            <a:r>
              <a:rPr lang="en-US" sz="4000" b="1" i="0" u="none" strike="noStrike" baseline="0" dirty="0">
                <a:solidFill>
                  <a:srgbClr val="FFFFFF"/>
                </a:solidFill>
                <a:latin typeface="Arial-BoldMT"/>
              </a:rPr>
              <a:t>Driver Workload Using Physiological and</a:t>
            </a:r>
            <a:r>
              <a:rPr lang="en-US" sz="4000" b="1" i="0" u="none" strike="noStrike" dirty="0">
                <a:solidFill>
                  <a:srgbClr val="FFFFFF"/>
                </a:solidFill>
                <a:latin typeface="Arial-BoldMT"/>
              </a:rPr>
              <a:t> </a:t>
            </a:r>
            <a:r>
              <a:rPr lang="en-US" sz="4000" b="1" i="0" u="none" strike="noStrike" baseline="0" dirty="0">
                <a:solidFill>
                  <a:srgbClr val="FFFFFF"/>
                </a:solidFill>
                <a:latin typeface="Arial-BoldMT"/>
              </a:rPr>
              <a:t>Driving Performance Data: Two Field Studies</a:t>
            </a:r>
            <a:br>
              <a:rPr lang="en-US" sz="4000" b="1" i="0" u="none" strike="noStrike" baseline="0" dirty="0">
                <a:solidFill>
                  <a:srgbClr val="FFFFFF"/>
                </a:solidFill>
                <a:latin typeface="Arial-BoldMT"/>
              </a:rPr>
            </a:br>
            <a:br>
              <a:rPr lang="en-US" sz="3400" b="1" i="0" u="none" strike="noStrike" baseline="0" dirty="0">
                <a:solidFill>
                  <a:srgbClr val="FFFFFF"/>
                </a:solidFill>
                <a:latin typeface="Arial-BoldMT"/>
              </a:rPr>
            </a:br>
            <a:br>
              <a:rPr lang="en-US" sz="1800" b="1" i="0" u="none" strike="noStrike" baseline="0" dirty="0">
                <a:solidFill>
                  <a:srgbClr val="FFFFFF"/>
                </a:solidFill>
                <a:latin typeface="Arial-BoldMT"/>
              </a:rPr>
            </a:br>
            <a:r>
              <a:rPr lang="es-ES" sz="1600" i="0" u="none" strike="noStrike" baseline="0" dirty="0">
                <a:solidFill>
                  <a:srgbClr val="FFFFFF"/>
                </a:solidFill>
                <a:latin typeface="TimesNewRomanPS-BoldMT"/>
              </a:rPr>
              <a:t>Erin T. Solovey12, Marin Zec2, Enrique Abdon Garcia Perez2, Bryan Reimer2, Bruce Mehler2, 2014</a:t>
            </a:r>
            <a:endParaRPr lang="en-IN" sz="1600" dirty="0">
              <a:solidFill>
                <a:srgbClr val="FFFFFF"/>
              </a:solidFill>
            </a:endParaRPr>
          </a:p>
        </p:txBody>
      </p:sp>
      <p:sp>
        <p:nvSpPr>
          <p:cNvPr id="3" name="Subtitle 2">
            <a:extLst>
              <a:ext uri="{FF2B5EF4-FFF2-40B4-BE49-F238E27FC236}">
                <a16:creationId xmlns:a16="http://schemas.microsoft.com/office/drawing/2014/main" id="{05D70B21-9D87-4039-8EEB-86CEAA062A74}"/>
              </a:ext>
            </a:extLst>
          </p:cNvPr>
          <p:cNvSpPr>
            <a:spLocks noGrp="1"/>
          </p:cNvSpPr>
          <p:nvPr>
            <p:ph type="subTitle" idx="1"/>
          </p:nvPr>
        </p:nvSpPr>
        <p:spPr>
          <a:xfrm>
            <a:off x="527304" y="4870823"/>
            <a:ext cx="10829329" cy="1787151"/>
          </a:xfrm>
        </p:spPr>
        <p:txBody>
          <a:bodyPr anchor="ctr">
            <a:normAutofit/>
          </a:bodyPr>
          <a:lstStyle/>
          <a:p>
            <a:pPr algn="l"/>
            <a:r>
              <a:rPr lang="en-IN" sz="1800" b="1" dirty="0"/>
              <a:t>Priyanka Upadhyay, Saarland University </a:t>
            </a:r>
          </a:p>
          <a:p>
            <a:pPr algn="l"/>
            <a:r>
              <a:rPr lang="en-IN" sz="1800" b="1" dirty="0"/>
              <a:t>2581714, s8prupad@stud.uni-Saarland.de</a:t>
            </a:r>
          </a:p>
          <a:p>
            <a:pPr algn="l"/>
            <a:r>
              <a:rPr lang="en-IN" sz="1800" b="1" dirty="0"/>
              <a:t>AHMIAS Seminar winter 21/22, 6 January 2022</a:t>
            </a:r>
          </a:p>
          <a:p>
            <a:pPr algn="l"/>
            <a:r>
              <a:rPr lang="en-IN" sz="1800" b="1" dirty="0"/>
              <a:t>Advisor: Gulliermo Reyes Fuentes</a:t>
            </a:r>
          </a:p>
        </p:txBody>
      </p:sp>
      <p:sp>
        <p:nvSpPr>
          <p:cNvPr id="8" name="Slide Number Placeholder 7">
            <a:extLst>
              <a:ext uri="{FF2B5EF4-FFF2-40B4-BE49-F238E27FC236}">
                <a16:creationId xmlns:a16="http://schemas.microsoft.com/office/drawing/2014/main" id="{8EE101B2-1FBC-4C16-AE5F-AC7A90F2873F}"/>
              </a:ext>
            </a:extLst>
          </p:cNvPr>
          <p:cNvSpPr>
            <a:spLocks noGrp="1"/>
          </p:cNvSpPr>
          <p:nvPr>
            <p:ph type="sldNum" sz="quarter" idx="12"/>
          </p:nvPr>
        </p:nvSpPr>
        <p:spPr>
          <a:xfrm>
            <a:off x="11704320" y="6446837"/>
            <a:ext cx="448056" cy="365125"/>
          </a:xfrm>
        </p:spPr>
        <p:txBody>
          <a:bodyPr>
            <a:normAutofit/>
          </a:bodyPr>
          <a:lstStyle/>
          <a:p>
            <a:pPr>
              <a:spcAft>
                <a:spcPts val="600"/>
              </a:spcAft>
            </a:pPr>
            <a:fld id="{DBA1B0FB-D917-4C8C-928F-313BD683BF39}" type="slidenum">
              <a:rPr lang="en-US" sz="1100" smtClean="0">
                <a:solidFill>
                  <a:schemeClr val="tx1">
                    <a:lumMod val="50000"/>
                    <a:lumOff val="50000"/>
                  </a:schemeClr>
                </a:solidFill>
              </a:rPr>
              <a:pPr>
                <a:spcAft>
                  <a:spcPts val="600"/>
                </a:spcAft>
              </a:pPr>
              <a:t>1</a:t>
            </a:fld>
            <a:endParaRPr lang="en-US" sz="1100">
              <a:solidFill>
                <a:schemeClr val="tx1">
                  <a:lumMod val="50000"/>
                  <a:lumOff val="50000"/>
                </a:schemeClr>
              </a:solidFill>
            </a:endParaRPr>
          </a:p>
        </p:txBody>
      </p:sp>
      <p:pic>
        <p:nvPicPr>
          <p:cNvPr id="31" name="Picture 30" descr="Text&#10;&#10;Description automatically generated with medium confidence">
            <a:extLst>
              <a:ext uri="{FF2B5EF4-FFF2-40B4-BE49-F238E27FC236}">
                <a16:creationId xmlns:a16="http://schemas.microsoft.com/office/drawing/2014/main" id="{0EC3EEF7-536D-4555-946F-813593BFC2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4625" y="4573650"/>
            <a:ext cx="1857375" cy="2284350"/>
          </a:xfrm>
          <a:prstGeom prst="rect">
            <a:avLst/>
          </a:prstGeom>
        </p:spPr>
      </p:pic>
      <p:pic>
        <p:nvPicPr>
          <p:cNvPr id="57" name="Picture 56" descr="Logo, company name&#10;&#10;Description automatically generated">
            <a:extLst>
              <a:ext uri="{FF2B5EF4-FFF2-40B4-BE49-F238E27FC236}">
                <a16:creationId xmlns:a16="http://schemas.microsoft.com/office/drawing/2014/main" id="{79736B4B-B993-4FB8-8546-534E30A8C1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2502" y="5213936"/>
            <a:ext cx="1057362" cy="1100924"/>
          </a:xfrm>
          <a:prstGeom prst="rect">
            <a:avLst/>
          </a:prstGeom>
        </p:spPr>
      </p:pic>
    </p:spTree>
    <p:extLst>
      <p:ext uri="{BB962C8B-B14F-4D97-AF65-F5344CB8AC3E}">
        <p14:creationId xmlns:p14="http://schemas.microsoft.com/office/powerpoint/2010/main" val="3791754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1371599" y="294538"/>
            <a:ext cx="9895951" cy="1033669"/>
          </a:xfrm>
        </p:spPr>
        <p:txBody>
          <a:bodyPr>
            <a:normAutofit/>
          </a:bodyPr>
          <a:lstStyle/>
          <a:p>
            <a:pPr algn="ctr"/>
            <a:r>
              <a:rPr lang="en-IN" sz="4800" b="1" dirty="0">
                <a:solidFill>
                  <a:srgbClr val="FFFFFF"/>
                </a:solidFill>
              </a:rPr>
              <a:t>Data Pre-processing</a:t>
            </a:r>
          </a:p>
        </p:txBody>
      </p:sp>
      <p:sp>
        <p:nvSpPr>
          <p:cNvPr id="3" name="Content Placeholder 2">
            <a:extLst>
              <a:ext uri="{FF2B5EF4-FFF2-40B4-BE49-F238E27FC236}">
                <a16:creationId xmlns:a16="http://schemas.microsoft.com/office/drawing/2014/main" id="{973C1538-E5C6-4520-B534-D14AA1C7DD5C}"/>
              </a:ext>
            </a:extLst>
          </p:cNvPr>
          <p:cNvSpPr>
            <a:spLocks noGrp="1"/>
          </p:cNvSpPr>
          <p:nvPr>
            <p:ph idx="1"/>
          </p:nvPr>
        </p:nvSpPr>
        <p:spPr>
          <a:xfrm>
            <a:off x="697477" y="2142373"/>
            <a:ext cx="10132448" cy="4678183"/>
          </a:xfrm>
        </p:spPr>
        <p:txBody>
          <a:bodyPr anchor="ctr">
            <a:noAutofit/>
          </a:bodyPr>
          <a:lstStyle/>
          <a:p>
            <a:pPr algn="just"/>
            <a:r>
              <a:rPr lang="en-IN" sz="2000" b="1" u="sng" dirty="0"/>
              <a:t>For HR: </a:t>
            </a:r>
          </a:p>
          <a:p>
            <a:pPr marL="0" indent="0" algn="just">
              <a:buNone/>
            </a:pPr>
            <a:r>
              <a:rPr lang="en-IN" sz="1800" dirty="0">
                <a:latin typeface="+mj-lt"/>
                <a:ea typeface="+mj-ea"/>
                <a:cs typeface="+mj-cs"/>
              </a:rPr>
              <a:t>-   In </a:t>
            </a:r>
            <a:r>
              <a:rPr lang="en-IN" sz="1800" b="1" dirty="0">
                <a:solidFill>
                  <a:schemeClr val="accent6">
                    <a:lumMod val="75000"/>
                  </a:schemeClr>
                </a:solidFill>
                <a:latin typeface="+mj-lt"/>
                <a:ea typeface="+mj-ea"/>
                <a:cs typeface="+mj-cs"/>
              </a:rPr>
              <a:t>EKG signals </a:t>
            </a:r>
            <a:r>
              <a:rPr lang="en-IN" sz="1800" b="1" dirty="0">
                <a:solidFill>
                  <a:schemeClr val="accent1"/>
                </a:solidFill>
                <a:latin typeface="+mj-lt"/>
                <a:ea typeface="+mj-ea"/>
                <a:cs typeface="+mj-cs"/>
              </a:rPr>
              <a:t>QRS segments </a:t>
            </a:r>
            <a:r>
              <a:rPr lang="en-IN" sz="1800" dirty="0">
                <a:latin typeface="+mj-lt"/>
                <a:ea typeface="+mj-ea"/>
                <a:cs typeface="+mj-cs"/>
              </a:rPr>
              <a:t>of heartbeat contains sharp spikes.</a:t>
            </a:r>
          </a:p>
          <a:p>
            <a:pPr marL="0" indent="0" algn="just">
              <a:buNone/>
            </a:pPr>
            <a:r>
              <a:rPr lang="en-IN" sz="1800" dirty="0">
                <a:latin typeface="+mj-lt"/>
                <a:ea typeface="+mj-ea"/>
                <a:cs typeface="+mj-cs"/>
              </a:rPr>
              <a:t>-   </a:t>
            </a:r>
            <a:r>
              <a:rPr lang="en-IN" sz="1800" b="1" dirty="0">
                <a:solidFill>
                  <a:schemeClr val="accent6">
                    <a:lumMod val="75000"/>
                  </a:schemeClr>
                </a:solidFill>
                <a:latin typeface="+mj-lt"/>
                <a:ea typeface="+mj-ea"/>
                <a:cs typeface="+mj-cs"/>
              </a:rPr>
              <a:t>EKG signal contain </a:t>
            </a:r>
            <a:r>
              <a:rPr lang="en-IN" sz="1800" b="1" dirty="0">
                <a:solidFill>
                  <a:srgbClr val="FF0000"/>
                </a:solidFill>
                <a:latin typeface="+mj-lt"/>
                <a:ea typeface="+mj-ea"/>
                <a:cs typeface="+mj-cs"/>
              </a:rPr>
              <a:t>artifices and anomalies </a:t>
            </a:r>
            <a:r>
              <a:rPr lang="en-IN" sz="1800" dirty="0">
                <a:latin typeface="+mj-lt"/>
                <a:ea typeface="+mj-ea"/>
                <a:cs typeface="+mj-cs"/>
              </a:rPr>
              <a:t>while data acquisition.</a:t>
            </a:r>
          </a:p>
          <a:p>
            <a:pPr algn="just">
              <a:buFontTx/>
              <a:buChar char="-"/>
            </a:pPr>
            <a:r>
              <a:rPr lang="en-US" sz="1800" b="1" dirty="0">
                <a:solidFill>
                  <a:schemeClr val="accent1"/>
                </a:solidFill>
                <a:latin typeface="+mj-lt"/>
                <a:ea typeface="+mj-ea"/>
                <a:cs typeface="+mj-cs"/>
              </a:rPr>
              <a:t>QRS detection algorithm </a:t>
            </a:r>
            <a:r>
              <a:rPr lang="en-US" sz="1800" dirty="0">
                <a:latin typeface="+mj-lt"/>
                <a:ea typeface="+mj-ea"/>
                <a:cs typeface="+mj-cs"/>
              </a:rPr>
              <a:t>used to identify heart beats in the signal</a:t>
            </a:r>
            <a:r>
              <a:rPr lang="en-US" sz="1800" b="0" i="0" u="none" strike="noStrike" baseline="0" dirty="0">
                <a:latin typeface="TimesNewRomanPSMT"/>
              </a:rPr>
              <a:t>. </a:t>
            </a:r>
          </a:p>
          <a:p>
            <a:pPr algn="just">
              <a:buFontTx/>
              <a:buChar char="-"/>
            </a:pPr>
            <a:endParaRPr lang="en-US" sz="1800" dirty="0">
              <a:latin typeface="TimesNewRomanPSMT"/>
              <a:ea typeface="+mj-ea"/>
              <a:cs typeface="+mj-cs"/>
            </a:endParaRPr>
          </a:p>
          <a:p>
            <a:pPr algn="just"/>
            <a:r>
              <a:rPr lang="en-US" sz="2000" b="1" u="sng" dirty="0"/>
              <a:t>For SCL: </a:t>
            </a:r>
            <a:endParaRPr lang="en-IN" sz="2000" b="1" u="sng" dirty="0"/>
          </a:p>
          <a:p>
            <a:pPr marL="0" indent="0" algn="just">
              <a:buNone/>
            </a:pPr>
            <a:r>
              <a:rPr lang="en-IN" sz="1800" dirty="0">
                <a:latin typeface="+mj-lt"/>
                <a:ea typeface="+mj-ea"/>
                <a:cs typeface="+mj-cs"/>
              </a:rPr>
              <a:t>  -  </a:t>
            </a:r>
            <a:r>
              <a:rPr lang="en-US" sz="1800" b="1" dirty="0">
                <a:solidFill>
                  <a:schemeClr val="accent1"/>
                </a:solidFill>
                <a:latin typeface="+mj-lt"/>
                <a:ea typeface="+mj-ea"/>
                <a:cs typeface="+mj-cs"/>
              </a:rPr>
              <a:t>Wavelet transform </a:t>
            </a:r>
            <a:r>
              <a:rPr lang="en-US" sz="1800" dirty="0">
                <a:latin typeface="+mj-lt"/>
                <a:ea typeface="+mj-ea"/>
                <a:cs typeface="+mj-cs"/>
              </a:rPr>
              <a:t>used to </a:t>
            </a:r>
            <a:r>
              <a:rPr lang="en-US" sz="1800" b="1" dirty="0">
                <a:solidFill>
                  <a:srgbClr val="FF0000"/>
                </a:solidFill>
                <a:latin typeface="+mj-lt"/>
                <a:ea typeface="+mj-ea"/>
                <a:cs typeface="+mj-cs"/>
              </a:rPr>
              <a:t>remove high frequency noise </a:t>
            </a:r>
            <a:r>
              <a:rPr lang="en-US" sz="1800" dirty="0">
                <a:latin typeface="+mj-lt"/>
                <a:ea typeface="+mj-ea"/>
                <a:cs typeface="+mj-cs"/>
              </a:rPr>
              <a:t>from </a:t>
            </a:r>
            <a:r>
              <a:rPr lang="en-US" sz="1800" b="1" dirty="0">
                <a:solidFill>
                  <a:schemeClr val="accent6">
                    <a:lumMod val="75000"/>
                  </a:schemeClr>
                </a:solidFill>
                <a:latin typeface="+mj-lt"/>
                <a:ea typeface="+mj-ea"/>
                <a:cs typeface="+mj-cs"/>
              </a:rPr>
              <a:t>skin conductance recordings</a:t>
            </a:r>
            <a:r>
              <a:rPr lang="en-US" sz="1800" dirty="0">
                <a:latin typeface="+mj-lt"/>
                <a:ea typeface="+mj-ea"/>
                <a:cs typeface="+mj-cs"/>
              </a:rPr>
              <a:t>.</a:t>
            </a:r>
          </a:p>
          <a:p>
            <a:pPr marL="0" indent="0" algn="just">
              <a:buNone/>
            </a:pPr>
            <a:endParaRPr lang="en-US" sz="2000" b="1" u="sng" dirty="0">
              <a:latin typeface="+mj-lt"/>
              <a:ea typeface="+mj-ea"/>
              <a:cs typeface="+mj-cs"/>
            </a:endParaRPr>
          </a:p>
          <a:p>
            <a:pPr algn="just"/>
            <a:r>
              <a:rPr lang="en-US" sz="2000" b="1" u="sng" dirty="0"/>
              <a:t>For driving performance: </a:t>
            </a:r>
            <a:endParaRPr lang="en-IN" sz="2000" b="1" u="sng" dirty="0"/>
          </a:p>
          <a:p>
            <a:pPr marL="0" indent="0" algn="just">
              <a:buNone/>
            </a:pPr>
            <a:r>
              <a:rPr lang="en-US" sz="1800" dirty="0">
                <a:latin typeface="+mj-lt"/>
                <a:ea typeface="+mj-ea"/>
                <a:cs typeface="+mj-cs"/>
              </a:rPr>
              <a:t>-  </a:t>
            </a:r>
            <a:r>
              <a:rPr lang="en-US" sz="1800" b="1" dirty="0">
                <a:solidFill>
                  <a:schemeClr val="accent6">
                    <a:lumMod val="75000"/>
                  </a:schemeClr>
                </a:solidFill>
                <a:latin typeface="+mj-lt"/>
                <a:ea typeface="+mj-ea"/>
                <a:cs typeface="+mj-cs"/>
              </a:rPr>
              <a:t>Steering wheel angle (gap) </a:t>
            </a:r>
            <a:r>
              <a:rPr lang="en-US" sz="1800" dirty="0">
                <a:latin typeface="+mj-lt"/>
                <a:ea typeface="+mj-ea"/>
                <a:cs typeface="+mj-cs"/>
              </a:rPr>
              <a:t>measure the </a:t>
            </a:r>
            <a:r>
              <a:rPr lang="en-IN" sz="1800" dirty="0">
                <a:latin typeface="+mj-lt"/>
                <a:ea typeface="+mj-ea"/>
                <a:cs typeface="+mj-cs"/>
              </a:rPr>
              <a:t>stability of control while distraction with the help of </a:t>
            </a:r>
            <a:r>
              <a:rPr lang="en-US" sz="1800" dirty="0">
                <a:latin typeface="+mj-lt"/>
                <a:ea typeface="+mj-ea"/>
                <a:cs typeface="+mj-cs"/>
              </a:rPr>
              <a:t>steering wheel reversal rates.</a:t>
            </a:r>
            <a:endParaRPr lang="en-IN" sz="1800" dirty="0">
              <a:latin typeface="+mj-lt"/>
              <a:ea typeface="+mj-ea"/>
              <a:cs typeface="+mj-cs"/>
            </a:endParaRPr>
          </a:p>
          <a:p>
            <a:pPr algn="l"/>
            <a:r>
              <a:rPr lang="en-US" sz="1800" dirty="0">
                <a:latin typeface="+mj-lt"/>
                <a:ea typeface="+mj-ea"/>
                <a:cs typeface="+mj-cs"/>
              </a:rPr>
              <a:t>After preprocessing, signals were </a:t>
            </a:r>
            <a:r>
              <a:rPr lang="en-IN" sz="1800" dirty="0">
                <a:latin typeface="+mj-lt"/>
                <a:ea typeface="+mj-ea"/>
                <a:cs typeface="+mj-cs"/>
              </a:rPr>
              <a:t>resampled to 10 Hz.</a:t>
            </a:r>
            <a:endParaRPr lang="en-US" sz="1800" dirty="0">
              <a:latin typeface="+mj-lt"/>
              <a:ea typeface="+mj-ea"/>
              <a:cs typeface="+mj-cs"/>
            </a:endParaRPr>
          </a:p>
          <a:p>
            <a:pPr marL="0" indent="0" algn="just">
              <a:buNone/>
            </a:pPr>
            <a:endParaRPr lang="en-IN" sz="1800" dirty="0">
              <a:latin typeface="+mj-lt"/>
              <a:ea typeface="+mj-ea"/>
              <a:cs typeface="+mj-cs"/>
            </a:endParaRPr>
          </a:p>
        </p:txBody>
      </p:sp>
      <p:sp>
        <p:nvSpPr>
          <p:cNvPr id="5" name="Slide Number Placeholder 4">
            <a:extLst>
              <a:ext uri="{FF2B5EF4-FFF2-40B4-BE49-F238E27FC236}">
                <a16:creationId xmlns:a16="http://schemas.microsoft.com/office/drawing/2014/main" id="{5E9A2124-EC23-4357-9352-E0D0D53F4C80}"/>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10</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6584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1371599" y="294538"/>
            <a:ext cx="9895951" cy="1033669"/>
          </a:xfrm>
        </p:spPr>
        <p:txBody>
          <a:bodyPr>
            <a:normAutofit/>
          </a:bodyPr>
          <a:lstStyle/>
          <a:p>
            <a:pPr algn="ctr"/>
            <a:r>
              <a:rPr lang="en-IN" sz="4800" b="1" dirty="0">
                <a:solidFill>
                  <a:srgbClr val="FFFFFF"/>
                </a:solidFill>
              </a:rPr>
              <a:t>Implementation</a:t>
            </a:r>
          </a:p>
        </p:txBody>
      </p:sp>
      <p:sp>
        <p:nvSpPr>
          <p:cNvPr id="3" name="Content Placeholder 2">
            <a:extLst>
              <a:ext uri="{FF2B5EF4-FFF2-40B4-BE49-F238E27FC236}">
                <a16:creationId xmlns:a16="http://schemas.microsoft.com/office/drawing/2014/main" id="{973C1538-E5C6-4520-B534-D14AA1C7DD5C}"/>
              </a:ext>
            </a:extLst>
          </p:cNvPr>
          <p:cNvSpPr>
            <a:spLocks noGrp="1"/>
          </p:cNvSpPr>
          <p:nvPr>
            <p:ph idx="1"/>
          </p:nvPr>
        </p:nvSpPr>
        <p:spPr>
          <a:xfrm>
            <a:off x="459351" y="1885278"/>
            <a:ext cx="5703324" cy="4678183"/>
          </a:xfrm>
        </p:spPr>
        <p:txBody>
          <a:bodyPr anchor="ctr">
            <a:normAutofit/>
          </a:bodyPr>
          <a:lstStyle/>
          <a:p>
            <a:pPr marL="0" indent="0">
              <a:buNone/>
            </a:pPr>
            <a:r>
              <a:rPr lang="en-IN" sz="2400" b="1" u="sng" dirty="0">
                <a:solidFill>
                  <a:schemeClr val="accent1"/>
                </a:solidFill>
                <a:latin typeface="+mj-lt"/>
                <a:ea typeface="+mj-ea"/>
                <a:cs typeface="+mj-cs"/>
              </a:rPr>
              <a:t>Supervised approach</a:t>
            </a:r>
          </a:p>
          <a:p>
            <a:pPr marL="0" indent="0">
              <a:buNone/>
            </a:pPr>
            <a:endParaRPr lang="en-IN" sz="2000" b="1" dirty="0">
              <a:latin typeface="+mj-lt"/>
              <a:ea typeface="+mj-ea"/>
              <a:cs typeface="+mj-cs"/>
            </a:endParaRPr>
          </a:p>
          <a:p>
            <a:pPr marL="0" indent="0">
              <a:buNone/>
            </a:pPr>
            <a:r>
              <a:rPr lang="en-IN" sz="2000" b="1" dirty="0"/>
              <a:t>Features: </a:t>
            </a:r>
            <a:r>
              <a:rPr lang="en-IN" sz="1800" dirty="0">
                <a:solidFill>
                  <a:schemeClr val="accent1"/>
                </a:solidFill>
                <a:latin typeface="+mj-lt"/>
                <a:ea typeface="+mj-ea"/>
                <a:cs typeface="+mj-cs"/>
              </a:rPr>
              <a:t>heart rate (HR), </a:t>
            </a:r>
            <a:r>
              <a:rPr lang="en-IN" sz="1800" dirty="0">
                <a:solidFill>
                  <a:schemeClr val="accent6"/>
                </a:solidFill>
                <a:latin typeface="+mj-lt"/>
                <a:ea typeface="+mj-ea"/>
                <a:cs typeface="+mj-cs"/>
              </a:rPr>
              <a:t>skin conductance level (SCL)</a:t>
            </a:r>
            <a:r>
              <a:rPr lang="en-IN" sz="1800" dirty="0">
                <a:latin typeface="+mj-lt"/>
                <a:ea typeface="+mj-ea"/>
                <a:cs typeface="+mj-cs"/>
              </a:rPr>
              <a:t>, </a:t>
            </a:r>
            <a:r>
              <a:rPr lang="en-IN" sz="1800" dirty="0">
                <a:solidFill>
                  <a:srgbClr val="FF0000"/>
                </a:solidFill>
                <a:latin typeface="+mj-lt"/>
                <a:ea typeface="+mj-ea"/>
                <a:cs typeface="+mj-cs"/>
              </a:rPr>
              <a:t>vehicle speed </a:t>
            </a:r>
            <a:r>
              <a:rPr lang="en-IN" sz="1800" dirty="0">
                <a:latin typeface="+mj-lt"/>
                <a:ea typeface="+mj-ea"/>
                <a:cs typeface="+mj-cs"/>
              </a:rPr>
              <a:t>and </a:t>
            </a:r>
            <a:r>
              <a:rPr lang="en-IN" sz="1800" dirty="0">
                <a:solidFill>
                  <a:srgbClr val="00B0F0"/>
                </a:solidFill>
                <a:latin typeface="+mj-lt"/>
                <a:ea typeface="+mj-ea"/>
                <a:cs typeface="+mj-cs"/>
              </a:rPr>
              <a:t>steering wheel angle</a:t>
            </a:r>
          </a:p>
          <a:p>
            <a:pPr marL="0" indent="0">
              <a:buNone/>
            </a:pPr>
            <a:endParaRPr lang="en-IN" sz="2000" b="1" dirty="0">
              <a:latin typeface="+mj-lt"/>
              <a:ea typeface="+mj-ea"/>
              <a:cs typeface="+mj-cs"/>
            </a:endParaRPr>
          </a:p>
          <a:p>
            <a:pPr marL="0" indent="0">
              <a:buNone/>
            </a:pPr>
            <a:r>
              <a:rPr lang="en-IN" sz="2000" b="1" dirty="0"/>
              <a:t>Labels:</a:t>
            </a:r>
          </a:p>
          <a:p>
            <a:r>
              <a:rPr lang="en-IN" sz="1800" b="1" dirty="0"/>
              <a:t>Elevated CW:</a:t>
            </a:r>
            <a:r>
              <a:rPr lang="en-IN" sz="1800" b="1" dirty="0">
                <a:latin typeface="+mj-lt"/>
                <a:ea typeface="+mj-ea"/>
                <a:cs typeface="+mj-cs"/>
              </a:rPr>
              <a:t> </a:t>
            </a:r>
            <a:r>
              <a:rPr lang="en-IN" sz="1800" dirty="0">
                <a:latin typeface="+mj-lt"/>
                <a:ea typeface="+mj-ea"/>
                <a:cs typeface="+mj-cs"/>
              </a:rPr>
              <a:t>n-back cognitive demand task period(secondary task)</a:t>
            </a:r>
          </a:p>
          <a:p>
            <a:r>
              <a:rPr lang="en-IN" sz="1800" b="1" dirty="0"/>
              <a:t>Normal CW: </a:t>
            </a:r>
            <a:r>
              <a:rPr lang="en-IN" sz="1800" dirty="0">
                <a:latin typeface="+mj-lt"/>
                <a:ea typeface="+mj-ea"/>
                <a:cs typeface="+mj-cs"/>
              </a:rPr>
              <a:t>driving only periods (primary task)</a:t>
            </a:r>
          </a:p>
          <a:p>
            <a:pPr marL="0" indent="0">
              <a:buNone/>
            </a:pPr>
            <a:endParaRPr lang="en-IN" sz="2000" dirty="0">
              <a:latin typeface="+mj-lt"/>
              <a:ea typeface="+mj-ea"/>
              <a:cs typeface="+mj-cs"/>
            </a:endParaRPr>
          </a:p>
          <a:p>
            <a:pPr marL="0" indent="0">
              <a:buNone/>
            </a:pPr>
            <a:r>
              <a:rPr lang="en-IN" sz="2000" b="1" dirty="0"/>
              <a:t>Hyper Parameters: </a:t>
            </a:r>
            <a:r>
              <a:rPr lang="en-IN" sz="1800" dirty="0">
                <a:latin typeface="+mj-lt"/>
                <a:ea typeface="+mj-ea"/>
                <a:cs typeface="+mj-cs"/>
              </a:rPr>
              <a:t>window size and overlap factor.</a:t>
            </a:r>
          </a:p>
        </p:txBody>
      </p:sp>
      <p:sp>
        <p:nvSpPr>
          <p:cNvPr id="5" name="Slide Number Placeholder 4">
            <a:extLst>
              <a:ext uri="{FF2B5EF4-FFF2-40B4-BE49-F238E27FC236}">
                <a16:creationId xmlns:a16="http://schemas.microsoft.com/office/drawing/2014/main" id="{5E9A2124-EC23-4357-9352-E0D0D53F4C80}"/>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11</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pic>
        <p:nvPicPr>
          <p:cNvPr id="11" name="Picture 10" descr="Graphical user interface, chart&#10;&#10;Description automatically generated">
            <a:extLst>
              <a:ext uri="{FF2B5EF4-FFF2-40B4-BE49-F238E27FC236}">
                <a16:creationId xmlns:a16="http://schemas.microsoft.com/office/drawing/2014/main" id="{EA9A0FC3-44F3-4B90-A620-F36BF2BEEC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501" y="1622745"/>
            <a:ext cx="6127634" cy="3577905"/>
          </a:xfrm>
          <a:prstGeom prst="rect">
            <a:avLst/>
          </a:prstGeom>
        </p:spPr>
      </p:pic>
      <p:sp>
        <p:nvSpPr>
          <p:cNvPr id="13" name="TextBox 12">
            <a:extLst>
              <a:ext uri="{FF2B5EF4-FFF2-40B4-BE49-F238E27FC236}">
                <a16:creationId xmlns:a16="http://schemas.microsoft.com/office/drawing/2014/main" id="{4A6C1643-8F56-4482-BB17-807444FDAADB}"/>
              </a:ext>
            </a:extLst>
          </p:cNvPr>
          <p:cNvSpPr txBox="1"/>
          <p:nvPr/>
        </p:nvSpPr>
        <p:spPr>
          <a:xfrm>
            <a:off x="7163871" y="5259883"/>
            <a:ext cx="4380429" cy="769441"/>
          </a:xfrm>
          <a:prstGeom prst="rect">
            <a:avLst/>
          </a:prstGeom>
          <a:noFill/>
        </p:spPr>
        <p:txBody>
          <a:bodyPr wrap="square" rtlCol="0">
            <a:spAutoFit/>
          </a:bodyPr>
          <a:lstStyle/>
          <a:p>
            <a:pPr algn="just"/>
            <a:r>
              <a:rPr lang="en-US" sz="1100" b="1" dirty="0">
                <a:solidFill>
                  <a:schemeClr val="accent2">
                    <a:lumMod val="75000"/>
                  </a:schemeClr>
                </a:solidFill>
                <a:latin typeface="+mj-lt"/>
                <a:ea typeface="+mj-ea"/>
                <a:cs typeface="+mj-cs"/>
              </a:rPr>
              <a:t>Sequential sensor data can be broken into fixed length windows (green bars at bottom), which slide across the data. Within each window, we can calculate average, standard deviation, etc. The size of the window and the amount of overlap will affect the analysis. </a:t>
            </a:r>
            <a:endParaRPr lang="en-IN" sz="1100" b="1" dirty="0">
              <a:solidFill>
                <a:schemeClr val="accent2">
                  <a:lumMod val="75000"/>
                </a:schemeClr>
              </a:solidFill>
              <a:latin typeface="+mj-lt"/>
              <a:ea typeface="+mj-ea"/>
              <a:cs typeface="+mj-cs"/>
            </a:endParaRPr>
          </a:p>
        </p:txBody>
      </p:sp>
    </p:spTree>
    <p:extLst>
      <p:ext uri="{BB962C8B-B14F-4D97-AF65-F5344CB8AC3E}">
        <p14:creationId xmlns:p14="http://schemas.microsoft.com/office/powerpoint/2010/main" val="926835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685801" y="563763"/>
            <a:ext cx="10587848" cy="1033669"/>
          </a:xfrm>
        </p:spPr>
        <p:txBody>
          <a:bodyPr>
            <a:normAutofit fontScale="90000"/>
          </a:bodyPr>
          <a:lstStyle/>
          <a:p>
            <a:r>
              <a:rPr lang="en-IN" sz="4000" b="1" dirty="0">
                <a:solidFill>
                  <a:srgbClr val="FFFFFF"/>
                </a:solidFill>
              </a:rPr>
              <a:t>Implementation: Experiment 1: Automatic classification of elevated workload in individual drivers</a:t>
            </a:r>
            <a:br>
              <a:rPr lang="en-IN" sz="4000" b="1" dirty="0">
                <a:solidFill>
                  <a:srgbClr val="FFFFFF"/>
                </a:solidFill>
              </a:rPr>
            </a:br>
            <a:endParaRPr lang="en-IN" sz="4000" b="1" dirty="0">
              <a:solidFill>
                <a:srgbClr val="FFFFFF"/>
              </a:solidFill>
            </a:endParaRPr>
          </a:p>
        </p:txBody>
      </p:sp>
      <p:sp>
        <p:nvSpPr>
          <p:cNvPr id="5" name="Slide Number Placeholder 4">
            <a:extLst>
              <a:ext uri="{FF2B5EF4-FFF2-40B4-BE49-F238E27FC236}">
                <a16:creationId xmlns:a16="http://schemas.microsoft.com/office/drawing/2014/main" id="{5E9A2124-EC23-4357-9352-E0D0D53F4C80}"/>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12</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pic>
        <p:nvPicPr>
          <p:cNvPr id="13" name="Picture 12" descr="Table&#10;&#10;Description automatically generated">
            <a:extLst>
              <a:ext uri="{FF2B5EF4-FFF2-40B4-BE49-F238E27FC236}">
                <a16:creationId xmlns:a16="http://schemas.microsoft.com/office/drawing/2014/main" id="{4085E09D-06D8-4F32-8F5A-3F95CA6BD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566" y="3000375"/>
            <a:ext cx="4842716" cy="3100049"/>
          </a:xfrm>
          <a:prstGeom prst="rect">
            <a:avLst/>
          </a:prstGeom>
        </p:spPr>
      </p:pic>
      <p:sp>
        <p:nvSpPr>
          <p:cNvPr id="15" name="TextBox 14">
            <a:extLst>
              <a:ext uri="{FF2B5EF4-FFF2-40B4-BE49-F238E27FC236}">
                <a16:creationId xmlns:a16="http://schemas.microsoft.com/office/drawing/2014/main" id="{799296C7-6DB8-4C66-AF6F-B8F7AE26EBB7}"/>
              </a:ext>
            </a:extLst>
          </p:cNvPr>
          <p:cNvSpPr txBox="1"/>
          <p:nvPr/>
        </p:nvSpPr>
        <p:spPr>
          <a:xfrm>
            <a:off x="189223" y="6100424"/>
            <a:ext cx="5000625" cy="646331"/>
          </a:xfrm>
          <a:prstGeom prst="rect">
            <a:avLst/>
          </a:prstGeom>
          <a:noFill/>
        </p:spPr>
        <p:txBody>
          <a:bodyPr wrap="square" rtlCol="0">
            <a:spAutoFit/>
          </a:bodyPr>
          <a:lstStyle/>
          <a:p>
            <a:pPr algn="just"/>
            <a:r>
              <a:rPr lang="en-US" sz="1200" b="1" dirty="0">
                <a:solidFill>
                  <a:schemeClr val="accent2">
                    <a:lumMod val="75000"/>
                  </a:schemeClr>
                </a:solidFill>
                <a:latin typeface="+mj-lt"/>
                <a:ea typeface="+mj-ea"/>
                <a:cs typeface="+mj-cs"/>
              </a:rPr>
              <a:t>Mean and standard deviation for classification of elevated cognitive load from normal driving across 13 subjects using all features (20 subjects for heart rate only) </a:t>
            </a:r>
            <a:endParaRPr lang="en-IN" sz="1200" b="1" dirty="0">
              <a:solidFill>
                <a:schemeClr val="accent2">
                  <a:lumMod val="75000"/>
                </a:schemeClr>
              </a:solidFill>
              <a:latin typeface="+mj-lt"/>
              <a:ea typeface="+mj-ea"/>
              <a:cs typeface="+mj-cs"/>
            </a:endParaRPr>
          </a:p>
        </p:txBody>
      </p:sp>
      <p:sp>
        <p:nvSpPr>
          <p:cNvPr id="4" name="TextBox 3">
            <a:extLst>
              <a:ext uri="{FF2B5EF4-FFF2-40B4-BE49-F238E27FC236}">
                <a16:creationId xmlns:a16="http://schemas.microsoft.com/office/drawing/2014/main" id="{A62591F5-6F56-4E1D-AAE4-E13022125364}"/>
              </a:ext>
            </a:extLst>
          </p:cNvPr>
          <p:cNvSpPr txBox="1"/>
          <p:nvPr/>
        </p:nvSpPr>
        <p:spPr>
          <a:xfrm>
            <a:off x="487679" y="2678134"/>
            <a:ext cx="2773516" cy="707886"/>
          </a:xfrm>
          <a:prstGeom prst="rect">
            <a:avLst/>
          </a:prstGeom>
          <a:noFill/>
        </p:spPr>
        <p:txBody>
          <a:bodyPr wrap="none" rtlCol="0">
            <a:spAutoFit/>
          </a:bodyPr>
          <a:lstStyle/>
          <a:p>
            <a:pPr marL="342900" indent="-342900">
              <a:buFont typeface="Wingdings" panose="05000000000000000000" pitchFamily="2" charset="2"/>
              <a:buChar char="Ø"/>
            </a:pPr>
            <a:r>
              <a:rPr lang="en-IN" sz="2200" b="1" dirty="0">
                <a:solidFill>
                  <a:srgbClr val="00B0F0"/>
                </a:solidFill>
                <a:latin typeface="+mj-lt"/>
                <a:ea typeface="+mj-ea"/>
                <a:cs typeface="+mj-cs"/>
              </a:rPr>
              <a:t>Classification results</a:t>
            </a:r>
            <a:endParaRPr lang="en-US" sz="2200" b="1" dirty="0">
              <a:solidFill>
                <a:srgbClr val="00B0F0"/>
              </a:solidFill>
              <a:latin typeface="+mj-lt"/>
              <a:ea typeface="+mj-ea"/>
              <a:cs typeface="+mj-cs"/>
            </a:endParaRPr>
          </a:p>
          <a:p>
            <a:endParaRPr lang="en-IN" dirty="0"/>
          </a:p>
        </p:txBody>
      </p:sp>
      <p:sp>
        <p:nvSpPr>
          <p:cNvPr id="21" name="TextBox 20">
            <a:extLst>
              <a:ext uri="{FF2B5EF4-FFF2-40B4-BE49-F238E27FC236}">
                <a16:creationId xmlns:a16="http://schemas.microsoft.com/office/drawing/2014/main" id="{F9EAE319-FDC5-47B4-A46E-0EFEEAACAE4A}"/>
              </a:ext>
            </a:extLst>
          </p:cNvPr>
          <p:cNvSpPr txBox="1"/>
          <p:nvPr/>
        </p:nvSpPr>
        <p:spPr>
          <a:xfrm>
            <a:off x="459350" y="1881011"/>
            <a:ext cx="2031325" cy="677108"/>
          </a:xfrm>
          <a:prstGeom prst="rect">
            <a:avLst/>
          </a:prstGeom>
          <a:noFill/>
        </p:spPr>
        <p:txBody>
          <a:bodyPr wrap="none" rtlCol="0">
            <a:spAutoFit/>
          </a:bodyPr>
          <a:lstStyle/>
          <a:p>
            <a:pPr>
              <a:buFont typeface="Wingdings" panose="05000000000000000000" pitchFamily="2" charset="2"/>
              <a:buChar char="Ø"/>
            </a:pPr>
            <a:r>
              <a:rPr lang="en-IN" sz="2000" dirty="0">
                <a:latin typeface="+mj-lt"/>
                <a:ea typeface="+mj-ea"/>
                <a:cs typeface="+mj-cs"/>
              </a:rPr>
              <a:t>   20 subjects</a:t>
            </a:r>
            <a:r>
              <a:rPr lang="en-IN" sz="2000" b="1" dirty="0">
                <a:latin typeface="+mj-lt"/>
                <a:ea typeface="+mj-ea"/>
                <a:cs typeface="+mj-cs"/>
              </a:rPr>
              <a:t>	</a:t>
            </a:r>
            <a:endParaRPr lang="en-IN" sz="2000" dirty="0">
              <a:latin typeface="+mj-lt"/>
              <a:ea typeface="+mj-ea"/>
              <a:cs typeface="+mj-cs"/>
            </a:endParaRPr>
          </a:p>
          <a:p>
            <a:endParaRPr lang="en-IN" dirty="0"/>
          </a:p>
        </p:txBody>
      </p:sp>
      <p:sp>
        <p:nvSpPr>
          <p:cNvPr id="22" name="TextBox 21">
            <a:extLst>
              <a:ext uri="{FF2B5EF4-FFF2-40B4-BE49-F238E27FC236}">
                <a16:creationId xmlns:a16="http://schemas.microsoft.com/office/drawing/2014/main" id="{C20896CA-DA71-4B57-A1DA-34221AF02245}"/>
              </a:ext>
            </a:extLst>
          </p:cNvPr>
          <p:cNvSpPr txBox="1"/>
          <p:nvPr/>
        </p:nvSpPr>
        <p:spPr>
          <a:xfrm>
            <a:off x="5792035" y="1881011"/>
            <a:ext cx="5912286" cy="1569660"/>
          </a:xfrm>
          <a:prstGeom prst="rect">
            <a:avLst/>
          </a:prstGeom>
          <a:noFill/>
        </p:spPr>
        <p:txBody>
          <a:bodyPr wrap="square" rtlCol="0">
            <a:spAutoFit/>
          </a:bodyPr>
          <a:lstStyle/>
          <a:p>
            <a:pPr>
              <a:buFont typeface="Wingdings" panose="05000000000000000000" pitchFamily="2" charset="2"/>
              <a:buChar char="Ø"/>
            </a:pPr>
            <a:r>
              <a:rPr lang="en-IN" sz="2400" b="1" dirty="0">
                <a:solidFill>
                  <a:srgbClr val="00B0F0"/>
                </a:solidFill>
                <a:latin typeface="+mj-lt"/>
                <a:ea typeface="+mj-ea"/>
                <a:cs typeface="+mj-cs"/>
              </a:rPr>
              <a:t>    </a:t>
            </a:r>
            <a:r>
              <a:rPr lang="en-IN" sz="2200" b="1" dirty="0">
                <a:solidFill>
                  <a:srgbClr val="00B0F0"/>
                </a:solidFill>
                <a:latin typeface="+mj-lt"/>
                <a:ea typeface="+mj-ea"/>
                <a:cs typeface="+mj-cs"/>
              </a:rPr>
              <a:t>Goal: </a:t>
            </a:r>
            <a:endParaRPr lang="en-IN" sz="2200" dirty="0">
              <a:latin typeface="+mj-lt"/>
              <a:ea typeface="+mj-ea"/>
              <a:cs typeface="+mj-cs"/>
            </a:endParaRPr>
          </a:p>
          <a:p>
            <a:pPr marL="742950" lvl="1" indent="-285750">
              <a:buFont typeface="Arial" panose="020B0604020202020204" pitchFamily="34" charset="0"/>
              <a:buChar char="•"/>
            </a:pPr>
            <a:r>
              <a:rPr lang="en-IN" dirty="0">
                <a:latin typeface="+mj-lt"/>
                <a:ea typeface="+mj-ea"/>
                <a:cs typeface="+mj-cs"/>
              </a:rPr>
              <a:t>collect individual’s physiological and vehicle data.</a:t>
            </a:r>
          </a:p>
          <a:p>
            <a:pPr marL="742950" lvl="1" indent="-285750">
              <a:buFont typeface="Arial" panose="020B0604020202020204" pitchFamily="34" charset="0"/>
              <a:buChar char="•"/>
            </a:pPr>
            <a:r>
              <a:rPr lang="en-IN" dirty="0">
                <a:latin typeface="+mj-lt"/>
                <a:ea typeface="+mj-ea"/>
                <a:cs typeface="+mj-cs"/>
              </a:rPr>
              <a:t>build individual models </a:t>
            </a:r>
            <a:r>
              <a:rPr lang="en-US" dirty="0">
                <a:latin typeface="+mj-lt"/>
                <a:ea typeface="+mj-ea"/>
                <a:cs typeface="+mj-cs"/>
              </a:rPr>
              <a:t>to account for individual differences between drivers.</a:t>
            </a:r>
          </a:p>
          <a:p>
            <a:endParaRPr lang="en-IN" dirty="0"/>
          </a:p>
        </p:txBody>
      </p:sp>
      <p:sp>
        <p:nvSpPr>
          <p:cNvPr id="23" name="TextBox 22">
            <a:extLst>
              <a:ext uri="{FF2B5EF4-FFF2-40B4-BE49-F238E27FC236}">
                <a16:creationId xmlns:a16="http://schemas.microsoft.com/office/drawing/2014/main" id="{CB5BF9A1-3604-4AB0-93B0-A265F52890B9}"/>
              </a:ext>
            </a:extLst>
          </p:cNvPr>
          <p:cNvSpPr txBox="1"/>
          <p:nvPr/>
        </p:nvSpPr>
        <p:spPr>
          <a:xfrm>
            <a:off x="5883834" y="3404488"/>
            <a:ext cx="5912286" cy="2185214"/>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solidFill>
                  <a:srgbClr val="00B0F0"/>
                </a:solidFill>
                <a:latin typeface="+mj-lt"/>
                <a:ea typeface="+mj-ea"/>
                <a:cs typeface="+mj-cs"/>
              </a:rPr>
              <a:t> </a:t>
            </a:r>
            <a:r>
              <a:rPr lang="en-IN" sz="2200" b="1" dirty="0">
                <a:solidFill>
                  <a:srgbClr val="00B0F0"/>
                </a:solidFill>
                <a:latin typeface="+mj-lt"/>
                <a:ea typeface="+mj-ea"/>
                <a:cs typeface="+mj-cs"/>
              </a:rPr>
              <a:t>Result discussion</a:t>
            </a:r>
            <a:br>
              <a:rPr lang="en-IN" sz="2200" b="1" dirty="0">
                <a:solidFill>
                  <a:srgbClr val="00B0F0"/>
                </a:solidFill>
                <a:latin typeface="+mj-lt"/>
                <a:ea typeface="+mj-ea"/>
                <a:cs typeface="+mj-cs"/>
              </a:rPr>
            </a:br>
            <a:endParaRPr lang="en-IN" sz="2200" b="1" dirty="0">
              <a:solidFill>
                <a:srgbClr val="00B0F0"/>
              </a:solidFill>
              <a:latin typeface="+mj-lt"/>
              <a:ea typeface="+mj-ea"/>
              <a:cs typeface="+mj-cs"/>
            </a:endParaRPr>
          </a:p>
          <a:p>
            <a:pPr marL="742950" lvl="1" indent="-285750" algn="just">
              <a:buFont typeface="Arial" panose="020B0604020202020204" pitchFamily="34" charset="0"/>
              <a:buChar char="•"/>
            </a:pPr>
            <a:r>
              <a:rPr lang="en-IN" dirty="0">
                <a:latin typeface="+mj-lt"/>
                <a:ea typeface="+mj-ea"/>
                <a:cs typeface="+mj-cs"/>
              </a:rPr>
              <a:t>24 observations for 48 minutes.</a:t>
            </a:r>
          </a:p>
          <a:p>
            <a:pPr marL="742950" lvl="1" indent="-285750" algn="just">
              <a:buFont typeface="Arial" panose="020B0604020202020204" pitchFamily="34" charset="0"/>
              <a:buChar char="•"/>
            </a:pPr>
            <a:r>
              <a:rPr lang="en-IN" dirty="0">
                <a:latin typeface="+mj-lt"/>
                <a:ea typeface="+mj-ea"/>
                <a:cs typeface="+mj-cs"/>
              </a:rPr>
              <a:t>Training done on 43 minutes (90% of data), which is not ideal training time for real world dataset</a:t>
            </a:r>
          </a:p>
          <a:p>
            <a:pPr marL="742950" lvl="1" indent="-285750" algn="just">
              <a:buFont typeface="Arial" panose="020B0604020202020204" pitchFamily="34" charset="0"/>
              <a:buChar char="•"/>
            </a:pPr>
            <a:r>
              <a:rPr lang="en-IN" b="1" dirty="0"/>
              <a:t>Not ideal to build individual classifiers.</a:t>
            </a:r>
          </a:p>
          <a:p>
            <a:endParaRPr lang="en-IN" dirty="0"/>
          </a:p>
        </p:txBody>
      </p:sp>
    </p:spTree>
    <p:extLst>
      <p:ext uri="{BB962C8B-B14F-4D97-AF65-F5344CB8AC3E}">
        <p14:creationId xmlns:p14="http://schemas.microsoft.com/office/powerpoint/2010/main" val="1280320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685801" y="563763"/>
            <a:ext cx="10587848" cy="1033669"/>
          </a:xfrm>
        </p:spPr>
        <p:txBody>
          <a:bodyPr>
            <a:normAutofit fontScale="90000"/>
          </a:bodyPr>
          <a:lstStyle/>
          <a:p>
            <a:r>
              <a:rPr lang="en-IN" sz="4000" b="1" dirty="0">
                <a:solidFill>
                  <a:srgbClr val="FFFFFF"/>
                </a:solidFill>
              </a:rPr>
              <a:t>Implementation: Experiment 2: Establishing methods across individuals </a:t>
            </a:r>
            <a:br>
              <a:rPr lang="en-IN" sz="4000" b="1" dirty="0">
                <a:solidFill>
                  <a:srgbClr val="FFFFFF"/>
                </a:solidFill>
              </a:rPr>
            </a:br>
            <a:endParaRPr lang="en-IN" sz="4000" b="1" dirty="0">
              <a:solidFill>
                <a:srgbClr val="FFFFFF"/>
              </a:solidFill>
            </a:endParaRPr>
          </a:p>
        </p:txBody>
      </p:sp>
      <p:sp>
        <p:nvSpPr>
          <p:cNvPr id="3" name="Content Placeholder 2">
            <a:extLst>
              <a:ext uri="{FF2B5EF4-FFF2-40B4-BE49-F238E27FC236}">
                <a16:creationId xmlns:a16="http://schemas.microsoft.com/office/drawing/2014/main" id="{973C1538-E5C6-4520-B534-D14AA1C7DD5C}"/>
              </a:ext>
            </a:extLst>
          </p:cNvPr>
          <p:cNvSpPr>
            <a:spLocks noGrp="1"/>
          </p:cNvSpPr>
          <p:nvPr>
            <p:ph idx="1"/>
          </p:nvPr>
        </p:nvSpPr>
        <p:spPr>
          <a:xfrm>
            <a:off x="281640" y="1954213"/>
            <a:ext cx="6237147" cy="4866343"/>
          </a:xfrm>
        </p:spPr>
        <p:txBody>
          <a:bodyPr anchor="ctr">
            <a:noAutofit/>
          </a:bodyPr>
          <a:lstStyle/>
          <a:p>
            <a:pPr marL="0" indent="0">
              <a:buNone/>
            </a:pPr>
            <a:endParaRPr lang="en-IN" sz="2000" b="1" u="sng" dirty="0">
              <a:solidFill>
                <a:schemeClr val="accent1"/>
              </a:solidFill>
              <a:latin typeface="+mj-lt"/>
              <a:ea typeface="+mj-ea"/>
              <a:cs typeface="+mj-cs"/>
            </a:endParaRPr>
          </a:p>
          <a:p>
            <a:pPr>
              <a:buFont typeface="Wingdings" panose="05000000000000000000" pitchFamily="2" charset="2"/>
              <a:buChar char="Ø"/>
            </a:pPr>
            <a:r>
              <a:rPr lang="en-IN" sz="1800" dirty="0">
                <a:latin typeface="+mj-lt"/>
                <a:ea typeface="+mj-ea"/>
                <a:cs typeface="+mj-cs"/>
              </a:rPr>
              <a:t>99 subjects</a:t>
            </a:r>
          </a:p>
          <a:p>
            <a:pPr>
              <a:buFont typeface="Wingdings" panose="05000000000000000000" pitchFamily="2" charset="2"/>
              <a:buChar char="Ø"/>
            </a:pPr>
            <a:endParaRPr lang="en-IN" sz="2000" dirty="0">
              <a:latin typeface="+mj-lt"/>
              <a:ea typeface="+mj-ea"/>
              <a:cs typeface="+mj-cs"/>
            </a:endParaRPr>
          </a:p>
          <a:p>
            <a:pPr>
              <a:buFont typeface="Wingdings" panose="05000000000000000000" pitchFamily="2" charset="2"/>
              <a:buChar char="Ø"/>
            </a:pPr>
            <a:r>
              <a:rPr lang="en-IN" sz="2200" b="1" dirty="0">
                <a:solidFill>
                  <a:srgbClr val="00B0F0"/>
                </a:solidFill>
                <a:latin typeface="+mj-lt"/>
                <a:ea typeface="+mj-ea"/>
                <a:cs typeface="+mj-cs"/>
              </a:rPr>
              <a:t>Experiment 1 Drawback: </a:t>
            </a:r>
            <a:r>
              <a:rPr lang="en-IN" sz="1800" dirty="0">
                <a:latin typeface="+mj-lt"/>
                <a:ea typeface="+mj-ea"/>
                <a:cs typeface="+mj-cs"/>
              </a:rPr>
              <a:t>bad performance even though built individual classifier.</a:t>
            </a:r>
          </a:p>
          <a:p>
            <a:pPr marL="0" indent="0">
              <a:buNone/>
            </a:pPr>
            <a:endParaRPr lang="en-IN" sz="2000" dirty="0">
              <a:latin typeface="+mj-lt"/>
              <a:ea typeface="+mj-ea"/>
              <a:cs typeface="+mj-cs"/>
            </a:endParaRPr>
          </a:p>
          <a:p>
            <a:pPr>
              <a:buFont typeface="Wingdings" panose="05000000000000000000" pitchFamily="2" charset="2"/>
              <a:buChar char="Ø"/>
            </a:pPr>
            <a:r>
              <a:rPr lang="en-IN" sz="2200" b="1" dirty="0">
                <a:solidFill>
                  <a:srgbClr val="00B0F0"/>
                </a:solidFill>
                <a:latin typeface="+mj-lt"/>
                <a:ea typeface="+mj-ea"/>
                <a:cs typeface="+mj-cs"/>
              </a:rPr>
              <a:t>Goal:</a:t>
            </a:r>
            <a:endParaRPr lang="en-IN" sz="2200" b="1" dirty="0">
              <a:latin typeface="+mj-lt"/>
              <a:ea typeface="+mj-ea"/>
              <a:cs typeface="+mj-cs"/>
            </a:endParaRPr>
          </a:p>
          <a:p>
            <a:pPr marL="742950" lvl="1" indent="-285750">
              <a:buFont typeface="Arial" panose="020B0604020202020204" pitchFamily="34" charset="0"/>
              <a:buChar char="•"/>
            </a:pPr>
            <a:r>
              <a:rPr lang="en-IN" sz="1800" dirty="0">
                <a:latin typeface="+mj-lt"/>
                <a:ea typeface="+mj-ea"/>
                <a:cs typeface="+mj-cs"/>
              </a:rPr>
              <a:t>find common </a:t>
            </a:r>
            <a:r>
              <a:rPr lang="en-US" sz="1800" dirty="0">
                <a:latin typeface="+mj-lt"/>
                <a:ea typeface="+mj-ea"/>
                <a:cs typeface="+mj-cs"/>
              </a:rPr>
              <a:t>features and algorithms that reliably can classify cognitive </a:t>
            </a:r>
            <a:r>
              <a:rPr lang="en-IN" sz="1800" dirty="0">
                <a:latin typeface="+mj-lt"/>
                <a:ea typeface="+mj-ea"/>
                <a:cs typeface="+mj-cs"/>
              </a:rPr>
              <a:t>load automatically across individuals and build one classifier only for all participants</a:t>
            </a:r>
            <a:r>
              <a:rPr lang="en-IN" sz="2000" dirty="0">
                <a:latin typeface="+mj-lt"/>
                <a:ea typeface="+mj-ea"/>
                <a:cs typeface="+mj-cs"/>
              </a:rPr>
              <a:t>.</a:t>
            </a:r>
          </a:p>
          <a:p>
            <a:pPr marL="0" indent="0">
              <a:buNone/>
            </a:pPr>
            <a:endParaRPr lang="en-US" sz="2000" dirty="0">
              <a:latin typeface="+mj-lt"/>
              <a:ea typeface="+mj-ea"/>
              <a:cs typeface="+mj-cs"/>
            </a:endParaRPr>
          </a:p>
          <a:p>
            <a:pPr marL="0" indent="0">
              <a:buNone/>
            </a:pPr>
            <a:r>
              <a:rPr lang="en-US" sz="2000" dirty="0">
                <a:latin typeface="+mj-lt"/>
                <a:ea typeface="+mj-ea"/>
                <a:cs typeface="+mj-cs"/>
              </a:rPr>
              <a:t>	</a:t>
            </a:r>
            <a:endParaRPr lang="en-IN" sz="2000" b="1" u="sng" dirty="0">
              <a:solidFill>
                <a:schemeClr val="accent1"/>
              </a:solidFill>
              <a:latin typeface="+mj-lt"/>
              <a:ea typeface="+mj-ea"/>
              <a:cs typeface="+mj-cs"/>
            </a:endParaRPr>
          </a:p>
          <a:p>
            <a:pPr marL="0" indent="0">
              <a:buNone/>
            </a:pPr>
            <a:endParaRPr lang="en-IN" sz="2000" b="1" dirty="0">
              <a:latin typeface="+mj-lt"/>
              <a:ea typeface="+mj-ea"/>
              <a:cs typeface="+mj-cs"/>
            </a:endParaRPr>
          </a:p>
          <a:p>
            <a:endParaRPr lang="en-IN" sz="2000" dirty="0">
              <a:latin typeface="+mj-lt"/>
              <a:ea typeface="+mj-ea"/>
              <a:cs typeface="+mj-cs"/>
            </a:endParaRPr>
          </a:p>
        </p:txBody>
      </p:sp>
      <p:sp>
        <p:nvSpPr>
          <p:cNvPr id="5" name="Slide Number Placeholder 4">
            <a:extLst>
              <a:ext uri="{FF2B5EF4-FFF2-40B4-BE49-F238E27FC236}">
                <a16:creationId xmlns:a16="http://schemas.microsoft.com/office/drawing/2014/main" id="{5E9A2124-EC23-4357-9352-E0D0D53F4C80}"/>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13</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pic>
        <p:nvPicPr>
          <p:cNvPr id="11" name="Picture 10" descr="Timeline&#10;&#10;Description automatically generated">
            <a:extLst>
              <a:ext uri="{FF2B5EF4-FFF2-40B4-BE49-F238E27FC236}">
                <a16:creationId xmlns:a16="http://schemas.microsoft.com/office/drawing/2014/main" id="{C82C5910-8F2D-4F01-B3D2-29755C9AF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427" y="1875989"/>
            <a:ext cx="5201073" cy="3046154"/>
          </a:xfrm>
          <a:prstGeom prst="rect">
            <a:avLst/>
          </a:prstGeom>
        </p:spPr>
      </p:pic>
      <p:sp>
        <p:nvSpPr>
          <p:cNvPr id="13" name="TextBox 12">
            <a:extLst>
              <a:ext uri="{FF2B5EF4-FFF2-40B4-BE49-F238E27FC236}">
                <a16:creationId xmlns:a16="http://schemas.microsoft.com/office/drawing/2014/main" id="{E5379D1D-20D5-4406-A4A3-E5C514EBA020}"/>
              </a:ext>
            </a:extLst>
          </p:cNvPr>
          <p:cNvSpPr txBox="1"/>
          <p:nvPr/>
        </p:nvSpPr>
        <p:spPr>
          <a:xfrm>
            <a:off x="8809175" y="4928834"/>
            <a:ext cx="2803716" cy="307777"/>
          </a:xfrm>
          <a:prstGeom prst="rect">
            <a:avLst/>
          </a:prstGeom>
          <a:noFill/>
        </p:spPr>
        <p:txBody>
          <a:bodyPr wrap="none" rtlCol="0">
            <a:spAutoFit/>
          </a:bodyPr>
          <a:lstStyle/>
          <a:p>
            <a:r>
              <a:rPr lang="en-US" sz="1400" b="1" dirty="0">
                <a:solidFill>
                  <a:schemeClr val="accent2">
                    <a:lumMod val="75000"/>
                  </a:schemeClr>
                </a:solidFill>
                <a:latin typeface="+mj-lt"/>
                <a:ea typeface="+mj-ea"/>
                <a:cs typeface="+mj-cs"/>
              </a:rPr>
              <a:t>Protocol Procedure for Experiment 2.</a:t>
            </a:r>
            <a:endParaRPr lang="en-IN" sz="1400" b="1" dirty="0">
              <a:solidFill>
                <a:schemeClr val="accent2">
                  <a:lumMod val="75000"/>
                </a:schemeClr>
              </a:solidFill>
              <a:latin typeface="+mj-lt"/>
              <a:ea typeface="+mj-ea"/>
              <a:cs typeface="+mj-cs"/>
            </a:endParaRPr>
          </a:p>
        </p:txBody>
      </p:sp>
    </p:spTree>
    <p:extLst>
      <p:ext uri="{BB962C8B-B14F-4D97-AF65-F5344CB8AC3E}">
        <p14:creationId xmlns:p14="http://schemas.microsoft.com/office/powerpoint/2010/main" val="3066819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685801" y="563763"/>
            <a:ext cx="10587848" cy="1033669"/>
          </a:xfrm>
        </p:spPr>
        <p:txBody>
          <a:bodyPr>
            <a:normAutofit fontScale="90000"/>
          </a:bodyPr>
          <a:lstStyle/>
          <a:p>
            <a:r>
              <a:rPr lang="en-IN" sz="4000" b="1" dirty="0">
                <a:solidFill>
                  <a:srgbClr val="FFFFFF"/>
                </a:solidFill>
              </a:rPr>
              <a:t>Implementation: Experiment 2: Establishing methods across individuals </a:t>
            </a:r>
            <a:br>
              <a:rPr lang="en-IN" sz="4000" b="1" dirty="0">
                <a:solidFill>
                  <a:srgbClr val="FFFFFF"/>
                </a:solidFill>
              </a:rPr>
            </a:br>
            <a:endParaRPr lang="en-IN" sz="4000" b="1" dirty="0">
              <a:solidFill>
                <a:srgbClr val="FFFFFF"/>
              </a:solidFill>
            </a:endParaRPr>
          </a:p>
        </p:txBody>
      </p:sp>
      <p:sp>
        <p:nvSpPr>
          <p:cNvPr id="3" name="Content Placeholder 2">
            <a:extLst>
              <a:ext uri="{FF2B5EF4-FFF2-40B4-BE49-F238E27FC236}">
                <a16:creationId xmlns:a16="http://schemas.microsoft.com/office/drawing/2014/main" id="{973C1538-E5C6-4520-B534-D14AA1C7DD5C}"/>
              </a:ext>
            </a:extLst>
          </p:cNvPr>
          <p:cNvSpPr>
            <a:spLocks noGrp="1"/>
          </p:cNvSpPr>
          <p:nvPr>
            <p:ph idx="1"/>
          </p:nvPr>
        </p:nvSpPr>
        <p:spPr>
          <a:xfrm>
            <a:off x="329003" y="449381"/>
            <a:ext cx="11533994" cy="3296666"/>
          </a:xfrm>
        </p:spPr>
        <p:txBody>
          <a:bodyPr anchor="ctr">
            <a:normAutofit/>
          </a:bodyPr>
          <a:lstStyle/>
          <a:p>
            <a:pPr marL="0" indent="0">
              <a:buNone/>
            </a:pPr>
            <a:endParaRPr lang="en-IN" sz="2000" b="1" dirty="0">
              <a:solidFill>
                <a:srgbClr val="00B0F0"/>
              </a:solidFill>
              <a:latin typeface="+mj-lt"/>
              <a:ea typeface="+mj-ea"/>
              <a:cs typeface="+mj-cs"/>
            </a:endParaRPr>
          </a:p>
          <a:p>
            <a:pPr>
              <a:buFont typeface="Wingdings" panose="05000000000000000000" pitchFamily="2" charset="2"/>
              <a:buChar char="Ø"/>
            </a:pPr>
            <a:r>
              <a:rPr lang="en-IN" sz="2400" b="1" dirty="0">
                <a:solidFill>
                  <a:srgbClr val="00B0F0"/>
                </a:solidFill>
                <a:latin typeface="+mj-lt"/>
                <a:ea typeface="+mj-ea"/>
                <a:cs typeface="+mj-cs"/>
              </a:rPr>
              <a:t>Exploratory Analysis :</a:t>
            </a:r>
          </a:p>
          <a:p>
            <a:pPr marL="742950" lvl="1" indent="-285750" algn="just"/>
            <a:r>
              <a:rPr lang="en-US" sz="2100" dirty="0">
                <a:latin typeface="+mj-lt"/>
                <a:ea typeface="+mj-ea"/>
                <a:cs typeface="+mj-cs"/>
              </a:rPr>
              <a:t>Heart rate and </a:t>
            </a:r>
            <a:r>
              <a:rPr lang="en-IN" sz="2100" dirty="0">
                <a:latin typeface="+mj-lt"/>
                <a:ea typeface="+mj-ea"/>
                <a:cs typeface="+mj-cs"/>
              </a:rPr>
              <a:t>skin conductance level</a:t>
            </a:r>
            <a:r>
              <a:rPr lang="en-US" sz="2100" dirty="0">
                <a:latin typeface="+mj-lt"/>
                <a:ea typeface="+mj-ea"/>
                <a:cs typeface="+mj-cs"/>
              </a:rPr>
              <a:t> sensitive to changes in cognitive workload. </a:t>
            </a:r>
          </a:p>
          <a:p>
            <a:pPr marL="742950" lvl="1" indent="-285750" algn="just"/>
            <a:r>
              <a:rPr lang="en-US" sz="2100" dirty="0">
                <a:latin typeface="+mj-lt"/>
                <a:ea typeface="+mj-ea"/>
                <a:cs typeface="+mj-cs"/>
              </a:rPr>
              <a:t>Figure shows that while giving metal load in each task block, we get Red spikes.</a:t>
            </a:r>
          </a:p>
          <a:p>
            <a:pPr marL="457200" lvl="1" indent="0" algn="just">
              <a:buNone/>
            </a:pPr>
            <a:endParaRPr lang="en-IN" sz="2100" dirty="0">
              <a:latin typeface="+mj-lt"/>
              <a:ea typeface="+mj-ea"/>
              <a:cs typeface="+mj-cs"/>
            </a:endParaRPr>
          </a:p>
          <a:p>
            <a:pPr marL="457200" lvl="1" indent="0" algn="just">
              <a:buNone/>
            </a:pPr>
            <a:endParaRPr lang="en-US" sz="2200" b="1" dirty="0">
              <a:solidFill>
                <a:srgbClr val="FF0000"/>
              </a:solidFill>
              <a:latin typeface="+mj-lt"/>
              <a:ea typeface="+mj-ea"/>
              <a:cs typeface="+mj-cs"/>
            </a:endParaRPr>
          </a:p>
          <a:p>
            <a:pPr marL="457200" lvl="1" indent="0" algn="just">
              <a:buNone/>
            </a:pPr>
            <a:r>
              <a:rPr lang="en-US" b="1">
                <a:solidFill>
                  <a:srgbClr val="FF0000"/>
                </a:solidFill>
                <a:latin typeface="+mj-lt"/>
                <a:ea typeface="+mj-ea"/>
                <a:cs typeface="+mj-cs"/>
              </a:rPr>
              <a:t>Red</a:t>
            </a:r>
            <a:r>
              <a:rPr lang="en-US">
                <a:latin typeface="+mj-lt"/>
                <a:ea typeface="+mj-ea"/>
                <a:cs typeface="+mj-cs"/>
              </a:rPr>
              <a:t> </a:t>
            </a:r>
            <a:r>
              <a:rPr lang="en-US" dirty="0">
                <a:latin typeface="+mj-lt"/>
                <a:ea typeface="+mj-ea"/>
                <a:cs typeface="+mj-cs"/>
              </a:rPr>
              <a:t>indicates </a:t>
            </a:r>
            <a:r>
              <a:rPr lang="en-US" dirty="0">
                <a:solidFill>
                  <a:srgbClr val="FF0000"/>
                </a:solidFill>
                <a:latin typeface="+mj-lt"/>
                <a:ea typeface="+mj-ea"/>
                <a:cs typeface="+mj-cs"/>
              </a:rPr>
              <a:t>maximum heart rate </a:t>
            </a:r>
            <a:r>
              <a:rPr lang="en-US" sz="2200" dirty="0">
                <a:solidFill>
                  <a:srgbClr val="FF0000"/>
                </a:solidFill>
                <a:latin typeface="+mj-lt"/>
                <a:ea typeface="+mj-ea"/>
                <a:cs typeface="+mj-cs"/>
              </a:rPr>
              <a:t>	</a:t>
            </a:r>
            <a:r>
              <a:rPr lang="en-US" sz="2200">
                <a:solidFill>
                  <a:srgbClr val="FF0000"/>
                </a:solidFill>
                <a:latin typeface="+mj-lt"/>
                <a:ea typeface="+mj-ea"/>
                <a:cs typeface="+mj-cs"/>
              </a:rPr>
              <a:t>	</a:t>
            </a:r>
            <a:r>
              <a:rPr lang="en-US" b="1">
                <a:solidFill>
                  <a:schemeClr val="accent1">
                    <a:lumMod val="50000"/>
                  </a:schemeClr>
                </a:solidFill>
                <a:latin typeface="+mj-lt"/>
                <a:ea typeface="+mj-ea"/>
                <a:cs typeface="+mj-cs"/>
              </a:rPr>
              <a:t>Blue</a:t>
            </a:r>
            <a:r>
              <a:rPr lang="en-US">
                <a:latin typeface="+mj-lt"/>
                <a:ea typeface="+mj-ea"/>
                <a:cs typeface="+mj-cs"/>
              </a:rPr>
              <a:t> </a:t>
            </a:r>
            <a:r>
              <a:rPr lang="en-US" dirty="0">
                <a:latin typeface="+mj-lt"/>
                <a:ea typeface="+mj-ea"/>
                <a:cs typeface="+mj-cs"/>
              </a:rPr>
              <a:t>indicates </a:t>
            </a:r>
            <a:r>
              <a:rPr lang="en-US" dirty="0">
                <a:solidFill>
                  <a:schemeClr val="accent1">
                    <a:lumMod val="50000"/>
                  </a:schemeClr>
                </a:solidFill>
                <a:latin typeface="+mj-lt"/>
                <a:ea typeface="+mj-ea"/>
                <a:cs typeface="+mj-cs"/>
              </a:rPr>
              <a:t>minimum heart rate</a:t>
            </a:r>
            <a:endParaRPr lang="en-IN" dirty="0">
              <a:latin typeface="+mj-lt"/>
              <a:ea typeface="+mj-ea"/>
              <a:cs typeface="+mj-cs"/>
            </a:endParaRPr>
          </a:p>
          <a:p>
            <a:pPr>
              <a:buFont typeface="Wingdings" panose="05000000000000000000" pitchFamily="2" charset="2"/>
              <a:buChar char="Ø"/>
            </a:pPr>
            <a:endParaRPr lang="en-IN" sz="2400" dirty="0">
              <a:latin typeface="+mj-lt"/>
              <a:ea typeface="+mj-ea"/>
              <a:cs typeface="+mj-cs"/>
            </a:endParaRPr>
          </a:p>
          <a:p>
            <a:pPr>
              <a:buFont typeface="Wingdings" panose="05000000000000000000" pitchFamily="2" charset="2"/>
              <a:buChar char="Ø"/>
            </a:pPr>
            <a:endParaRPr lang="en-IN" sz="2000" dirty="0">
              <a:latin typeface="+mj-lt"/>
              <a:ea typeface="+mj-ea"/>
              <a:cs typeface="+mj-cs"/>
            </a:endParaRPr>
          </a:p>
        </p:txBody>
      </p:sp>
      <p:sp>
        <p:nvSpPr>
          <p:cNvPr id="5" name="Slide Number Placeholder 4">
            <a:extLst>
              <a:ext uri="{FF2B5EF4-FFF2-40B4-BE49-F238E27FC236}">
                <a16:creationId xmlns:a16="http://schemas.microsoft.com/office/drawing/2014/main" id="{5E9A2124-EC23-4357-9352-E0D0D53F4C80}"/>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14</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pic>
        <p:nvPicPr>
          <p:cNvPr id="6" name="Picture 5" descr="Chart&#10;&#10;Description automatically generated">
            <a:extLst>
              <a:ext uri="{FF2B5EF4-FFF2-40B4-BE49-F238E27FC236}">
                <a16:creationId xmlns:a16="http://schemas.microsoft.com/office/drawing/2014/main" id="{D6D5565D-2C13-4941-AD67-0094FC1CD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55" y="3536384"/>
            <a:ext cx="10093289" cy="3101609"/>
          </a:xfrm>
          <a:prstGeom prst="rect">
            <a:avLst/>
          </a:prstGeom>
        </p:spPr>
      </p:pic>
    </p:spTree>
    <p:extLst>
      <p:ext uri="{BB962C8B-B14F-4D97-AF65-F5344CB8AC3E}">
        <p14:creationId xmlns:p14="http://schemas.microsoft.com/office/powerpoint/2010/main" val="1415480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685801" y="563763"/>
            <a:ext cx="10587848" cy="1033669"/>
          </a:xfrm>
        </p:spPr>
        <p:txBody>
          <a:bodyPr>
            <a:normAutofit fontScale="90000"/>
          </a:bodyPr>
          <a:lstStyle/>
          <a:p>
            <a:r>
              <a:rPr lang="en-IN" sz="4000" b="1">
                <a:solidFill>
                  <a:srgbClr val="FFFFFF"/>
                </a:solidFill>
              </a:rPr>
              <a:t>Results and Evaluation</a:t>
            </a:r>
            <a:br>
              <a:rPr lang="en-IN" sz="4000" b="1">
                <a:solidFill>
                  <a:srgbClr val="FFFFFF"/>
                </a:solidFill>
              </a:rPr>
            </a:br>
            <a:endParaRPr lang="en-IN" sz="4000" b="1" dirty="0">
              <a:solidFill>
                <a:srgbClr val="FFFFFF"/>
              </a:solidFill>
            </a:endParaRPr>
          </a:p>
        </p:txBody>
      </p:sp>
      <p:sp>
        <p:nvSpPr>
          <p:cNvPr id="5" name="Slide Number Placeholder 4">
            <a:extLst>
              <a:ext uri="{FF2B5EF4-FFF2-40B4-BE49-F238E27FC236}">
                <a16:creationId xmlns:a16="http://schemas.microsoft.com/office/drawing/2014/main" id="{5E9A2124-EC23-4357-9352-E0D0D53F4C80}"/>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smtClean="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15</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pic>
        <p:nvPicPr>
          <p:cNvPr id="17" name="Picture 16" descr="A screenshot of a computer&#10;&#10;Description automatically generated with low confidence">
            <a:extLst>
              <a:ext uri="{FF2B5EF4-FFF2-40B4-BE49-F238E27FC236}">
                <a16:creationId xmlns:a16="http://schemas.microsoft.com/office/drawing/2014/main" id="{EEBFBC0F-3249-4AE9-9BBF-4428A5C63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724" y="2619375"/>
            <a:ext cx="11412188" cy="3400237"/>
          </a:xfrm>
          <a:prstGeom prst="rect">
            <a:avLst/>
          </a:prstGeom>
        </p:spPr>
      </p:pic>
      <p:sp>
        <p:nvSpPr>
          <p:cNvPr id="13" name="TextBox 12">
            <a:extLst>
              <a:ext uri="{FF2B5EF4-FFF2-40B4-BE49-F238E27FC236}">
                <a16:creationId xmlns:a16="http://schemas.microsoft.com/office/drawing/2014/main" id="{F2AA4121-7F2D-472C-BAD6-DE5009864B07}"/>
              </a:ext>
            </a:extLst>
          </p:cNvPr>
          <p:cNvSpPr txBox="1"/>
          <p:nvPr/>
        </p:nvSpPr>
        <p:spPr>
          <a:xfrm>
            <a:off x="1494365" y="6069474"/>
            <a:ext cx="10091056" cy="369332"/>
          </a:xfrm>
          <a:prstGeom prst="rect">
            <a:avLst/>
          </a:prstGeom>
          <a:noFill/>
        </p:spPr>
        <p:txBody>
          <a:bodyPr wrap="square" rtlCol="0">
            <a:spAutoFit/>
          </a:bodyPr>
          <a:lstStyle/>
          <a:p>
            <a:pPr algn="l"/>
            <a:r>
              <a:rPr lang="en-US" b="1" dirty="0">
                <a:solidFill>
                  <a:schemeClr val="accent1">
                    <a:lumMod val="75000"/>
                  </a:schemeClr>
                </a:solidFill>
                <a:latin typeface="+mj-lt"/>
                <a:ea typeface="+mj-ea"/>
                <a:cs typeface="+mj-cs"/>
              </a:rPr>
              <a:t>Classification accuracy (from left to right) using</a:t>
            </a:r>
            <a:endParaRPr lang="en-IN" b="1" dirty="0">
              <a:solidFill>
                <a:srgbClr val="7030A0"/>
              </a:solidFill>
              <a:latin typeface="+mj-lt"/>
              <a:ea typeface="+mj-ea"/>
              <a:cs typeface="+mj-cs"/>
            </a:endParaRPr>
          </a:p>
        </p:txBody>
      </p:sp>
      <p:sp>
        <p:nvSpPr>
          <p:cNvPr id="4" name="TextBox 3">
            <a:extLst>
              <a:ext uri="{FF2B5EF4-FFF2-40B4-BE49-F238E27FC236}">
                <a16:creationId xmlns:a16="http://schemas.microsoft.com/office/drawing/2014/main" id="{BF3F20D9-D64C-4127-9BDB-8DFAE0EAB7BC}"/>
              </a:ext>
            </a:extLst>
          </p:cNvPr>
          <p:cNvSpPr txBox="1"/>
          <p:nvPr/>
        </p:nvSpPr>
        <p:spPr>
          <a:xfrm>
            <a:off x="746200" y="2752717"/>
            <a:ext cx="10699596" cy="307777"/>
          </a:xfrm>
          <a:prstGeom prst="rect">
            <a:avLst/>
          </a:prstGeom>
          <a:noFill/>
        </p:spPr>
        <p:txBody>
          <a:bodyPr wrap="none" rtlCol="0">
            <a:spAutoFit/>
          </a:bodyPr>
          <a:lstStyle/>
          <a:p>
            <a:r>
              <a:rPr lang="en-US" sz="1400" b="1" dirty="0">
                <a:solidFill>
                  <a:srgbClr val="FF0000"/>
                </a:solidFill>
                <a:latin typeface="+mj-lt"/>
                <a:ea typeface="+mj-ea"/>
                <a:cs typeface="+mj-cs"/>
              </a:rPr>
              <a:t>       (1) driving features only                       </a:t>
            </a:r>
            <a:r>
              <a:rPr lang="en-US" sz="1400" b="1" dirty="0">
                <a:solidFill>
                  <a:srgbClr val="00B050"/>
                </a:solidFill>
                <a:latin typeface="+mj-lt"/>
                <a:ea typeface="+mj-ea"/>
                <a:cs typeface="+mj-cs"/>
              </a:rPr>
              <a:t>(2) heart rate features only                      </a:t>
            </a:r>
            <a:r>
              <a:rPr lang="en-US" sz="1400" b="1" dirty="0">
                <a:solidFill>
                  <a:schemeClr val="accent4">
                    <a:lumMod val="75000"/>
                  </a:schemeClr>
                </a:solidFill>
                <a:latin typeface="+mj-lt"/>
                <a:ea typeface="+mj-ea"/>
                <a:cs typeface="+mj-cs"/>
              </a:rPr>
              <a:t>(3) all physiology features               </a:t>
            </a:r>
            <a:r>
              <a:rPr lang="en-US" sz="1400" b="1" dirty="0">
                <a:solidFill>
                  <a:srgbClr val="7030A0"/>
                </a:solidFill>
                <a:latin typeface="+mj-lt"/>
                <a:ea typeface="+mj-ea"/>
                <a:cs typeface="+mj-cs"/>
              </a:rPr>
              <a:t>(4) physiology and driving features</a:t>
            </a:r>
            <a:r>
              <a:rPr lang="en-US" sz="1400" b="1" dirty="0">
                <a:solidFill>
                  <a:srgbClr val="00B050"/>
                </a:solidFill>
                <a:latin typeface="+mj-lt"/>
                <a:ea typeface="+mj-ea"/>
                <a:cs typeface="+mj-cs"/>
              </a:rPr>
              <a:t> </a:t>
            </a:r>
            <a:endParaRPr lang="en-IN" sz="1400" dirty="0"/>
          </a:p>
        </p:txBody>
      </p:sp>
      <p:sp>
        <p:nvSpPr>
          <p:cNvPr id="6" name="TextBox 5">
            <a:extLst>
              <a:ext uri="{FF2B5EF4-FFF2-40B4-BE49-F238E27FC236}">
                <a16:creationId xmlns:a16="http://schemas.microsoft.com/office/drawing/2014/main" id="{7FAB1387-D602-4CF6-BE98-2C1D4C531E43}"/>
              </a:ext>
            </a:extLst>
          </p:cNvPr>
          <p:cNvSpPr txBox="1"/>
          <p:nvPr/>
        </p:nvSpPr>
        <p:spPr>
          <a:xfrm>
            <a:off x="459350" y="1816571"/>
            <a:ext cx="2765694" cy="430887"/>
          </a:xfrm>
          <a:prstGeom prst="rect">
            <a:avLst/>
          </a:prstGeom>
          <a:noFill/>
        </p:spPr>
        <p:txBody>
          <a:bodyPr wrap="none" rtlCol="0">
            <a:spAutoFit/>
          </a:bodyPr>
          <a:lstStyle/>
          <a:p>
            <a:pPr marL="285750" indent="-285750">
              <a:buFont typeface="Wingdings" panose="05000000000000000000" pitchFamily="2" charset="2"/>
              <a:buChar char="Ø"/>
            </a:pPr>
            <a:r>
              <a:rPr lang="en-IN" sz="2200" b="1" dirty="0">
                <a:solidFill>
                  <a:srgbClr val="00B0F0"/>
                </a:solidFill>
                <a:latin typeface="+mj-lt"/>
                <a:ea typeface="+mj-ea"/>
                <a:cs typeface="+mj-cs"/>
              </a:rPr>
              <a:t>Classification Results</a:t>
            </a:r>
            <a:endParaRPr lang="en-IN" sz="2200" dirty="0"/>
          </a:p>
        </p:txBody>
      </p:sp>
    </p:spTree>
    <p:extLst>
      <p:ext uri="{BB962C8B-B14F-4D97-AF65-F5344CB8AC3E}">
        <p14:creationId xmlns:p14="http://schemas.microsoft.com/office/powerpoint/2010/main" val="723085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685801" y="563763"/>
            <a:ext cx="10587848" cy="1033669"/>
          </a:xfrm>
        </p:spPr>
        <p:txBody>
          <a:bodyPr>
            <a:normAutofit fontScale="90000"/>
          </a:bodyPr>
          <a:lstStyle/>
          <a:p>
            <a:r>
              <a:rPr lang="en-IN" sz="4000" b="1">
                <a:solidFill>
                  <a:srgbClr val="FFFFFF"/>
                </a:solidFill>
              </a:rPr>
              <a:t>Results and Evaluation</a:t>
            </a:r>
            <a:br>
              <a:rPr lang="en-IN" sz="4000" b="1">
                <a:solidFill>
                  <a:srgbClr val="FFFFFF"/>
                </a:solidFill>
              </a:rPr>
            </a:br>
            <a:endParaRPr lang="en-IN" sz="4000" b="1" dirty="0">
              <a:solidFill>
                <a:srgbClr val="FFFFFF"/>
              </a:solidFill>
            </a:endParaRPr>
          </a:p>
        </p:txBody>
      </p:sp>
      <p:sp>
        <p:nvSpPr>
          <p:cNvPr id="5" name="Slide Number Placeholder 4">
            <a:extLst>
              <a:ext uri="{FF2B5EF4-FFF2-40B4-BE49-F238E27FC236}">
                <a16:creationId xmlns:a16="http://schemas.microsoft.com/office/drawing/2014/main" id="{5E9A2124-EC23-4357-9352-E0D0D53F4C80}"/>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smtClean="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16</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sp>
        <p:nvSpPr>
          <p:cNvPr id="15" name="Content Placeholder 2">
            <a:extLst>
              <a:ext uri="{FF2B5EF4-FFF2-40B4-BE49-F238E27FC236}">
                <a16:creationId xmlns:a16="http://schemas.microsoft.com/office/drawing/2014/main" id="{E574CB97-5E40-45C8-A81A-F61443344785}"/>
              </a:ext>
            </a:extLst>
          </p:cNvPr>
          <p:cNvSpPr txBox="1">
            <a:spLocks/>
          </p:cNvSpPr>
          <p:nvPr/>
        </p:nvSpPr>
        <p:spPr>
          <a:xfrm>
            <a:off x="229677" y="918672"/>
            <a:ext cx="11732646" cy="1502228"/>
          </a:xfrm>
          <a:prstGeom prst="rect">
            <a:avLst/>
          </a:prstGeom>
        </p:spPr>
        <p:txBody>
          <a:bodyPr vert="horz" lIns="91440" tIns="45720" rIns="91440" bIns="45720" rtlCol="0" anchor="ct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2400" b="1" i="0" u="sng" strike="noStrike" kern="1200" cap="none" spc="0" normalizeH="0" baseline="0" noProof="0" dirty="0">
              <a:ln>
                <a:noFill/>
              </a:ln>
              <a:solidFill>
                <a:srgbClr val="4472C4"/>
              </a:solidFill>
              <a:effectLst/>
              <a:uLnTx/>
              <a:uFillTx/>
              <a:latin typeface="Calibri Light" panose="020F03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4900" b="1" i="0" u="none" strike="noStrike" kern="1200" cap="none" spc="0" normalizeH="0" baseline="0" noProof="0" dirty="0">
              <a:ln>
                <a:noFill/>
              </a:ln>
              <a:solidFill>
                <a:srgbClr val="00B0F0"/>
              </a:solidFill>
              <a:effectLst/>
              <a:uLnTx/>
              <a:uFillTx/>
              <a:latin typeface="Calibri Light" panose="020F0302020204030204"/>
              <a:ea typeface="+mn-ea"/>
              <a:cs typeface="+mn-cs"/>
            </a:endParaRPr>
          </a:p>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lang="en-IN" sz="8800" b="1" dirty="0">
                <a:solidFill>
                  <a:srgbClr val="00B0F0"/>
                </a:solidFill>
                <a:latin typeface="Calibri Light" panose="020F0302020204030204"/>
              </a:rPr>
              <a:t>Result Analysis:</a:t>
            </a:r>
          </a:p>
          <a:p>
            <a:pPr marL="0" marR="0" lvl="0" indent="0" algn="l" defTabSz="914400" rtl="0" eaLnBrk="1" fontAlgn="auto" latinLnBrk="0" hangingPunct="1">
              <a:lnSpc>
                <a:spcPct val="90000"/>
              </a:lnSpc>
              <a:spcBef>
                <a:spcPts val="1000"/>
              </a:spcBef>
              <a:spcAft>
                <a:spcPts val="0"/>
              </a:spcAft>
              <a:buClrTx/>
              <a:buSzTx/>
              <a:buNone/>
              <a:tabLst/>
              <a:defRPr/>
            </a:pPr>
            <a:endParaRPr lang="en-US" sz="8000" dirty="0">
              <a:solidFill>
                <a:prstClr val="black"/>
              </a:solidFill>
              <a:latin typeface="Calibri Light" panose="020F0302020204030204"/>
            </a:endParaRPr>
          </a:p>
          <a:p>
            <a:r>
              <a:rPr lang="en-US" sz="7200" b="1" dirty="0"/>
              <a:t>Hyper Parameters:</a:t>
            </a:r>
          </a:p>
          <a:p>
            <a:pPr marL="0" indent="0">
              <a:buNone/>
            </a:pPr>
            <a:r>
              <a:rPr lang="en-US" sz="7200" dirty="0">
                <a:solidFill>
                  <a:prstClr val="black"/>
                </a:solidFill>
                <a:latin typeface="Calibri Light" panose="020F0302020204030204"/>
              </a:rPr>
              <a:t>           - increase windows size improved classification accuracy in all cases, except in first case</a:t>
            </a:r>
          </a:p>
          <a:p>
            <a:pPr marL="0" indent="0">
              <a:buNone/>
            </a:pPr>
            <a:r>
              <a:rPr lang="en-US" sz="7200" dirty="0">
                <a:solidFill>
                  <a:prstClr val="black"/>
                </a:solidFill>
                <a:latin typeface="Calibri Light" panose="020F0302020204030204"/>
              </a:rPr>
              <a:t>            - overlap factor doesn’t have a significant impact on the classification accuracy.</a:t>
            </a:r>
          </a:p>
          <a:p>
            <a:r>
              <a:rPr lang="en-US" sz="7200" dirty="0">
                <a:solidFill>
                  <a:prstClr val="black"/>
                </a:solidFill>
                <a:latin typeface="Calibri Light" panose="020F0302020204030204"/>
              </a:rPr>
              <a:t>Nearest neighbor performed worst, while the other classifiers had similar performance.</a:t>
            </a:r>
          </a:p>
          <a:p>
            <a:r>
              <a:rPr lang="en-US" sz="7200" dirty="0">
                <a:solidFill>
                  <a:prstClr val="black"/>
                </a:solidFill>
                <a:latin typeface="Calibri Light" panose="020F0302020204030204"/>
              </a:rPr>
              <a:t>The best performance was found in 3 and 4 using physiological data.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sz="7200" b="1" dirty="0">
              <a:solidFill>
                <a:prstClr val="black"/>
              </a:solidFill>
              <a:latin typeface="Calibri Light" panose="020F0302020204030204"/>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1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IN" sz="2200" b="1" i="0" u="none" strike="noStrike" kern="1200" cap="none" spc="0" normalizeH="0" baseline="0" noProof="0" dirty="0">
              <a:ln>
                <a:noFill/>
              </a:ln>
              <a:solidFill>
                <a:srgbClr val="00B0F0"/>
              </a:solidFill>
              <a:effectLst/>
              <a:uLnTx/>
              <a:uFillTx/>
              <a:latin typeface="Calibri Light" panose="020F0302020204030204"/>
              <a:ea typeface="+mn-ea"/>
              <a:cs typeface="+mn-cs"/>
            </a:endParaRPr>
          </a:p>
        </p:txBody>
      </p:sp>
      <p:pic>
        <p:nvPicPr>
          <p:cNvPr id="17" name="Picture 16" descr="A screenshot of a computer&#10;&#10;Description automatically generated with low confidence">
            <a:extLst>
              <a:ext uri="{FF2B5EF4-FFF2-40B4-BE49-F238E27FC236}">
                <a16:creationId xmlns:a16="http://schemas.microsoft.com/office/drawing/2014/main" id="{EEBFBC0F-3249-4AE9-9BBF-4428A5C63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677" y="3306919"/>
            <a:ext cx="11215090" cy="3293905"/>
          </a:xfrm>
          <a:prstGeom prst="rect">
            <a:avLst/>
          </a:prstGeom>
        </p:spPr>
      </p:pic>
      <p:sp>
        <p:nvSpPr>
          <p:cNvPr id="11" name="TextBox 10">
            <a:extLst>
              <a:ext uri="{FF2B5EF4-FFF2-40B4-BE49-F238E27FC236}">
                <a16:creationId xmlns:a16="http://schemas.microsoft.com/office/drawing/2014/main" id="{E0254F0B-3257-4A94-8E30-F1C4853CAB12}"/>
              </a:ext>
            </a:extLst>
          </p:cNvPr>
          <p:cNvSpPr txBox="1"/>
          <p:nvPr/>
        </p:nvSpPr>
        <p:spPr>
          <a:xfrm>
            <a:off x="685801" y="3275111"/>
            <a:ext cx="10699596" cy="307777"/>
          </a:xfrm>
          <a:prstGeom prst="rect">
            <a:avLst/>
          </a:prstGeom>
          <a:noFill/>
        </p:spPr>
        <p:txBody>
          <a:bodyPr wrap="none" rtlCol="0">
            <a:spAutoFit/>
          </a:bodyPr>
          <a:lstStyle/>
          <a:p>
            <a:r>
              <a:rPr lang="en-US" sz="1400" b="1" dirty="0">
                <a:solidFill>
                  <a:srgbClr val="FF0000"/>
                </a:solidFill>
                <a:latin typeface="+mj-lt"/>
                <a:ea typeface="+mj-ea"/>
                <a:cs typeface="+mj-cs"/>
              </a:rPr>
              <a:t>       (1) driving features only                       </a:t>
            </a:r>
            <a:r>
              <a:rPr lang="en-US" sz="1400" b="1" dirty="0">
                <a:solidFill>
                  <a:srgbClr val="00B050"/>
                </a:solidFill>
                <a:latin typeface="+mj-lt"/>
                <a:ea typeface="+mj-ea"/>
                <a:cs typeface="+mj-cs"/>
              </a:rPr>
              <a:t>(2) heart rate features only                      </a:t>
            </a:r>
            <a:r>
              <a:rPr lang="en-US" sz="1400" b="1" dirty="0">
                <a:solidFill>
                  <a:schemeClr val="accent4">
                    <a:lumMod val="75000"/>
                  </a:schemeClr>
                </a:solidFill>
                <a:latin typeface="+mj-lt"/>
                <a:ea typeface="+mj-ea"/>
                <a:cs typeface="+mj-cs"/>
              </a:rPr>
              <a:t>(3) all physiology features               </a:t>
            </a:r>
            <a:r>
              <a:rPr lang="en-US" sz="1400" b="1" dirty="0">
                <a:solidFill>
                  <a:srgbClr val="7030A0"/>
                </a:solidFill>
                <a:latin typeface="+mj-lt"/>
                <a:ea typeface="+mj-ea"/>
                <a:cs typeface="+mj-cs"/>
              </a:rPr>
              <a:t>(4) physiology and driving features</a:t>
            </a:r>
            <a:r>
              <a:rPr lang="en-US" sz="1400" b="1" dirty="0">
                <a:solidFill>
                  <a:srgbClr val="00B050"/>
                </a:solidFill>
                <a:latin typeface="+mj-lt"/>
                <a:ea typeface="+mj-ea"/>
                <a:cs typeface="+mj-cs"/>
              </a:rPr>
              <a:t> </a:t>
            </a:r>
            <a:endParaRPr lang="en-IN" sz="1400" dirty="0"/>
          </a:p>
        </p:txBody>
      </p:sp>
    </p:spTree>
    <p:extLst>
      <p:ext uri="{BB962C8B-B14F-4D97-AF65-F5344CB8AC3E}">
        <p14:creationId xmlns:p14="http://schemas.microsoft.com/office/powerpoint/2010/main" val="1868541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1371599" y="294538"/>
            <a:ext cx="9895951" cy="1033669"/>
          </a:xfrm>
        </p:spPr>
        <p:txBody>
          <a:bodyPr>
            <a:normAutofit/>
          </a:bodyPr>
          <a:lstStyle/>
          <a:p>
            <a:r>
              <a:rPr lang="en-IN" sz="4000" b="1" dirty="0">
                <a:solidFill>
                  <a:srgbClr val="FFFFFF"/>
                </a:solidFill>
              </a:rPr>
              <a:t>Conclusion</a:t>
            </a:r>
          </a:p>
        </p:txBody>
      </p:sp>
      <p:sp>
        <p:nvSpPr>
          <p:cNvPr id="5" name="Slide Number Placeholder 4">
            <a:extLst>
              <a:ext uri="{FF2B5EF4-FFF2-40B4-BE49-F238E27FC236}">
                <a16:creationId xmlns:a16="http://schemas.microsoft.com/office/drawing/2014/main" id="{5E9A2124-EC23-4357-9352-E0D0D53F4C80}"/>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17</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8C2E096-0947-4F29-90D2-18E8B39B8533}"/>
              </a:ext>
            </a:extLst>
          </p:cNvPr>
          <p:cNvSpPr txBox="1"/>
          <p:nvPr/>
        </p:nvSpPr>
        <p:spPr>
          <a:xfrm>
            <a:off x="254700" y="1757065"/>
            <a:ext cx="4669725" cy="4616648"/>
          </a:xfrm>
          <a:prstGeom prst="rect">
            <a:avLst/>
          </a:prstGeom>
          <a:noFill/>
        </p:spPr>
        <p:txBody>
          <a:bodyPr wrap="square" rtlCol="0">
            <a:spAutoFit/>
          </a:bodyPr>
          <a:lstStyle/>
          <a:p>
            <a:r>
              <a:rPr lang="en-US" sz="2400" b="1" dirty="0">
                <a:solidFill>
                  <a:srgbClr val="00B050"/>
                </a:solidFill>
              </a:rPr>
              <a:t>Summary: </a:t>
            </a:r>
          </a:p>
          <a:p>
            <a:pPr marL="0" indent="0" algn="just">
              <a:buFont typeface="Arial" panose="020B0604020202020204" pitchFamily="34" charset="0"/>
              <a:buNone/>
            </a:pPr>
            <a:endParaRPr lang="en-US" sz="1800" dirty="0">
              <a:latin typeface="+mj-lt"/>
              <a:ea typeface="+mj-ea"/>
              <a:cs typeface="+mj-cs"/>
            </a:endParaRPr>
          </a:p>
          <a:p>
            <a:pPr marL="342900" indent="-342900" algn="just">
              <a:buFont typeface="+mj-lt"/>
              <a:buAutoNum type="arabicParenR"/>
            </a:pPr>
            <a:r>
              <a:rPr lang="en-US" dirty="0">
                <a:latin typeface="+mj-lt"/>
                <a:ea typeface="+mj-ea"/>
                <a:cs typeface="+mj-cs"/>
              </a:rPr>
              <a:t>Physiological data improves performance in   order to automatically detect elevated cognitive workload.</a:t>
            </a:r>
          </a:p>
          <a:p>
            <a:pPr algn="just"/>
            <a:endParaRPr lang="en-US" dirty="0">
              <a:latin typeface="+mj-lt"/>
              <a:ea typeface="+mj-ea"/>
              <a:cs typeface="+mj-cs"/>
            </a:endParaRPr>
          </a:p>
          <a:p>
            <a:pPr algn="just"/>
            <a:r>
              <a:rPr lang="en-IN" dirty="0">
                <a:latin typeface="+mj-lt"/>
                <a:ea typeface="+mj-ea"/>
                <a:cs typeface="+mj-cs"/>
              </a:rPr>
              <a:t>2)	Classification accuracy depends on </a:t>
            </a:r>
          </a:p>
          <a:p>
            <a:pPr marL="1200150" lvl="2" indent="-285750" algn="just">
              <a:buFont typeface="Arial" panose="020B0604020202020204" pitchFamily="34" charset="0"/>
              <a:buChar char="•"/>
            </a:pPr>
            <a:r>
              <a:rPr lang="en-IN" dirty="0">
                <a:latin typeface="+mj-lt"/>
                <a:ea typeface="+mj-ea"/>
                <a:cs typeface="+mj-cs"/>
              </a:rPr>
              <a:t>Learning algorithm</a:t>
            </a:r>
          </a:p>
          <a:p>
            <a:pPr marL="1200150" lvl="2" indent="-285750" algn="just">
              <a:buFont typeface="Arial" panose="020B0604020202020204" pitchFamily="34" charset="0"/>
              <a:buChar char="•"/>
            </a:pPr>
            <a:r>
              <a:rPr lang="en-IN" dirty="0">
                <a:latin typeface="+mj-lt"/>
                <a:ea typeface="+mj-ea"/>
                <a:cs typeface="+mj-cs"/>
              </a:rPr>
              <a:t>Training data</a:t>
            </a:r>
          </a:p>
          <a:p>
            <a:pPr marL="1200150" lvl="2" indent="-285750" algn="just">
              <a:buFont typeface="Arial" panose="020B0604020202020204" pitchFamily="34" charset="0"/>
              <a:buChar char="•"/>
            </a:pPr>
            <a:r>
              <a:rPr lang="en-US" dirty="0">
                <a:latin typeface="+mj-lt"/>
                <a:ea typeface="+mj-ea"/>
                <a:cs typeface="+mj-cs"/>
              </a:rPr>
              <a:t>Sliding window size</a:t>
            </a:r>
          </a:p>
          <a:p>
            <a:pPr marL="1200150" lvl="2" indent="-285750" algn="just">
              <a:buFont typeface="Arial" panose="020B0604020202020204" pitchFamily="34" charset="0"/>
              <a:buChar char="•"/>
            </a:pPr>
            <a:r>
              <a:rPr lang="en-US" dirty="0">
                <a:latin typeface="+mj-lt"/>
                <a:ea typeface="+mj-ea"/>
                <a:cs typeface="+mj-cs"/>
              </a:rPr>
              <a:t>Feature type</a:t>
            </a:r>
          </a:p>
          <a:p>
            <a:pPr lvl="1" algn="just"/>
            <a:endParaRPr lang="en-US" b="0" i="0" u="none" strike="noStrike" baseline="0" dirty="0">
              <a:latin typeface="TimesNewRomanPSMT"/>
            </a:endParaRPr>
          </a:p>
          <a:p>
            <a:pPr marL="285750" indent="-285750" algn="just">
              <a:buFont typeface="Arial" panose="020B0604020202020204" pitchFamily="34" charset="0"/>
              <a:buChar char="•"/>
            </a:pPr>
            <a:endParaRPr lang="en-US" b="1" dirty="0">
              <a:solidFill>
                <a:schemeClr val="accent1">
                  <a:lumMod val="75000"/>
                </a:schemeClr>
              </a:solidFill>
              <a:latin typeface="+mj-lt"/>
              <a:ea typeface="+mj-ea"/>
              <a:cs typeface="+mj-cs"/>
            </a:endParaRPr>
          </a:p>
          <a:p>
            <a:pPr algn="just"/>
            <a:endParaRPr lang="en-US" b="1" dirty="0">
              <a:solidFill>
                <a:schemeClr val="accent1">
                  <a:lumMod val="75000"/>
                </a:schemeClr>
              </a:solidFill>
              <a:latin typeface="+mj-lt"/>
              <a:ea typeface="+mj-ea"/>
              <a:cs typeface="+mj-cs"/>
            </a:endParaRPr>
          </a:p>
          <a:p>
            <a:pPr algn="l"/>
            <a:endParaRPr lang="en-IN" dirty="0">
              <a:latin typeface="+mj-lt"/>
              <a:ea typeface="+mj-ea"/>
              <a:cs typeface="+mj-cs"/>
            </a:endParaRPr>
          </a:p>
          <a:p>
            <a:pPr marL="285750" indent="-285750" algn="l">
              <a:buFont typeface="Arial" panose="020B0604020202020204" pitchFamily="34" charset="0"/>
              <a:buChar char="•"/>
            </a:pPr>
            <a:endParaRPr lang="en-US" dirty="0">
              <a:latin typeface="+mj-lt"/>
              <a:ea typeface="+mj-ea"/>
              <a:cs typeface="+mj-cs"/>
            </a:endParaRPr>
          </a:p>
        </p:txBody>
      </p:sp>
      <p:sp>
        <p:nvSpPr>
          <p:cNvPr id="3" name="TextBox 2">
            <a:extLst>
              <a:ext uri="{FF2B5EF4-FFF2-40B4-BE49-F238E27FC236}">
                <a16:creationId xmlns:a16="http://schemas.microsoft.com/office/drawing/2014/main" id="{4A9C63ED-CFC5-410C-AA88-ECD462E51FD4}"/>
              </a:ext>
            </a:extLst>
          </p:cNvPr>
          <p:cNvSpPr txBox="1"/>
          <p:nvPr/>
        </p:nvSpPr>
        <p:spPr>
          <a:xfrm>
            <a:off x="5471922" y="2393365"/>
            <a:ext cx="6232398" cy="2862322"/>
          </a:xfrm>
          <a:prstGeom prst="rect">
            <a:avLst/>
          </a:prstGeom>
          <a:noFill/>
        </p:spPr>
        <p:txBody>
          <a:bodyPr wrap="square" rtlCol="0">
            <a:spAutoFit/>
          </a:bodyPr>
          <a:lstStyle/>
          <a:p>
            <a:pPr algn="just"/>
            <a:r>
              <a:rPr lang="en-US" b="1" dirty="0">
                <a:solidFill>
                  <a:schemeClr val="accent1">
                    <a:lumMod val="75000"/>
                  </a:schemeClr>
                </a:solidFill>
                <a:latin typeface="+mj-lt"/>
                <a:ea typeface="+mj-ea"/>
                <a:cs typeface="+mj-cs"/>
              </a:rPr>
              <a:t>3)	Feature selection is the key for any machine learning 	algorithms. </a:t>
            </a:r>
          </a:p>
          <a:p>
            <a:pPr algn="just"/>
            <a:endParaRPr lang="en-US" b="1" dirty="0">
              <a:solidFill>
                <a:schemeClr val="accent1">
                  <a:lumMod val="75000"/>
                </a:schemeClr>
              </a:solidFill>
              <a:latin typeface="+mj-lt"/>
              <a:ea typeface="+mj-ea"/>
              <a:cs typeface="+mj-cs"/>
            </a:endParaRPr>
          </a:p>
          <a:p>
            <a:pPr algn="just"/>
            <a:r>
              <a:rPr lang="en-IN" dirty="0">
                <a:latin typeface="+mj-lt"/>
                <a:ea typeface="+mj-ea"/>
                <a:cs typeface="+mj-cs"/>
              </a:rPr>
              <a:t>4)	High accuracy can lead to: </a:t>
            </a:r>
          </a:p>
          <a:p>
            <a:pPr marL="1200150" lvl="2" indent="-285750" algn="just">
              <a:buFont typeface="Arial" panose="020B0604020202020204" pitchFamily="34" charset="0"/>
              <a:buChar char="•"/>
            </a:pPr>
            <a:r>
              <a:rPr lang="en-US" dirty="0">
                <a:latin typeface="+mj-lt"/>
                <a:ea typeface="+mj-ea"/>
                <a:cs typeface="+mj-cs"/>
              </a:rPr>
              <a:t>better recognition of elevated </a:t>
            </a:r>
            <a:r>
              <a:rPr lang="en-IN" dirty="0">
                <a:latin typeface="+mj-lt"/>
                <a:ea typeface="+mj-ea"/>
                <a:cs typeface="+mj-cs"/>
              </a:rPr>
              <a:t>cognitive load periods</a:t>
            </a:r>
          </a:p>
          <a:p>
            <a:pPr marL="1200150" lvl="2" indent="-285750" algn="just">
              <a:buFont typeface="Arial" panose="020B0604020202020204" pitchFamily="34" charset="0"/>
              <a:buChar char="•"/>
            </a:pPr>
            <a:r>
              <a:rPr lang="en-US" dirty="0">
                <a:latin typeface="+mj-lt"/>
                <a:ea typeface="+mj-ea"/>
                <a:cs typeface="+mj-cs"/>
              </a:rPr>
              <a:t>can improve adaptive human interface. </a:t>
            </a:r>
          </a:p>
          <a:p>
            <a:pPr marL="1200150" lvl="2" indent="-285750" algn="just">
              <a:buFont typeface="Arial" panose="020B0604020202020204" pitchFamily="34" charset="0"/>
              <a:buChar char="•"/>
            </a:pPr>
            <a:r>
              <a:rPr lang="en-IN" dirty="0">
                <a:latin typeface="+mj-lt"/>
                <a:ea typeface="+mj-ea"/>
                <a:cs typeface="+mj-cs"/>
              </a:rPr>
              <a:t>can help in transfer of control to adaptive interfaces.</a:t>
            </a:r>
          </a:p>
          <a:p>
            <a:pPr marL="742950" lvl="1" indent="-285750" algn="just">
              <a:buFont typeface="Arial" panose="020B0604020202020204" pitchFamily="34" charset="0"/>
              <a:buChar char="•"/>
            </a:pPr>
            <a:endParaRPr lang="en-US" dirty="0">
              <a:latin typeface="+mj-lt"/>
              <a:ea typeface="+mj-ea"/>
              <a:cs typeface="+mj-cs"/>
            </a:endParaRPr>
          </a:p>
          <a:p>
            <a:pPr algn="just"/>
            <a:endParaRPr lang="en-IN" b="1" dirty="0">
              <a:latin typeface="+mj-lt"/>
              <a:ea typeface="+mj-ea"/>
              <a:cs typeface="+mj-cs"/>
            </a:endParaRPr>
          </a:p>
          <a:p>
            <a:pPr algn="just"/>
            <a:endParaRPr lang="en-IN" b="1" dirty="0">
              <a:solidFill>
                <a:schemeClr val="accent6">
                  <a:lumMod val="75000"/>
                </a:schemeClr>
              </a:solidFill>
              <a:latin typeface="+mj-lt"/>
              <a:ea typeface="+mj-ea"/>
              <a:cs typeface="+mj-cs"/>
            </a:endParaRPr>
          </a:p>
        </p:txBody>
      </p:sp>
    </p:spTree>
    <p:extLst>
      <p:ext uri="{BB962C8B-B14F-4D97-AF65-F5344CB8AC3E}">
        <p14:creationId xmlns:p14="http://schemas.microsoft.com/office/powerpoint/2010/main" val="377073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1371599" y="294538"/>
            <a:ext cx="9895951" cy="1033669"/>
          </a:xfrm>
        </p:spPr>
        <p:txBody>
          <a:bodyPr>
            <a:normAutofit/>
          </a:bodyPr>
          <a:lstStyle/>
          <a:p>
            <a:r>
              <a:rPr lang="en-IN" sz="4000" b="1" dirty="0">
                <a:solidFill>
                  <a:srgbClr val="FFFFFF"/>
                </a:solidFill>
              </a:rPr>
              <a:t>Discussion and Future work</a:t>
            </a:r>
          </a:p>
        </p:txBody>
      </p:sp>
      <p:sp>
        <p:nvSpPr>
          <p:cNvPr id="5" name="Slide Number Placeholder 4">
            <a:extLst>
              <a:ext uri="{FF2B5EF4-FFF2-40B4-BE49-F238E27FC236}">
                <a16:creationId xmlns:a16="http://schemas.microsoft.com/office/drawing/2014/main" id="{5E9A2124-EC23-4357-9352-E0D0D53F4C80}"/>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18</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2E4FA6E7-4BC1-4D78-B010-9F5304D51A28}"/>
              </a:ext>
            </a:extLst>
          </p:cNvPr>
          <p:cNvSpPr>
            <a:spLocks noGrp="1"/>
          </p:cNvSpPr>
          <p:nvPr>
            <p:ph idx="1"/>
          </p:nvPr>
        </p:nvSpPr>
        <p:spPr>
          <a:xfrm>
            <a:off x="459350" y="1891970"/>
            <a:ext cx="3936505" cy="4184060"/>
          </a:xfrm>
        </p:spPr>
        <p:txBody>
          <a:bodyPr>
            <a:normAutofit/>
          </a:bodyPr>
          <a:lstStyle/>
          <a:p>
            <a:pPr marL="0" indent="0">
              <a:buNone/>
            </a:pPr>
            <a:r>
              <a:rPr lang="en-US" sz="2400" b="1" dirty="0">
                <a:solidFill>
                  <a:schemeClr val="accent6">
                    <a:lumMod val="75000"/>
                  </a:schemeClr>
                </a:solidFill>
                <a:latin typeface="+mj-lt"/>
                <a:ea typeface="+mj-ea"/>
                <a:cs typeface="+mj-cs"/>
              </a:rPr>
              <a:t>Discussion: </a:t>
            </a:r>
          </a:p>
          <a:p>
            <a:pPr marL="0" indent="0">
              <a:buNone/>
            </a:pPr>
            <a:r>
              <a:rPr lang="en-IN" sz="1600" dirty="0">
                <a:latin typeface="+mj-lt"/>
                <a:ea typeface="+mj-ea"/>
                <a:cs typeface="+mj-cs"/>
              </a:rPr>
              <a:t>To develop an automatic cognitive </a:t>
            </a:r>
            <a:r>
              <a:rPr lang="en-US" sz="1600" dirty="0">
                <a:latin typeface="+mj-lt"/>
                <a:ea typeface="+mj-ea"/>
                <a:cs typeface="+mj-cs"/>
              </a:rPr>
              <a:t>workload classifier to evaluate interfaces in </a:t>
            </a:r>
            <a:r>
              <a:rPr lang="en-IN" sz="1600" dirty="0">
                <a:latin typeface="+mj-lt"/>
                <a:ea typeface="+mj-ea"/>
                <a:cs typeface="+mj-cs"/>
              </a:rPr>
              <a:t>real-world driving: </a:t>
            </a:r>
            <a:endParaRPr lang="en-US" sz="1600" dirty="0">
              <a:latin typeface="+mj-lt"/>
              <a:ea typeface="+mj-ea"/>
              <a:cs typeface="+mj-cs"/>
            </a:endParaRPr>
          </a:p>
          <a:p>
            <a:r>
              <a:rPr lang="en-US" sz="1600" dirty="0">
                <a:latin typeface="+mj-lt"/>
                <a:ea typeface="+mj-ea"/>
                <a:cs typeface="+mj-cs"/>
              </a:rPr>
              <a:t>window size, classification </a:t>
            </a:r>
            <a:r>
              <a:rPr lang="en-IN" sz="1600" dirty="0">
                <a:latin typeface="+mj-lt"/>
                <a:ea typeface="+mj-ea"/>
                <a:cs typeface="+mj-cs"/>
              </a:rPr>
              <a:t>accuracy and training data matters.</a:t>
            </a:r>
          </a:p>
          <a:p>
            <a:r>
              <a:rPr lang="en-IN" sz="1600" dirty="0">
                <a:latin typeface="+mj-lt"/>
                <a:ea typeface="+mj-ea"/>
                <a:cs typeface="+mj-cs"/>
              </a:rPr>
              <a:t>Trade off between window size and classifier accuracy. </a:t>
            </a:r>
          </a:p>
          <a:p>
            <a:r>
              <a:rPr lang="en-US" sz="1600" dirty="0">
                <a:latin typeface="+mj-lt"/>
                <a:ea typeface="+mj-ea"/>
                <a:cs typeface="+mj-cs"/>
              </a:rPr>
              <a:t>Heart rate feature is a very powerful feature into this.</a:t>
            </a:r>
          </a:p>
          <a:p>
            <a:pPr marL="0" indent="0">
              <a:buNone/>
            </a:pPr>
            <a:endParaRPr lang="en-US" sz="2300" dirty="0">
              <a:latin typeface="+mj-lt"/>
              <a:ea typeface="+mj-ea"/>
              <a:cs typeface="+mj-cs"/>
            </a:endParaRPr>
          </a:p>
          <a:p>
            <a:endParaRPr lang="en-IN" dirty="0"/>
          </a:p>
        </p:txBody>
      </p:sp>
      <p:sp>
        <p:nvSpPr>
          <p:cNvPr id="7" name="TextBox 6">
            <a:extLst>
              <a:ext uri="{FF2B5EF4-FFF2-40B4-BE49-F238E27FC236}">
                <a16:creationId xmlns:a16="http://schemas.microsoft.com/office/drawing/2014/main" id="{0ECBCA85-0CE6-4CDB-A0D2-F6A83CF67A7B}"/>
              </a:ext>
            </a:extLst>
          </p:cNvPr>
          <p:cNvSpPr txBox="1"/>
          <p:nvPr/>
        </p:nvSpPr>
        <p:spPr>
          <a:xfrm>
            <a:off x="4929009" y="1854696"/>
            <a:ext cx="7080112" cy="3200876"/>
          </a:xfrm>
          <a:prstGeom prst="rect">
            <a:avLst/>
          </a:prstGeom>
          <a:noFill/>
        </p:spPr>
        <p:txBody>
          <a:bodyPr wrap="square" rtlCol="0">
            <a:spAutoFit/>
          </a:bodyPr>
          <a:lstStyle/>
          <a:p>
            <a:pPr marL="0" indent="0" algn="just">
              <a:buNone/>
            </a:pPr>
            <a:r>
              <a:rPr lang="en-US" sz="2400" b="1" dirty="0">
                <a:solidFill>
                  <a:srgbClr val="7030A0"/>
                </a:solidFill>
                <a:latin typeface="+mj-lt"/>
                <a:ea typeface="+mj-ea"/>
                <a:cs typeface="+mj-cs"/>
              </a:rPr>
              <a:t>Future Work: </a:t>
            </a:r>
          </a:p>
          <a:p>
            <a:pPr marL="285750" indent="-285750" algn="just">
              <a:buFont typeface="Arial" panose="020B0604020202020204" pitchFamily="34" charset="0"/>
              <a:buChar char="•"/>
            </a:pPr>
            <a:r>
              <a:rPr lang="en-IN" sz="1600" dirty="0">
                <a:latin typeface="+mj-lt"/>
                <a:ea typeface="+mj-ea"/>
                <a:cs typeface="+mj-cs"/>
              </a:rPr>
              <a:t>With additional measures: </a:t>
            </a:r>
          </a:p>
          <a:p>
            <a:pPr marL="0" indent="0" algn="just">
              <a:buNone/>
            </a:pPr>
            <a:r>
              <a:rPr lang="en-US" sz="1600" dirty="0">
                <a:latin typeface="+mj-lt"/>
                <a:ea typeface="+mj-ea"/>
                <a:cs typeface="+mj-cs"/>
              </a:rPr>
              <a:t>	- </a:t>
            </a:r>
            <a:r>
              <a:rPr lang="en-IN" sz="1600" dirty="0">
                <a:latin typeface="+mj-lt"/>
                <a:ea typeface="+mj-ea"/>
                <a:cs typeface="+mj-cs"/>
              </a:rPr>
              <a:t>more sensitive physiological performance.</a:t>
            </a:r>
          </a:p>
          <a:p>
            <a:pPr marL="0" indent="0" algn="just">
              <a:buNone/>
            </a:pPr>
            <a:r>
              <a:rPr lang="en-IN" sz="1600" dirty="0">
                <a:latin typeface="+mj-lt"/>
                <a:ea typeface="+mj-ea"/>
                <a:cs typeface="+mj-cs"/>
              </a:rPr>
              <a:t>	- other driving performance (velocity and both large </a:t>
            </a:r>
            <a:r>
              <a:rPr lang="en-US" sz="1600" dirty="0">
                <a:latin typeface="+mj-lt"/>
                <a:ea typeface="+mj-ea"/>
                <a:cs typeface="+mj-cs"/>
              </a:rPr>
              <a:t>and short steering wheel 	reversals)</a:t>
            </a:r>
            <a:endParaRPr lang="en-IN" sz="1600" dirty="0">
              <a:latin typeface="+mj-lt"/>
              <a:ea typeface="+mj-ea"/>
              <a:cs typeface="+mj-cs"/>
            </a:endParaRPr>
          </a:p>
          <a:p>
            <a:pPr marL="0" indent="0" algn="just">
              <a:buNone/>
            </a:pPr>
            <a:r>
              <a:rPr lang="en-US" sz="1600" dirty="0">
                <a:latin typeface="+mj-lt"/>
                <a:ea typeface="+mj-ea"/>
                <a:cs typeface="+mj-cs"/>
              </a:rPr>
              <a:t> There are chances to get similar or improved results. </a:t>
            </a:r>
          </a:p>
          <a:p>
            <a:pPr marL="0" indent="0" algn="just">
              <a:buNone/>
            </a:pPr>
            <a:endParaRPr lang="en-US" sz="1600" dirty="0">
              <a:latin typeface="+mj-lt"/>
              <a:ea typeface="+mj-ea"/>
              <a:cs typeface="+mj-cs"/>
            </a:endParaRPr>
          </a:p>
          <a:p>
            <a:pPr marL="285750" indent="-285750" algn="just">
              <a:buFont typeface="Arial" panose="020B0604020202020204" pitchFamily="34" charset="0"/>
              <a:buChar char="•"/>
            </a:pPr>
            <a:r>
              <a:rPr lang="en-US" sz="1600" dirty="0">
                <a:latin typeface="+mj-lt"/>
                <a:ea typeface="+mj-ea"/>
                <a:cs typeface="+mj-cs"/>
              </a:rPr>
              <a:t>Train the algorithm on bigger dataset.</a:t>
            </a:r>
            <a:endParaRPr lang="en-IN" sz="1600" dirty="0">
              <a:latin typeface="+mj-lt"/>
              <a:ea typeface="+mj-ea"/>
              <a:cs typeface="+mj-cs"/>
            </a:endParaRPr>
          </a:p>
          <a:p>
            <a:pPr marL="285750" indent="-285750" algn="just">
              <a:buFont typeface="Arial" panose="020B0604020202020204" pitchFamily="34" charset="0"/>
              <a:buChar char="•"/>
            </a:pPr>
            <a:r>
              <a:rPr lang="en-IN" sz="1600" dirty="0">
                <a:latin typeface="+mj-lt"/>
                <a:ea typeface="+mj-ea"/>
                <a:cs typeface="+mj-cs"/>
              </a:rPr>
              <a:t>Also include 0-back and 1-back to evaluate physiological measures with demand levels change.</a:t>
            </a:r>
          </a:p>
          <a:p>
            <a:pPr marL="285750" indent="-285750" algn="just">
              <a:buFont typeface="Arial" panose="020B0604020202020204" pitchFamily="34" charset="0"/>
              <a:buChar char="•"/>
            </a:pPr>
            <a:r>
              <a:rPr lang="en-IN" sz="1600" dirty="0">
                <a:latin typeface="+mj-lt"/>
                <a:ea typeface="+mj-ea"/>
                <a:cs typeface="+mj-cs"/>
              </a:rPr>
              <a:t>Choose other classification algorithms. </a:t>
            </a:r>
          </a:p>
          <a:p>
            <a:pPr algn="just"/>
            <a:endParaRPr lang="en-IN" dirty="0"/>
          </a:p>
        </p:txBody>
      </p:sp>
    </p:spTree>
    <p:extLst>
      <p:ext uri="{BB962C8B-B14F-4D97-AF65-F5344CB8AC3E}">
        <p14:creationId xmlns:p14="http://schemas.microsoft.com/office/powerpoint/2010/main" val="1791152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3">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946C8238-7D65-4526-8416-649856E9E26E}"/>
              </a:ext>
            </a:extLst>
          </p:cNvPr>
          <p:cNvSpPr>
            <a:spLocks noGrp="1"/>
          </p:cNvSpPr>
          <p:nvPr>
            <p:ph type="sldNum" sz="quarter" idx="12"/>
          </p:nvPr>
        </p:nvSpPr>
        <p:spPr>
          <a:xfrm>
            <a:off x="8610600" y="6356350"/>
            <a:ext cx="2743200" cy="365125"/>
          </a:xfrm>
        </p:spPr>
        <p:txBody>
          <a:bodyPr>
            <a:normAutofit/>
          </a:bodyPr>
          <a:lstStyle/>
          <a:p>
            <a:pPr>
              <a:spcAft>
                <a:spcPts val="600"/>
              </a:spcAft>
            </a:pPr>
            <a:fld id="{DBA1B0FB-D917-4C8C-928F-313BD683BF39}" type="slidenum">
              <a:rPr lang="en-US" smtClean="0"/>
              <a:pPr>
                <a:spcAft>
                  <a:spcPts val="600"/>
                </a:spcAft>
              </a:pPr>
              <a:t>19</a:t>
            </a:fld>
            <a:endParaRPr lang="en-US"/>
          </a:p>
        </p:txBody>
      </p:sp>
      <p:graphicFrame>
        <p:nvGraphicFramePr>
          <p:cNvPr id="9" name="Content Placeholder 2">
            <a:extLst>
              <a:ext uri="{FF2B5EF4-FFF2-40B4-BE49-F238E27FC236}">
                <a16:creationId xmlns:a16="http://schemas.microsoft.com/office/drawing/2014/main" id="{63A15F2C-D9A6-42C8-ADDC-A633EF53E46F}"/>
              </a:ext>
            </a:extLst>
          </p:cNvPr>
          <p:cNvGraphicFramePr>
            <a:graphicFrameLocks noGrp="1"/>
          </p:cNvGraphicFramePr>
          <p:nvPr>
            <p:ph idx="1"/>
            <p:extLst>
              <p:ext uri="{D42A27DB-BD31-4B8C-83A1-F6EECF244321}">
                <p14:modId xmlns:p14="http://schemas.microsoft.com/office/powerpoint/2010/main" val="1222974651"/>
              </p:ext>
            </p:extLst>
          </p:nvPr>
        </p:nvGraphicFramePr>
        <p:xfrm>
          <a:off x="742950" y="1252728"/>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2840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3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E8A9D5-2150-4DB5-8541-EFAD4243A364}"/>
              </a:ext>
            </a:extLst>
          </p:cNvPr>
          <p:cNvSpPr>
            <a:spLocks noGrp="1"/>
          </p:cNvSpPr>
          <p:nvPr>
            <p:ph type="title"/>
          </p:nvPr>
        </p:nvSpPr>
        <p:spPr>
          <a:xfrm>
            <a:off x="466722" y="586855"/>
            <a:ext cx="3201366" cy="3387497"/>
          </a:xfrm>
        </p:spPr>
        <p:txBody>
          <a:bodyPr anchor="b">
            <a:normAutofit/>
          </a:bodyPr>
          <a:lstStyle/>
          <a:p>
            <a:pPr algn="r"/>
            <a:r>
              <a:rPr lang="en-IN" sz="4000" b="1">
                <a:solidFill>
                  <a:srgbClr val="FFFFFF"/>
                </a:solidFill>
              </a:rPr>
              <a:t>Outline</a:t>
            </a:r>
            <a:endParaRPr lang="en-IN" sz="4000" b="1" dirty="0">
              <a:solidFill>
                <a:srgbClr val="FFFFFF"/>
              </a:solidFill>
            </a:endParaRPr>
          </a:p>
        </p:txBody>
      </p:sp>
      <p:sp>
        <p:nvSpPr>
          <p:cNvPr id="3" name="Content Placeholder 2">
            <a:extLst>
              <a:ext uri="{FF2B5EF4-FFF2-40B4-BE49-F238E27FC236}">
                <a16:creationId xmlns:a16="http://schemas.microsoft.com/office/drawing/2014/main" id="{61A7B800-805F-459C-A302-4E9032200A12}"/>
              </a:ext>
            </a:extLst>
          </p:cNvPr>
          <p:cNvSpPr>
            <a:spLocks noGrp="1"/>
          </p:cNvSpPr>
          <p:nvPr>
            <p:ph idx="1"/>
          </p:nvPr>
        </p:nvSpPr>
        <p:spPr>
          <a:xfrm>
            <a:off x="4810259" y="649480"/>
            <a:ext cx="6555347" cy="5546047"/>
          </a:xfrm>
        </p:spPr>
        <p:txBody>
          <a:bodyPr anchor="ctr">
            <a:normAutofit/>
          </a:bodyPr>
          <a:lstStyle/>
          <a:p>
            <a:pPr marL="0" indent="0">
              <a:buNone/>
            </a:pPr>
            <a:r>
              <a:rPr lang="en-IN" sz="2000" dirty="0">
                <a:latin typeface="+mj-lt"/>
                <a:ea typeface="+mj-ea"/>
                <a:cs typeface="+mj-cs"/>
              </a:rPr>
              <a:t>1. Motivation</a:t>
            </a:r>
          </a:p>
          <a:p>
            <a:pPr marL="0" indent="0">
              <a:buNone/>
            </a:pPr>
            <a:r>
              <a:rPr lang="en-IN" sz="2000" dirty="0">
                <a:latin typeface="+mj-lt"/>
                <a:ea typeface="+mj-ea"/>
                <a:cs typeface="+mj-cs"/>
              </a:rPr>
              <a:t>2. Introduction</a:t>
            </a:r>
          </a:p>
          <a:p>
            <a:pPr marL="0" indent="0">
              <a:buNone/>
            </a:pPr>
            <a:r>
              <a:rPr lang="en-IN" sz="2000" dirty="0">
                <a:latin typeface="+mj-lt"/>
                <a:ea typeface="+mj-ea"/>
                <a:cs typeface="+mj-cs"/>
              </a:rPr>
              <a:t>3. Approach</a:t>
            </a:r>
          </a:p>
          <a:p>
            <a:pPr marL="0" indent="0">
              <a:buNone/>
            </a:pPr>
            <a:r>
              <a:rPr lang="en-IN" sz="2000" dirty="0">
                <a:latin typeface="+mj-lt"/>
                <a:ea typeface="+mj-ea"/>
                <a:cs typeface="+mj-cs"/>
              </a:rPr>
              <a:t>4. On-road data acquisition</a:t>
            </a:r>
          </a:p>
          <a:p>
            <a:pPr marL="0" indent="0">
              <a:buNone/>
            </a:pPr>
            <a:r>
              <a:rPr lang="en-IN" sz="2000" dirty="0">
                <a:latin typeface="+mj-lt"/>
                <a:ea typeface="+mj-ea"/>
                <a:cs typeface="+mj-cs"/>
              </a:rPr>
              <a:t>5. Data Pre-processing</a:t>
            </a:r>
          </a:p>
          <a:p>
            <a:pPr marL="0" indent="0">
              <a:buNone/>
            </a:pPr>
            <a:r>
              <a:rPr lang="en-IN" sz="2000" dirty="0">
                <a:latin typeface="+mj-lt"/>
                <a:ea typeface="+mj-ea"/>
                <a:cs typeface="+mj-cs"/>
              </a:rPr>
              <a:t>6. Implementations </a:t>
            </a:r>
          </a:p>
          <a:p>
            <a:pPr marL="0" indent="0">
              <a:buNone/>
            </a:pPr>
            <a:r>
              <a:rPr lang="en-IN" sz="2000" dirty="0">
                <a:latin typeface="+mj-lt"/>
                <a:ea typeface="+mj-ea"/>
                <a:cs typeface="+mj-cs"/>
              </a:rPr>
              <a:t>7. Results and Evaluation </a:t>
            </a:r>
          </a:p>
          <a:p>
            <a:pPr marL="0" indent="0">
              <a:buNone/>
            </a:pPr>
            <a:r>
              <a:rPr lang="en-IN" sz="2000" dirty="0">
                <a:latin typeface="+mj-lt"/>
                <a:ea typeface="+mj-ea"/>
                <a:cs typeface="+mj-cs"/>
              </a:rPr>
              <a:t>8. Conclusion</a:t>
            </a:r>
          </a:p>
          <a:p>
            <a:pPr marL="0" indent="0">
              <a:buNone/>
            </a:pPr>
            <a:r>
              <a:rPr lang="en-IN" sz="2000" dirty="0">
                <a:latin typeface="+mj-lt"/>
                <a:ea typeface="+mj-ea"/>
                <a:cs typeface="+mj-cs"/>
              </a:rPr>
              <a:t>9. Discussion and Future work</a:t>
            </a:r>
          </a:p>
          <a:p>
            <a:pPr marL="0" indent="0">
              <a:buNone/>
            </a:pPr>
            <a:r>
              <a:rPr lang="en-IN" sz="2000" dirty="0">
                <a:latin typeface="+mj-lt"/>
                <a:ea typeface="+mj-ea"/>
                <a:cs typeface="+mj-cs"/>
              </a:rPr>
              <a:t>References</a:t>
            </a:r>
          </a:p>
        </p:txBody>
      </p:sp>
      <p:sp>
        <p:nvSpPr>
          <p:cNvPr id="17" name="Slide Number Placeholder 16">
            <a:extLst>
              <a:ext uri="{FF2B5EF4-FFF2-40B4-BE49-F238E27FC236}">
                <a16:creationId xmlns:a16="http://schemas.microsoft.com/office/drawing/2014/main" id="{281FBEB1-EB3A-47EC-81C0-FAE849DD29C8}"/>
              </a:ext>
            </a:extLst>
          </p:cNvPr>
          <p:cNvSpPr>
            <a:spLocks noGrp="1"/>
          </p:cNvSpPr>
          <p:nvPr>
            <p:ph type="sldNum" sz="quarter" idx="12"/>
          </p:nvPr>
        </p:nvSpPr>
        <p:spPr>
          <a:xfrm>
            <a:off x="11704320" y="6455664"/>
            <a:ext cx="448056" cy="365125"/>
          </a:xfrm>
        </p:spPr>
        <p:txBody>
          <a:bodyPr>
            <a:normAutofit/>
          </a:bodyPr>
          <a:lstStyle/>
          <a:p>
            <a:pPr>
              <a:spcAft>
                <a:spcPts val="600"/>
              </a:spcAft>
            </a:pPr>
            <a:fld id="{DBA1B0FB-D917-4C8C-928F-313BD683BF39}" type="slidenum">
              <a:rPr lang="en-US" sz="1100" smtClean="0">
                <a:solidFill>
                  <a:schemeClr val="tx1">
                    <a:lumMod val="50000"/>
                    <a:lumOff val="50000"/>
                  </a:schemeClr>
                </a:solidFill>
              </a:rPr>
              <a:pPr>
                <a:spcAft>
                  <a:spcPts val="600"/>
                </a:spcAft>
              </a:pPr>
              <a:t>2</a:t>
            </a:fld>
            <a:endParaRPr lang="en-US" sz="1100">
              <a:solidFill>
                <a:schemeClr val="tx1">
                  <a:lumMod val="50000"/>
                  <a:lumOff val="50000"/>
                </a:schemeClr>
              </a:solidFill>
            </a:endParaRPr>
          </a:p>
        </p:txBody>
      </p:sp>
    </p:spTree>
    <p:extLst>
      <p:ext uri="{BB962C8B-B14F-4D97-AF65-F5344CB8AC3E}">
        <p14:creationId xmlns:p14="http://schemas.microsoft.com/office/powerpoint/2010/main" val="4077804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References</a:t>
            </a:r>
          </a:p>
        </p:txBody>
      </p:sp>
      <p:sp>
        <p:nvSpPr>
          <p:cNvPr id="3" name="Content Placeholder 2">
            <a:extLst>
              <a:ext uri="{FF2B5EF4-FFF2-40B4-BE49-F238E27FC236}">
                <a16:creationId xmlns:a16="http://schemas.microsoft.com/office/drawing/2014/main" id="{973C1538-E5C6-4520-B534-D14AA1C7DD5C}"/>
              </a:ext>
            </a:extLst>
          </p:cNvPr>
          <p:cNvSpPr>
            <a:spLocks noGrp="1"/>
          </p:cNvSpPr>
          <p:nvPr>
            <p:ph idx="1"/>
          </p:nvPr>
        </p:nvSpPr>
        <p:spPr>
          <a:xfrm>
            <a:off x="459350" y="1742353"/>
            <a:ext cx="11342124" cy="5246914"/>
          </a:xfrm>
        </p:spPr>
        <p:txBody>
          <a:bodyPr anchor="ctr">
            <a:normAutofit/>
          </a:bodyPr>
          <a:lstStyle/>
          <a:p>
            <a:pPr marL="0" indent="0">
              <a:buNone/>
            </a:pPr>
            <a:r>
              <a:rPr lang="en-US" sz="1300" dirty="0">
                <a:latin typeface="+mj-lt"/>
              </a:rPr>
              <a:t>[1</a:t>
            </a:r>
            <a:r>
              <a:rPr lang="en-US" sz="1300" dirty="0">
                <a:solidFill>
                  <a:srgbClr val="333333"/>
                </a:solidFill>
                <a:latin typeface="+mj-lt"/>
              </a:rPr>
              <a:t>] </a:t>
            </a:r>
            <a:r>
              <a:rPr lang="en-IN" sz="1300" dirty="0">
                <a:solidFill>
                  <a:srgbClr val="333333"/>
                </a:solidFill>
                <a:latin typeface="+mj-lt"/>
              </a:rPr>
              <a:t>Erin T. </a:t>
            </a:r>
            <a:r>
              <a:rPr lang="en-IN" sz="1300" dirty="0" err="1">
                <a:solidFill>
                  <a:srgbClr val="333333"/>
                </a:solidFill>
                <a:latin typeface="+mj-lt"/>
              </a:rPr>
              <a:t>Solovey</a:t>
            </a:r>
            <a:r>
              <a:rPr lang="en-IN" sz="1300" dirty="0">
                <a:solidFill>
                  <a:srgbClr val="333333"/>
                </a:solidFill>
                <a:latin typeface="+mj-lt"/>
              </a:rPr>
              <a:t>,</a:t>
            </a:r>
            <a:r>
              <a:rPr lang="en-US" sz="1300" dirty="0">
                <a:solidFill>
                  <a:srgbClr val="333333"/>
                </a:solidFill>
                <a:latin typeface="+mj-lt"/>
              </a:rPr>
              <a:t> et al. Classifying driver workload using physiological and driving performance data: two field studies. CHI, (2014).</a:t>
            </a:r>
          </a:p>
          <a:p>
            <a:pPr marL="0" indent="0" algn="l">
              <a:buNone/>
            </a:pPr>
            <a:r>
              <a:rPr lang="en-US" sz="1300" dirty="0">
                <a:solidFill>
                  <a:srgbClr val="333333"/>
                </a:solidFill>
                <a:latin typeface="+mj-lt"/>
              </a:rPr>
              <a:t>[2] National Highway Traffic Safety Admin. Traffic Safety Facts: Distracted Driving. Washington, DC, (2011).</a:t>
            </a:r>
          </a:p>
          <a:p>
            <a:pPr marL="0" indent="0" algn="l">
              <a:buNone/>
            </a:pPr>
            <a:r>
              <a:rPr lang="en-US" sz="1300" dirty="0">
                <a:solidFill>
                  <a:srgbClr val="333333"/>
                </a:solidFill>
                <a:latin typeface="+mj-lt"/>
              </a:rPr>
              <a:t>[3] </a:t>
            </a:r>
            <a:r>
              <a:rPr lang="en-US" sz="1300" dirty="0" err="1">
                <a:solidFill>
                  <a:srgbClr val="333333"/>
                </a:solidFill>
                <a:latin typeface="+mj-lt"/>
              </a:rPr>
              <a:t>Afergan</a:t>
            </a:r>
            <a:r>
              <a:rPr lang="en-US" sz="1300" dirty="0">
                <a:solidFill>
                  <a:srgbClr val="333333"/>
                </a:solidFill>
                <a:latin typeface="+mj-lt"/>
              </a:rPr>
              <a:t>, D., et al. Dynamic Difficulty Using Brain Metrics of Workload. Proc. CHI, (2014).</a:t>
            </a:r>
          </a:p>
          <a:p>
            <a:pPr marL="0" indent="0" algn="l">
              <a:buNone/>
            </a:pPr>
            <a:r>
              <a:rPr lang="en-US" sz="1300" dirty="0">
                <a:solidFill>
                  <a:srgbClr val="333333"/>
                </a:solidFill>
                <a:latin typeface="+mj-lt"/>
              </a:rPr>
              <a:t>[4] Gopher, D. and </a:t>
            </a:r>
            <a:r>
              <a:rPr lang="en-US" sz="1300" dirty="0" err="1">
                <a:solidFill>
                  <a:srgbClr val="333333"/>
                </a:solidFill>
                <a:latin typeface="+mj-lt"/>
              </a:rPr>
              <a:t>Donchin</a:t>
            </a:r>
            <a:r>
              <a:rPr lang="en-US" sz="1300" dirty="0">
                <a:solidFill>
                  <a:srgbClr val="333333"/>
                </a:solidFill>
                <a:latin typeface="+mj-lt"/>
              </a:rPr>
              <a:t>, E. Workload: An examination of the concept. In K.R. Boof, L. Kaufman and J.P. Thomas, eds., Handbook of Perception and Human </a:t>
            </a:r>
            <a:r>
              <a:rPr lang="en-IN" sz="1300" dirty="0">
                <a:solidFill>
                  <a:srgbClr val="333333"/>
                </a:solidFill>
                <a:latin typeface="+mj-lt"/>
              </a:rPr>
              <a:t>Performance. (1986), 41–1–41–49.</a:t>
            </a:r>
          </a:p>
          <a:p>
            <a:pPr marL="0" indent="0" algn="l">
              <a:buNone/>
            </a:pPr>
            <a:r>
              <a:rPr lang="en-IN" sz="1300" dirty="0">
                <a:solidFill>
                  <a:srgbClr val="333333"/>
                </a:solidFill>
                <a:latin typeface="+mj-lt"/>
              </a:rPr>
              <a:t>[5] </a:t>
            </a:r>
            <a:r>
              <a:rPr lang="en-US" sz="1300" dirty="0">
                <a:solidFill>
                  <a:srgbClr val="333333"/>
                </a:solidFill>
                <a:latin typeface="+mj-lt"/>
              </a:rPr>
              <a:t>Grimes, D., Tan, D.S., Hudson, S.E., Shenoy, P., and Rao, R.P.N. Feasibility and Pragmatics of Classifying Working Memory Load with an Electroencephalograph. </a:t>
            </a:r>
            <a:r>
              <a:rPr lang="en-IN" sz="1300" dirty="0">
                <a:solidFill>
                  <a:srgbClr val="333333"/>
                </a:solidFill>
                <a:latin typeface="+mj-lt"/>
              </a:rPr>
              <a:t>Proc. CHI. (2008), 835–844.</a:t>
            </a:r>
          </a:p>
          <a:p>
            <a:pPr marL="0" indent="0" algn="l">
              <a:buNone/>
            </a:pPr>
            <a:r>
              <a:rPr lang="en-IN" sz="1300" dirty="0">
                <a:solidFill>
                  <a:srgbClr val="333333"/>
                </a:solidFill>
                <a:latin typeface="+mj-lt"/>
              </a:rPr>
              <a:t>[6] </a:t>
            </a:r>
            <a:r>
              <a:rPr lang="en-US" sz="1300" dirty="0" err="1">
                <a:solidFill>
                  <a:srgbClr val="333333"/>
                </a:solidFill>
                <a:latin typeface="+mj-lt"/>
              </a:rPr>
              <a:t>Haigney</a:t>
            </a:r>
            <a:r>
              <a:rPr lang="en-US" sz="1300" dirty="0">
                <a:solidFill>
                  <a:srgbClr val="333333"/>
                </a:solidFill>
                <a:latin typeface="+mj-lt"/>
              </a:rPr>
              <a:t>, D., Taylor, R., </a:t>
            </a:r>
            <a:r>
              <a:rPr lang="en-US" sz="1300" dirty="0" err="1">
                <a:solidFill>
                  <a:srgbClr val="333333"/>
                </a:solidFill>
                <a:latin typeface="+mj-lt"/>
              </a:rPr>
              <a:t>Westerman</a:t>
            </a:r>
            <a:r>
              <a:rPr lang="en-US" sz="1300" dirty="0">
                <a:solidFill>
                  <a:srgbClr val="333333"/>
                </a:solidFill>
                <a:latin typeface="+mj-lt"/>
              </a:rPr>
              <a:t>, S. Concurrent mobile (cellular) phone use and driving performance: task demand characteristics and compensatory processes. Transportation Research F 3, 3 (2000), 113–</a:t>
            </a:r>
            <a:r>
              <a:rPr lang="en-IN" sz="1300" dirty="0">
                <a:solidFill>
                  <a:srgbClr val="333333"/>
                </a:solidFill>
                <a:latin typeface="+mj-lt"/>
              </a:rPr>
              <a:t>121.</a:t>
            </a:r>
          </a:p>
          <a:p>
            <a:pPr marL="0" indent="0" algn="l">
              <a:buNone/>
            </a:pPr>
            <a:r>
              <a:rPr lang="en-IN" sz="1300" dirty="0">
                <a:solidFill>
                  <a:srgbClr val="333333"/>
                </a:solidFill>
                <a:latin typeface="+mj-lt"/>
              </a:rPr>
              <a:t>[7] </a:t>
            </a:r>
            <a:r>
              <a:rPr lang="en-US" sz="1300" dirty="0" err="1">
                <a:solidFill>
                  <a:srgbClr val="333333"/>
                </a:solidFill>
                <a:latin typeface="+mj-lt"/>
              </a:rPr>
              <a:t>Mehler</a:t>
            </a:r>
            <a:r>
              <a:rPr lang="en-US" sz="1300" dirty="0">
                <a:solidFill>
                  <a:srgbClr val="333333"/>
                </a:solidFill>
                <a:latin typeface="+mj-lt"/>
              </a:rPr>
              <a:t>, B., Reimer, B., Wang, Y. A comparison of heart rate and heart rate variability indices in distinguishing single task driving and driving under secondary cognitive workload. Proc Driving Symposium on Human Factors in Driver Assessment, Training &amp; </a:t>
            </a:r>
            <a:r>
              <a:rPr lang="en-IN" sz="1300" dirty="0">
                <a:solidFill>
                  <a:srgbClr val="333333"/>
                </a:solidFill>
                <a:latin typeface="+mj-lt"/>
              </a:rPr>
              <a:t>Vehicle Design, (2011), 590–597.</a:t>
            </a:r>
          </a:p>
          <a:p>
            <a:pPr marL="0" indent="0" algn="l">
              <a:buNone/>
            </a:pPr>
            <a:r>
              <a:rPr lang="en-IN" sz="1300" dirty="0">
                <a:solidFill>
                  <a:srgbClr val="333333"/>
                </a:solidFill>
                <a:latin typeface="+mj-lt"/>
              </a:rPr>
              <a:t>[8] Miyaji, M., </a:t>
            </a:r>
            <a:r>
              <a:rPr lang="en-IN" sz="1300" dirty="0" err="1">
                <a:solidFill>
                  <a:srgbClr val="333333"/>
                </a:solidFill>
                <a:latin typeface="+mj-lt"/>
              </a:rPr>
              <a:t>Danno</a:t>
            </a:r>
            <a:r>
              <a:rPr lang="en-IN" sz="1300" dirty="0">
                <a:solidFill>
                  <a:srgbClr val="333333"/>
                </a:solidFill>
                <a:latin typeface="+mj-lt"/>
              </a:rPr>
              <a:t>, M., </a:t>
            </a:r>
            <a:r>
              <a:rPr lang="en-IN" sz="1300" dirty="0" err="1">
                <a:solidFill>
                  <a:srgbClr val="333333"/>
                </a:solidFill>
                <a:latin typeface="+mj-lt"/>
              </a:rPr>
              <a:t>Kawanaka</a:t>
            </a:r>
            <a:r>
              <a:rPr lang="en-IN" sz="1300" dirty="0">
                <a:solidFill>
                  <a:srgbClr val="333333"/>
                </a:solidFill>
                <a:latin typeface="+mj-lt"/>
              </a:rPr>
              <a:t>, H., and </a:t>
            </a:r>
            <a:r>
              <a:rPr lang="en-IN" sz="1300" dirty="0" err="1">
                <a:solidFill>
                  <a:srgbClr val="333333"/>
                </a:solidFill>
                <a:latin typeface="+mj-lt"/>
              </a:rPr>
              <a:t>Oguri</a:t>
            </a:r>
            <a:r>
              <a:rPr lang="en-IN" sz="1300" dirty="0">
                <a:solidFill>
                  <a:srgbClr val="333333"/>
                </a:solidFill>
                <a:latin typeface="+mj-lt"/>
              </a:rPr>
              <a:t>, K. </a:t>
            </a:r>
            <a:r>
              <a:rPr lang="en-US" sz="1300" dirty="0">
                <a:solidFill>
                  <a:srgbClr val="333333"/>
                </a:solidFill>
                <a:latin typeface="+mj-lt"/>
              </a:rPr>
              <a:t>Driver’s cognitive distraction detection using AdaBoost on pattern recognition basis. ICVES, (2008), 51–56.</a:t>
            </a:r>
          </a:p>
          <a:p>
            <a:pPr marL="0" indent="0" algn="l">
              <a:buNone/>
            </a:pPr>
            <a:r>
              <a:rPr lang="en-IN" sz="1300" dirty="0">
                <a:solidFill>
                  <a:srgbClr val="333333"/>
                </a:solidFill>
                <a:latin typeface="+mj-lt"/>
              </a:rPr>
              <a:t>[9] Li, X. &amp; Meng, F. &amp; Zheng, X. &amp; Ren, Y. &amp; Yan, J. &amp; Wu, P. &amp; Zhang, J.. (2018). Psychological Characteristics of Drivers in the Stress Scene Based on Heart Rate Variability. Shanghai </a:t>
            </a:r>
            <a:r>
              <a:rPr lang="en-IN" sz="1300" dirty="0" err="1">
                <a:solidFill>
                  <a:srgbClr val="333333"/>
                </a:solidFill>
                <a:latin typeface="+mj-lt"/>
              </a:rPr>
              <a:t>Jiaotong</a:t>
            </a:r>
            <a:r>
              <a:rPr lang="en-IN" sz="1300" dirty="0">
                <a:solidFill>
                  <a:srgbClr val="333333"/>
                </a:solidFill>
                <a:latin typeface="+mj-lt"/>
              </a:rPr>
              <a:t> </a:t>
            </a:r>
            <a:r>
              <a:rPr lang="en-IN" sz="1300" dirty="0" err="1">
                <a:solidFill>
                  <a:srgbClr val="333333"/>
                </a:solidFill>
                <a:latin typeface="+mj-lt"/>
              </a:rPr>
              <a:t>Daxue</a:t>
            </a:r>
            <a:r>
              <a:rPr lang="en-IN" sz="1300" dirty="0">
                <a:solidFill>
                  <a:srgbClr val="333333"/>
                </a:solidFill>
                <a:latin typeface="+mj-lt"/>
              </a:rPr>
              <a:t> </a:t>
            </a:r>
            <a:r>
              <a:rPr lang="en-IN" sz="1300" dirty="0" err="1">
                <a:solidFill>
                  <a:srgbClr val="333333"/>
                </a:solidFill>
                <a:latin typeface="+mj-lt"/>
              </a:rPr>
              <a:t>Xuebao</a:t>
            </a:r>
            <a:r>
              <a:rPr lang="en-IN" sz="1300" dirty="0">
                <a:solidFill>
                  <a:srgbClr val="333333"/>
                </a:solidFill>
                <a:latin typeface="+mj-lt"/>
              </a:rPr>
              <a:t>/Journal of Shanghai </a:t>
            </a:r>
            <a:r>
              <a:rPr lang="en-IN" sz="1300" dirty="0" err="1">
                <a:solidFill>
                  <a:srgbClr val="333333"/>
                </a:solidFill>
                <a:latin typeface="+mj-lt"/>
              </a:rPr>
              <a:t>Jiaotong</a:t>
            </a:r>
            <a:r>
              <a:rPr lang="en-IN" sz="1300" dirty="0">
                <a:solidFill>
                  <a:srgbClr val="333333"/>
                </a:solidFill>
                <a:latin typeface="+mj-lt"/>
              </a:rPr>
              <a:t> University. 52. 163-168. 10.16183/j.cnki.jsjtu.2018.02.006.</a:t>
            </a:r>
          </a:p>
          <a:p>
            <a:pPr marL="0" indent="0" algn="l">
              <a:buNone/>
            </a:pPr>
            <a:r>
              <a:rPr lang="en-IN" sz="1300" dirty="0">
                <a:solidFill>
                  <a:srgbClr val="333333"/>
                </a:solidFill>
                <a:latin typeface="+mj-lt"/>
              </a:rPr>
              <a:t>[10] </a:t>
            </a:r>
            <a:r>
              <a:rPr lang="en-US" sz="1300" dirty="0">
                <a:solidFill>
                  <a:srgbClr val="333333"/>
                </a:solidFill>
                <a:latin typeface="+mj-lt"/>
              </a:rPr>
              <a:t>Strayer, D.L., Cooper, J.M., </a:t>
            </a:r>
            <a:r>
              <a:rPr lang="en-US" sz="1300" dirty="0" err="1">
                <a:solidFill>
                  <a:srgbClr val="333333"/>
                </a:solidFill>
                <a:latin typeface="+mj-lt"/>
              </a:rPr>
              <a:t>Turrill</a:t>
            </a:r>
            <a:r>
              <a:rPr lang="en-US" sz="1300" dirty="0">
                <a:solidFill>
                  <a:srgbClr val="333333"/>
                </a:solidFill>
                <a:latin typeface="+mj-lt"/>
              </a:rPr>
              <a:t>, J. et al. Talking to your car can drive you to distraction. </a:t>
            </a:r>
            <a:r>
              <a:rPr lang="en-US" sz="1300" dirty="0" err="1">
                <a:solidFill>
                  <a:srgbClr val="333333"/>
                </a:solidFill>
                <a:latin typeface="+mj-lt"/>
              </a:rPr>
              <a:t>Cogn</a:t>
            </a:r>
            <a:r>
              <a:rPr lang="en-US" sz="1300" dirty="0">
                <a:solidFill>
                  <a:srgbClr val="333333"/>
                </a:solidFill>
                <a:latin typeface="+mj-lt"/>
              </a:rPr>
              <a:t>. Research 1, 16 (2016). </a:t>
            </a:r>
            <a:r>
              <a:rPr lang="en-US" sz="1300" dirty="0">
                <a:solidFill>
                  <a:srgbClr val="333333"/>
                </a:solidFill>
                <a:latin typeface="+mj-lt"/>
                <a:hlinkClick r:id="rId3">
                  <a:extLst>
                    <a:ext uri="{A12FA001-AC4F-418D-AE19-62706E023703}">
                      <ahyp:hlinkClr xmlns:ahyp="http://schemas.microsoft.com/office/drawing/2018/hyperlinkcolor" val="tx"/>
                    </a:ext>
                  </a:extLst>
                </a:hlinkClick>
              </a:rPr>
              <a:t>https://doi.org/10.1186/s41235-016-0018-3</a:t>
            </a:r>
            <a:endParaRPr lang="en-US" sz="1300" dirty="0">
              <a:solidFill>
                <a:srgbClr val="333333"/>
              </a:solidFill>
              <a:latin typeface="+mj-lt"/>
            </a:endParaRPr>
          </a:p>
          <a:p>
            <a:pPr marL="0" indent="0" algn="l">
              <a:buNone/>
            </a:pPr>
            <a:r>
              <a:rPr lang="en-US" sz="1300" dirty="0">
                <a:solidFill>
                  <a:srgbClr val="333333"/>
                </a:solidFill>
                <a:latin typeface="+mj-lt"/>
              </a:rPr>
              <a:t>[11] </a:t>
            </a:r>
            <a:r>
              <a:rPr lang="en-IN" sz="1300" dirty="0" err="1">
                <a:solidFill>
                  <a:srgbClr val="333333"/>
                </a:solidFill>
                <a:latin typeface="+mj-lt"/>
              </a:rPr>
              <a:t>Östlund</a:t>
            </a:r>
            <a:r>
              <a:rPr lang="en-IN" sz="1300" dirty="0">
                <a:solidFill>
                  <a:srgbClr val="333333"/>
                </a:solidFill>
                <a:latin typeface="+mj-lt"/>
              </a:rPr>
              <a:t>, J., et al. Adaptive Integrated Driver-Vehicle </a:t>
            </a:r>
            <a:r>
              <a:rPr lang="en-US" sz="1300" dirty="0">
                <a:solidFill>
                  <a:srgbClr val="333333"/>
                </a:solidFill>
                <a:latin typeface="+mj-lt"/>
              </a:rPr>
              <a:t>Interface (AIDE): Driving performance assessment - methods and metrics. Gothenburg, Sweden, (2005).</a:t>
            </a:r>
          </a:p>
          <a:p>
            <a:pPr marL="0" indent="0" algn="l">
              <a:buNone/>
            </a:pPr>
            <a:r>
              <a:rPr lang="en-US" sz="1300" dirty="0">
                <a:solidFill>
                  <a:srgbClr val="333333"/>
                </a:solidFill>
                <a:latin typeface="+mj-lt"/>
              </a:rPr>
              <a:t>[12] Zander T. O., </a:t>
            </a:r>
            <a:r>
              <a:rPr lang="en-US" sz="1300" dirty="0" err="1">
                <a:solidFill>
                  <a:srgbClr val="333333"/>
                </a:solidFill>
                <a:latin typeface="+mj-lt"/>
              </a:rPr>
              <a:t>Kothe</a:t>
            </a:r>
            <a:r>
              <a:rPr lang="en-US" sz="1300" dirty="0">
                <a:solidFill>
                  <a:srgbClr val="333333"/>
                </a:solidFill>
                <a:latin typeface="+mj-lt"/>
              </a:rPr>
              <a:t> C. Towards passive brain–computer interfaces: applying brain-computer interface technology to human–machine systems in general. J. </a:t>
            </a:r>
            <a:r>
              <a:rPr lang="en-IN" sz="1300" dirty="0">
                <a:solidFill>
                  <a:srgbClr val="333333"/>
                </a:solidFill>
                <a:latin typeface="+mj-lt"/>
              </a:rPr>
              <a:t>Neural Eng. 8, (2011).</a:t>
            </a:r>
          </a:p>
          <a:p>
            <a:pPr marL="0" indent="0" algn="l">
              <a:buNone/>
            </a:pPr>
            <a:endParaRPr lang="en-US" sz="1600" dirty="0">
              <a:latin typeface="+mj-lt"/>
            </a:endParaRPr>
          </a:p>
        </p:txBody>
      </p:sp>
      <p:sp>
        <p:nvSpPr>
          <p:cNvPr id="5" name="Slide Number Placeholder 4">
            <a:extLst>
              <a:ext uri="{FF2B5EF4-FFF2-40B4-BE49-F238E27FC236}">
                <a16:creationId xmlns:a16="http://schemas.microsoft.com/office/drawing/2014/main" id="{1C2BE67A-F068-4CC7-8B14-3C9CF258CF0B}"/>
              </a:ext>
            </a:extLst>
          </p:cNvPr>
          <p:cNvSpPr>
            <a:spLocks noGrp="1"/>
          </p:cNvSpPr>
          <p:nvPr>
            <p:ph type="sldNum" sz="quarter" idx="12"/>
          </p:nvPr>
        </p:nvSpPr>
        <p:spPr>
          <a:xfrm>
            <a:off x="11704320" y="6455431"/>
            <a:ext cx="445913" cy="365125"/>
          </a:xfrm>
        </p:spPr>
        <p:txBody>
          <a:bodyPr>
            <a:normAutofit/>
          </a:bodyPr>
          <a:lstStyle/>
          <a:p>
            <a:pPr>
              <a:spcAft>
                <a:spcPts val="600"/>
              </a:spcAft>
            </a:pPr>
            <a:fld id="{DBA1B0FB-D917-4C8C-928F-313BD683BF39}" type="slidenum">
              <a:rPr lang="en-US" sz="1100">
                <a:solidFill>
                  <a:schemeClr val="tx1">
                    <a:lumMod val="50000"/>
                    <a:lumOff val="50000"/>
                  </a:schemeClr>
                </a:solidFill>
              </a:rPr>
              <a:pPr>
                <a:spcAft>
                  <a:spcPts val="600"/>
                </a:spcAft>
              </a:pPr>
              <a:t>20</a:t>
            </a:fld>
            <a:endParaRPr lang="en-US" sz="1100">
              <a:solidFill>
                <a:schemeClr val="tx1">
                  <a:lumMod val="50000"/>
                  <a:lumOff val="50000"/>
                </a:schemeClr>
              </a:solidFill>
            </a:endParaRPr>
          </a:p>
        </p:txBody>
      </p:sp>
    </p:spTree>
    <p:extLst>
      <p:ext uri="{BB962C8B-B14F-4D97-AF65-F5344CB8AC3E}">
        <p14:creationId xmlns:p14="http://schemas.microsoft.com/office/powerpoint/2010/main" val="1451964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657225" y="294538"/>
            <a:ext cx="10610325" cy="1033669"/>
          </a:xfrm>
        </p:spPr>
        <p:txBody>
          <a:bodyPr>
            <a:normAutofit/>
          </a:bodyPr>
          <a:lstStyle/>
          <a:p>
            <a:pPr algn="ctr"/>
            <a:r>
              <a:rPr lang="en-IN" sz="4800" b="1" dirty="0">
                <a:solidFill>
                  <a:schemeClr val="bg1"/>
                </a:solidFill>
              </a:rPr>
              <a:t>Motivation</a:t>
            </a:r>
          </a:p>
        </p:txBody>
      </p:sp>
      <p:sp>
        <p:nvSpPr>
          <p:cNvPr id="3" name="Content Placeholder 2">
            <a:extLst>
              <a:ext uri="{FF2B5EF4-FFF2-40B4-BE49-F238E27FC236}">
                <a16:creationId xmlns:a16="http://schemas.microsoft.com/office/drawing/2014/main" id="{973C1538-E5C6-4520-B534-D14AA1C7DD5C}"/>
              </a:ext>
            </a:extLst>
          </p:cNvPr>
          <p:cNvSpPr>
            <a:spLocks noGrp="1"/>
          </p:cNvSpPr>
          <p:nvPr>
            <p:ph idx="1"/>
          </p:nvPr>
        </p:nvSpPr>
        <p:spPr>
          <a:xfrm>
            <a:off x="273389" y="2220538"/>
            <a:ext cx="4458879" cy="2761463"/>
          </a:xfrm>
        </p:spPr>
        <p:txBody>
          <a:bodyPr anchor="ctr">
            <a:noAutofit/>
          </a:bodyPr>
          <a:lstStyle/>
          <a:p>
            <a:pPr marL="0" indent="0">
              <a:buNone/>
            </a:pPr>
            <a:endParaRPr lang="en-US" sz="2200" dirty="0">
              <a:latin typeface="+mj-lt"/>
              <a:ea typeface="+mj-ea"/>
              <a:cs typeface="+mj-cs"/>
            </a:endParaRPr>
          </a:p>
          <a:p>
            <a:pPr marL="0" indent="0">
              <a:buNone/>
            </a:pPr>
            <a:endParaRPr lang="en-IN" sz="2200" b="1" dirty="0">
              <a:latin typeface="+mj-lt"/>
              <a:ea typeface="+mj-ea"/>
              <a:cs typeface="+mj-cs"/>
            </a:endParaRPr>
          </a:p>
          <a:p>
            <a:pPr marL="0" indent="0">
              <a:buNone/>
            </a:pPr>
            <a:endParaRPr lang="en-IN" sz="2200" dirty="0">
              <a:latin typeface="+mj-lt"/>
              <a:ea typeface="+mj-ea"/>
              <a:cs typeface="+mj-cs"/>
            </a:endParaRPr>
          </a:p>
          <a:p>
            <a:endParaRPr lang="en-IN" sz="2200" dirty="0">
              <a:latin typeface="+mj-lt"/>
              <a:ea typeface="+mj-ea"/>
              <a:cs typeface="+mj-cs"/>
            </a:endParaRPr>
          </a:p>
        </p:txBody>
      </p:sp>
      <p:sp>
        <p:nvSpPr>
          <p:cNvPr id="5" name="Slide Number Placeholder 4">
            <a:extLst>
              <a:ext uri="{FF2B5EF4-FFF2-40B4-BE49-F238E27FC236}">
                <a16:creationId xmlns:a16="http://schemas.microsoft.com/office/drawing/2014/main" id="{5E9A2124-EC23-4357-9352-E0D0D53F4C80}"/>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3</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BB6E1BFF-D716-485F-A311-B9C637D1888D}"/>
              </a:ext>
            </a:extLst>
          </p:cNvPr>
          <p:cNvSpPr txBox="1"/>
          <p:nvPr/>
        </p:nvSpPr>
        <p:spPr>
          <a:xfrm>
            <a:off x="3352800" y="6160797"/>
            <a:ext cx="295274" cy="369332"/>
          </a:xfrm>
          <a:prstGeom prst="rect">
            <a:avLst/>
          </a:prstGeom>
          <a:noFill/>
        </p:spPr>
        <p:txBody>
          <a:bodyPr wrap="none" rtlCol="0">
            <a:spAutoFit/>
          </a:bodyPr>
          <a:lstStyle/>
          <a:p>
            <a:r>
              <a:rPr lang="en-IN" dirty="0"/>
              <a:t>. </a:t>
            </a:r>
          </a:p>
        </p:txBody>
      </p:sp>
      <p:sp>
        <p:nvSpPr>
          <p:cNvPr id="7" name="TextBox 6">
            <a:extLst>
              <a:ext uri="{FF2B5EF4-FFF2-40B4-BE49-F238E27FC236}">
                <a16:creationId xmlns:a16="http://schemas.microsoft.com/office/drawing/2014/main" id="{796DF99C-5182-40B0-AB14-47BE16FEA843}"/>
              </a:ext>
            </a:extLst>
          </p:cNvPr>
          <p:cNvSpPr txBox="1"/>
          <p:nvPr/>
        </p:nvSpPr>
        <p:spPr>
          <a:xfrm>
            <a:off x="459350" y="2507003"/>
            <a:ext cx="4546308" cy="2708434"/>
          </a:xfrm>
          <a:prstGeom prst="rect">
            <a:avLst/>
          </a:prstGeom>
          <a:noFill/>
        </p:spPr>
        <p:txBody>
          <a:bodyPr wrap="square" rtlCol="0">
            <a:spAutoFit/>
          </a:bodyPr>
          <a:lstStyle/>
          <a:p>
            <a:pPr marL="0" indent="0">
              <a:buNone/>
            </a:pPr>
            <a:r>
              <a:rPr lang="en-IN" sz="2200" b="1" dirty="0">
                <a:solidFill>
                  <a:srgbClr val="FF0000"/>
                </a:solidFill>
                <a:latin typeface="+mj-lt"/>
                <a:ea typeface="+mj-ea"/>
                <a:cs typeface="+mj-cs"/>
              </a:rPr>
              <a:t>Problem</a:t>
            </a:r>
            <a:r>
              <a:rPr lang="en-IN" sz="2200" b="1" dirty="0">
                <a:solidFill>
                  <a:schemeClr val="accent6">
                    <a:lumMod val="75000"/>
                  </a:schemeClr>
                </a:solidFill>
                <a:latin typeface="+mj-lt"/>
                <a:ea typeface="+mj-ea"/>
                <a:cs typeface="+mj-cs"/>
              </a:rPr>
              <a:t>: </a:t>
            </a:r>
          </a:p>
          <a:p>
            <a:r>
              <a:rPr lang="en-US" dirty="0">
                <a:latin typeface="+mj-lt"/>
                <a:ea typeface="+mj-ea"/>
                <a:cs typeface="+mj-cs"/>
              </a:rPr>
              <a:t>Major vehicle crashes involve distracted driving.</a:t>
            </a:r>
          </a:p>
          <a:p>
            <a:endParaRPr lang="en-US" sz="1800" dirty="0">
              <a:latin typeface="+mj-lt"/>
              <a:ea typeface="+mj-ea"/>
              <a:cs typeface="+mj-cs"/>
            </a:endParaRPr>
          </a:p>
          <a:p>
            <a:endParaRPr lang="en-US" sz="1800" dirty="0">
              <a:latin typeface="+mj-lt"/>
              <a:ea typeface="+mj-ea"/>
              <a:cs typeface="+mj-cs"/>
            </a:endParaRPr>
          </a:p>
          <a:p>
            <a:pPr marL="0" indent="0">
              <a:buNone/>
            </a:pPr>
            <a:r>
              <a:rPr lang="en-IN" sz="2200" b="1" dirty="0">
                <a:solidFill>
                  <a:schemeClr val="accent6">
                    <a:lumMod val="75000"/>
                  </a:schemeClr>
                </a:solidFill>
                <a:latin typeface="+mj-lt"/>
                <a:ea typeface="+mj-ea"/>
                <a:cs typeface="+mj-cs"/>
              </a:rPr>
              <a:t>Goal:</a:t>
            </a:r>
          </a:p>
          <a:p>
            <a:pPr marL="342900" indent="-342900">
              <a:buFont typeface="Arial" panose="020B0604020202020204" pitchFamily="34" charset="0"/>
              <a:buChar char="•"/>
            </a:pPr>
            <a:r>
              <a:rPr lang="en-IN" dirty="0">
                <a:latin typeface="+mj-lt"/>
                <a:ea typeface="+mj-ea"/>
                <a:cs typeface="+mj-cs"/>
              </a:rPr>
              <a:t>Automatically detect driver’s cognitive workload (CW) through Machine Learning.</a:t>
            </a:r>
          </a:p>
          <a:p>
            <a:pPr marL="342900" indent="-342900">
              <a:buFont typeface="Arial" panose="020B0604020202020204" pitchFamily="34" charset="0"/>
              <a:buChar char="•"/>
            </a:pPr>
            <a:r>
              <a:rPr lang="en-IN" dirty="0">
                <a:latin typeface="+mj-lt"/>
                <a:ea typeface="+mj-ea"/>
                <a:cs typeface="+mj-cs"/>
              </a:rPr>
              <a:t>Evaluate in-vehicle interface performance </a:t>
            </a:r>
          </a:p>
        </p:txBody>
      </p:sp>
      <p:pic>
        <p:nvPicPr>
          <p:cNvPr id="19" name="Picture 18" descr="Table&#10;&#10;Description automatically generated">
            <a:extLst>
              <a:ext uri="{FF2B5EF4-FFF2-40B4-BE49-F238E27FC236}">
                <a16:creationId xmlns:a16="http://schemas.microsoft.com/office/drawing/2014/main" id="{4772DC04-F692-4D36-A3CB-A46C14239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9649" y="1808922"/>
            <a:ext cx="6475527" cy="4196087"/>
          </a:xfrm>
          <a:prstGeom prst="rect">
            <a:avLst/>
          </a:prstGeom>
        </p:spPr>
      </p:pic>
      <p:sp>
        <p:nvSpPr>
          <p:cNvPr id="11" name="TextBox 10">
            <a:extLst>
              <a:ext uri="{FF2B5EF4-FFF2-40B4-BE49-F238E27FC236}">
                <a16:creationId xmlns:a16="http://schemas.microsoft.com/office/drawing/2014/main" id="{755B40A4-63E7-42E5-988E-05CD7F8D5FF0}"/>
              </a:ext>
            </a:extLst>
          </p:cNvPr>
          <p:cNvSpPr txBox="1"/>
          <p:nvPr/>
        </p:nvSpPr>
        <p:spPr>
          <a:xfrm>
            <a:off x="4732268" y="6084166"/>
            <a:ext cx="7064755" cy="1200329"/>
          </a:xfrm>
          <a:prstGeom prst="rect">
            <a:avLst/>
          </a:prstGeom>
          <a:noFill/>
        </p:spPr>
        <p:txBody>
          <a:bodyPr wrap="none" rtlCol="0">
            <a:spAutoFit/>
          </a:bodyPr>
          <a:lstStyle/>
          <a:p>
            <a:r>
              <a:rPr lang="en-US" sz="1800" b="1" dirty="0">
                <a:solidFill>
                  <a:schemeClr val="accent2">
                    <a:lumMod val="75000"/>
                  </a:schemeClr>
                </a:solidFill>
                <a:latin typeface="+mj-lt"/>
                <a:ea typeface="+mj-ea"/>
                <a:cs typeface="+mj-cs"/>
              </a:rPr>
              <a:t>Motor Vehicle Traffic Crashes and Distraction-Affected Crashes by Year 2011</a:t>
            </a:r>
            <a:endParaRPr lang="en-IN" sz="1800" b="1" dirty="0">
              <a:solidFill>
                <a:schemeClr val="accent2">
                  <a:lumMod val="75000"/>
                </a:schemeClr>
              </a:solidFill>
              <a:latin typeface="+mj-lt"/>
              <a:ea typeface="+mj-ea"/>
              <a:cs typeface="+mj-cs"/>
            </a:endParaRPr>
          </a:p>
          <a:p>
            <a:endParaRPr lang="en-IN" dirty="0"/>
          </a:p>
          <a:p>
            <a:endParaRPr lang="en-IN" dirty="0"/>
          </a:p>
          <a:p>
            <a:endParaRPr lang="en-IN" dirty="0"/>
          </a:p>
        </p:txBody>
      </p:sp>
    </p:spTree>
    <p:extLst>
      <p:ext uri="{BB962C8B-B14F-4D97-AF65-F5344CB8AC3E}">
        <p14:creationId xmlns:p14="http://schemas.microsoft.com/office/powerpoint/2010/main" val="1547204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657225" y="294538"/>
            <a:ext cx="10610325" cy="1033669"/>
          </a:xfrm>
        </p:spPr>
        <p:txBody>
          <a:bodyPr>
            <a:normAutofit/>
          </a:bodyPr>
          <a:lstStyle/>
          <a:p>
            <a:pPr algn="ctr"/>
            <a:r>
              <a:rPr lang="en-IN" sz="4800" b="1" dirty="0">
                <a:solidFill>
                  <a:schemeClr val="bg1"/>
                </a:solidFill>
              </a:rPr>
              <a:t>Introduction</a:t>
            </a:r>
          </a:p>
        </p:txBody>
      </p:sp>
      <p:sp>
        <p:nvSpPr>
          <p:cNvPr id="3" name="Content Placeholder 2">
            <a:extLst>
              <a:ext uri="{FF2B5EF4-FFF2-40B4-BE49-F238E27FC236}">
                <a16:creationId xmlns:a16="http://schemas.microsoft.com/office/drawing/2014/main" id="{973C1538-E5C6-4520-B534-D14AA1C7DD5C}"/>
              </a:ext>
            </a:extLst>
          </p:cNvPr>
          <p:cNvSpPr>
            <a:spLocks noGrp="1"/>
          </p:cNvSpPr>
          <p:nvPr>
            <p:ph idx="1"/>
          </p:nvPr>
        </p:nvSpPr>
        <p:spPr>
          <a:xfrm>
            <a:off x="273389" y="2220538"/>
            <a:ext cx="4458879" cy="2761463"/>
          </a:xfrm>
        </p:spPr>
        <p:txBody>
          <a:bodyPr anchor="ctr">
            <a:noAutofit/>
          </a:bodyPr>
          <a:lstStyle/>
          <a:p>
            <a:pPr marL="0" indent="0">
              <a:buNone/>
            </a:pPr>
            <a:endParaRPr lang="en-US" sz="2200" dirty="0">
              <a:latin typeface="+mj-lt"/>
              <a:ea typeface="+mj-ea"/>
              <a:cs typeface="+mj-cs"/>
            </a:endParaRPr>
          </a:p>
          <a:p>
            <a:pPr marL="0" indent="0">
              <a:buNone/>
            </a:pPr>
            <a:endParaRPr lang="en-IN" sz="2200" b="1" dirty="0">
              <a:latin typeface="+mj-lt"/>
              <a:ea typeface="+mj-ea"/>
              <a:cs typeface="+mj-cs"/>
            </a:endParaRPr>
          </a:p>
          <a:p>
            <a:pPr marL="0" indent="0">
              <a:buNone/>
            </a:pPr>
            <a:endParaRPr lang="en-IN" sz="2200" dirty="0">
              <a:latin typeface="+mj-lt"/>
              <a:ea typeface="+mj-ea"/>
              <a:cs typeface="+mj-cs"/>
            </a:endParaRPr>
          </a:p>
          <a:p>
            <a:endParaRPr lang="en-IN" sz="2200" dirty="0">
              <a:latin typeface="+mj-lt"/>
              <a:ea typeface="+mj-ea"/>
              <a:cs typeface="+mj-cs"/>
            </a:endParaRPr>
          </a:p>
        </p:txBody>
      </p:sp>
      <p:sp>
        <p:nvSpPr>
          <p:cNvPr id="5" name="Slide Number Placeholder 4">
            <a:extLst>
              <a:ext uri="{FF2B5EF4-FFF2-40B4-BE49-F238E27FC236}">
                <a16:creationId xmlns:a16="http://schemas.microsoft.com/office/drawing/2014/main" id="{5E9A2124-EC23-4357-9352-E0D0D53F4C80}"/>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4</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BB6E1BFF-D716-485F-A311-B9C637D1888D}"/>
              </a:ext>
            </a:extLst>
          </p:cNvPr>
          <p:cNvSpPr txBox="1"/>
          <p:nvPr/>
        </p:nvSpPr>
        <p:spPr>
          <a:xfrm>
            <a:off x="3352800" y="6160797"/>
            <a:ext cx="29527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7" name="TextBox 6">
            <a:extLst>
              <a:ext uri="{FF2B5EF4-FFF2-40B4-BE49-F238E27FC236}">
                <a16:creationId xmlns:a16="http://schemas.microsoft.com/office/drawing/2014/main" id="{796DF99C-5182-40B0-AB14-47BE16FEA843}"/>
              </a:ext>
            </a:extLst>
          </p:cNvPr>
          <p:cNvSpPr txBox="1"/>
          <p:nvPr/>
        </p:nvSpPr>
        <p:spPr>
          <a:xfrm>
            <a:off x="263864" y="2759087"/>
            <a:ext cx="5368464" cy="2062103"/>
          </a:xfrm>
          <a:prstGeom prst="rect">
            <a:avLst/>
          </a:prstGeom>
          <a:noFill/>
        </p:spPr>
        <p:txBody>
          <a:bodyPr wrap="square" rtlCol="0">
            <a:spAutoFit/>
          </a:bodyPr>
          <a:lstStyle/>
          <a:p>
            <a:pPr marL="0" indent="0">
              <a:buNone/>
            </a:pPr>
            <a:r>
              <a:rPr lang="en-IN" sz="2400" b="1" dirty="0">
                <a:solidFill>
                  <a:srgbClr val="C00000"/>
                </a:solidFill>
                <a:latin typeface="+mj-lt"/>
                <a:ea typeface="+mj-ea"/>
                <a:cs typeface="+mj-cs"/>
              </a:rPr>
              <a:t>How to achieve Goal</a:t>
            </a:r>
          </a:p>
          <a:p>
            <a:endParaRPr lang="en-IN" sz="2400" dirty="0">
              <a:latin typeface="+mj-lt"/>
              <a:ea typeface="+mj-ea"/>
              <a:cs typeface="+mj-cs"/>
            </a:endParaRPr>
          </a:p>
          <a:p>
            <a:pPr marL="342900" indent="-342900">
              <a:buFont typeface="Wingdings" panose="05000000000000000000" pitchFamily="2" charset="2"/>
              <a:buChar char="v"/>
            </a:pPr>
            <a:r>
              <a:rPr lang="en-IN" sz="2000" dirty="0">
                <a:latin typeface="+mj-lt"/>
                <a:ea typeface="+mj-ea"/>
                <a:cs typeface="+mj-cs"/>
              </a:rPr>
              <a:t>Driving is complex activity</a:t>
            </a:r>
          </a:p>
          <a:p>
            <a:pPr marL="342900" indent="-342900">
              <a:buFont typeface="Wingdings" panose="05000000000000000000" pitchFamily="2" charset="2"/>
              <a:buChar char="v"/>
            </a:pPr>
            <a:r>
              <a:rPr lang="en-US" sz="2000" dirty="0">
                <a:latin typeface="+mj-lt"/>
                <a:ea typeface="+mj-ea"/>
                <a:cs typeface="+mj-cs"/>
              </a:rPr>
              <a:t>It imposes varying levels of workload on the</a:t>
            </a:r>
          </a:p>
          <a:p>
            <a:pPr algn="l"/>
            <a:r>
              <a:rPr lang="en-US" sz="2000" dirty="0">
                <a:latin typeface="+mj-lt"/>
                <a:ea typeface="+mj-ea"/>
                <a:cs typeface="+mj-cs"/>
              </a:rPr>
              <a:t>driver. </a:t>
            </a:r>
            <a:endParaRPr lang="en-IN" sz="2000" dirty="0">
              <a:latin typeface="+mj-lt"/>
              <a:ea typeface="+mj-ea"/>
              <a:cs typeface="+mj-cs"/>
            </a:endParaRPr>
          </a:p>
          <a:p>
            <a:pPr marL="0" indent="0">
              <a:buNone/>
            </a:pPr>
            <a:endParaRPr lang="en-IN" sz="2000" dirty="0">
              <a:latin typeface="+mj-lt"/>
              <a:ea typeface="+mj-ea"/>
              <a:cs typeface="+mj-cs"/>
            </a:endParaRPr>
          </a:p>
        </p:txBody>
      </p:sp>
      <p:pic>
        <p:nvPicPr>
          <p:cNvPr id="9" name="Picture 8" descr="Text&#10;&#10;Description automatically generated with low confidence">
            <a:extLst>
              <a:ext uri="{FF2B5EF4-FFF2-40B4-BE49-F238E27FC236}">
                <a16:creationId xmlns:a16="http://schemas.microsoft.com/office/drawing/2014/main" id="{DD3D0FC6-CC9F-43D8-A0D5-AD6AA8006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0205" y="2608935"/>
            <a:ext cx="5944115" cy="2362405"/>
          </a:xfrm>
          <a:prstGeom prst="rect">
            <a:avLst/>
          </a:prstGeom>
        </p:spPr>
      </p:pic>
    </p:spTree>
    <p:extLst>
      <p:ext uri="{BB962C8B-B14F-4D97-AF65-F5344CB8AC3E}">
        <p14:creationId xmlns:p14="http://schemas.microsoft.com/office/powerpoint/2010/main" val="2789478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657225" y="294538"/>
            <a:ext cx="10610325" cy="1033669"/>
          </a:xfrm>
        </p:spPr>
        <p:txBody>
          <a:bodyPr>
            <a:normAutofit/>
          </a:bodyPr>
          <a:lstStyle/>
          <a:p>
            <a:pPr algn="ctr"/>
            <a:r>
              <a:rPr lang="en-IN" sz="4800" b="1" dirty="0">
                <a:solidFill>
                  <a:schemeClr val="bg1"/>
                </a:solidFill>
              </a:rPr>
              <a:t>Introduction</a:t>
            </a:r>
          </a:p>
        </p:txBody>
      </p:sp>
      <p:sp>
        <p:nvSpPr>
          <p:cNvPr id="3" name="Content Placeholder 2">
            <a:extLst>
              <a:ext uri="{FF2B5EF4-FFF2-40B4-BE49-F238E27FC236}">
                <a16:creationId xmlns:a16="http://schemas.microsoft.com/office/drawing/2014/main" id="{973C1538-E5C6-4520-B534-D14AA1C7DD5C}"/>
              </a:ext>
            </a:extLst>
          </p:cNvPr>
          <p:cNvSpPr>
            <a:spLocks noGrp="1"/>
          </p:cNvSpPr>
          <p:nvPr>
            <p:ph idx="1"/>
          </p:nvPr>
        </p:nvSpPr>
        <p:spPr>
          <a:xfrm>
            <a:off x="273389" y="2220538"/>
            <a:ext cx="4458879" cy="2761463"/>
          </a:xfrm>
        </p:spPr>
        <p:txBody>
          <a:bodyPr anchor="ctr">
            <a:noAutofit/>
          </a:bodyPr>
          <a:lstStyle/>
          <a:p>
            <a:pPr marL="0" indent="0">
              <a:buNone/>
            </a:pPr>
            <a:endParaRPr lang="en-US" sz="2200" dirty="0">
              <a:latin typeface="+mj-lt"/>
              <a:ea typeface="+mj-ea"/>
              <a:cs typeface="+mj-cs"/>
            </a:endParaRPr>
          </a:p>
          <a:p>
            <a:pPr marL="0" indent="0">
              <a:buNone/>
            </a:pPr>
            <a:endParaRPr lang="en-IN" sz="2200" b="1" dirty="0">
              <a:latin typeface="+mj-lt"/>
              <a:ea typeface="+mj-ea"/>
              <a:cs typeface="+mj-cs"/>
            </a:endParaRPr>
          </a:p>
          <a:p>
            <a:pPr marL="0" indent="0">
              <a:buNone/>
            </a:pPr>
            <a:endParaRPr lang="en-IN" sz="2200" dirty="0">
              <a:latin typeface="+mj-lt"/>
              <a:ea typeface="+mj-ea"/>
              <a:cs typeface="+mj-cs"/>
            </a:endParaRPr>
          </a:p>
          <a:p>
            <a:endParaRPr lang="en-IN" sz="2200" dirty="0">
              <a:latin typeface="+mj-lt"/>
              <a:ea typeface="+mj-ea"/>
              <a:cs typeface="+mj-cs"/>
            </a:endParaRPr>
          </a:p>
        </p:txBody>
      </p:sp>
      <p:sp>
        <p:nvSpPr>
          <p:cNvPr id="5" name="Slide Number Placeholder 4">
            <a:extLst>
              <a:ext uri="{FF2B5EF4-FFF2-40B4-BE49-F238E27FC236}">
                <a16:creationId xmlns:a16="http://schemas.microsoft.com/office/drawing/2014/main" id="{5E9A2124-EC23-4357-9352-E0D0D53F4C80}"/>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5</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BB6E1BFF-D716-485F-A311-B9C637D1888D}"/>
              </a:ext>
            </a:extLst>
          </p:cNvPr>
          <p:cNvSpPr txBox="1"/>
          <p:nvPr/>
        </p:nvSpPr>
        <p:spPr>
          <a:xfrm>
            <a:off x="3352800" y="6160797"/>
            <a:ext cx="29527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7" name="TextBox 6">
            <a:extLst>
              <a:ext uri="{FF2B5EF4-FFF2-40B4-BE49-F238E27FC236}">
                <a16:creationId xmlns:a16="http://schemas.microsoft.com/office/drawing/2014/main" id="{796DF99C-5182-40B0-AB14-47BE16FEA843}"/>
              </a:ext>
            </a:extLst>
          </p:cNvPr>
          <p:cNvSpPr txBox="1"/>
          <p:nvPr/>
        </p:nvSpPr>
        <p:spPr>
          <a:xfrm>
            <a:off x="1298594" y="1636851"/>
            <a:ext cx="10695006" cy="3416320"/>
          </a:xfrm>
          <a:prstGeom prst="rect">
            <a:avLst/>
          </a:prstGeom>
          <a:noFill/>
        </p:spPr>
        <p:txBody>
          <a:bodyPr wrap="square" rtlCol="0">
            <a:spAutoFit/>
          </a:bodyPr>
          <a:lstStyle/>
          <a:p>
            <a:pPr marL="342900" indent="-342900" algn="just">
              <a:buFont typeface="Arial" panose="020B0604020202020204" pitchFamily="34" charset="0"/>
              <a:buChar char="•"/>
            </a:pPr>
            <a:r>
              <a:rPr lang="en-IN" sz="2400" b="1" dirty="0">
                <a:solidFill>
                  <a:srgbClr val="FF0000"/>
                </a:solidFill>
                <a:latin typeface="+mj-lt"/>
                <a:ea typeface="+mj-ea"/>
                <a:cs typeface="+mj-cs"/>
              </a:rPr>
              <a:t>Problem:</a:t>
            </a:r>
          </a:p>
          <a:p>
            <a:pPr indent="0" algn="just">
              <a:buNone/>
            </a:pPr>
            <a:r>
              <a:rPr lang="en-IN" sz="2000" dirty="0">
                <a:latin typeface="+mj-lt"/>
                <a:ea typeface="+mj-ea"/>
                <a:cs typeface="+mj-cs"/>
              </a:rPr>
              <a:t>	</a:t>
            </a:r>
            <a:r>
              <a:rPr lang="en-IN" dirty="0">
                <a:latin typeface="+mj-lt"/>
                <a:ea typeface="+mj-ea"/>
                <a:cs typeface="+mj-cs"/>
              </a:rPr>
              <a:t>Understanding of how:</a:t>
            </a:r>
          </a:p>
          <a:p>
            <a:pPr indent="0" algn="just">
              <a:buNone/>
            </a:pPr>
            <a:r>
              <a:rPr lang="en-IN" dirty="0">
                <a:latin typeface="+mj-lt"/>
                <a:ea typeface="+mj-ea"/>
                <a:cs typeface="+mj-cs"/>
              </a:rPr>
              <a:t>		-  evolving in-vehicle interface </a:t>
            </a:r>
          </a:p>
          <a:p>
            <a:pPr indent="0" algn="just">
              <a:buNone/>
            </a:pPr>
            <a:r>
              <a:rPr lang="en-IN" dirty="0">
                <a:latin typeface="+mj-lt"/>
                <a:ea typeface="+mj-ea"/>
                <a:cs typeface="+mj-cs"/>
              </a:rPr>
              <a:t>		-  other device; mobile device, music on radio-box etc.</a:t>
            </a:r>
          </a:p>
          <a:p>
            <a:pPr indent="0" algn="just">
              <a:buNone/>
            </a:pPr>
            <a:r>
              <a:rPr lang="en-IN" dirty="0">
                <a:latin typeface="+mj-lt"/>
                <a:ea typeface="+mj-ea"/>
                <a:cs typeface="+mj-cs"/>
              </a:rPr>
              <a:t>	affect the driver cognitive load is </a:t>
            </a:r>
            <a:r>
              <a:rPr lang="en-IN" b="1" dirty="0">
                <a:latin typeface="+mj-lt"/>
                <a:ea typeface="+mj-ea"/>
                <a:cs typeface="+mj-cs"/>
              </a:rPr>
              <a:t>extremely difficult task</a:t>
            </a:r>
            <a:r>
              <a:rPr lang="en-IN" dirty="0">
                <a:latin typeface="+mj-lt"/>
                <a:ea typeface="+mj-ea"/>
                <a:cs typeface="+mj-cs"/>
              </a:rPr>
              <a:t>.</a:t>
            </a:r>
          </a:p>
          <a:p>
            <a:pPr indent="0" algn="just">
              <a:buNone/>
            </a:pPr>
            <a:endParaRPr lang="en-IN" sz="2400" dirty="0">
              <a:latin typeface="+mj-lt"/>
              <a:ea typeface="+mj-ea"/>
              <a:cs typeface="+mj-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Light" panose="020F0302020204030204"/>
                <a:ea typeface="+mn-ea"/>
                <a:cs typeface="+mn-cs"/>
              </a:rPr>
              <a:t>	</a:t>
            </a:r>
            <a:endParaRPr kumimoji="0" lang="en-IN" sz="20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342900" indent="-342900" algn="just">
              <a:buFont typeface="Arial" panose="020B0604020202020204" pitchFamily="34" charset="0"/>
              <a:buChar char="•"/>
            </a:pPr>
            <a:r>
              <a:rPr lang="en-IN" sz="2400" b="1" dirty="0">
                <a:solidFill>
                  <a:schemeClr val="accent6">
                    <a:lumMod val="75000"/>
                  </a:schemeClr>
                </a:solidFill>
                <a:latin typeface="+mj-lt"/>
                <a:ea typeface="+mj-ea"/>
                <a:cs typeface="+mj-cs"/>
              </a:rPr>
              <a:t>Solution: </a:t>
            </a:r>
          </a:p>
          <a:p>
            <a:pPr marL="0" indent="0" algn="just">
              <a:buNone/>
            </a:pPr>
            <a:r>
              <a:rPr lang="en-IN" sz="2400" dirty="0">
                <a:latin typeface="+mj-lt"/>
                <a:ea typeface="+mj-ea"/>
                <a:cs typeface="+mj-cs"/>
              </a:rPr>
              <a:t>	</a:t>
            </a:r>
            <a:r>
              <a:rPr lang="en-IN" sz="2000" dirty="0">
                <a:latin typeface="+mj-lt"/>
                <a:ea typeface="+mj-ea"/>
                <a:cs typeface="+mj-cs"/>
              </a:rPr>
              <a:t>- </a:t>
            </a:r>
            <a:r>
              <a:rPr lang="en-IN" sz="2000" b="1" dirty="0">
                <a:latin typeface="+mj-lt"/>
                <a:ea typeface="+mj-ea"/>
                <a:cs typeface="+mj-cs"/>
              </a:rPr>
              <a:t> </a:t>
            </a:r>
            <a:r>
              <a:rPr lang="en-IN" dirty="0">
                <a:latin typeface="+mj-lt"/>
                <a:ea typeface="+mj-ea"/>
                <a:cs typeface="+mj-cs"/>
              </a:rPr>
              <a:t>understand driver’s cognitive workload through </a:t>
            </a:r>
            <a:r>
              <a:rPr lang="en-IN" b="1" dirty="0">
                <a:solidFill>
                  <a:schemeClr val="accent1">
                    <a:lumMod val="75000"/>
                  </a:schemeClr>
                </a:solidFill>
                <a:latin typeface="+mj-lt"/>
                <a:ea typeface="+mj-ea"/>
                <a:cs typeface="+mj-cs"/>
              </a:rPr>
              <a:t>physiological data.</a:t>
            </a:r>
            <a:endParaRPr lang="en-IN" dirty="0">
              <a:solidFill>
                <a:schemeClr val="accent1">
                  <a:lumMod val="75000"/>
                </a:schemeClr>
              </a:solidFill>
              <a:latin typeface="+mj-lt"/>
              <a:ea typeface="+mj-ea"/>
              <a:cs typeface="+mj-cs"/>
            </a:endParaRPr>
          </a:p>
          <a:p>
            <a:pPr algn="just"/>
            <a:r>
              <a:rPr lang="en-IN" dirty="0">
                <a:latin typeface="+mj-lt"/>
                <a:ea typeface="+mj-ea"/>
                <a:cs typeface="+mj-cs"/>
              </a:rPr>
              <a:t>	-  automatic detect elevated cognitive workload using physiology and vehicle data.</a:t>
            </a:r>
          </a:p>
        </p:txBody>
      </p:sp>
      <p:sp>
        <p:nvSpPr>
          <p:cNvPr id="8" name="TextBox 7">
            <a:extLst>
              <a:ext uri="{FF2B5EF4-FFF2-40B4-BE49-F238E27FC236}">
                <a16:creationId xmlns:a16="http://schemas.microsoft.com/office/drawing/2014/main" id="{AE7F40CC-43ED-4650-A40F-CC3B6E9D08EB}"/>
              </a:ext>
            </a:extLst>
          </p:cNvPr>
          <p:cNvSpPr txBox="1"/>
          <p:nvPr/>
        </p:nvSpPr>
        <p:spPr>
          <a:xfrm>
            <a:off x="273389" y="959743"/>
            <a:ext cx="6746399" cy="677108"/>
          </a:xfrm>
          <a:prstGeom prst="rect">
            <a:avLst/>
          </a:prstGeom>
          <a:noFill/>
        </p:spPr>
        <p:txBody>
          <a:bodyPr wrap="none" rtlCol="0">
            <a:spAutoFit/>
          </a:bodyPr>
          <a:lstStyle/>
          <a:p>
            <a:pPr marL="285750" indent="-285750">
              <a:buFont typeface="Wingdings" panose="05000000000000000000" pitchFamily="2" charset="2"/>
              <a:buChar char="v"/>
            </a:pPr>
            <a:r>
              <a:rPr lang="en-IN" sz="2000" dirty="0">
                <a:latin typeface="+mj-lt"/>
                <a:ea typeface="+mj-ea"/>
                <a:cs typeface="+mj-cs"/>
              </a:rPr>
              <a:t>Understanding cognitive workload:  help to reduce accidents.</a:t>
            </a:r>
          </a:p>
          <a:p>
            <a:endParaRPr lang="en-IN" dirty="0"/>
          </a:p>
        </p:txBody>
      </p:sp>
    </p:spTree>
    <p:extLst>
      <p:ext uri="{BB962C8B-B14F-4D97-AF65-F5344CB8AC3E}">
        <p14:creationId xmlns:p14="http://schemas.microsoft.com/office/powerpoint/2010/main" val="387588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1371599" y="294538"/>
            <a:ext cx="9895951" cy="1033669"/>
          </a:xfrm>
        </p:spPr>
        <p:txBody>
          <a:bodyPr>
            <a:normAutofit/>
          </a:bodyPr>
          <a:lstStyle/>
          <a:p>
            <a:pPr algn="ctr"/>
            <a:r>
              <a:rPr lang="en-IN" sz="4800" b="1" dirty="0">
                <a:solidFill>
                  <a:srgbClr val="FFFFFF"/>
                </a:solidFill>
              </a:rPr>
              <a:t>Connection to AHMIAS</a:t>
            </a:r>
          </a:p>
        </p:txBody>
      </p:sp>
      <p:sp>
        <p:nvSpPr>
          <p:cNvPr id="3" name="Content Placeholder 2">
            <a:extLst>
              <a:ext uri="{FF2B5EF4-FFF2-40B4-BE49-F238E27FC236}">
                <a16:creationId xmlns:a16="http://schemas.microsoft.com/office/drawing/2014/main" id="{973C1538-E5C6-4520-B534-D14AA1C7DD5C}"/>
              </a:ext>
            </a:extLst>
          </p:cNvPr>
          <p:cNvSpPr>
            <a:spLocks noGrp="1"/>
          </p:cNvSpPr>
          <p:nvPr>
            <p:ph idx="1"/>
          </p:nvPr>
        </p:nvSpPr>
        <p:spPr>
          <a:xfrm>
            <a:off x="162282" y="961500"/>
            <a:ext cx="6157289" cy="4093963"/>
          </a:xfrm>
        </p:spPr>
        <p:txBody>
          <a:bodyPr anchor="ctr">
            <a:normAutofit/>
          </a:bodyPr>
          <a:lstStyle/>
          <a:p>
            <a:pPr marL="285750" indent="-228600" defTabSz="914400">
              <a:lnSpc>
                <a:spcPct val="90000"/>
              </a:lnSpc>
              <a:spcAft>
                <a:spcPts val="600"/>
              </a:spcAft>
              <a:buFont typeface="Arial" panose="020B0604020202020204" pitchFamily="34" charset="0"/>
              <a:buChar char="•"/>
            </a:pPr>
            <a:r>
              <a:rPr lang="en-US" sz="1400" dirty="0"/>
              <a:t> </a:t>
            </a:r>
            <a:r>
              <a:rPr lang="en-US" sz="1600" dirty="0"/>
              <a:t>Poorly designed in-vehicle user interfaces can lead to:</a:t>
            </a:r>
          </a:p>
          <a:p>
            <a:pPr marL="742950" lvl="1">
              <a:spcAft>
                <a:spcPts val="600"/>
              </a:spcAft>
            </a:pPr>
            <a:r>
              <a:rPr lang="en-US" sz="1600" dirty="0">
                <a:solidFill>
                  <a:srgbClr val="FF0000"/>
                </a:solidFill>
              </a:rPr>
              <a:t>distraction </a:t>
            </a:r>
          </a:p>
          <a:p>
            <a:pPr marL="742950" lvl="1">
              <a:spcAft>
                <a:spcPts val="600"/>
              </a:spcAft>
            </a:pPr>
            <a:r>
              <a:rPr lang="en-US" sz="1600" dirty="0">
                <a:solidFill>
                  <a:srgbClr val="FF0000"/>
                </a:solidFill>
              </a:rPr>
              <a:t> risky driving</a:t>
            </a:r>
            <a:r>
              <a:rPr kumimoji="0" lang="en-US" sz="1600" b="1" i="0" u="none" strike="noStrike" cap="none" spc="0" normalizeH="0" baseline="0" noProof="0" dirty="0">
                <a:ln>
                  <a:noFill/>
                </a:ln>
                <a:effectLst/>
                <a:uLnTx/>
                <a:uFillTx/>
              </a:rPr>
              <a:t>	</a:t>
            </a:r>
            <a:endParaRPr kumimoji="0" lang="en-US" sz="1600" b="0" i="0" u="none" strike="noStrike" cap="none" spc="0" normalizeH="0" baseline="0" noProof="0" dirty="0">
              <a:ln>
                <a:noFill/>
              </a:ln>
              <a:effectLst/>
              <a:uLnTx/>
              <a:uFillTx/>
            </a:endParaRPr>
          </a:p>
          <a:p>
            <a:pPr marL="342900" indent="-228600" defTabSz="914400">
              <a:lnSpc>
                <a:spcPct val="90000"/>
              </a:lnSpc>
              <a:spcAft>
                <a:spcPts val="600"/>
              </a:spcAft>
              <a:buFont typeface="Arial" panose="020B0604020202020204" pitchFamily="34" charset="0"/>
              <a:buChar char="•"/>
            </a:pPr>
            <a:r>
              <a:rPr lang="en-US" sz="1600" b="1" dirty="0"/>
              <a:t>Adaptive human interface can optimize user experience and safety during driving.</a:t>
            </a:r>
          </a:p>
          <a:p>
            <a:endParaRPr lang="en-IN" sz="1400" b="1" u="sng" dirty="0">
              <a:latin typeface="+mj-lt"/>
              <a:ea typeface="+mj-ea"/>
              <a:cs typeface="+mj-cs"/>
            </a:endParaRPr>
          </a:p>
        </p:txBody>
      </p:sp>
      <p:sp>
        <p:nvSpPr>
          <p:cNvPr id="5" name="Slide Number Placeholder 4">
            <a:extLst>
              <a:ext uri="{FF2B5EF4-FFF2-40B4-BE49-F238E27FC236}">
                <a16:creationId xmlns:a16="http://schemas.microsoft.com/office/drawing/2014/main" id="{5E9A2124-EC23-4357-9352-E0D0D53F4C80}"/>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smtClean="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6</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pic>
        <p:nvPicPr>
          <p:cNvPr id="23" name="Picture 22" descr="Diagram&#10;&#10;Description automatically generated with low confidence">
            <a:extLst>
              <a:ext uri="{FF2B5EF4-FFF2-40B4-BE49-F238E27FC236}">
                <a16:creationId xmlns:a16="http://schemas.microsoft.com/office/drawing/2014/main" id="{C0691B1B-A59D-4751-8D50-C834832886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9867" y="1885279"/>
            <a:ext cx="4423316" cy="3990588"/>
          </a:xfrm>
          <a:prstGeom prst="rect">
            <a:avLst/>
          </a:prstGeom>
        </p:spPr>
      </p:pic>
      <p:sp>
        <p:nvSpPr>
          <p:cNvPr id="24" name="Rectangle 23">
            <a:extLst>
              <a:ext uri="{FF2B5EF4-FFF2-40B4-BE49-F238E27FC236}">
                <a16:creationId xmlns:a16="http://schemas.microsoft.com/office/drawing/2014/main" id="{86230FE0-172F-4556-B9C6-1A2DEA74758C}"/>
              </a:ext>
            </a:extLst>
          </p:cNvPr>
          <p:cNvSpPr/>
          <p:nvPr/>
        </p:nvSpPr>
        <p:spPr>
          <a:xfrm>
            <a:off x="299852" y="5281704"/>
            <a:ext cx="6300018" cy="3471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0" lang="en-US" sz="1800" i="0" u="none" strike="noStrike" cap="none" spc="0" normalizeH="0" baseline="0" noProof="0" dirty="0">
              <a:ln>
                <a:noFill/>
              </a:ln>
              <a:effectLst/>
              <a:uLnTx/>
              <a:uFillTx/>
            </a:endParaRPr>
          </a:p>
          <a:p>
            <a:pPr algn="ctr"/>
            <a:r>
              <a:rPr lang="en-US" sz="1600" dirty="0"/>
              <a:t>e</a:t>
            </a:r>
            <a:r>
              <a:rPr kumimoji="0" lang="en-US" sz="1600" i="0" u="none" strike="noStrike" cap="none" spc="0" normalizeH="0" baseline="0" noProof="0" dirty="0">
                <a:ln>
                  <a:noFill/>
                </a:ln>
                <a:effectLst/>
                <a:uLnTx/>
                <a:uFillTx/>
              </a:rPr>
              <a:t>valuate/enhance the </a:t>
            </a:r>
            <a:r>
              <a:rPr kumimoji="0" lang="en-US" sz="1600" b="1" i="0" u="none" strike="noStrike" cap="none" spc="0" normalizeH="0" baseline="0" noProof="0" dirty="0">
                <a:ln>
                  <a:noFill/>
                </a:ln>
                <a:solidFill>
                  <a:srgbClr val="7030A0"/>
                </a:solidFill>
                <a:effectLst/>
                <a:uLnTx/>
                <a:uFillTx/>
              </a:rPr>
              <a:t>interface </a:t>
            </a:r>
            <a:r>
              <a:rPr lang="en-US" sz="1600" b="1" dirty="0">
                <a:solidFill>
                  <a:srgbClr val="7030A0"/>
                </a:solidFill>
              </a:rPr>
              <a:t>interaction ability to be more adaptive</a:t>
            </a:r>
          </a:p>
          <a:p>
            <a:pPr algn="ctr"/>
            <a:endParaRPr lang="en-IN" dirty="0"/>
          </a:p>
        </p:txBody>
      </p:sp>
      <p:sp>
        <p:nvSpPr>
          <p:cNvPr id="27" name="Rectangle 26">
            <a:extLst>
              <a:ext uri="{FF2B5EF4-FFF2-40B4-BE49-F238E27FC236}">
                <a16:creationId xmlns:a16="http://schemas.microsoft.com/office/drawing/2014/main" id="{4A69BB92-355A-4211-A936-033D3D7090E0}"/>
              </a:ext>
            </a:extLst>
          </p:cNvPr>
          <p:cNvSpPr/>
          <p:nvPr/>
        </p:nvSpPr>
        <p:spPr>
          <a:xfrm>
            <a:off x="162282" y="4603927"/>
            <a:ext cx="6575159" cy="3471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0" lang="en-US" sz="1800" b="0" i="0" u="none" strike="noStrike" cap="none" spc="0" normalizeH="0" baseline="0" noProof="0" dirty="0">
              <a:ln>
                <a:noFill/>
              </a:ln>
              <a:effectLst/>
              <a:uLnTx/>
              <a:uFillTx/>
            </a:endParaRPr>
          </a:p>
          <a:p>
            <a:pPr marL="114300" indent="0">
              <a:spcAft>
                <a:spcPts val="600"/>
              </a:spcAft>
              <a:buNone/>
            </a:pPr>
            <a:r>
              <a:rPr kumimoji="0" lang="en-US" sz="1600" i="0" u="none" strike="noStrike" cap="none" spc="0" normalizeH="0" baseline="0" noProof="0" dirty="0">
                <a:ln>
                  <a:noFill/>
                </a:ln>
                <a:effectLst/>
                <a:uLnTx/>
                <a:uFillTx/>
              </a:rPr>
              <a:t>automatically identifying the elevated cognitive workload levels in drivers.</a:t>
            </a:r>
          </a:p>
          <a:p>
            <a:pPr algn="ctr"/>
            <a:endParaRPr lang="en-IN" dirty="0"/>
          </a:p>
        </p:txBody>
      </p:sp>
      <p:sp>
        <p:nvSpPr>
          <p:cNvPr id="32" name="Rectangle 31">
            <a:extLst>
              <a:ext uri="{FF2B5EF4-FFF2-40B4-BE49-F238E27FC236}">
                <a16:creationId xmlns:a16="http://schemas.microsoft.com/office/drawing/2014/main" id="{9CB29CEB-44FB-45D7-81BC-9F8AFDD4A795}"/>
              </a:ext>
            </a:extLst>
          </p:cNvPr>
          <p:cNvSpPr/>
          <p:nvPr/>
        </p:nvSpPr>
        <p:spPr>
          <a:xfrm>
            <a:off x="984559" y="3880582"/>
            <a:ext cx="4512733" cy="3471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0" lang="en-US" sz="1800" i="0" u="none" strike="noStrike" cap="none" spc="0" normalizeH="0" baseline="0" noProof="0" dirty="0">
              <a:ln>
                <a:noFill/>
              </a:ln>
              <a:effectLst/>
              <a:uLnTx/>
              <a:uFillTx/>
            </a:endParaRPr>
          </a:p>
          <a:p>
            <a:pPr marL="114300" indent="0" algn="ctr">
              <a:spcAft>
                <a:spcPts val="600"/>
              </a:spcAft>
              <a:buNone/>
            </a:pPr>
            <a:r>
              <a:rPr lang="en-US" sz="1600" dirty="0"/>
              <a:t>Find a </a:t>
            </a:r>
            <a:r>
              <a:rPr kumimoji="0" lang="en-US" sz="1600" b="0" i="0" u="none" strike="noStrike" cap="none" spc="0" normalizeH="0" baseline="0" noProof="0" dirty="0">
                <a:ln>
                  <a:noFill/>
                </a:ln>
                <a:effectLst/>
                <a:uLnTx/>
                <a:uFillTx/>
              </a:rPr>
              <a:t>way to increase classification accuracy</a:t>
            </a:r>
            <a:endParaRPr kumimoji="0" lang="en-US" sz="1400" b="0" i="0" u="none" strike="noStrike" cap="none" spc="0" normalizeH="0" baseline="0" noProof="0" dirty="0">
              <a:ln>
                <a:noFill/>
              </a:ln>
              <a:effectLst/>
              <a:uLnTx/>
              <a:uFillTx/>
            </a:endParaRPr>
          </a:p>
          <a:p>
            <a:pPr algn="ctr"/>
            <a:endParaRPr lang="en-IN" dirty="0"/>
          </a:p>
        </p:txBody>
      </p:sp>
      <p:sp>
        <p:nvSpPr>
          <p:cNvPr id="33" name="Arrow: Down 32">
            <a:extLst>
              <a:ext uri="{FF2B5EF4-FFF2-40B4-BE49-F238E27FC236}">
                <a16:creationId xmlns:a16="http://schemas.microsoft.com/office/drawing/2014/main" id="{55C923B0-3C48-4859-9573-012F8641048D}"/>
              </a:ext>
            </a:extLst>
          </p:cNvPr>
          <p:cNvSpPr/>
          <p:nvPr/>
        </p:nvSpPr>
        <p:spPr>
          <a:xfrm>
            <a:off x="3075914" y="4237752"/>
            <a:ext cx="211665" cy="347135"/>
          </a:xfrm>
          <a:prstGeom prst="downArrow">
            <a:avLst>
              <a:gd name="adj1" fmla="val 50000"/>
              <a:gd name="adj2" fmla="val 5487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4" name="Arrow: Down 33">
            <a:extLst>
              <a:ext uri="{FF2B5EF4-FFF2-40B4-BE49-F238E27FC236}">
                <a16:creationId xmlns:a16="http://schemas.microsoft.com/office/drawing/2014/main" id="{B4383465-F878-4695-B848-4314F4D1D919}"/>
              </a:ext>
            </a:extLst>
          </p:cNvPr>
          <p:cNvSpPr/>
          <p:nvPr/>
        </p:nvSpPr>
        <p:spPr>
          <a:xfrm>
            <a:off x="3075914" y="4951192"/>
            <a:ext cx="211665" cy="347135"/>
          </a:xfrm>
          <a:prstGeom prst="downArrow">
            <a:avLst>
              <a:gd name="adj1" fmla="val 50000"/>
              <a:gd name="adj2" fmla="val 5487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24D2F63E-8572-4C0E-87D1-9DE7B44F7DEA}"/>
              </a:ext>
            </a:extLst>
          </p:cNvPr>
          <p:cNvSpPr txBox="1"/>
          <p:nvPr/>
        </p:nvSpPr>
        <p:spPr>
          <a:xfrm>
            <a:off x="7653865" y="5993766"/>
            <a:ext cx="4809067" cy="461665"/>
          </a:xfrm>
          <a:prstGeom prst="rect">
            <a:avLst/>
          </a:prstGeom>
          <a:noFill/>
        </p:spPr>
        <p:txBody>
          <a:bodyPr wrap="square" rtlCol="0">
            <a:spAutoFit/>
          </a:bodyPr>
          <a:lstStyle/>
          <a:p>
            <a:r>
              <a:rPr lang="en-IN" sz="1200" b="1" dirty="0">
                <a:solidFill>
                  <a:srgbClr val="C00000"/>
                </a:solidFill>
              </a:rPr>
              <a:t>Automatically detect cognitive workload and transfer of control of autonomous vehicles</a:t>
            </a:r>
          </a:p>
        </p:txBody>
      </p:sp>
    </p:spTree>
    <p:extLst>
      <p:ext uri="{BB962C8B-B14F-4D97-AF65-F5344CB8AC3E}">
        <p14:creationId xmlns:p14="http://schemas.microsoft.com/office/powerpoint/2010/main" val="2961319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1371599" y="294538"/>
            <a:ext cx="9895951" cy="1033669"/>
          </a:xfrm>
        </p:spPr>
        <p:txBody>
          <a:bodyPr>
            <a:normAutofit/>
          </a:bodyPr>
          <a:lstStyle/>
          <a:p>
            <a:pPr algn="ctr"/>
            <a:r>
              <a:rPr lang="en-IN" sz="4800" b="1" dirty="0">
                <a:solidFill>
                  <a:srgbClr val="FFFFFF"/>
                </a:solidFill>
              </a:rPr>
              <a:t>Approach</a:t>
            </a:r>
          </a:p>
        </p:txBody>
      </p:sp>
      <p:sp>
        <p:nvSpPr>
          <p:cNvPr id="3" name="Content Placeholder 2">
            <a:extLst>
              <a:ext uri="{FF2B5EF4-FFF2-40B4-BE49-F238E27FC236}">
                <a16:creationId xmlns:a16="http://schemas.microsoft.com/office/drawing/2014/main" id="{973C1538-E5C6-4520-B534-D14AA1C7DD5C}"/>
              </a:ext>
            </a:extLst>
          </p:cNvPr>
          <p:cNvSpPr>
            <a:spLocks noGrp="1"/>
          </p:cNvSpPr>
          <p:nvPr>
            <p:ph idx="1"/>
          </p:nvPr>
        </p:nvSpPr>
        <p:spPr>
          <a:xfrm>
            <a:off x="459350" y="1885279"/>
            <a:ext cx="11244969" cy="1577478"/>
          </a:xfrm>
        </p:spPr>
        <p:txBody>
          <a:bodyPr anchor="ctr">
            <a:normAutofit/>
          </a:bodyPr>
          <a:lstStyle/>
          <a:p>
            <a:pPr marL="0" indent="0">
              <a:buNone/>
            </a:pPr>
            <a:r>
              <a:rPr lang="en-IN" sz="2400" b="1" u="sng" dirty="0">
                <a:latin typeface="+mj-lt"/>
                <a:ea typeface="+mj-ea"/>
                <a:cs typeface="+mj-cs"/>
              </a:rPr>
              <a:t>Classifying driver data for UI evaluation</a:t>
            </a:r>
          </a:p>
          <a:p>
            <a:r>
              <a:rPr lang="en-IN" sz="1800" dirty="0">
                <a:solidFill>
                  <a:prstClr val="black"/>
                </a:solidFill>
                <a:latin typeface="Calibri Light" panose="020F0302020204030204"/>
              </a:rPr>
              <a:t>Approach to evaluate/improve interface performance to automatically detect cognitive workload through Machine Learning.</a:t>
            </a:r>
          </a:p>
          <a:p>
            <a:endParaRPr lang="en-IN" sz="2400" b="1" u="sng" dirty="0">
              <a:latin typeface="+mj-lt"/>
              <a:ea typeface="+mj-ea"/>
              <a:cs typeface="+mj-cs"/>
            </a:endParaRPr>
          </a:p>
        </p:txBody>
      </p:sp>
      <p:sp>
        <p:nvSpPr>
          <p:cNvPr id="5" name="Slide Number Placeholder 4">
            <a:extLst>
              <a:ext uri="{FF2B5EF4-FFF2-40B4-BE49-F238E27FC236}">
                <a16:creationId xmlns:a16="http://schemas.microsoft.com/office/drawing/2014/main" id="{5E9A2124-EC23-4357-9352-E0D0D53F4C80}"/>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smtClean="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7</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pic>
        <p:nvPicPr>
          <p:cNvPr id="6" name="Picture 5" descr="Diagram&#10;&#10;Description automatically generated">
            <a:extLst>
              <a:ext uri="{FF2B5EF4-FFF2-40B4-BE49-F238E27FC236}">
                <a16:creationId xmlns:a16="http://schemas.microsoft.com/office/drawing/2014/main" id="{012E9B4B-2004-453A-B0AD-7DE063116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928" y="3429000"/>
            <a:ext cx="7791449" cy="2198513"/>
          </a:xfrm>
          <a:prstGeom prst="rect">
            <a:avLst/>
          </a:prstGeom>
        </p:spPr>
      </p:pic>
      <p:sp>
        <p:nvSpPr>
          <p:cNvPr id="7" name="TextBox 6">
            <a:extLst>
              <a:ext uri="{FF2B5EF4-FFF2-40B4-BE49-F238E27FC236}">
                <a16:creationId xmlns:a16="http://schemas.microsoft.com/office/drawing/2014/main" id="{97A4658E-432D-4E3D-B829-03CD46EFA0BD}"/>
              </a:ext>
            </a:extLst>
          </p:cNvPr>
          <p:cNvSpPr txBox="1"/>
          <p:nvPr/>
        </p:nvSpPr>
        <p:spPr>
          <a:xfrm>
            <a:off x="3295650" y="5705475"/>
            <a:ext cx="6048375" cy="584775"/>
          </a:xfrm>
          <a:prstGeom prst="rect">
            <a:avLst/>
          </a:prstGeom>
          <a:noFill/>
        </p:spPr>
        <p:txBody>
          <a:bodyPr wrap="square" rtlCol="0">
            <a:spAutoFit/>
          </a:bodyPr>
          <a:lstStyle/>
          <a:p>
            <a:pPr algn="just"/>
            <a:r>
              <a:rPr lang="en-US" sz="1600" b="1" dirty="0">
                <a:solidFill>
                  <a:schemeClr val="accent2">
                    <a:lumMod val="75000"/>
                  </a:schemeClr>
                </a:solidFill>
                <a:latin typeface="+mj-lt"/>
                <a:ea typeface="+mj-ea"/>
                <a:cs typeface="+mj-cs"/>
              </a:rPr>
              <a:t>Steps required for on-road cognitive state classification for vehicle user interface evaluation </a:t>
            </a:r>
            <a:endParaRPr lang="en-IN" sz="1600" b="1" dirty="0">
              <a:solidFill>
                <a:schemeClr val="accent2">
                  <a:lumMod val="75000"/>
                </a:schemeClr>
              </a:solidFill>
              <a:latin typeface="+mj-lt"/>
              <a:ea typeface="+mj-ea"/>
              <a:cs typeface="+mj-cs"/>
            </a:endParaRPr>
          </a:p>
        </p:txBody>
      </p:sp>
    </p:spTree>
    <p:extLst>
      <p:ext uri="{BB962C8B-B14F-4D97-AF65-F5344CB8AC3E}">
        <p14:creationId xmlns:p14="http://schemas.microsoft.com/office/powerpoint/2010/main" val="2217524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1371599" y="294538"/>
            <a:ext cx="9895951" cy="1033669"/>
          </a:xfrm>
        </p:spPr>
        <p:txBody>
          <a:bodyPr>
            <a:noAutofit/>
          </a:bodyPr>
          <a:lstStyle/>
          <a:p>
            <a:pPr algn="ctr"/>
            <a:br>
              <a:rPr lang="en-IN" sz="4800" b="1" dirty="0">
                <a:solidFill>
                  <a:srgbClr val="FFFFFF"/>
                </a:solidFill>
              </a:rPr>
            </a:br>
            <a:r>
              <a:rPr lang="en-IN" sz="4800" b="1" dirty="0">
                <a:solidFill>
                  <a:srgbClr val="FFFFFF"/>
                </a:solidFill>
              </a:rPr>
              <a:t>On-road data acquisition</a:t>
            </a:r>
            <a:br>
              <a:rPr lang="en-IN" sz="4800" b="1" dirty="0">
                <a:latin typeface="+mj-lt"/>
                <a:ea typeface="+mj-ea"/>
                <a:cs typeface="+mj-cs"/>
              </a:rPr>
            </a:br>
            <a:endParaRPr lang="en-IN" sz="4800" b="1" dirty="0">
              <a:solidFill>
                <a:srgbClr val="FFFFFF"/>
              </a:solidFill>
            </a:endParaRPr>
          </a:p>
        </p:txBody>
      </p:sp>
      <p:sp>
        <p:nvSpPr>
          <p:cNvPr id="5" name="Slide Number Placeholder 4">
            <a:extLst>
              <a:ext uri="{FF2B5EF4-FFF2-40B4-BE49-F238E27FC236}">
                <a16:creationId xmlns:a16="http://schemas.microsoft.com/office/drawing/2014/main" id="{5E9A2124-EC23-4357-9352-E0D0D53F4C80}"/>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smtClean="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8</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FA5F4EB0-0AA9-489B-87A9-B0BCD2751EBF}"/>
              </a:ext>
            </a:extLst>
          </p:cNvPr>
          <p:cNvSpPr txBox="1"/>
          <p:nvPr/>
        </p:nvSpPr>
        <p:spPr>
          <a:xfrm>
            <a:off x="174746" y="2077530"/>
            <a:ext cx="7336398" cy="3970318"/>
          </a:xfrm>
          <a:prstGeom prst="rect">
            <a:avLst/>
          </a:prstGeom>
          <a:noFill/>
        </p:spPr>
        <p:txBody>
          <a:bodyPr wrap="square" rtlCol="0">
            <a:spAutoFit/>
          </a:bodyPr>
          <a:lstStyle/>
          <a:p>
            <a:pPr algn="just"/>
            <a:r>
              <a:rPr lang="en-IN" dirty="0">
                <a:solidFill>
                  <a:prstClr val="black"/>
                </a:solidFill>
                <a:latin typeface="Calibri Light" panose="020F0302020204030204"/>
              </a:rPr>
              <a:t>Two types of data: Physiological data (HR, SCL) and Vehicle data (Vehicle speed and Steering wheel angle).</a:t>
            </a:r>
          </a:p>
          <a:p>
            <a:pPr marR="0" lvl="0" algn="just" defTabSz="457200" rtl="0" eaLnBrk="1" fontAlgn="auto" latinLnBrk="0" hangingPunct="1">
              <a:lnSpc>
                <a:spcPct val="100000"/>
              </a:lnSpc>
              <a:spcBef>
                <a:spcPts val="0"/>
              </a:spcBef>
              <a:spcAft>
                <a:spcPts val="0"/>
              </a:spcAft>
              <a:buClrTx/>
              <a:buSzTx/>
              <a:tabLst/>
              <a:defRPr/>
            </a:pPr>
            <a:endParaRPr lang="en-IN" b="1" dirty="0">
              <a:solidFill>
                <a:srgbClr val="4472C4">
                  <a:lumMod val="75000"/>
                </a:srgbClr>
              </a:solidFill>
              <a:latin typeface="Calibri Light" panose="020F0302020204030204"/>
            </a:endParaRP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1" i="0" u="none" strike="noStrike" kern="1200" cap="none" spc="0" normalizeH="0" baseline="0" noProof="0" dirty="0">
                <a:ln>
                  <a:noFill/>
                </a:ln>
                <a:solidFill>
                  <a:srgbClr val="4472C4">
                    <a:lumMod val="75000"/>
                  </a:srgbClr>
                </a:solidFill>
                <a:effectLst/>
                <a:uLnTx/>
                <a:uFillTx/>
                <a:latin typeface="Calibri Light" panose="020F0302020204030204"/>
                <a:ea typeface="+mn-ea"/>
                <a:cs typeface="+mn-cs"/>
              </a:rPr>
              <a:t>Heart rate(HR) </a:t>
            </a:r>
            <a:r>
              <a:rPr kumimoji="0" lang="en-IN" b="0" i="0" u="none" strike="noStrike" kern="1200" cap="none" spc="0" normalizeH="0" baseline="0" noProof="0" dirty="0">
                <a:ln>
                  <a:noFill/>
                </a:ln>
                <a:solidFill>
                  <a:prstClr val="black"/>
                </a:solidFill>
                <a:effectLst/>
                <a:uLnTx/>
                <a:uFillTx/>
                <a:latin typeface="Calibri Light" panose="020F0302020204030204"/>
                <a:ea typeface="+mn-ea"/>
                <a:cs typeface="+mn-cs"/>
              </a:rPr>
              <a:t>and </a:t>
            </a:r>
            <a:r>
              <a:rPr kumimoji="0" lang="en-IN" b="1" i="0" u="none" strike="noStrike" kern="1200" cap="none" spc="0" normalizeH="0" baseline="0" noProof="0" dirty="0">
                <a:ln>
                  <a:noFill/>
                </a:ln>
                <a:solidFill>
                  <a:srgbClr val="70AD47">
                    <a:lumMod val="75000"/>
                  </a:srgbClr>
                </a:solidFill>
                <a:effectLst/>
                <a:uLnTx/>
                <a:uFillTx/>
                <a:latin typeface="Calibri Light" panose="020F0302020204030204"/>
                <a:ea typeface="+mn-ea"/>
                <a:cs typeface="+mn-cs"/>
              </a:rPr>
              <a:t>Skin conductance level (SCL): </a:t>
            </a:r>
            <a:r>
              <a:rPr kumimoji="0" lang="en-IN" b="0" i="0" u="none" strike="noStrike" kern="1200" cap="none" spc="0" normalizeH="0" baseline="0" noProof="0" dirty="0">
                <a:ln>
                  <a:noFill/>
                </a:ln>
                <a:solidFill>
                  <a:prstClr val="black"/>
                </a:solidFill>
                <a:effectLst/>
                <a:uLnTx/>
                <a:uFillTx/>
                <a:latin typeface="Calibri Light" panose="020F0302020204030204"/>
                <a:ea typeface="+mn-ea"/>
                <a:cs typeface="+mn-cs"/>
              </a:rPr>
              <a:t>measure cognitive/mental load of drivers.</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solidFill>
                  <a:prstClr val="black"/>
                </a:solidFill>
                <a:latin typeface="Calibri Light" panose="020F0302020204030204"/>
              </a:rPr>
              <a:t>Vehicle speed and Steering wheel angle: measure driving performances.</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rgbClr val="4472C4">
                    <a:lumMod val="75000"/>
                  </a:srgbClr>
                </a:solidFill>
                <a:latin typeface="Calibri Light" panose="020F0302020204030204"/>
              </a:rPr>
              <a:t>Why </a:t>
            </a:r>
            <a:r>
              <a:rPr kumimoji="0" lang="en-US" b="1" i="0" u="none" strike="noStrike" kern="1200" cap="none" spc="0" normalizeH="0" baseline="0" noProof="0" dirty="0">
                <a:ln>
                  <a:noFill/>
                </a:ln>
                <a:solidFill>
                  <a:srgbClr val="4472C4">
                    <a:lumMod val="75000"/>
                  </a:srgbClr>
                </a:solidFill>
                <a:effectLst/>
                <a:uLnTx/>
                <a:uFillTx/>
                <a:latin typeface="Calibri Light" panose="020F0302020204030204"/>
                <a:ea typeface="+mn-ea"/>
                <a:cs typeface="+mn-cs"/>
              </a:rPr>
              <a:t>HR</a:t>
            </a:r>
            <a:r>
              <a:rPr kumimoji="0" lang="en-US" b="0" i="0" u="none" strike="noStrike" kern="1200" cap="none" spc="0" normalizeH="0" baseline="0" noProof="0" dirty="0">
                <a:ln>
                  <a:noFill/>
                </a:ln>
                <a:solidFill>
                  <a:prstClr val="black"/>
                </a:solidFill>
                <a:effectLst/>
                <a:uLnTx/>
                <a:uFillTx/>
                <a:latin typeface="Calibri Light" panose="020F0302020204030204"/>
                <a:ea typeface="+mn-ea"/>
                <a:cs typeface="+mn-cs"/>
              </a:rPr>
              <a:t> </a:t>
            </a:r>
          </a:p>
          <a:p>
            <a:pPr marL="742950" lvl="1" indent="-285750" algn="just">
              <a:buFontTx/>
              <a:buChar char="-"/>
            </a:pPr>
            <a:r>
              <a:rPr lang="en-US" dirty="0">
                <a:solidFill>
                  <a:prstClr val="black"/>
                </a:solidFill>
                <a:latin typeface="Calibri Light" panose="020F0302020204030204"/>
              </a:rPr>
              <a:t>easy to use.</a:t>
            </a:r>
          </a:p>
          <a:p>
            <a:pPr marL="742950" lvl="1" indent="-285750" algn="just">
              <a:buFontTx/>
              <a:buChar char="-"/>
            </a:pPr>
            <a:r>
              <a:rPr lang="en-US" dirty="0">
                <a:solidFill>
                  <a:prstClr val="black"/>
                </a:solidFill>
                <a:latin typeface="Calibri Light" panose="020F0302020204030204"/>
              </a:rPr>
              <a:t>Give information about autonomic nervous </a:t>
            </a:r>
            <a:r>
              <a:rPr lang="en-IN" dirty="0">
                <a:solidFill>
                  <a:prstClr val="black"/>
                </a:solidFill>
                <a:latin typeface="Calibri Light" panose="020F0302020204030204"/>
              </a:rPr>
              <a:t>system.</a:t>
            </a:r>
            <a:endParaRPr kumimoji="0" lang="en-US"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1" i="0" u="none" strike="noStrike" kern="1200" cap="none" spc="0" normalizeH="0" baseline="0" noProof="0" dirty="0">
                <a:ln>
                  <a:noFill/>
                </a:ln>
                <a:solidFill>
                  <a:srgbClr val="70AD47">
                    <a:lumMod val="75000"/>
                  </a:srgbClr>
                </a:solidFill>
                <a:effectLst/>
                <a:uLnTx/>
                <a:uFillTx/>
                <a:latin typeface="Calibri Light" panose="020F0302020204030204"/>
                <a:ea typeface="+mn-ea"/>
                <a:cs typeface="+mn-cs"/>
              </a:rPr>
              <a:t>Why SCL</a:t>
            </a:r>
          </a:p>
          <a:p>
            <a:pPr marL="742950" lvl="1" indent="-285750" algn="just">
              <a:buFontTx/>
              <a:buChar char="-"/>
            </a:pPr>
            <a:r>
              <a:rPr lang="en-US" dirty="0">
                <a:solidFill>
                  <a:prstClr val="black"/>
                </a:solidFill>
                <a:latin typeface="Calibri Light" panose="020F0302020204030204"/>
              </a:rPr>
              <a:t>Very sensitive to </a:t>
            </a:r>
            <a:r>
              <a:rPr lang="en-IN" dirty="0">
                <a:solidFill>
                  <a:prstClr val="black"/>
                </a:solidFill>
                <a:latin typeface="Calibri Light" panose="020F0302020204030204"/>
              </a:rPr>
              <a:t>arousal (flight-or-fight) and </a:t>
            </a:r>
            <a:r>
              <a:rPr lang="en-US" dirty="0">
                <a:solidFill>
                  <a:prstClr val="black"/>
                </a:solidFill>
                <a:latin typeface="Calibri Light" panose="020F0302020204030204"/>
              </a:rPr>
              <a:t>mental workload.</a:t>
            </a:r>
            <a:endParaRPr lang="en-IN" dirty="0">
              <a:solidFill>
                <a:prstClr val="black"/>
              </a:solidFill>
              <a:latin typeface="Calibri Light" panose="020F0302020204030204"/>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Picture 10" descr="A collage of a person using a tablet&#10;&#10;Description automatically generated with low confidence">
            <a:extLst>
              <a:ext uri="{FF2B5EF4-FFF2-40B4-BE49-F238E27FC236}">
                <a16:creationId xmlns:a16="http://schemas.microsoft.com/office/drawing/2014/main" id="{0E0FFEC0-1D54-4D58-BC7F-C45C26E01A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1169" y="2257095"/>
            <a:ext cx="3975551" cy="2941287"/>
          </a:xfrm>
          <a:prstGeom prst="rect">
            <a:avLst/>
          </a:prstGeom>
        </p:spPr>
      </p:pic>
      <p:sp>
        <p:nvSpPr>
          <p:cNvPr id="3" name="TextBox 2">
            <a:extLst>
              <a:ext uri="{FF2B5EF4-FFF2-40B4-BE49-F238E27FC236}">
                <a16:creationId xmlns:a16="http://schemas.microsoft.com/office/drawing/2014/main" id="{60CF9247-A389-426C-9A04-08DC463A6425}"/>
              </a:ext>
            </a:extLst>
          </p:cNvPr>
          <p:cNvSpPr txBox="1"/>
          <p:nvPr/>
        </p:nvSpPr>
        <p:spPr>
          <a:xfrm>
            <a:off x="7863796" y="5232099"/>
            <a:ext cx="3975551" cy="954107"/>
          </a:xfrm>
          <a:prstGeom prst="rect">
            <a:avLst/>
          </a:prstGeom>
          <a:no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D7D31">
                    <a:lumMod val="75000"/>
                  </a:srgbClr>
                </a:solidFill>
                <a:effectLst/>
                <a:uLnTx/>
                <a:uFillTx/>
                <a:latin typeface="Calibri Light" panose="020F0302020204030204"/>
                <a:ea typeface="+mn-ea"/>
                <a:cs typeface="+mn-cs"/>
              </a:rPr>
              <a:t>Recording of physiology during on-road driving. Electrocardiogram (top right) and skin conductance (bottom right) sensor placement are shown </a:t>
            </a:r>
            <a:endParaRPr kumimoji="0" lang="en-IN" sz="1400" b="1" i="0" u="none" strike="noStrike" kern="1200" cap="none" spc="0" normalizeH="0" baseline="0" noProof="0" dirty="0">
              <a:ln>
                <a:noFill/>
              </a:ln>
              <a:solidFill>
                <a:srgbClr val="ED7D31">
                  <a:lumMod val="75000"/>
                </a:srgbClr>
              </a:solidFill>
              <a:effectLst/>
              <a:uLnTx/>
              <a:uFillTx/>
              <a:latin typeface="Calibri Light" panose="020F0302020204030204"/>
              <a:ea typeface="+mn-ea"/>
              <a:cs typeface="+mn-cs"/>
            </a:endParaRPr>
          </a:p>
          <a:p>
            <a:endParaRPr lang="en-IN" sz="1400" dirty="0"/>
          </a:p>
        </p:txBody>
      </p:sp>
    </p:spTree>
    <p:extLst>
      <p:ext uri="{BB962C8B-B14F-4D97-AF65-F5344CB8AC3E}">
        <p14:creationId xmlns:p14="http://schemas.microsoft.com/office/powerpoint/2010/main" val="3733616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1371599" y="294538"/>
            <a:ext cx="9895951" cy="1033669"/>
          </a:xfrm>
        </p:spPr>
        <p:txBody>
          <a:bodyPr>
            <a:noAutofit/>
          </a:bodyPr>
          <a:lstStyle/>
          <a:p>
            <a:pPr algn="ctr"/>
            <a:br>
              <a:rPr lang="en-IN" sz="4800" b="1" dirty="0">
                <a:solidFill>
                  <a:srgbClr val="FFFFFF"/>
                </a:solidFill>
              </a:rPr>
            </a:br>
            <a:r>
              <a:rPr lang="en-IN" sz="4800" b="1" dirty="0">
                <a:solidFill>
                  <a:srgbClr val="FFFFFF"/>
                </a:solidFill>
              </a:rPr>
              <a:t>On-road data acquisition</a:t>
            </a:r>
            <a:br>
              <a:rPr lang="en-IN" sz="4800" b="1" dirty="0">
                <a:latin typeface="+mj-lt"/>
                <a:ea typeface="+mj-ea"/>
                <a:cs typeface="+mj-cs"/>
              </a:rPr>
            </a:br>
            <a:endParaRPr lang="en-IN" sz="4800" b="1" dirty="0">
              <a:solidFill>
                <a:srgbClr val="FFFFFF"/>
              </a:solidFill>
            </a:endParaRPr>
          </a:p>
        </p:txBody>
      </p:sp>
      <p:sp>
        <p:nvSpPr>
          <p:cNvPr id="5" name="Slide Number Placeholder 4">
            <a:extLst>
              <a:ext uri="{FF2B5EF4-FFF2-40B4-BE49-F238E27FC236}">
                <a16:creationId xmlns:a16="http://schemas.microsoft.com/office/drawing/2014/main" id="{5E9A2124-EC23-4357-9352-E0D0D53F4C80}"/>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smtClean="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9</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FA5F4EB0-0AA9-489B-87A9-B0BCD2751EBF}"/>
              </a:ext>
            </a:extLst>
          </p:cNvPr>
          <p:cNvSpPr txBox="1"/>
          <p:nvPr/>
        </p:nvSpPr>
        <p:spPr>
          <a:xfrm>
            <a:off x="162255" y="235565"/>
            <a:ext cx="11765021" cy="6601807"/>
          </a:xfrm>
          <a:prstGeom prst="rect">
            <a:avLst/>
          </a:prstGeom>
          <a:noFill/>
        </p:spPr>
        <p:txBody>
          <a:bodyPr wrap="square" rtlCol="0">
            <a:spAutoFit/>
          </a:bodyPr>
          <a:lstStyle/>
          <a:p>
            <a:pPr algn="just"/>
            <a:r>
              <a:rPr lang="en-IN" sz="1900" b="1" dirty="0">
                <a:solidFill>
                  <a:schemeClr val="accent2">
                    <a:lumMod val="75000"/>
                  </a:schemeClr>
                </a:solidFill>
                <a:latin typeface="Calibri Light" panose="020F0302020204030204"/>
              </a:rPr>
              <a:t>Vehicle data: measured during primary task</a:t>
            </a:r>
            <a:r>
              <a:rPr lang="en-IN" sz="1900" b="1" dirty="0">
                <a:solidFill>
                  <a:prstClr val="black"/>
                </a:solidFill>
                <a:latin typeface="Calibri Light" panose="020F0302020204030204"/>
              </a:rPr>
              <a:t>					</a:t>
            </a:r>
            <a:r>
              <a:rPr lang="en-IN" sz="1900" b="1" dirty="0">
                <a:solidFill>
                  <a:schemeClr val="accent2">
                    <a:lumMod val="75000"/>
                  </a:schemeClr>
                </a:solidFill>
                <a:latin typeface="Calibri Light" panose="020F0302020204030204"/>
              </a:rPr>
              <a:t>Physiological data: measured during secondary task</a:t>
            </a:r>
          </a:p>
          <a:p>
            <a:pPr algn="just"/>
            <a:endParaRPr lang="en-IN" dirty="0">
              <a:solidFill>
                <a:prstClr val="black"/>
              </a:solidFill>
              <a:latin typeface="Calibri Light" panose="020F0302020204030204"/>
            </a:endParaRPr>
          </a:p>
          <a:p>
            <a:pPr algn="just"/>
            <a:r>
              <a:rPr lang="en-IN" sz="2400" b="1" u="sng" dirty="0"/>
              <a:t>How to induce cognitive load on drivers using secondary task</a:t>
            </a:r>
          </a:p>
          <a:p>
            <a:pPr algn="just"/>
            <a:endParaRPr lang="en-IN" sz="2000" dirty="0">
              <a:solidFill>
                <a:prstClr val="black"/>
              </a:solidFill>
              <a:latin typeface="Calibri Light" panose="020F0302020204030204"/>
            </a:endParaRPr>
          </a:p>
          <a:p>
            <a:pPr algn="just"/>
            <a:r>
              <a:rPr lang="en-IN" sz="2000" b="1" dirty="0">
                <a:solidFill>
                  <a:srgbClr val="7030A0"/>
                </a:solidFill>
                <a:latin typeface="Calibri Light" panose="020F0302020204030204"/>
              </a:rPr>
              <a:t>What is Secondary task?</a:t>
            </a:r>
          </a:p>
          <a:p>
            <a:pPr marL="342900" indent="-342900" algn="l">
              <a:buFont typeface="Arial" panose="020B0604020202020204" pitchFamily="34" charset="0"/>
              <a:buChar char="•"/>
            </a:pPr>
            <a:r>
              <a:rPr lang="en-IN" dirty="0">
                <a:solidFill>
                  <a:prstClr val="black"/>
                </a:solidFill>
                <a:latin typeface="Calibri Light" panose="020F0302020204030204"/>
              </a:rPr>
              <a:t>an audio presentation – verbal </a:t>
            </a:r>
            <a:r>
              <a:rPr lang="en-US" dirty="0">
                <a:solidFill>
                  <a:prstClr val="black"/>
                </a:solidFill>
                <a:latin typeface="Calibri Light" panose="020F0302020204030204"/>
              </a:rPr>
              <a:t>response delayed digit recall task</a:t>
            </a:r>
            <a:r>
              <a:rPr lang="en-IN" dirty="0">
                <a:solidFill>
                  <a:prstClr val="black"/>
                </a:solidFill>
                <a:latin typeface="Calibri Light" panose="020F0302020204030204"/>
              </a:rPr>
              <a:t>.</a:t>
            </a:r>
          </a:p>
          <a:p>
            <a:pPr marL="342900" indent="-342900" algn="l">
              <a:buFont typeface="Arial" panose="020B0604020202020204" pitchFamily="34" charset="0"/>
              <a:buChar char="•"/>
            </a:pPr>
            <a:r>
              <a:rPr lang="en-IN" dirty="0">
                <a:solidFill>
                  <a:prstClr val="black"/>
                </a:solidFill>
                <a:latin typeface="Calibri Light" panose="020F0302020204030204"/>
              </a:rPr>
              <a:t>Perform in the form of </a:t>
            </a:r>
            <a:r>
              <a:rPr lang="en-IN" b="1" dirty="0">
                <a:solidFill>
                  <a:prstClr val="black"/>
                </a:solidFill>
                <a:latin typeface="Calibri Light" panose="020F0302020204030204"/>
              </a:rPr>
              <a:t>“n-back task”.</a:t>
            </a:r>
          </a:p>
          <a:p>
            <a:pPr>
              <a:defRPr/>
            </a:pPr>
            <a:endParaRPr lang="en-IN" sz="2000" dirty="0">
              <a:solidFill>
                <a:prstClr val="black"/>
              </a:solidFill>
              <a:latin typeface="Calibri Light" panose="020F0302020204030204"/>
            </a:endParaRPr>
          </a:p>
          <a:p>
            <a:pPr>
              <a:defRPr/>
            </a:pPr>
            <a:endParaRPr lang="en-IN" dirty="0">
              <a:solidFill>
                <a:prstClr val="black"/>
              </a:solidFill>
              <a:latin typeface="Calibri Light" panose="020F0302020204030204"/>
            </a:endParaRPr>
          </a:p>
          <a:p>
            <a:pPr marR="0" lvl="0" algn="l" defTabSz="457200" rtl="0" eaLnBrk="1" fontAlgn="auto" latinLnBrk="0" hangingPunct="1">
              <a:lnSpc>
                <a:spcPct val="100000"/>
              </a:lnSpc>
              <a:spcBef>
                <a:spcPts val="0"/>
              </a:spcBef>
              <a:spcAft>
                <a:spcPts val="0"/>
              </a:spcAft>
              <a:buClrTx/>
              <a:buSzTx/>
              <a:tabLst/>
              <a:defRPr/>
            </a:pPr>
            <a:r>
              <a:rPr lang="en-IN" sz="2000" b="1" dirty="0">
                <a:solidFill>
                  <a:srgbClr val="7030A0"/>
                </a:solidFill>
                <a:latin typeface="Calibri Light" panose="020F0302020204030204"/>
              </a:rPr>
              <a:t>What is n-back task?</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solidFill>
                  <a:prstClr val="black"/>
                </a:solidFill>
                <a:latin typeface="Calibri Light" panose="020F0302020204030204"/>
              </a:rPr>
              <a:t>0-back:  same digit</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solidFill>
                  <a:prstClr val="black"/>
                </a:solidFill>
                <a:latin typeface="Calibri Light" panose="020F0302020204030204"/>
              </a:rPr>
              <a:t>1-back:  digit 1-item back</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solidFill>
                  <a:prstClr val="black"/>
                </a:solidFill>
                <a:latin typeface="Calibri Light" panose="020F0302020204030204"/>
              </a:rPr>
              <a:t>2-back:  digit 2-item back</a:t>
            </a:r>
          </a:p>
          <a:p>
            <a:pPr marR="0" lvl="0" algn="l" defTabSz="457200" rtl="0" eaLnBrk="1" fontAlgn="auto" latinLnBrk="0" hangingPunct="1">
              <a:lnSpc>
                <a:spcPct val="100000"/>
              </a:lnSpc>
              <a:spcBef>
                <a:spcPts val="0"/>
              </a:spcBef>
              <a:spcAft>
                <a:spcPts val="0"/>
              </a:spcAft>
              <a:buClrTx/>
              <a:buSzTx/>
              <a:tabLst/>
              <a:defRPr/>
            </a:pPr>
            <a:endParaRPr lang="en-IN" sz="2000" dirty="0">
              <a:solidFill>
                <a:prstClr val="black"/>
              </a:solidFill>
              <a:latin typeface="Calibri Light" panose="020F0302020204030204"/>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2000" dirty="0">
              <a:solidFill>
                <a:prstClr val="black"/>
              </a:solidFill>
              <a:latin typeface="Calibri Light" panose="020F0302020204030204"/>
            </a:endParaRPr>
          </a:p>
          <a:p>
            <a:pPr>
              <a:defRPr/>
            </a:pPr>
            <a:r>
              <a:rPr lang="en-IN" sz="2000" b="1" dirty="0">
                <a:solidFill>
                  <a:srgbClr val="7030A0"/>
                </a:solidFill>
                <a:latin typeface="Calibri Light" panose="020F0302020204030204"/>
              </a:rPr>
              <a:t>How does n-back task work?</a:t>
            </a:r>
          </a:p>
          <a:p>
            <a:pPr marL="342900" indent="-342900">
              <a:buFont typeface="Arial" panose="020B0604020202020204" pitchFamily="34" charset="0"/>
              <a:buChar char="•"/>
              <a:defRPr/>
            </a:pPr>
            <a:r>
              <a:rPr lang="en-IN" dirty="0">
                <a:solidFill>
                  <a:prstClr val="black"/>
                </a:solidFill>
                <a:latin typeface="Calibri Light" panose="020F0302020204030204"/>
              </a:rPr>
              <a:t>0-9 digits appears randomly with 2.5 second's gap.</a:t>
            </a:r>
          </a:p>
          <a:p>
            <a:pPr marL="342900" indent="-342900">
              <a:buFont typeface="Arial" panose="020B0604020202020204" pitchFamily="34" charset="0"/>
              <a:buChar char="•"/>
              <a:defRPr/>
            </a:pPr>
            <a:r>
              <a:rPr lang="en-IN" dirty="0">
                <a:solidFill>
                  <a:prstClr val="black"/>
                </a:solidFill>
                <a:latin typeface="Calibri Light" panose="020F0302020204030204"/>
              </a:rPr>
              <a:t>After each digit, driver needs to say the digit out loud in n-back task sequence manner.</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solidFill>
                <a:prstClr val="black"/>
              </a:solidFill>
              <a:latin typeface="Calibri Light" panose="020F0302020204030204"/>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2000" dirty="0">
              <a:solidFill>
                <a:prstClr val="black"/>
              </a:solidFill>
              <a:latin typeface="Calibri Light" panose="020F0302020204030204"/>
            </a:endParaRPr>
          </a:p>
          <a:p>
            <a:pPr>
              <a:defRPr/>
            </a:pPr>
            <a:endParaRPr lang="en-IN" sz="2000" dirty="0">
              <a:solidFill>
                <a:prstClr val="black"/>
              </a:solidFill>
              <a:latin typeface="Calibri Light" panose="020F0302020204030204"/>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2000" dirty="0">
              <a:solidFill>
                <a:prstClr val="black"/>
              </a:solidFill>
              <a:latin typeface="Calibri Light" panose="020F0302020204030204"/>
            </a:endParaRPr>
          </a:p>
        </p:txBody>
      </p:sp>
      <p:pic>
        <p:nvPicPr>
          <p:cNvPr id="4" name="Picture 3" descr="A screenshot of a computer&#10;&#10;Description automatically generated with low confidence">
            <a:extLst>
              <a:ext uri="{FF2B5EF4-FFF2-40B4-BE49-F238E27FC236}">
                <a16:creationId xmlns:a16="http://schemas.microsoft.com/office/drawing/2014/main" id="{03DB7DA4-7134-4848-99B8-5D63C93EC4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3664" y="2419947"/>
            <a:ext cx="4494037" cy="1670714"/>
          </a:xfrm>
          <a:prstGeom prst="rect">
            <a:avLst/>
          </a:prstGeom>
        </p:spPr>
      </p:pic>
      <p:sp>
        <p:nvSpPr>
          <p:cNvPr id="6" name="TextBox 5">
            <a:extLst>
              <a:ext uri="{FF2B5EF4-FFF2-40B4-BE49-F238E27FC236}">
                <a16:creationId xmlns:a16="http://schemas.microsoft.com/office/drawing/2014/main" id="{4B71822C-6D63-4BAF-A918-4F378799BCF7}"/>
              </a:ext>
            </a:extLst>
          </p:cNvPr>
          <p:cNvSpPr txBox="1"/>
          <p:nvPr/>
        </p:nvSpPr>
        <p:spPr>
          <a:xfrm>
            <a:off x="7023664" y="4004765"/>
            <a:ext cx="4868449" cy="615553"/>
          </a:xfrm>
          <a:prstGeom prst="rect">
            <a:avLst/>
          </a:prstGeom>
          <a:noFill/>
        </p:spPr>
        <p:txBody>
          <a:bodyPr wrap="none" rtlCol="0">
            <a:spAutoFit/>
          </a:bodyPr>
          <a:lstStyle/>
          <a:p>
            <a:pPr algn="l"/>
            <a:r>
              <a:rPr lang="en-US" sz="1600" b="1" dirty="0">
                <a:solidFill>
                  <a:schemeClr val="accent1">
                    <a:lumMod val="75000"/>
                  </a:schemeClr>
                </a:solidFill>
                <a:latin typeface="Calibri Light" panose="020F0302020204030204"/>
              </a:rPr>
              <a:t>2-back secondary task </a:t>
            </a:r>
            <a:r>
              <a:rPr lang="en-IN" sz="1600" b="1" dirty="0">
                <a:solidFill>
                  <a:schemeClr val="accent1">
                    <a:lumMod val="75000"/>
                  </a:schemeClr>
                </a:solidFill>
                <a:latin typeface="Calibri Light" panose="020F0302020204030204"/>
              </a:rPr>
              <a:t>performed during on-road driving</a:t>
            </a:r>
          </a:p>
          <a:p>
            <a:endParaRPr lang="en-IN" dirty="0"/>
          </a:p>
        </p:txBody>
      </p:sp>
      <p:sp>
        <p:nvSpPr>
          <p:cNvPr id="7" name="TextBox 6">
            <a:extLst>
              <a:ext uri="{FF2B5EF4-FFF2-40B4-BE49-F238E27FC236}">
                <a16:creationId xmlns:a16="http://schemas.microsoft.com/office/drawing/2014/main" id="{BEF15B5C-45E2-4E52-B5F6-633D44B62B14}"/>
              </a:ext>
            </a:extLst>
          </p:cNvPr>
          <p:cNvSpPr txBox="1"/>
          <p:nvPr/>
        </p:nvSpPr>
        <p:spPr>
          <a:xfrm>
            <a:off x="5574947" y="2949604"/>
            <a:ext cx="1489254" cy="338554"/>
          </a:xfrm>
          <a:prstGeom prst="rect">
            <a:avLst/>
          </a:prstGeom>
          <a:noFill/>
        </p:spPr>
        <p:txBody>
          <a:bodyPr wrap="none" rtlCol="0">
            <a:spAutoFit/>
          </a:bodyPr>
          <a:lstStyle/>
          <a:p>
            <a:r>
              <a:rPr lang="en-US" sz="1600" b="1" dirty="0">
                <a:solidFill>
                  <a:srgbClr val="FF0000"/>
                </a:solidFill>
                <a:latin typeface="Calibri Light" panose="020F0302020204030204"/>
              </a:rPr>
              <a:t>Auditory stimuli</a:t>
            </a:r>
            <a:endParaRPr lang="en-IN" sz="1600" b="1" dirty="0">
              <a:solidFill>
                <a:srgbClr val="FF0000"/>
              </a:solidFill>
              <a:latin typeface="Calibri Light" panose="020F0302020204030204"/>
            </a:endParaRPr>
          </a:p>
        </p:txBody>
      </p:sp>
      <p:sp>
        <p:nvSpPr>
          <p:cNvPr id="15" name="TextBox 14">
            <a:extLst>
              <a:ext uri="{FF2B5EF4-FFF2-40B4-BE49-F238E27FC236}">
                <a16:creationId xmlns:a16="http://schemas.microsoft.com/office/drawing/2014/main" id="{0352AC95-515D-493F-AC8A-BD4918F5A577}"/>
              </a:ext>
            </a:extLst>
          </p:cNvPr>
          <p:cNvSpPr txBox="1"/>
          <p:nvPr/>
        </p:nvSpPr>
        <p:spPr>
          <a:xfrm>
            <a:off x="5574947" y="3513386"/>
            <a:ext cx="1587101" cy="338554"/>
          </a:xfrm>
          <a:prstGeom prst="rect">
            <a:avLst/>
          </a:prstGeom>
          <a:noFill/>
        </p:spPr>
        <p:txBody>
          <a:bodyPr wrap="none" rtlCol="0">
            <a:spAutoFit/>
          </a:bodyPr>
          <a:lstStyle/>
          <a:p>
            <a:r>
              <a:rPr lang="en-US" sz="1600" b="1" dirty="0">
                <a:solidFill>
                  <a:srgbClr val="FF0000"/>
                </a:solidFill>
                <a:latin typeface="Calibri Light" panose="020F0302020204030204"/>
              </a:rPr>
              <a:t>Verbal responses</a:t>
            </a:r>
            <a:endParaRPr lang="en-IN" sz="1600" b="1" dirty="0">
              <a:solidFill>
                <a:srgbClr val="FF0000"/>
              </a:solidFill>
              <a:latin typeface="Calibri Light" panose="020F0302020204030204"/>
            </a:endParaRPr>
          </a:p>
        </p:txBody>
      </p:sp>
    </p:spTree>
    <p:extLst>
      <p:ext uri="{BB962C8B-B14F-4D97-AF65-F5344CB8AC3E}">
        <p14:creationId xmlns:p14="http://schemas.microsoft.com/office/powerpoint/2010/main" val="10388258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10878</TotalTime>
  <Words>1888</Words>
  <Application>Microsoft Office PowerPoint</Application>
  <PresentationFormat>Widescreen</PresentationFormat>
  <Paragraphs>265</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Arial-BoldMT</vt:lpstr>
      <vt:lpstr>Calibri</vt:lpstr>
      <vt:lpstr>Calibri Light</vt:lpstr>
      <vt:lpstr>TimesNewRomanPS-BoldMT</vt:lpstr>
      <vt:lpstr>TimesNewRomanPSMT</vt:lpstr>
      <vt:lpstr>Wingdings</vt:lpstr>
      <vt:lpstr>Office Theme</vt:lpstr>
      <vt:lpstr>Classifying Driver Workload Using Physiological and Driving Performance Data: Two Field Studies   Erin T. Solovey12, Marin Zec2, Enrique Abdon Garcia Perez2, Bryan Reimer2, Bruce Mehler2, 2014</vt:lpstr>
      <vt:lpstr>Outline</vt:lpstr>
      <vt:lpstr>Motivation</vt:lpstr>
      <vt:lpstr>Introduction</vt:lpstr>
      <vt:lpstr>Introduction</vt:lpstr>
      <vt:lpstr>Connection to AHMIAS</vt:lpstr>
      <vt:lpstr>Approach</vt:lpstr>
      <vt:lpstr> On-road data acquisition </vt:lpstr>
      <vt:lpstr> On-road data acquisition </vt:lpstr>
      <vt:lpstr>Data Pre-processing</vt:lpstr>
      <vt:lpstr>Implementation</vt:lpstr>
      <vt:lpstr>Implementation: Experiment 1: Automatic classification of elevated workload in individual drivers </vt:lpstr>
      <vt:lpstr>Implementation: Experiment 2: Establishing methods across individuals  </vt:lpstr>
      <vt:lpstr>Implementation: Experiment 2: Establishing methods across individuals  </vt:lpstr>
      <vt:lpstr>Results and Evaluation </vt:lpstr>
      <vt:lpstr>Results and Evaluation </vt:lpstr>
      <vt:lpstr>Conclusion</vt:lpstr>
      <vt:lpstr>Discussion and Future work</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 upadhyay</dc:creator>
  <cp:lastModifiedBy>priyanka upadhyay</cp:lastModifiedBy>
  <cp:revision>747</cp:revision>
  <dcterms:created xsi:type="dcterms:W3CDTF">2021-11-22T10:24:02Z</dcterms:created>
  <dcterms:modified xsi:type="dcterms:W3CDTF">2022-01-06T17:46:10Z</dcterms:modified>
</cp:coreProperties>
</file>