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6" d="100"/>
          <a:sy n="66" d="100"/>
        </p:scale>
        <p:origin x="9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DCE3E-2D5D-47AD-B214-492383426EF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7CF1D-976F-4C5A-A471-75716DEB3EC7}" type="slidenum">
              <a:rPr lang="en-IN" smtClean="0"/>
              <a:t>‹#›</a:t>
            </a:fld>
            <a:endParaRPr lang="en-IN"/>
          </a:p>
        </p:txBody>
      </p:sp>
    </p:spTree>
    <p:extLst>
      <p:ext uri="{BB962C8B-B14F-4D97-AF65-F5344CB8AC3E}">
        <p14:creationId xmlns:p14="http://schemas.microsoft.com/office/powerpoint/2010/main" val="35675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77CF1D-976F-4C5A-A471-75716DEB3EC7}" type="slidenum">
              <a:rPr lang="en-IN" smtClean="0"/>
              <a:t>2</a:t>
            </a:fld>
            <a:endParaRPr lang="en-IN"/>
          </a:p>
        </p:txBody>
      </p:sp>
    </p:spTree>
    <p:extLst>
      <p:ext uri="{BB962C8B-B14F-4D97-AF65-F5344CB8AC3E}">
        <p14:creationId xmlns:p14="http://schemas.microsoft.com/office/powerpoint/2010/main" val="262324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77CF1D-976F-4C5A-A471-75716DEB3EC7}" type="slidenum">
              <a:rPr lang="en-IN" smtClean="0"/>
              <a:t>3</a:t>
            </a:fld>
            <a:endParaRPr lang="en-IN"/>
          </a:p>
        </p:txBody>
      </p:sp>
    </p:spTree>
    <p:extLst>
      <p:ext uri="{BB962C8B-B14F-4D97-AF65-F5344CB8AC3E}">
        <p14:creationId xmlns:p14="http://schemas.microsoft.com/office/powerpoint/2010/main" val="105433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77CF1D-976F-4C5A-A471-75716DEB3EC7}" type="slidenum">
              <a:rPr lang="en-IN" smtClean="0"/>
              <a:t>7</a:t>
            </a:fld>
            <a:endParaRPr lang="en-IN"/>
          </a:p>
        </p:txBody>
      </p:sp>
    </p:spTree>
    <p:extLst>
      <p:ext uri="{BB962C8B-B14F-4D97-AF65-F5344CB8AC3E}">
        <p14:creationId xmlns:p14="http://schemas.microsoft.com/office/powerpoint/2010/main" val="27783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77CF1D-976F-4C5A-A471-75716DEB3EC7}" type="slidenum">
              <a:rPr lang="en-IN" smtClean="0"/>
              <a:t>8</a:t>
            </a:fld>
            <a:endParaRPr lang="en-IN"/>
          </a:p>
        </p:txBody>
      </p:sp>
    </p:spTree>
    <p:extLst>
      <p:ext uri="{BB962C8B-B14F-4D97-AF65-F5344CB8AC3E}">
        <p14:creationId xmlns:p14="http://schemas.microsoft.com/office/powerpoint/2010/main" val="1776706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fizzzzz93@gmail.com" TargetMode="External"/><Relationship Id="rId3" Type="http://schemas.openxmlformats.org/officeDocument/2006/relationships/hyperlink" Target="mailto:priyankachavan19@gmail.com" TargetMode="External"/><Relationship Id="rId7" Type="http://schemas.openxmlformats.org/officeDocument/2006/relationships/hyperlink" Target="mailto:aishwarya98hr@gmail.com" TargetMode="External"/><Relationship Id="rId2" Type="http://schemas.openxmlformats.org/officeDocument/2006/relationships/hyperlink" Target="mailto:lokeshramesh08@gmail.com" TargetMode="External"/><Relationship Id="rId1" Type="http://schemas.openxmlformats.org/officeDocument/2006/relationships/slideLayout" Target="../slideLayouts/slideLayout1.xml"/><Relationship Id="rId6" Type="http://schemas.openxmlformats.org/officeDocument/2006/relationships/hyperlink" Target="mailto:gedamp68@gmail.com" TargetMode="External"/><Relationship Id="rId5" Type="http://schemas.openxmlformats.org/officeDocument/2006/relationships/hyperlink" Target="mailto:nithyanandakumar466@gmail.com" TargetMode="External"/><Relationship Id="rId4" Type="http://schemas.openxmlformats.org/officeDocument/2006/relationships/hyperlink" Target="mailto:sriegaraju38@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0806-1705-36C4-E02C-BA1D43FFF677}"/>
              </a:ext>
            </a:extLst>
          </p:cNvPr>
          <p:cNvSpPr>
            <a:spLocks noGrp="1"/>
          </p:cNvSpPr>
          <p:nvPr>
            <p:ph type="ctrTitle"/>
          </p:nvPr>
        </p:nvSpPr>
        <p:spPr>
          <a:xfrm>
            <a:off x="470852" y="457199"/>
            <a:ext cx="8689976" cy="872197"/>
          </a:xfrm>
        </p:spPr>
        <p:txBody>
          <a:bodyPr>
            <a:normAutofit/>
          </a:bodyPr>
          <a:lstStyle/>
          <a:p>
            <a:r>
              <a:rPr lang="en-IN" sz="3200" dirty="0"/>
              <a:t>Hospitality Report analytics &amp; Dashboard</a:t>
            </a:r>
          </a:p>
        </p:txBody>
      </p:sp>
      <p:graphicFrame>
        <p:nvGraphicFramePr>
          <p:cNvPr id="6" name="Table 5">
            <a:extLst>
              <a:ext uri="{FF2B5EF4-FFF2-40B4-BE49-F238E27FC236}">
                <a16:creationId xmlns:a16="http://schemas.microsoft.com/office/drawing/2014/main" id="{2C2EF32F-60BB-FE99-DABF-D4E8E8C29AF5}"/>
              </a:ext>
            </a:extLst>
          </p:cNvPr>
          <p:cNvGraphicFramePr>
            <a:graphicFrameLocks noGrp="1"/>
          </p:cNvGraphicFramePr>
          <p:nvPr>
            <p:extLst>
              <p:ext uri="{D42A27DB-BD31-4B8C-83A1-F6EECF244321}">
                <p14:modId xmlns:p14="http://schemas.microsoft.com/office/powerpoint/2010/main" val="2694159868"/>
              </p:ext>
            </p:extLst>
          </p:nvPr>
        </p:nvGraphicFramePr>
        <p:xfrm>
          <a:off x="241911" y="2353995"/>
          <a:ext cx="8918917" cy="3244949"/>
        </p:xfrm>
        <a:graphic>
          <a:graphicData uri="http://schemas.openxmlformats.org/drawingml/2006/table">
            <a:tbl>
              <a:tblPr firstRow="1" bandRow="1">
                <a:tableStyleId>{5940675A-B579-460E-94D1-54222C63F5DA}</a:tableStyleId>
              </a:tblPr>
              <a:tblGrid>
                <a:gridCol w="3305908">
                  <a:extLst>
                    <a:ext uri="{9D8B030D-6E8A-4147-A177-3AD203B41FA5}">
                      <a16:colId xmlns:a16="http://schemas.microsoft.com/office/drawing/2014/main" val="4168708176"/>
                    </a:ext>
                  </a:extLst>
                </a:gridCol>
                <a:gridCol w="3488788">
                  <a:extLst>
                    <a:ext uri="{9D8B030D-6E8A-4147-A177-3AD203B41FA5}">
                      <a16:colId xmlns:a16="http://schemas.microsoft.com/office/drawing/2014/main" val="4147200592"/>
                    </a:ext>
                  </a:extLst>
                </a:gridCol>
                <a:gridCol w="2124221">
                  <a:extLst>
                    <a:ext uri="{9D8B030D-6E8A-4147-A177-3AD203B41FA5}">
                      <a16:colId xmlns:a16="http://schemas.microsoft.com/office/drawing/2014/main" val="2431794417"/>
                    </a:ext>
                  </a:extLst>
                </a:gridCol>
              </a:tblGrid>
              <a:tr h="418703">
                <a:tc>
                  <a:txBody>
                    <a:bodyPr/>
                    <a:lstStyle/>
                    <a:p>
                      <a:r>
                        <a:rPr lang="en-IN" dirty="0"/>
                        <a:t>Mr. Lokesh. R</a:t>
                      </a:r>
                    </a:p>
                  </a:txBody>
                  <a:tcPr/>
                </a:tc>
                <a:tc>
                  <a:txBody>
                    <a:bodyPr/>
                    <a:lstStyle/>
                    <a:p>
                      <a:r>
                        <a:rPr lang="en-IN" dirty="0">
                          <a:hlinkClick r:id="rId2"/>
                        </a:rPr>
                        <a:t>lokeshramesh08@gmail.com</a:t>
                      </a:r>
                      <a:endParaRPr lang="en-IN" dirty="0"/>
                    </a:p>
                  </a:txBody>
                  <a:tcPr/>
                </a:tc>
                <a:tc>
                  <a:txBody>
                    <a:bodyPr/>
                    <a:lstStyle/>
                    <a:p>
                      <a:r>
                        <a:rPr lang="en-IN" dirty="0"/>
                        <a:t>7094011474</a:t>
                      </a:r>
                    </a:p>
                  </a:txBody>
                  <a:tcPr/>
                </a:tc>
                <a:extLst>
                  <a:ext uri="{0D108BD9-81ED-4DB2-BD59-A6C34878D82A}">
                    <a16:rowId xmlns:a16="http://schemas.microsoft.com/office/drawing/2014/main" val="1694489680"/>
                  </a:ext>
                </a:extLst>
              </a:tr>
              <a:tr h="418703">
                <a:tc>
                  <a:txBody>
                    <a:bodyPr/>
                    <a:lstStyle/>
                    <a:p>
                      <a:r>
                        <a:rPr lang="en-IN" dirty="0"/>
                        <a:t>Miss. Priyanka Vishnudas Chavan</a:t>
                      </a:r>
                    </a:p>
                  </a:txBody>
                  <a:tcPr/>
                </a:tc>
                <a:tc>
                  <a:txBody>
                    <a:bodyPr/>
                    <a:lstStyle/>
                    <a:p>
                      <a:r>
                        <a:rPr lang="en-IN" dirty="0">
                          <a:hlinkClick r:id="rId3"/>
                        </a:rPr>
                        <a:t>priyankachavan19@gmail.com</a:t>
                      </a:r>
                      <a:endParaRPr lang="en-IN" dirty="0"/>
                    </a:p>
                  </a:txBody>
                  <a:tcPr/>
                </a:tc>
                <a:tc>
                  <a:txBody>
                    <a:bodyPr/>
                    <a:lstStyle/>
                    <a:p>
                      <a:r>
                        <a:rPr lang="en-IN" dirty="0"/>
                        <a:t>9922031248</a:t>
                      </a:r>
                    </a:p>
                  </a:txBody>
                  <a:tcPr/>
                </a:tc>
                <a:extLst>
                  <a:ext uri="{0D108BD9-81ED-4DB2-BD59-A6C34878D82A}">
                    <a16:rowId xmlns:a16="http://schemas.microsoft.com/office/drawing/2014/main" val="2853896393"/>
                  </a:ext>
                </a:extLst>
              </a:tr>
              <a:tr h="418703">
                <a:tc>
                  <a:txBody>
                    <a:bodyPr/>
                    <a:lstStyle/>
                    <a:p>
                      <a:r>
                        <a:rPr lang="en-IN" dirty="0"/>
                        <a:t>Ms. Sriega R</a:t>
                      </a:r>
                    </a:p>
                  </a:txBody>
                  <a:tcPr/>
                </a:tc>
                <a:tc>
                  <a:txBody>
                    <a:bodyPr/>
                    <a:lstStyle/>
                    <a:p>
                      <a:r>
                        <a:rPr lang="en-IN" dirty="0">
                          <a:hlinkClick r:id="rId4"/>
                        </a:rPr>
                        <a:t>sriegaraju38@gmail.com</a:t>
                      </a:r>
                      <a:endParaRPr lang="en-IN" dirty="0"/>
                    </a:p>
                  </a:txBody>
                  <a:tcPr/>
                </a:tc>
                <a:tc>
                  <a:txBody>
                    <a:bodyPr/>
                    <a:lstStyle/>
                    <a:p>
                      <a:r>
                        <a:rPr lang="en-IN" dirty="0"/>
                        <a:t>7824931987</a:t>
                      </a:r>
                    </a:p>
                  </a:txBody>
                  <a:tcPr/>
                </a:tc>
                <a:extLst>
                  <a:ext uri="{0D108BD9-81ED-4DB2-BD59-A6C34878D82A}">
                    <a16:rowId xmlns:a16="http://schemas.microsoft.com/office/drawing/2014/main" val="2940664378"/>
                  </a:ext>
                </a:extLst>
              </a:tr>
              <a:tr h="418703">
                <a:tc>
                  <a:txBody>
                    <a:bodyPr/>
                    <a:lstStyle/>
                    <a:p>
                      <a:r>
                        <a:rPr lang="en-IN" dirty="0"/>
                        <a:t>Ms. Nithya N</a:t>
                      </a:r>
                    </a:p>
                  </a:txBody>
                  <a:tcPr/>
                </a:tc>
                <a:tc>
                  <a:txBody>
                    <a:bodyPr/>
                    <a:lstStyle/>
                    <a:p>
                      <a:r>
                        <a:rPr lang="en-IN" dirty="0">
                          <a:hlinkClick r:id="rId5"/>
                        </a:rPr>
                        <a:t>nithyanandakumar466@gmail.com</a:t>
                      </a:r>
                      <a:endParaRPr lang="en-IN" dirty="0"/>
                    </a:p>
                  </a:txBody>
                  <a:tcPr/>
                </a:tc>
                <a:tc>
                  <a:txBody>
                    <a:bodyPr/>
                    <a:lstStyle/>
                    <a:p>
                      <a:r>
                        <a:rPr lang="en-IN" dirty="0"/>
                        <a:t>9629749329</a:t>
                      </a:r>
                    </a:p>
                  </a:txBody>
                  <a:tcPr/>
                </a:tc>
                <a:extLst>
                  <a:ext uri="{0D108BD9-81ED-4DB2-BD59-A6C34878D82A}">
                    <a16:rowId xmlns:a16="http://schemas.microsoft.com/office/drawing/2014/main" val="1495621444"/>
                  </a:ext>
                </a:extLst>
              </a:tr>
              <a:tr h="418703">
                <a:tc>
                  <a:txBody>
                    <a:bodyPr/>
                    <a:lstStyle/>
                    <a:p>
                      <a:r>
                        <a:rPr lang="en-IN" dirty="0"/>
                        <a:t>Miss Pranali Gedam</a:t>
                      </a:r>
                    </a:p>
                  </a:txBody>
                  <a:tcPr/>
                </a:tc>
                <a:tc>
                  <a:txBody>
                    <a:bodyPr/>
                    <a:lstStyle/>
                    <a:p>
                      <a:r>
                        <a:rPr lang="en-IN" dirty="0">
                          <a:hlinkClick r:id="rId6"/>
                        </a:rPr>
                        <a:t>gedamp68@gmail.com</a:t>
                      </a:r>
                      <a:endParaRPr lang="en-IN" dirty="0"/>
                    </a:p>
                  </a:txBody>
                  <a:tcPr/>
                </a:tc>
                <a:tc>
                  <a:txBody>
                    <a:bodyPr/>
                    <a:lstStyle/>
                    <a:p>
                      <a:r>
                        <a:rPr lang="en-IN" dirty="0"/>
                        <a:t>8668574087</a:t>
                      </a:r>
                    </a:p>
                  </a:txBody>
                  <a:tcPr/>
                </a:tc>
                <a:extLst>
                  <a:ext uri="{0D108BD9-81ED-4DB2-BD59-A6C34878D82A}">
                    <a16:rowId xmlns:a16="http://schemas.microsoft.com/office/drawing/2014/main" val="2607381411"/>
                  </a:ext>
                </a:extLst>
              </a:tr>
              <a:tr h="418703">
                <a:tc>
                  <a:txBody>
                    <a:bodyPr/>
                    <a:lstStyle/>
                    <a:p>
                      <a:r>
                        <a:rPr lang="en-IN" dirty="0"/>
                        <a:t>Miss Aishwarya u.k</a:t>
                      </a:r>
                    </a:p>
                  </a:txBody>
                  <a:tcPr/>
                </a:tc>
                <a:tc>
                  <a:txBody>
                    <a:bodyPr/>
                    <a:lstStyle/>
                    <a:p>
                      <a:r>
                        <a:rPr lang="en-IN" dirty="0">
                          <a:hlinkClick r:id="rId7"/>
                        </a:rPr>
                        <a:t>aishwarya98hr@gmail.com</a:t>
                      </a:r>
                      <a:endParaRPr lang="en-IN" dirty="0"/>
                    </a:p>
                  </a:txBody>
                  <a:tcPr/>
                </a:tc>
                <a:tc>
                  <a:txBody>
                    <a:bodyPr/>
                    <a:lstStyle/>
                    <a:p>
                      <a:r>
                        <a:rPr lang="en-IN" dirty="0"/>
                        <a:t>7406021164</a:t>
                      </a:r>
                    </a:p>
                  </a:txBody>
                  <a:tcPr/>
                </a:tc>
                <a:extLst>
                  <a:ext uri="{0D108BD9-81ED-4DB2-BD59-A6C34878D82A}">
                    <a16:rowId xmlns:a16="http://schemas.microsoft.com/office/drawing/2014/main" val="1757680280"/>
                  </a:ext>
                </a:extLst>
              </a:tr>
              <a:tr h="732731">
                <a:tc>
                  <a:txBody>
                    <a:bodyPr/>
                    <a:lstStyle/>
                    <a:p>
                      <a:r>
                        <a:rPr lang="en-IN" dirty="0"/>
                        <a:t>Miss Fiza Asif Machchhar</a:t>
                      </a:r>
                    </a:p>
                  </a:txBody>
                  <a:tcPr/>
                </a:tc>
                <a:tc>
                  <a:txBody>
                    <a:bodyPr/>
                    <a:lstStyle/>
                    <a:p>
                      <a:r>
                        <a:rPr lang="en-IN" dirty="0">
                          <a:hlinkClick r:id="rId8"/>
                        </a:rPr>
                        <a:t>fizzzzz93@gmail.com</a:t>
                      </a:r>
                      <a:endParaRPr lang="en-IN" dirty="0"/>
                    </a:p>
                  </a:txBody>
                  <a:tcPr/>
                </a:tc>
                <a:tc>
                  <a:txBody>
                    <a:bodyPr/>
                    <a:lstStyle/>
                    <a:p>
                      <a:r>
                        <a:rPr lang="en-IN" dirty="0"/>
                        <a:t>8828048542</a:t>
                      </a:r>
                    </a:p>
                  </a:txBody>
                  <a:tcPr/>
                </a:tc>
                <a:extLst>
                  <a:ext uri="{0D108BD9-81ED-4DB2-BD59-A6C34878D82A}">
                    <a16:rowId xmlns:a16="http://schemas.microsoft.com/office/drawing/2014/main" val="1567904695"/>
                  </a:ext>
                </a:extLst>
              </a:tr>
            </a:tbl>
          </a:graphicData>
        </a:graphic>
      </p:graphicFrame>
      <p:sp>
        <p:nvSpPr>
          <p:cNvPr id="7" name="Title 1">
            <a:extLst>
              <a:ext uri="{FF2B5EF4-FFF2-40B4-BE49-F238E27FC236}">
                <a16:creationId xmlns:a16="http://schemas.microsoft.com/office/drawing/2014/main" id="{3D5B4273-FA5B-71A3-24F0-F0C7E3418A0B}"/>
              </a:ext>
            </a:extLst>
          </p:cNvPr>
          <p:cNvSpPr txBox="1">
            <a:spLocks/>
          </p:cNvSpPr>
          <p:nvPr/>
        </p:nvSpPr>
        <p:spPr>
          <a:xfrm>
            <a:off x="356381" y="1405597"/>
            <a:ext cx="8689976" cy="87219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IN" sz="2800" dirty="0">
                <a:solidFill>
                  <a:schemeClr val="accent2">
                    <a:lumMod val="60000"/>
                    <a:lumOff val="40000"/>
                  </a:schemeClr>
                </a:solidFill>
                <a:latin typeface="Abadi" panose="020B0604020104020204" pitchFamily="34" charset="0"/>
              </a:rPr>
              <a:t>Group 2</a:t>
            </a:r>
          </a:p>
        </p:txBody>
      </p:sp>
    </p:spTree>
    <p:extLst>
      <p:ext uri="{BB962C8B-B14F-4D97-AF65-F5344CB8AC3E}">
        <p14:creationId xmlns:p14="http://schemas.microsoft.com/office/powerpoint/2010/main" val="304674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3A31-702F-4963-1492-2370C7B40FCC}"/>
              </a:ext>
            </a:extLst>
          </p:cNvPr>
          <p:cNvSpPr>
            <a:spLocks noGrp="1"/>
          </p:cNvSpPr>
          <p:nvPr>
            <p:ph type="title"/>
          </p:nvPr>
        </p:nvSpPr>
        <p:spPr>
          <a:xfrm>
            <a:off x="477677" y="126148"/>
            <a:ext cx="6710914" cy="408425"/>
          </a:xfrm>
        </p:spPr>
        <p:txBody>
          <a:bodyPr>
            <a:normAutofit fontScale="90000"/>
          </a:bodyPr>
          <a:lstStyle/>
          <a:p>
            <a:r>
              <a:rPr lang="en-IN" dirty="0">
                <a:solidFill>
                  <a:schemeClr val="accent6">
                    <a:lumMod val="60000"/>
                    <a:lumOff val="40000"/>
                  </a:schemeClr>
                </a:solidFill>
              </a:rPr>
              <a:t>Summary</a:t>
            </a:r>
          </a:p>
        </p:txBody>
      </p:sp>
      <p:sp>
        <p:nvSpPr>
          <p:cNvPr id="3" name="TextBox 2">
            <a:extLst>
              <a:ext uri="{FF2B5EF4-FFF2-40B4-BE49-F238E27FC236}">
                <a16:creationId xmlns:a16="http://schemas.microsoft.com/office/drawing/2014/main" id="{CF633342-C824-E419-FD4F-60820C679B96}"/>
              </a:ext>
            </a:extLst>
          </p:cNvPr>
          <p:cNvSpPr txBox="1"/>
          <p:nvPr/>
        </p:nvSpPr>
        <p:spPr>
          <a:xfrm>
            <a:off x="709245" y="945888"/>
            <a:ext cx="10761786" cy="830997"/>
          </a:xfrm>
          <a:prstGeom prst="rect">
            <a:avLst/>
          </a:prstGeom>
          <a:noFill/>
        </p:spPr>
        <p:txBody>
          <a:bodyPr wrap="square" rtlCol="0">
            <a:spAutoFit/>
          </a:bodyPr>
          <a:lstStyle/>
          <a:p>
            <a:pPr algn="ctr"/>
            <a:r>
              <a:rPr lang="en-IN" sz="1600" dirty="0">
                <a:latin typeface="Abadi" panose="020B0604020104020204" pitchFamily="34" charset="0"/>
              </a:rPr>
              <a:t>AtliQ Hotels is a chain of five-star hotels across India. Associated in the hospitality industry for the past 20 years however, due to the rising share of competitors and feeble decision-making of the management system, AtliQ Hotels are losing its market share and revenue in the luxury/business hotels category.</a:t>
            </a:r>
          </a:p>
        </p:txBody>
      </p:sp>
      <p:sp>
        <p:nvSpPr>
          <p:cNvPr id="7" name="TextBox 6">
            <a:extLst>
              <a:ext uri="{FF2B5EF4-FFF2-40B4-BE49-F238E27FC236}">
                <a16:creationId xmlns:a16="http://schemas.microsoft.com/office/drawing/2014/main" id="{1D616C11-7C87-22E6-F266-4017FF2BCAF4}"/>
              </a:ext>
            </a:extLst>
          </p:cNvPr>
          <p:cNvSpPr txBox="1"/>
          <p:nvPr/>
        </p:nvSpPr>
        <p:spPr>
          <a:xfrm>
            <a:off x="208670" y="1881499"/>
            <a:ext cx="11762936" cy="830997"/>
          </a:xfrm>
          <a:prstGeom prst="rect">
            <a:avLst/>
          </a:prstGeom>
          <a:noFill/>
        </p:spPr>
        <p:txBody>
          <a:bodyPr wrap="square" rtlCol="0">
            <a:spAutoFit/>
          </a:bodyPr>
          <a:lstStyle/>
          <a:p>
            <a:pPr algn="ctr"/>
            <a:r>
              <a:rPr lang="en-IN" sz="1600" dirty="0">
                <a:latin typeface="Abadi" panose="020B0604020104020204" pitchFamily="34" charset="0"/>
              </a:rPr>
              <a:t>Revenue generation and increasing profitability are the sole strategic operations that touches every part of an organization, and the hospitality industry is no exception. In hospitality domain, factors that majorly affect revenue generation are hotel room rentals, meeting space occupancy, ambience and amiability.</a:t>
            </a:r>
          </a:p>
        </p:txBody>
      </p:sp>
      <p:sp>
        <p:nvSpPr>
          <p:cNvPr id="8" name="TextBox 7">
            <a:extLst>
              <a:ext uri="{FF2B5EF4-FFF2-40B4-BE49-F238E27FC236}">
                <a16:creationId xmlns:a16="http://schemas.microsoft.com/office/drawing/2014/main" id="{708175C7-3917-811D-E994-E8D714F7C853}"/>
              </a:ext>
            </a:extLst>
          </p:cNvPr>
          <p:cNvSpPr txBox="1"/>
          <p:nvPr/>
        </p:nvSpPr>
        <p:spPr>
          <a:xfrm>
            <a:off x="208670" y="3186442"/>
            <a:ext cx="11762936" cy="2585323"/>
          </a:xfrm>
          <a:prstGeom prst="rect">
            <a:avLst/>
          </a:prstGeom>
          <a:noFill/>
        </p:spPr>
        <p:txBody>
          <a:bodyPr wrap="square" rtlCol="0">
            <a:spAutoFit/>
          </a:bodyPr>
          <a:lstStyle/>
          <a:p>
            <a:pPr algn="ctr"/>
            <a:r>
              <a:rPr lang="en-IN" dirty="0">
                <a:latin typeface="Abadi" panose="020B0604020104020204" pitchFamily="34" charset="0"/>
              </a:rPr>
              <a:t>A comprehensive and detailed analysis was performed of hotel data for AtliQ Grands, from May 2022-June 2022, in order to provide insights for their statistical data to regain their market share and revenue.</a:t>
            </a:r>
          </a:p>
          <a:p>
            <a:pPr algn="ctr"/>
            <a:r>
              <a:rPr lang="en-IN" dirty="0">
                <a:latin typeface="Abadi" panose="020B0604020104020204" pitchFamily="34" charset="0"/>
              </a:rPr>
              <a:t>Various field metrics such as RevPAR, ADR , Occupancy% , Customer Ratings, Bookings and a lot more was analysed which managed to deep-dive into the core issues in the management system.</a:t>
            </a:r>
          </a:p>
          <a:p>
            <a:pPr algn="ctr"/>
            <a:r>
              <a:rPr lang="en-IN" dirty="0">
                <a:latin typeface="Abadi" panose="020B0604020104020204" pitchFamily="34" charset="0"/>
              </a:rPr>
              <a:t>The data cleaning was done using MySQL, modelled by Excel and Power BI and later visualised using Tableau.</a:t>
            </a:r>
          </a:p>
          <a:p>
            <a:pPr algn="ctr"/>
            <a:endParaRPr lang="en-IN" dirty="0">
              <a:latin typeface="Abadi" panose="020B0604020104020204" pitchFamily="34" charset="0"/>
            </a:endParaRPr>
          </a:p>
          <a:p>
            <a:pPr algn="ctr"/>
            <a:r>
              <a:rPr lang="en-IN" dirty="0">
                <a:latin typeface="Abadi" panose="020B0604020104020204" pitchFamily="34" charset="0"/>
              </a:rPr>
              <a:t>AtliQ chain have their properties distributed in the cities of Mumbai, Delhi, Bangalore and Hyderabad.  Also they have different categories in it that lists, </a:t>
            </a:r>
            <a:r>
              <a:rPr lang="en-IN" b="1" dirty="0">
                <a:solidFill>
                  <a:schemeClr val="accent3">
                    <a:lumMod val="60000"/>
                    <a:lumOff val="40000"/>
                  </a:schemeClr>
                </a:solidFill>
                <a:latin typeface="Abadi" panose="020B0604020104020204" pitchFamily="34" charset="0"/>
              </a:rPr>
              <a:t>AtliQ Bay, AtliQ Blu, AtliQ city, AtliQ Exotica, AtliQ Grands, AtliQ Palace &amp; AtliQ Seasons. </a:t>
            </a:r>
            <a:endParaRPr lang="en-IN" dirty="0">
              <a:solidFill>
                <a:schemeClr val="accent3">
                  <a:lumMod val="60000"/>
                  <a:lumOff val="40000"/>
                </a:schemeClr>
              </a:solidFill>
              <a:latin typeface="Abadi" panose="020B0604020104020204" pitchFamily="34" charset="0"/>
            </a:endParaRPr>
          </a:p>
        </p:txBody>
      </p:sp>
    </p:spTree>
    <p:extLst>
      <p:ext uri="{BB962C8B-B14F-4D97-AF65-F5344CB8AC3E}">
        <p14:creationId xmlns:p14="http://schemas.microsoft.com/office/powerpoint/2010/main" val="176667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3A31-702F-4963-1492-2370C7B40FCC}"/>
              </a:ext>
            </a:extLst>
          </p:cNvPr>
          <p:cNvSpPr>
            <a:spLocks noGrp="1"/>
          </p:cNvSpPr>
          <p:nvPr>
            <p:ph type="title"/>
          </p:nvPr>
        </p:nvSpPr>
        <p:spPr>
          <a:xfrm>
            <a:off x="477677" y="126148"/>
            <a:ext cx="6710914" cy="408425"/>
          </a:xfrm>
        </p:spPr>
        <p:txBody>
          <a:bodyPr>
            <a:normAutofit fontScale="90000"/>
          </a:bodyPr>
          <a:lstStyle/>
          <a:p>
            <a:r>
              <a:rPr lang="en-IN" dirty="0">
                <a:solidFill>
                  <a:schemeClr val="accent6">
                    <a:lumMod val="60000"/>
                    <a:lumOff val="40000"/>
                  </a:schemeClr>
                </a:solidFill>
              </a:rPr>
              <a:t>LIST OF KPI’S</a:t>
            </a:r>
          </a:p>
        </p:txBody>
      </p:sp>
      <p:sp>
        <p:nvSpPr>
          <p:cNvPr id="4" name="TextBox 3">
            <a:extLst>
              <a:ext uri="{FF2B5EF4-FFF2-40B4-BE49-F238E27FC236}">
                <a16:creationId xmlns:a16="http://schemas.microsoft.com/office/drawing/2014/main" id="{2B59FFC6-E07C-9F42-EAD2-6AF64D2D0C83}"/>
              </a:ext>
            </a:extLst>
          </p:cNvPr>
          <p:cNvSpPr txBox="1"/>
          <p:nvPr/>
        </p:nvSpPr>
        <p:spPr>
          <a:xfrm>
            <a:off x="363415" y="900332"/>
            <a:ext cx="11465169" cy="5355312"/>
          </a:xfrm>
          <a:prstGeom prst="rect">
            <a:avLst/>
          </a:prstGeom>
          <a:noFill/>
        </p:spPr>
        <p:txBody>
          <a:bodyPr wrap="square" rtlCol="0">
            <a:spAutoFit/>
          </a:bodyPr>
          <a:lstStyle/>
          <a:p>
            <a:pPr marL="285750" indent="-285750">
              <a:buFont typeface="Wingdings" panose="05000000000000000000" pitchFamily="2" charset="2"/>
              <a:buChar char="ü"/>
            </a:pPr>
            <a:r>
              <a:rPr lang="en-IN" dirty="0"/>
              <a:t>Revenue : It’s the total revenue realised. Within a span of three months, the business was able to generate a revenue of </a:t>
            </a:r>
            <a:r>
              <a:rPr lang="en-IN" b="1" dirty="0">
                <a:solidFill>
                  <a:schemeClr val="accent5">
                    <a:lumMod val="60000"/>
                    <a:lumOff val="40000"/>
                  </a:schemeClr>
                </a:solidFill>
              </a:rPr>
              <a:t>1.71 billion</a:t>
            </a:r>
            <a:r>
              <a:rPr lang="en-IN" dirty="0"/>
              <a:t>.</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 Occupancy% : Occupancy means total successful bookings happened to the total rooms available(capacity). The occupancy rate across all locations is slightly above 50%, overall it’s </a:t>
            </a:r>
            <a:r>
              <a:rPr lang="en-IN" b="1" dirty="0">
                <a:solidFill>
                  <a:schemeClr val="accent5">
                    <a:lumMod val="60000"/>
                    <a:lumOff val="40000"/>
                  </a:schemeClr>
                </a:solidFill>
              </a:rPr>
              <a:t>57.87%</a:t>
            </a:r>
            <a:r>
              <a:rPr lang="en-IN" dirty="0"/>
              <a:t>. </a:t>
            </a:r>
            <a:r>
              <a:rPr lang="en-IN" dirty="0">
                <a:solidFill>
                  <a:schemeClr val="accent1">
                    <a:lumMod val="60000"/>
                    <a:lumOff val="40000"/>
                  </a:schemeClr>
                </a:solidFill>
              </a:rPr>
              <a:t>This means that on an average, atleast 50% of the rooms are occupied daily</a:t>
            </a:r>
            <a:r>
              <a:rPr lang="en-IN" dirty="0"/>
              <a:t>.</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ADR : It is the ratio of revenue to the total rooms booked/sold. It is the measure of the average paid for rooms sold in a given time period. The average selling price for a room is </a:t>
            </a:r>
            <a:r>
              <a:rPr lang="en-IN" b="1" dirty="0">
                <a:solidFill>
                  <a:schemeClr val="accent5">
                    <a:lumMod val="60000"/>
                    <a:lumOff val="40000"/>
                  </a:schemeClr>
                </a:solidFill>
              </a:rPr>
              <a:t>12.70K</a:t>
            </a:r>
            <a:r>
              <a:rPr lang="en-IN" dirty="0"/>
              <a:t>. </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RevPAR : RevPAR represents the revenue generated per available room, whether or not they are occupied. RevPAR helps hotels measure their revenue generating performance to accurately price rooms. RevPAR can help hotels measure themselves against other properties or brands. For this dataset the RevPAR is </a:t>
            </a:r>
            <a:r>
              <a:rPr lang="en-IN" b="1" dirty="0">
                <a:solidFill>
                  <a:schemeClr val="accent5">
                    <a:lumMod val="60000"/>
                    <a:lumOff val="40000"/>
                  </a:schemeClr>
                </a:solidFill>
              </a:rPr>
              <a:t>7350</a:t>
            </a:r>
            <a:r>
              <a:rPr lang="en-IN" dirty="0"/>
              <a:t>.</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DSRN : This metrics tells on average how many rooms are ready to sell for a day considering a time period. The DSRN is </a:t>
            </a:r>
            <a:r>
              <a:rPr lang="en-IN" b="1" dirty="0">
                <a:solidFill>
                  <a:schemeClr val="accent5">
                    <a:lumMod val="60000"/>
                    <a:lumOff val="40000"/>
                  </a:schemeClr>
                </a:solidFill>
              </a:rPr>
              <a:t>2528</a:t>
            </a:r>
            <a:r>
              <a:rPr lang="en-IN" dirty="0"/>
              <a:t> for AtliQ.</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Realisation% : It is nothing but the </a:t>
            </a:r>
            <a:r>
              <a:rPr lang="en-IN" dirty="0" err="1"/>
              <a:t>succesful</a:t>
            </a:r>
            <a:r>
              <a:rPr lang="en-IN" dirty="0"/>
              <a:t> "checked out" percentage over all bookings happened. The realisation% is </a:t>
            </a:r>
            <a:r>
              <a:rPr lang="en-IN" b="1" dirty="0">
                <a:solidFill>
                  <a:schemeClr val="accent5">
                    <a:lumMod val="60000"/>
                    <a:lumOff val="40000"/>
                  </a:schemeClr>
                </a:solidFill>
              </a:rPr>
              <a:t>70.15 </a:t>
            </a:r>
          </a:p>
        </p:txBody>
      </p:sp>
    </p:spTree>
    <p:extLst>
      <p:ext uri="{BB962C8B-B14F-4D97-AF65-F5344CB8AC3E}">
        <p14:creationId xmlns:p14="http://schemas.microsoft.com/office/powerpoint/2010/main" val="200694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448D08F-4B7E-E385-EF07-489F34D6A96C}"/>
              </a:ext>
            </a:extLst>
          </p:cNvPr>
          <p:cNvPicPr>
            <a:picLocks noChangeAspect="1"/>
          </p:cNvPicPr>
          <p:nvPr/>
        </p:nvPicPr>
        <p:blipFill rotWithShape="1">
          <a:blip r:embed="rId2"/>
          <a:srcRect r="3221"/>
          <a:stretch/>
        </p:blipFill>
        <p:spPr>
          <a:xfrm>
            <a:off x="171868" y="769256"/>
            <a:ext cx="11729845" cy="5993494"/>
          </a:xfrm>
          <a:prstGeom prst="rect">
            <a:avLst/>
          </a:prstGeom>
        </p:spPr>
      </p:pic>
      <p:sp>
        <p:nvSpPr>
          <p:cNvPr id="26" name="TextBox 25">
            <a:extLst>
              <a:ext uri="{FF2B5EF4-FFF2-40B4-BE49-F238E27FC236}">
                <a16:creationId xmlns:a16="http://schemas.microsoft.com/office/drawing/2014/main" id="{DE45ED99-6BB6-6EA9-51BE-F0B1A8E82946}"/>
              </a:ext>
            </a:extLst>
          </p:cNvPr>
          <p:cNvSpPr txBox="1"/>
          <p:nvPr/>
        </p:nvSpPr>
        <p:spPr>
          <a:xfrm>
            <a:off x="1016000" y="247650"/>
            <a:ext cx="8804275" cy="523220"/>
          </a:xfrm>
          <a:prstGeom prst="rect">
            <a:avLst/>
          </a:prstGeom>
          <a:noFill/>
        </p:spPr>
        <p:txBody>
          <a:bodyPr wrap="square" rtlCol="0">
            <a:spAutoFit/>
          </a:bodyPr>
          <a:lstStyle/>
          <a:p>
            <a:pPr algn="ctr"/>
            <a:r>
              <a:rPr lang="en-IN" sz="2800" b="1" dirty="0">
                <a:latin typeface="Abadi" panose="020B0604020104020204" pitchFamily="34" charset="0"/>
              </a:rPr>
              <a:t>EXCEL DASHBOARD</a:t>
            </a:r>
          </a:p>
        </p:txBody>
      </p:sp>
    </p:spTree>
    <p:extLst>
      <p:ext uri="{BB962C8B-B14F-4D97-AF65-F5344CB8AC3E}">
        <p14:creationId xmlns:p14="http://schemas.microsoft.com/office/powerpoint/2010/main" val="293633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E45ED99-6BB6-6EA9-51BE-F0B1A8E82946}"/>
              </a:ext>
            </a:extLst>
          </p:cNvPr>
          <p:cNvSpPr txBox="1"/>
          <p:nvPr/>
        </p:nvSpPr>
        <p:spPr>
          <a:xfrm>
            <a:off x="1016000" y="247650"/>
            <a:ext cx="8804275" cy="523220"/>
          </a:xfrm>
          <a:prstGeom prst="rect">
            <a:avLst/>
          </a:prstGeom>
          <a:noFill/>
        </p:spPr>
        <p:txBody>
          <a:bodyPr wrap="square" rtlCol="0">
            <a:spAutoFit/>
          </a:bodyPr>
          <a:lstStyle/>
          <a:p>
            <a:pPr algn="ctr"/>
            <a:r>
              <a:rPr lang="en-IN" sz="2800" b="1">
                <a:latin typeface="Abadi" panose="020B0604020104020204" pitchFamily="34" charset="0"/>
              </a:rPr>
              <a:t>TABLEAU DASHBOARD</a:t>
            </a:r>
            <a:endParaRPr lang="en-IN" sz="2800" b="1" dirty="0">
              <a:latin typeface="Abadi" panose="020B0604020104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18FB988C-43E5-C95B-8E75-F43CB160061A}"/>
              </a:ext>
            </a:extLst>
          </p:cNvPr>
          <p:cNvPicPr>
            <a:picLocks noChangeAspect="1"/>
          </p:cNvPicPr>
          <p:nvPr/>
        </p:nvPicPr>
        <p:blipFill>
          <a:blip r:embed="rId2"/>
          <a:stretch>
            <a:fillRect/>
          </a:stretch>
        </p:blipFill>
        <p:spPr>
          <a:xfrm>
            <a:off x="333829" y="914400"/>
            <a:ext cx="11567885" cy="5836773"/>
          </a:xfrm>
          <a:prstGeom prst="rect">
            <a:avLst/>
          </a:prstGeom>
        </p:spPr>
      </p:pic>
    </p:spTree>
    <p:extLst>
      <p:ext uri="{BB962C8B-B14F-4D97-AF65-F5344CB8AC3E}">
        <p14:creationId xmlns:p14="http://schemas.microsoft.com/office/powerpoint/2010/main" val="191546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E45ED99-6BB6-6EA9-51BE-F0B1A8E82946}"/>
              </a:ext>
            </a:extLst>
          </p:cNvPr>
          <p:cNvSpPr txBox="1"/>
          <p:nvPr/>
        </p:nvSpPr>
        <p:spPr>
          <a:xfrm>
            <a:off x="1016000" y="247650"/>
            <a:ext cx="8804275" cy="523220"/>
          </a:xfrm>
          <a:prstGeom prst="rect">
            <a:avLst/>
          </a:prstGeom>
          <a:noFill/>
        </p:spPr>
        <p:txBody>
          <a:bodyPr wrap="square" rtlCol="0">
            <a:spAutoFit/>
          </a:bodyPr>
          <a:lstStyle/>
          <a:p>
            <a:pPr algn="ctr"/>
            <a:r>
              <a:rPr lang="en-IN" sz="2800" b="1" dirty="0">
                <a:latin typeface="Abadi" panose="020B0604020104020204" pitchFamily="34" charset="0"/>
              </a:rPr>
              <a:t>POWER BI DASHBOARD</a:t>
            </a:r>
          </a:p>
        </p:txBody>
      </p:sp>
      <p:pic>
        <p:nvPicPr>
          <p:cNvPr id="3" name="Picture 2">
            <a:extLst>
              <a:ext uri="{FF2B5EF4-FFF2-40B4-BE49-F238E27FC236}">
                <a16:creationId xmlns:a16="http://schemas.microsoft.com/office/drawing/2014/main" id="{D50826E5-A1A7-40F1-9403-270527E8F3F1}"/>
              </a:ext>
            </a:extLst>
          </p:cNvPr>
          <p:cNvPicPr>
            <a:picLocks noChangeAspect="1"/>
          </p:cNvPicPr>
          <p:nvPr/>
        </p:nvPicPr>
        <p:blipFill>
          <a:blip r:embed="rId2"/>
          <a:stretch>
            <a:fillRect/>
          </a:stretch>
        </p:blipFill>
        <p:spPr>
          <a:xfrm>
            <a:off x="239152" y="1023602"/>
            <a:ext cx="11718386" cy="5586748"/>
          </a:xfrm>
          <a:prstGeom prst="rect">
            <a:avLst/>
          </a:prstGeom>
        </p:spPr>
      </p:pic>
    </p:spTree>
    <p:extLst>
      <p:ext uri="{BB962C8B-B14F-4D97-AF65-F5344CB8AC3E}">
        <p14:creationId xmlns:p14="http://schemas.microsoft.com/office/powerpoint/2010/main" val="26964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3A31-702F-4963-1492-2370C7B40FCC}"/>
              </a:ext>
            </a:extLst>
          </p:cNvPr>
          <p:cNvSpPr>
            <a:spLocks noGrp="1"/>
          </p:cNvSpPr>
          <p:nvPr>
            <p:ph type="title"/>
          </p:nvPr>
        </p:nvSpPr>
        <p:spPr>
          <a:xfrm>
            <a:off x="477677" y="126148"/>
            <a:ext cx="6710914" cy="408425"/>
          </a:xfrm>
        </p:spPr>
        <p:txBody>
          <a:bodyPr>
            <a:normAutofit fontScale="90000"/>
          </a:bodyPr>
          <a:lstStyle/>
          <a:p>
            <a:r>
              <a:rPr lang="en-IN" dirty="0">
                <a:solidFill>
                  <a:schemeClr val="accent6">
                    <a:lumMod val="60000"/>
                    <a:lumOff val="40000"/>
                  </a:schemeClr>
                </a:solidFill>
              </a:rPr>
              <a:t>Key takeaways</a:t>
            </a:r>
          </a:p>
        </p:txBody>
      </p:sp>
      <p:sp>
        <p:nvSpPr>
          <p:cNvPr id="3" name="TextBox 2">
            <a:extLst>
              <a:ext uri="{FF2B5EF4-FFF2-40B4-BE49-F238E27FC236}">
                <a16:creationId xmlns:a16="http://schemas.microsoft.com/office/drawing/2014/main" id="{C6649858-75EA-483D-64BD-DC9B147BA5BE}"/>
              </a:ext>
            </a:extLst>
          </p:cNvPr>
          <p:cNvSpPr txBox="1"/>
          <p:nvPr/>
        </p:nvSpPr>
        <p:spPr>
          <a:xfrm>
            <a:off x="477677" y="1069145"/>
            <a:ext cx="11525636" cy="4524315"/>
          </a:xfrm>
          <a:prstGeom prst="rect">
            <a:avLst/>
          </a:prstGeom>
          <a:noFill/>
        </p:spPr>
        <p:txBody>
          <a:bodyPr wrap="square" rtlCol="0">
            <a:spAutoFit/>
          </a:bodyPr>
          <a:lstStyle/>
          <a:p>
            <a:pPr marL="285750" indent="-285750">
              <a:buFont typeface="Wingdings" panose="05000000000000000000" pitchFamily="2" charset="2"/>
              <a:buChar char="q"/>
            </a:pPr>
            <a:r>
              <a:rPr lang="en-IN" dirty="0"/>
              <a:t> City-wise Mumbai generates the highest revenue followed by Bangalore, Hyderabad &amp; Delhi.</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 Elite room class generates the highest revenue (32.79%) followed by Premium (27.05) and Presidential (22.05).</a:t>
            </a:r>
          </a:p>
          <a:p>
            <a:pPr marL="285750" indent="-285750">
              <a:buFont typeface="Wingdings" panose="05000000000000000000" pitchFamily="2" charset="2"/>
              <a:buChar char="q"/>
            </a:pPr>
            <a:endParaRPr lang="en-IN" dirty="0">
              <a:solidFill>
                <a:schemeClr val="accent6">
                  <a:lumMod val="60000"/>
                  <a:lumOff val="40000"/>
                </a:schemeClr>
              </a:solidFill>
            </a:endParaRPr>
          </a:p>
          <a:p>
            <a:pPr marL="285750" indent="-285750">
              <a:buFont typeface="Wingdings" panose="05000000000000000000" pitchFamily="2" charset="2"/>
              <a:buChar char="q"/>
            </a:pPr>
            <a:r>
              <a:rPr lang="en-IN" dirty="0"/>
              <a:t>The realisation% is almost the same on every platform, promotions can be increased on the hotels private website giving souvenir &amp; discount coupons so as to attract major share of bookings and revenue onto the hotels internal platform.</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trend analysis it’s clearly visible that Occupancy and RevPAR follows the same trend over the tenure of week 19 to week 32 however, ADR follows a straight line.</a:t>
            </a:r>
          </a:p>
          <a:p>
            <a:r>
              <a:rPr lang="en-IN" dirty="0"/>
              <a:t>    This reveals that the management of AtliQ Grands follows the </a:t>
            </a:r>
            <a:r>
              <a:rPr lang="en-IN" dirty="0">
                <a:solidFill>
                  <a:schemeClr val="accent6">
                    <a:lumMod val="60000"/>
                    <a:lumOff val="40000"/>
                  </a:schemeClr>
                </a:solidFill>
              </a:rPr>
              <a:t>STATIC PRICING </a:t>
            </a:r>
            <a:r>
              <a:rPr lang="en-IN" dirty="0"/>
              <a:t>for their hotel rooms, abstaining the revenue growth. Instead they can adapt </a:t>
            </a:r>
            <a:r>
              <a:rPr lang="en-IN" dirty="0">
                <a:solidFill>
                  <a:schemeClr val="accent6">
                    <a:lumMod val="60000"/>
                    <a:lumOff val="40000"/>
                  </a:schemeClr>
                </a:solidFill>
              </a:rPr>
              <a:t>WEEKEND-WEEKDAY PRICING </a:t>
            </a:r>
            <a:r>
              <a:rPr lang="en-IN" dirty="0"/>
              <a:t>or </a:t>
            </a:r>
            <a:r>
              <a:rPr lang="en-IN" dirty="0">
                <a:solidFill>
                  <a:schemeClr val="accent6">
                    <a:lumMod val="60000"/>
                    <a:lumOff val="40000"/>
                  </a:schemeClr>
                </a:solidFill>
              </a:rPr>
              <a:t>DYNAMIC PRICING </a:t>
            </a:r>
            <a:r>
              <a:rPr lang="en-IN" dirty="0"/>
              <a:t>boosting the revenue growth rate upto 30%	.</a:t>
            </a:r>
          </a:p>
          <a:p>
            <a:endParaRPr lang="en-IN" dirty="0"/>
          </a:p>
          <a:p>
            <a:pPr marL="285750" indent="-285750">
              <a:buFont typeface="Wingdings" panose="05000000000000000000" pitchFamily="2" charset="2"/>
              <a:buChar char="q"/>
            </a:pPr>
            <a:r>
              <a:rPr lang="en-IN" dirty="0"/>
              <a:t> Among all AtliQ Blu has the highest rating.</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On Weekends the revenue generated is 640 M, where as on the Weekdays combined revenue generated is 1 B.</a:t>
            </a:r>
          </a:p>
        </p:txBody>
      </p:sp>
    </p:spTree>
    <p:extLst>
      <p:ext uri="{BB962C8B-B14F-4D97-AF65-F5344CB8AC3E}">
        <p14:creationId xmlns:p14="http://schemas.microsoft.com/office/powerpoint/2010/main" val="190168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3A31-702F-4963-1492-2370C7B40FCC}"/>
              </a:ext>
            </a:extLst>
          </p:cNvPr>
          <p:cNvSpPr>
            <a:spLocks noGrp="1"/>
          </p:cNvSpPr>
          <p:nvPr>
            <p:ph type="title"/>
          </p:nvPr>
        </p:nvSpPr>
        <p:spPr>
          <a:xfrm>
            <a:off x="1798477" y="2491977"/>
            <a:ext cx="7272952" cy="2225166"/>
          </a:xfrm>
        </p:spPr>
        <p:txBody>
          <a:bodyPr>
            <a:noAutofit/>
          </a:bodyPr>
          <a:lstStyle/>
          <a:p>
            <a:r>
              <a:rPr lang="en-IN" sz="6600" dirty="0">
                <a:solidFill>
                  <a:schemeClr val="accent6"/>
                </a:solidFill>
              </a:rPr>
              <a:t>THANK YOU</a:t>
            </a:r>
          </a:p>
        </p:txBody>
      </p:sp>
    </p:spTree>
    <p:extLst>
      <p:ext uri="{BB962C8B-B14F-4D97-AF65-F5344CB8AC3E}">
        <p14:creationId xmlns:p14="http://schemas.microsoft.com/office/powerpoint/2010/main" val="28405299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1120</TotalTime>
  <Words>749</Words>
  <Application>Microsoft Office PowerPoint</Application>
  <PresentationFormat>Widescreen</PresentationFormat>
  <Paragraphs>64</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Abadi</vt:lpstr>
      <vt:lpstr>Aptos</vt:lpstr>
      <vt:lpstr>Arial</vt:lpstr>
      <vt:lpstr>Tw Cen MT</vt:lpstr>
      <vt:lpstr>Wingdings</vt:lpstr>
      <vt:lpstr>Droplet</vt:lpstr>
      <vt:lpstr>Hospitality Report analytics &amp; Dashboard</vt:lpstr>
      <vt:lpstr>Summary</vt:lpstr>
      <vt:lpstr>LIST OF KPI’S</vt:lpstr>
      <vt:lpstr>PowerPoint Presentation</vt:lpstr>
      <vt:lpstr>PowerPoint Presentation</vt:lpstr>
      <vt:lpstr>PowerPoint Presentation</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Report analytics &amp; Dashboard</dc:title>
  <dc:creator>Fiza Machchhar</dc:creator>
  <cp:lastModifiedBy>Fiza Machchhar</cp:lastModifiedBy>
  <cp:revision>8</cp:revision>
  <dcterms:created xsi:type="dcterms:W3CDTF">2024-04-23T14:57:39Z</dcterms:created>
  <dcterms:modified xsi:type="dcterms:W3CDTF">2024-04-26T08:51:07Z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2024-04-23T15:30:17Z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a88e3700-8c79-4614-a54f-2a07656852ad</vt:lpwstr>
  </property>
  <property fmtid="{D5CDD505-2E9C-101B-9397-08002B2CF9AE}" pid="7" name="MSIP_Label_defa4170-0d19-0005-0004-bc88714345d2_ActionId">
    <vt:lpwstr>b79bd41a-65c6-4c76-a69f-63f69a4d7762</vt:lpwstr>
  </property>
  <property fmtid="{D5CDD505-2E9C-101B-9397-08002B2CF9AE}" pid="8" name="MSIP_Label_defa4170-0d19-0005-0004-bc88714345d2_ContentBits">
    <vt:lpwstr>0</vt:lpwstr>
  </property>
</Properties>
</file>