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IBM Plex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drive/folders/10DR_rN0XgLapYpHI_0rDNedDfOjkhIKJ?usp=drive_link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oogle.com/spreadsheets/d/1qKF9hDMVoJ2EjKxUGjJ74UWf5SuZYUW1/edit?usp=drive_link&amp;ouid=115477013343360140089&amp;rtpof=true&amp;sd=true" TargetMode="Externa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AutoShap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5" name="Freeform 5"/>
          <p:cNvSpPr/>
          <p:nvPr/>
        </p:nvSpPr>
        <p:spPr>
          <a:xfrm>
            <a:off x="4114506" y="4483576"/>
            <a:ext cx="5423768" cy="1599330"/>
          </a:xfrm>
          <a:custGeom>
            <a:avLst/>
            <a:gdLst/>
            <a:ahLst/>
            <a:cxnLst/>
            <a:rect l="l" t="t" r="r" b="b"/>
            <a:pathLst>
              <a:path w="5423768" h="1599330">
                <a:moveTo>
                  <a:pt x="0" y="0"/>
                </a:moveTo>
                <a:lnTo>
                  <a:pt x="5423768" y="0"/>
                </a:lnTo>
                <a:lnTo>
                  <a:pt x="5423768" y="1599330"/>
                </a:lnTo>
                <a:lnTo>
                  <a:pt x="0" y="1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15" b="-931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903852" y="201460"/>
            <a:ext cx="2231615" cy="2151901"/>
          </a:xfrm>
          <a:custGeom>
            <a:avLst/>
            <a:gdLst/>
            <a:ahLst/>
            <a:cxnLst/>
            <a:rect l="l" t="t" r="r" b="b"/>
            <a:pathLst>
              <a:path w="2231615" h="2151901">
                <a:moveTo>
                  <a:pt x="0" y="0"/>
                </a:moveTo>
                <a:lnTo>
                  <a:pt x="2231615" y="0"/>
                </a:lnTo>
                <a:lnTo>
                  <a:pt x="2231615" y="2151901"/>
                </a:lnTo>
                <a:lnTo>
                  <a:pt x="0" y="215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41" t="-7319" b="-659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0600" y="647700"/>
            <a:ext cx="12921051" cy="314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7"/>
              </a:lnSpc>
            </a:pPr>
            <a:r>
              <a:rPr lang="en-US" sz="6624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CAPSTONE PROJECT-ECOMMERCE APPLICATION TESTING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11651" y="7002128"/>
            <a:ext cx="3228082" cy="279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PRESENTED BY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PRIYANKA V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KAVIYANJALI M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ASHA R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KEERTHANA V 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4073" y="6356260"/>
            <a:ext cx="7444634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URL: https://automationexercise.com/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26" y="-19050"/>
            <a:ext cx="7259348" cy="10287000"/>
            <a:chOff x="0" y="0"/>
            <a:chExt cx="191192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927" cy="2709333"/>
            </a:xfrm>
            <a:custGeom>
              <a:avLst/>
              <a:gdLst/>
              <a:ahLst/>
              <a:cxnLst/>
              <a:rect l="l" t="t" r="r" b="b"/>
              <a:pathLst>
                <a:path w="1911927" h="2709333">
                  <a:moveTo>
                    <a:pt x="0" y="0"/>
                  </a:moveTo>
                  <a:lnTo>
                    <a:pt x="1911927" y="0"/>
                  </a:lnTo>
                  <a:lnTo>
                    <a:pt x="19119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11927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84142" y="6748555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2"/>
                </a:lnTo>
                <a:lnTo>
                  <a:pt x="0" y="59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0109" y="3414620"/>
            <a:ext cx="5714491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JENKINS </a:t>
            </a:r>
          </a:p>
          <a:p>
            <a:pPr algn="l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INTEGRATION</a:t>
            </a:r>
          </a:p>
          <a:p>
            <a:pPr algn="l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REPORT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71462"/>
            <a:ext cx="5181600" cy="2128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22" y="2857500"/>
            <a:ext cx="11344778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344541">
            <a:off x="13461369" y="-8800892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387270">
            <a:off x="12755783" y="336616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TextBox 4"/>
          <p:cNvSpPr txBox="1"/>
          <p:nvPr/>
        </p:nvSpPr>
        <p:spPr>
          <a:xfrm>
            <a:off x="627867" y="2134243"/>
            <a:ext cx="16045480" cy="746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Selenium WebDriver: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For automating web application test cases.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Java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Programming language for writing test scripts.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TestNG: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Test framework for managing and executing test cases.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Maven: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Build and dependency management tool.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GitHub: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Version control for storing and managing automation scripts.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Jenkins: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Continuous Integration tool to run tests automatically.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7. </a:t>
            </a:r>
            <a:r>
              <a:rPr lang="en-US" sz="3199" b="1" dirty="0" err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ExtentReports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For generating detailed test execution reports.</a:t>
            </a:r>
          </a:p>
        </p:txBody>
      </p:sp>
      <p:sp>
        <p:nvSpPr>
          <p:cNvPr id="5" name="Freeform 5"/>
          <p:cNvSpPr/>
          <p:nvPr/>
        </p:nvSpPr>
        <p:spPr>
          <a:xfrm>
            <a:off x="15988921" y="7896585"/>
            <a:ext cx="2152908" cy="2152908"/>
          </a:xfrm>
          <a:custGeom>
            <a:avLst/>
            <a:gdLst/>
            <a:ahLst/>
            <a:cxnLst/>
            <a:rect l="l" t="t" r="r" b="b"/>
            <a:pathLst>
              <a:path w="2152908" h="2152908">
                <a:moveTo>
                  <a:pt x="0" y="0"/>
                </a:moveTo>
                <a:lnTo>
                  <a:pt x="2152908" y="0"/>
                </a:lnTo>
                <a:lnTo>
                  <a:pt x="2152908" y="2152908"/>
                </a:lnTo>
                <a:lnTo>
                  <a:pt x="0" y="215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7867" y="513464"/>
            <a:ext cx="13299705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0"/>
              </a:lnSpc>
              <a:spcBef>
                <a:spcPct val="0"/>
              </a:spcBef>
            </a:pPr>
            <a:r>
              <a:rPr lang="en-US" sz="6700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PROPOSED AUTOMATION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55458">
            <a:off x="-4024517" y="5908254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12729">
            <a:off x="-11270091" y="-107110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TextBox 4"/>
          <p:cNvSpPr txBox="1"/>
          <p:nvPr/>
        </p:nvSpPr>
        <p:spPr>
          <a:xfrm>
            <a:off x="1327358" y="2384660"/>
            <a:ext cx="12903994" cy="507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Faster execution of test cases compared to manual testing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Reusable test scripts for regression and repeated runs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Improves accuracy by eliminating human errors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Enables continuous integration and delivery (CI/CD)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Provides detailed test reports and logs</a:t>
            </a:r>
          </a:p>
        </p:txBody>
      </p:sp>
      <p:sp>
        <p:nvSpPr>
          <p:cNvPr id="5" name="Freeform 5"/>
          <p:cNvSpPr/>
          <p:nvPr/>
        </p:nvSpPr>
        <p:spPr>
          <a:xfrm>
            <a:off x="15118996" y="7429911"/>
            <a:ext cx="2684164" cy="2466219"/>
          </a:xfrm>
          <a:custGeom>
            <a:avLst/>
            <a:gdLst/>
            <a:ahLst/>
            <a:cxnLst/>
            <a:rect l="l" t="t" r="r" b="b"/>
            <a:pathLst>
              <a:path w="2684164" h="2466219">
                <a:moveTo>
                  <a:pt x="0" y="0"/>
                </a:moveTo>
                <a:lnTo>
                  <a:pt x="2684164" y="0"/>
                </a:lnTo>
                <a:lnTo>
                  <a:pt x="2684164" y="2466219"/>
                </a:lnTo>
                <a:lnTo>
                  <a:pt x="0" y="2466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47196" y="1024335"/>
            <a:ext cx="15995275" cy="85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ADVANTAGES OF AUTOMATION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55458">
            <a:off x="-4024517" y="5908254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12729">
            <a:off x="-11270091" y="-107110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TextBox 4"/>
          <p:cNvSpPr txBox="1"/>
          <p:nvPr/>
        </p:nvSpPr>
        <p:spPr>
          <a:xfrm>
            <a:off x="1460969" y="2592324"/>
            <a:ext cx="12657683" cy="5021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High initial setup cost and effort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Requires skilled resources to design and maintain scripts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Not suitable for exploratory or usability testing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Maintenance effort increases with frequent UI changes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Limited in testing visual aspects and user experience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5053929" y="7297977"/>
            <a:ext cx="2720518" cy="2499622"/>
          </a:xfrm>
          <a:custGeom>
            <a:avLst/>
            <a:gdLst/>
            <a:ahLst/>
            <a:cxnLst/>
            <a:rect l="l" t="t" r="r" b="b"/>
            <a:pathLst>
              <a:path w="2720518" h="2499622">
                <a:moveTo>
                  <a:pt x="0" y="0"/>
                </a:moveTo>
                <a:lnTo>
                  <a:pt x="2720518" y="0"/>
                </a:lnTo>
                <a:lnTo>
                  <a:pt x="2720518" y="2499621"/>
                </a:lnTo>
                <a:lnTo>
                  <a:pt x="0" y="249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3526" y="1252733"/>
            <a:ext cx="16545523" cy="78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DISADVANTAGES OF AUTOMATION 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2230017">
            <a:off x="10684067" y="5418866"/>
            <a:ext cx="16230600" cy="8229600"/>
          </a:xfrm>
          <a:prstGeom prst="rect">
            <a:avLst/>
          </a:prstGeom>
          <a:solidFill>
            <a:srgbClr val="004996"/>
          </a:solidFill>
        </p:spPr>
      </p:sp>
      <p:sp>
        <p:nvSpPr>
          <p:cNvPr id="3" name="TextBox 3"/>
          <p:cNvSpPr txBox="1"/>
          <p:nvPr/>
        </p:nvSpPr>
        <p:spPr>
          <a:xfrm>
            <a:off x="1379429" y="2614037"/>
            <a:ext cx="14849247" cy="6919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was the problem?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Manual testing was slow, repetitive, and error-prone.</a:t>
            </a:r>
          </a:p>
          <a:p>
            <a:pPr algn="l">
              <a:lnSpc>
                <a:spcPts val="3953"/>
              </a:lnSpc>
            </a:pPr>
            <a:endParaRPr lang="en-US" sz="2823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did we do?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Automated UI and functional test cases using Selenium, integrated with GitHub and Jenkins.</a:t>
            </a:r>
          </a:p>
          <a:p>
            <a:pPr algn="l">
              <a:lnSpc>
                <a:spcPts val="3953"/>
              </a:lnSpc>
            </a:pPr>
            <a:endParaRPr lang="en-US" sz="2823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did we achieve?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Faster, reliable, and reusable testing with continuous integration and clear reporting.</a:t>
            </a:r>
          </a:p>
          <a:p>
            <a:pPr algn="l">
              <a:lnSpc>
                <a:spcPts val="3953"/>
              </a:lnSpc>
            </a:pPr>
            <a:endParaRPr lang="en-US" sz="2823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Key Takeaway: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Automation is not just about speed — it empowers us to deliver quality with confidence.</a:t>
            </a:r>
          </a:p>
        </p:txBody>
      </p:sp>
      <p:sp>
        <p:nvSpPr>
          <p:cNvPr id="4" name="Freeform 4"/>
          <p:cNvSpPr/>
          <p:nvPr/>
        </p:nvSpPr>
        <p:spPr>
          <a:xfrm>
            <a:off x="14955123" y="491072"/>
            <a:ext cx="2771816" cy="2771816"/>
          </a:xfrm>
          <a:custGeom>
            <a:avLst/>
            <a:gdLst/>
            <a:ahLst/>
            <a:cxnLst/>
            <a:rect l="l" t="t" r="r" b="b"/>
            <a:pathLst>
              <a:path w="2771816" h="2771816">
                <a:moveTo>
                  <a:pt x="0" y="0"/>
                </a:moveTo>
                <a:lnTo>
                  <a:pt x="2771815" y="0"/>
                </a:lnTo>
                <a:lnTo>
                  <a:pt x="2771815" y="2771816"/>
                </a:lnTo>
                <a:lnTo>
                  <a:pt x="0" y="277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96338" y="923925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30510" y="3774255"/>
            <a:ext cx="811530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59"/>
              </a:lnSpc>
              <a:spcBef>
                <a:spcPct val="0"/>
              </a:spcBef>
            </a:pPr>
            <a:r>
              <a:rPr lang="en-US" sz="8799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THANK YOU 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-869514"/>
            <a:ext cx="6815871" cy="12026028"/>
            <a:chOff x="0" y="0"/>
            <a:chExt cx="3598926" cy="6350000"/>
          </a:xfrm>
        </p:grpSpPr>
        <p:sp>
          <p:nvSpPr>
            <p:cNvPr id="4" name="Freeform 4" descr="two people shaking hands in an office"/>
            <p:cNvSpPr/>
            <p:nvPr/>
          </p:nvSpPr>
          <p:spPr>
            <a:xfrm>
              <a:off x="0" y="0"/>
              <a:ext cx="3598926" cy="6350000"/>
            </a:xfrm>
            <a:custGeom>
              <a:avLst/>
              <a:gdLst/>
              <a:ahLst/>
              <a:cxnLst/>
              <a:rect l="l" t="t" r="r" b="b"/>
              <a:pathLst>
                <a:path w="3598926" h="6350000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blipFill>
              <a:blip r:embed="rId2"/>
              <a:stretch>
                <a:fillRect l="-78987" r="-85674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863961">
            <a:off x="-6496050" y="6172200"/>
            <a:ext cx="16230600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2230017">
            <a:off x="-5657850" y="-4546217"/>
            <a:ext cx="16230600" cy="8229600"/>
          </a:xfrm>
          <a:prstGeom prst="rect">
            <a:avLst/>
          </a:prstGeom>
          <a:solidFill>
            <a:srgbClr val="004996"/>
          </a:solidFill>
        </p:spPr>
      </p:sp>
      <p:sp>
        <p:nvSpPr>
          <p:cNvPr id="4" name="Freeform 4"/>
          <p:cNvSpPr/>
          <p:nvPr/>
        </p:nvSpPr>
        <p:spPr>
          <a:xfrm>
            <a:off x="680615" y="3395967"/>
            <a:ext cx="3958156" cy="3958156"/>
          </a:xfrm>
          <a:custGeom>
            <a:avLst/>
            <a:gdLst/>
            <a:ahLst/>
            <a:cxnLst/>
            <a:rect l="l" t="t" r="r" b="b"/>
            <a:pathLst>
              <a:path w="3958156" h="3958156">
                <a:moveTo>
                  <a:pt x="0" y="0"/>
                </a:moveTo>
                <a:lnTo>
                  <a:pt x="3958156" y="0"/>
                </a:lnTo>
                <a:lnTo>
                  <a:pt x="3958156" y="3958156"/>
                </a:lnTo>
                <a:lnTo>
                  <a:pt x="0" y="3958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60412" y="703340"/>
            <a:ext cx="1075071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53"/>
              </a:lnSpc>
              <a:spcBef>
                <a:spcPct val="0"/>
              </a:spcBef>
            </a:pPr>
            <a:r>
              <a:rPr lang="en-US" sz="837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TABLE OF CONTENTS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517562" y="2352131"/>
            <a:ext cx="10789488" cy="7586762"/>
            <a:chOff x="0" y="0"/>
            <a:chExt cx="14385985" cy="10115683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14385985" cy="536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1.Problem Statement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65683"/>
              <a:ext cx="14385985" cy="536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2. Objective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78990"/>
              <a:ext cx="14385985" cy="536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3. Automation Tools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92298"/>
              <a:ext cx="14385985" cy="6823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4. Manual testcase Demo</a:t>
              </a:r>
            </a:p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  </a:t>
              </a:r>
            </a:p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5. Automated Testcase Demo</a:t>
              </a:r>
            </a:p>
            <a:p>
              <a:pPr algn="l">
                <a:lnSpc>
                  <a:spcPts val="3399"/>
                </a:lnSpc>
              </a:pPr>
              <a:endParaRPr lang="en-US" sz="242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6. Sample Reports</a:t>
              </a:r>
            </a:p>
            <a:p>
              <a:pPr algn="l">
                <a:lnSpc>
                  <a:spcPts val="3399"/>
                </a:lnSpc>
              </a:pPr>
              <a:endParaRPr lang="en-US" sz="242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7. Advantages of automated testing</a:t>
              </a:r>
            </a:p>
            <a:p>
              <a:pPr algn="l">
                <a:lnSpc>
                  <a:spcPts val="3399"/>
                </a:lnSpc>
              </a:pPr>
              <a:endParaRPr lang="en-US" sz="242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8. Disadvantages of automated testing</a:t>
              </a:r>
            </a:p>
            <a:p>
              <a:pPr algn="l">
                <a:lnSpc>
                  <a:spcPts val="3399"/>
                </a:lnSpc>
              </a:pPr>
              <a:endParaRPr lang="en-US" sz="242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9. Conclusion</a:t>
              </a:r>
            </a:p>
            <a:p>
              <a:pPr algn="l">
                <a:lnSpc>
                  <a:spcPts val="3399"/>
                </a:lnSpc>
              </a:pPr>
              <a:endParaRPr lang="en-US" sz="242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2488" y="1191140"/>
            <a:ext cx="121570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</a:t>
            </a:r>
          </a:p>
        </p:txBody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344541">
            <a:off x="12985119" y="-6591092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4" name="Freeform 4"/>
          <p:cNvSpPr/>
          <p:nvPr/>
        </p:nvSpPr>
        <p:spPr>
          <a:xfrm>
            <a:off x="15410562" y="280158"/>
            <a:ext cx="2629440" cy="2139707"/>
          </a:xfrm>
          <a:custGeom>
            <a:avLst/>
            <a:gdLst/>
            <a:ahLst/>
            <a:cxnLst/>
            <a:rect l="l" t="t" r="r" b="b"/>
            <a:pathLst>
              <a:path w="2629440" h="2139707">
                <a:moveTo>
                  <a:pt x="0" y="0"/>
                </a:moveTo>
                <a:lnTo>
                  <a:pt x="2629440" y="0"/>
                </a:lnTo>
                <a:lnTo>
                  <a:pt x="2629440" y="2139707"/>
                </a:lnTo>
                <a:lnTo>
                  <a:pt x="0" y="213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2488" y="3636287"/>
            <a:ext cx="15539356" cy="629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 Manual testing of web applications is time-consuming, repetitive, and error-prone, which impacts efficiency and reliability.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2. Implementing a Selenium-based automation framework helps to improve test reliability, reusability, and maintainability.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3. Integration with GitHub provides proper version control and facilitates team collaboration.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4. Configuring Jenkins for Continuous Integration (CI) enables automated execution of test cases, ensuring faster feedback.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5. Incorporating reporting mechanisms ensures effective monitoring and tracking of test 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710222">
            <a:off x="621054" y="1821379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408248">
            <a:off x="14168982" y="6593432"/>
            <a:ext cx="8238035" cy="443438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83131" y="2853697"/>
            <a:ext cx="17202995" cy="612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automate the UI and Functional test cases of webpage using the Selenium framework for faster and more accurate testing.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design a robust and reusable automation framework that can handle multiple test scenarios efficiently.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integrate GitHub for proper version control, enabling tracking of changes, collaboration, and secure storage of test scripts.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set up Jenkins for Continuous Integration (CI) so that automated tests run automatically on each code update.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generate detailed and easy-to-understand test reports for monitoring the status of test executions.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minimize manual testing effort while ensuring higher reliability and consistency of test results.</a:t>
            </a:r>
          </a:p>
        </p:txBody>
      </p:sp>
      <p:sp>
        <p:nvSpPr>
          <p:cNvPr id="5" name="Freeform 5"/>
          <p:cNvSpPr/>
          <p:nvPr/>
        </p:nvSpPr>
        <p:spPr>
          <a:xfrm>
            <a:off x="16165949" y="168452"/>
            <a:ext cx="2011338" cy="2011338"/>
          </a:xfrm>
          <a:custGeom>
            <a:avLst/>
            <a:gdLst/>
            <a:ahLst/>
            <a:cxnLst/>
            <a:rect l="l" t="t" r="r" b="b"/>
            <a:pathLst>
              <a:path w="2011338" h="2011338">
                <a:moveTo>
                  <a:pt x="0" y="0"/>
                </a:moveTo>
                <a:lnTo>
                  <a:pt x="2011338" y="0"/>
                </a:lnTo>
                <a:lnTo>
                  <a:pt x="2011338" y="2011338"/>
                </a:lnTo>
                <a:lnTo>
                  <a:pt x="0" y="2011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4464" y="855815"/>
            <a:ext cx="925728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59"/>
              </a:lnSpc>
              <a:spcBef>
                <a:spcPct val="0"/>
              </a:spcBef>
            </a:pPr>
            <a:r>
              <a:rPr lang="en-US" sz="8799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6240927" cy="10287000"/>
            <a:chOff x="0" y="0"/>
            <a:chExt cx="16437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701" cy="2709333"/>
            </a:xfrm>
            <a:custGeom>
              <a:avLst/>
              <a:gdLst/>
              <a:ahLst/>
              <a:cxnLst/>
              <a:rect l="l" t="t" r="r" b="b"/>
              <a:pathLst>
                <a:path w="1643701" h="2709333">
                  <a:moveTo>
                    <a:pt x="0" y="0"/>
                  </a:moveTo>
                  <a:lnTo>
                    <a:pt x="1643701" y="0"/>
                  </a:lnTo>
                  <a:lnTo>
                    <a:pt x="16437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4370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240927" y="58006"/>
            <a:ext cx="12047073" cy="4763349"/>
          </a:xfrm>
          <a:custGeom>
            <a:avLst/>
            <a:gdLst/>
            <a:ahLst/>
            <a:cxnLst/>
            <a:rect l="l" t="t" r="r" b="b"/>
            <a:pathLst>
              <a:path w="12047073" h="4763349">
                <a:moveTo>
                  <a:pt x="0" y="0"/>
                </a:moveTo>
                <a:lnTo>
                  <a:pt x="12047073" y="0"/>
                </a:lnTo>
                <a:lnTo>
                  <a:pt x="12047073" y="4763348"/>
                </a:lnTo>
                <a:lnTo>
                  <a:pt x="0" y="476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043" b="-207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50452" y="4821354"/>
            <a:ext cx="12030119" cy="5839595"/>
          </a:xfrm>
          <a:custGeom>
            <a:avLst/>
            <a:gdLst/>
            <a:ahLst/>
            <a:cxnLst/>
            <a:rect l="l" t="t" r="r" b="b"/>
            <a:pathLst>
              <a:path w="12030119" h="5839595">
                <a:moveTo>
                  <a:pt x="0" y="0"/>
                </a:moveTo>
                <a:lnTo>
                  <a:pt x="12030119" y="0"/>
                </a:lnTo>
                <a:lnTo>
                  <a:pt x="12030119" y="5839596"/>
                </a:lnTo>
                <a:lnTo>
                  <a:pt x="0" y="5839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636" b="-412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23875" y="3799002"/>
            <a:ext cx="5212227" cy="2243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60"/>
              </a:lnSpc>
            </a:pPr>
            <a:r>
              <a:rPr lang="en-US" sz="6370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MANUAL TEST CASES</a:t>
            </a:r>
          </a:p>
        </p:txBody>
      </p:sp>
      <p:sp>
        <p:nvSpPr>
          <p:cNvPr id="8" name="Freeform 8"/>
          <p:cNvSpPr/>
          <p:nvPr/>
        </p:nvSpPr>
        <p:spPr>
          <a:xfrm>
            <a:off x="4614652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9FBA7-E865-61D5-2774-B7064CC63A6B}"/>
              </a:ext>
            </a:extLst>
          </p:cNvPr>
          <p:cNvSpPr txBox="1"/>
          <p:nvPr/>
        </p:nvSpPr>
        <p:spPr>
          <a:xfrm>
            <a:off x="533400" y="8648700"/>
            <a:ext cx="58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ighlight>
                  <a:srgbClr val="000000"/>
                </a:highlight>
                <a:latin typeface="IBM Plex Sans Bold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the complete test cases</a:t>
            </a:r>
            <a:endParaRPr lang="en-IN" sz="2000" b="1" dirty="0">
              <a:solidFill>
                <a:schemeClr val="bg1"/>
              </a:solidFill>
              <a:highlight>
                <a:srgbClr val="000000"/>
              </a:highlight>
              <a:latin typeface="IBM Plex Sans Bol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F0F7F-FB01-231E-783D-48D20E46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BC907F-865A-E4BC-DFB1-4A4AD736A107}"/>
              </a:ext>
            </a:extLst>
          </p:cNvPr>
          <p:cNvSpPr/>
          <p:nvPr/>
        </p:nvSpPr>
        <p:spPr>
          <a:xfrm>
            <a:off x="6073608" y="5365949"/>
            <a:ext cx="12214392" cy="4445593"/>
          </a:xfrm>
          <a:custGeom>
            <a:avLst/>
            <a:gdLst/>
            <a:ahLst/>
            <a:cxnLst/>
            <a:rect l="l" t="t" r="r" b="b"/>
            <a:pathLst>
              <a:path w="12214392" h="4445593">
                <a:moveTo>
                  <a:pt x="0" y="0"/>
                </a:moveTo>
                <a:lnTo>
                  <a:pt x="12214392" y="0"/>
                </a:lnTo>
                <a:lnTo>
                  <a:pt x="12214392" y="4445593"/>
                </a:lnTo>
                <a:lnTo>
                  <a:pt x="0" y="4445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91" b="-2058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3880BE9-4FA5-1BFD-9238-2445E986F57F}"/>
              </a:ext>
            </a:extLst>
          </p:cNvPr>
          <p:cNvSpPr/>
          <p:nvPr/>
        </p:nvSpPr>
        <p:spPr>
          <a:xfrm>
            <a:off x="6073608" y="0"/>
            <a:ext cx="12214392" cy="5022681"/>
          </a:xfrm>
          <a:custGeom>
            <a:avLst/>
            <a:gdLst/>
            <a:ahLst/>
            <a:cxnLst/>
            <a:rect l="l" t="t" r="r" b="b"/>
            <a:pathLst>
              <a:path w="12214392" h="5022681">
                <a:moveTo>
                  <a:pt x="0" y="0"/>
                </a:moveTo>
                <a:lnTo>
                  <a:pt x="12214392" y="0"/>
                </a:lnTo>
                <a:lnTo>
                  <a:pt x="12214392" y="5022681"/>
                </a:lnTo>
                <a:lnTo>
                  <a:pt x="0" y="5022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362" b="-18362"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22A850-165D-28A0-8ED6-1755BE62540E}"/>
              </a:ext>
            </a:extLst>
          </p:cNvPr>
          <p:cNvGrpSpPr/>
          <p:nvPr/>
        </p:nvGrpSpPr>
        <p:grpSpPr>
          <a:xfrm>
            <a:off x="-141334" y="-38100"/>
            <a:ext cx="6389734" cy="10325100"/>
            <a:chOff x="0" y="0"/>
            <a:chExt cx="1682893" cy="270933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0283A64-DFC4-1809-5B62-46539E49291F}"/>
                </a:ext>
              </a:extLst>
            </p:cNvPr>
            <p:cNvSpPr/>
            <p:nvPr/>
          </p:nvSpPr>
          <p:spPr>
            <a:xfrm>
              <a:off x="0" y="0"/>
              <a:ext cx="1682893" cy="2709333"/>
            </a:xfrm>
            <a:custGeom>
              <a:avLst/>
              <a:gdLst/>
              <a:ahLst/>
              <a:cxnLst/>
              <a:rect l="l" t="t" r="r" b="b"/>
              <a:pathLst>
                <a:path w="1682893" h="2709333">
                  <a:moveTo>
                    <a:pt x="0" y="0"/>
                  </a:moveTo>
                  <a:lnTo>
                    <a:pt x="1682893" y="0"/>
                  </a:lnTo>
                  <a:lnTo>
                    <a:pt x="1682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D094240-44B5-CEFF-75B5-CE9C65A8724B}"/>
                </a:ext>
              </a:extLst>
            </p:cNvPr>
            <p:cNvSpPr txBox="1"/>
            <p:nvPr/>
          </p:nvSpPr>
          <p:spPr>
            <a:xfrm>
              <a:off x="0" y="-57150"/>
              <a:ext cx="1682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9DED9E2-7C2D-1E6B-9224-A9D9B77B8205}"/>
              </a:ext>
            </a:extLst>
          </p:cNvPr>
          <p:cNvSpPr txBox="1"/>
          <p:nvPr/>
        </p:nvSpPr>
        <p:spPr>
          <a:xfrm>
            <a:off x="1362102" y="3805120"/>
            <a:ext cx="4048098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EXTENT </a:t>
            </a:r>
          </a:p>
          <a:p>
            <a:pPr algn="just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REPORTS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03AFE60-3D2C-8B42-17C0-9FBB5FBB297B}"/>
              </a:ext>
            </a:extLst>
          </p:cNvPr>
          <p:cNvSpPr/>
          <p:nvPr/>
        </p:nvSpPr>
        <p:spPr>
          <a:xfrm>
            <a:off x="4347430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4" y="0"/>
                </a:lnTo>
                <a:lnTo>
                  <a:pt x="1333054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1604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217534" y="-38100"/>
            <a:ext cx="6389734" cy="10325100"/>
            <a:chOff x="0" y="0"/>
            <a:chExt cx="168289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2893" cy="2709333"/>
            </a:xfrm>
            <a:custGeom>
              <a:avLst/>
              <a:gdLst/>
              <a:ahLst/>
              <a:cxnLst/>
              <a:rect l="l" t="t" r="r" b="b"/>
              <a:pathLst>
                <a:path w="1682893" h="2709333">
                  <a:moveTo>
                    <a:pt x="0" y="0"/>
                  </a:moveTo>
                  <a:lnTo>
                    <a:pt x="1682893" y="0"/>
                  </a:lnTo>
                  <a:lnTo>
                    <a:pt x="1682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82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62102" y="3805120"/>
            <a:ext cx="4048098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DEFECT </a:t>
            </a:r>
          </a:p>
          <a:p>
            <a:pPr algn="just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REPORT</a:t>
            </a:r>
          </a:p>
        </p:txBody>
      </p:sp>
      <p:sp>
        <p:nvSpPr>
          <p:cNvPr id="8" name="Freeform 8"/>
          <p:cNvSpPr/>
          <p:nvPr/>
        </p:nvSpPr>
        <p:spPr>
          <a:xfrm>
            <a:off x="4347430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4" y="0"/>
                </a:lnTo>
                <a:lnTo>
                  <a:pt x="1333054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BC618-4D1E-DE29-ED07-DB73A9C4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85800"/>
            <a:ext cx="12115800" cy="887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D8A32-6C83-4825-8270-D12946D81929}"/>
              </a:ext>
            </a:extLst>
          </p:cNvPr>
          <p:cNvSpPr txBox="1"/>
          <p:nvPr/>
        </p:nvSpPr>
        <p:spPr>
          <a:xfrm>
            <a:off x="519770" y="8648700"/>
            <a:ext cx="58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ighlight>
                  <a:srgbClr val="000000"/>
                </a:highlight>
                <a:latin typeface="IBM Plex Sans Bol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the complete report</a:t>
            </a:r>
            <a:endParaRPr lang="en-IN" sz="2000" b="1" dirty="0">
              <a:solidFill>
                <a:schemeClr val="bg1"/>
              </a:solidFill>
              <a:highlight>
                <a:srgbClr val="000000"/>
              </a:highlight>
              <a:latin typeface="IBM Plex Sans Bol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26" y="-19050"/>
            <a:ext cx="7259348" cy="10287000"/>
            <a:chOff x="0" y="0"/>
            <a:chExt cx="191192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927" cy="2709333"/>
            </a:xfrm>
            <a:custGeom>
              <a:avLst/>
              <a:gdLst/>
              <a:ahLst/>
              <a:cxnLst/>
              <a:rect l="l" t="t" r="r" b="b"/>
              <a:pathLst>
                <a:path w="1911927" h="2709333">
                  <a:moveTo>
                    <a:pt x="0" y="0"/>
                  </a:moveTo>
                  <a:lnTo>
                    <a:pt x="1911927" y="0"/>
                  </a:lnTo>
                  <a:lnTo>
                    <a:pt x="19119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11927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144346" y="-19050"/>
            <a:ext cx="5754655" cy="10306050"/>
          </a:xfrm>
          <a:custGeom>
            <a:avLst/>
            <a:gdLst/>
            <a:ahLst/>
            <a:cxnLst/>
            <a:rect l="l" t="t" r="r" b="b"/>
            <a:pathLst>
              <a:path w="5754655" h="10306050">
                <a:moveTo>
                  <a:pt x="0" y="0"/>
                </a:moveTo>
                <a:lnTo>
                  <a:pt x="5754656" y="0"/>
                </a:lnTo>
                <a:lnTo>
                  <a:pt x="5754656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" r="-636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14652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13450" y="-19050"/>
            <a:ext cx="5325462" cy="13458636"/>
          </a:xfrm>
          <a:custGeom>
            <a:avLst/>
            <a:gdLst/>
            <a:ahLst/>
            <a:cxnLst/>
            <a:rect l="l" t="t" r="r" b="b"/>
            <a:pathLst>
              <a:path w="5325462" h="13458636">
                <a:moveTo>
                  <a:pt x="0" y="0"/>
                </a:moveTo>
                <a:lnTo>
                  <a:pt x="5325462" y="0"/>
                </a:lnTo>
                <a:lnTo>
                  <a:pt x="5325462" y="13458636"/>
                </a:lnTo>
                <a:lnTo>
                  <a:pt x="0" y="13458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293" r="-1465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87612" y="3671509"/>
            <a:ext cx="4908388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</a:t>
            </a:r>
          </a:p>
          <a:p>
            <a:pPr algn="just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26" y="-19050"/>
            <a:ext cx="7259348" cy="10287000"/>
            <a:chOff x="0" y="0"/>
            <a:chExt cx="191192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927" cy="2709333"/>
            </a:xfrm>
            <a:custGeom>
              <a:avLst/>
              <a:gdLst/>
              <a:ahLst/>
              <a:cxnLst/>
              <a:rect l="l" t="t" r="r" b="b"/>
              <a:pathLst>
                <a:path w="1911927" h="2709333">
                  <a:moveTo>
                    <a:pt x="0" y="0"/>
                  </a:moveTo>
                  <a:lnTo>
                    <a:pt x="1911927" y="0"/>
                  </a:lnTo>
                  <a:lnTo>
                    <a:pt x="19119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11927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65381" y="5519780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2"/>
                </a:lnTo>
                <a:lnTo>
                  <a:pt x="0" y="59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076833" y="-19050"/>
            <a:ext cx="13370383" cy="10267950"/>
          </a:xfrm>
          <a:custGeom>
            <a:avLst/>
            <a:gdLst/>
            <a:ahLst/>
            <a:cxnLst/>
            <a:rect l="l" t="t" r="r" b="b"/>
            <a:pathLst>
              <a:path w="13370383" h="10267950">
                <a:moveTo>
                  <a:pt x="0" y="0"/>
                </a:moveTo>
                <a:lnTo>
                  <a:pt x="13370382" y="0"/>
                </a:lnTo>
                <a:lnTo>
                  <a:pt x="13370382" y="10267950"/>
                </a:lnTo>
                <a:lnTo>
                  <a:pt x="0" y="10267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6670" y="4038415"/>
            <a:ext cx="5802362" cy="108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CODE SNIPPET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546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Priyanka Venkat</cp:lastModifiedBy>
  <cp:revision>6</cp:revision>
  <dcterms:created xsi:type="dcterms:W3CDTF">2006-08-16T00:00:00Z</dcterms:created>
  <dcterms:modified xsi:type="dcterms:W3CDTF">2025-09-16T10:40:42Z</dcterms:modified>
  <dc:identifier>DAGzEXD-5og</dc:identifier>
</cp:coreProperties>
</file>