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112350"/>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t>HealthBridge</a:t>
            </a:r>
            <a:endParaRPr b="1"/>
          </a:p>
          <a:p>
            <a:pPr indent="0" lvl="0" marL="0" rtl="0" algn="l">
              <a:lnSpc>
                <a:spcPct val="100000"/>
              </a:lnSpc>
              <a:spcBef>
                <a:spcPts val="0"/>
              </a:spcBef>
              <a:spcAft>
                <a:spcPts val="0"/>
              </a:spcAft>
              <a:buSzPts val="4200"/>
              <a:buNone/>
            </a:pPr>
            <a:r>
              <a:rPr lang="en" sz="2800"/>
              <a:t>Group ID - ITB22</a:t>
            </a:r>
            <a:endParaRPr sz="2800"/>
          </a:p>
        </p:txBody>
      </p:sp>
      <p:sp>
        <p:nvSpPr>
          <p:cNvPr id="86" name="Google Shape;86;p13"/>
          <p:cNvSpPr txBox="1"/>
          <p:nvPr>
            <p:ph idx="1" type="subTitle"/>
          </p:nvPr>
        </p:nvSpPr>
        <p:spPr>
          <a:xfrm>
            <a:off x="134725" y="2175450"/>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a:t>Guide - Prof.Debarati Ghosal</a:t>
            </a:r>
            <a:endParaRPr/>
          </a:p>
        </p:txBody>
      </p:sp>
      <p:sp>
        <p:nvSpPr>
          <p:cNvPr id="87" name="Google Shape;87;p13"/>
          <p:cNvSpPr txBox="1"/>
          <p:nvPr/>
        </p:nvSpPr>
        <p:spPr>
          <a:xfrm>
            <a:off x="1733075" y="3551875"/>
            <a:ext cx="7233000" cy="12315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Harsh Sawant- 18101B0044</a:t>
            </a:r>
            <a:endParaRPr b="0" i="0" sz="17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Esha Thakur- 19101B2006</a:t>
            </a:r>
            <a:endParaRPr b="0" i="0" sz="17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Shubham Bagwe- 18101B0066</a:t>
            </a:r>
            <a:endParaRPr b="0" i="0" sz="17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Ritik Jaiswal- 18101B0063</a:t>
            </a:r>
            <a:endParaRPr b="0" i="0" sz="1700" u="none" cap="none" strike="noStrike">
              <a:solidFill>
                <a:schemeClr val="lt1"/>
              </a:solidFill>
              <a:latin typeface="Arial"/>
              <a:ea typeface="Arial"/>
              <a:cs typeface="Arial"/>
              <a:sym typeface="Arial"/>
            </a:endParaRPr>
          </a:p>
        </p:txBody>
      </p:sp>
      <p:pic>
        <p:nvPicPr>
          <p:cNvPr id="88" name="Google Shape;88;p13"/>
          <p:cNvPicPr preferRelativeResize="0"/>
          <p:nvPr/>
        </p:nvPicPr>
        <p:blipFill rotWithShape="1">
          <a:blip r:embed="rId3">
            <a:alphaModFix/>
          </a:blip>
          <a:srcRect b="10756" l="5590" r="18767" t="9447"/>
          <a:stretch/>
        </p:blipFill>
        <p:spPr>
          <a:xfrm>
            <a:off x="0" y="3836200"/>
            <a:ext cx="2110975" cy="130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3536150" y="267875"/>
            <a:ext cx="4414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sng" cap="none" strike="noStrike">
                <a:solidFill>
                  <a:schemeClr val="dk1"/>
                </a:solidFill>
              </a:rPr>
              <a:t>SignUp Page</a:t>
            </a:r>
            <a:endParaRPr b="1" i="0" sz="2500" u="sng" cap="none" strike="noStrike">
              <a:solidFill>
                <a:schemeClr val="dk1"/>
              </a:solidFill>
            </a:endParaRPr>
          </a:p>
        </p:txBody>
      </p:sp>
      <p:pic>
        <p:nvPicPr>
          <p:cNvPr id="152" name="Google Shape;152;p22"/>
          <p:cNvPicPr preferRelativeResize="0"/>
          <p:nvPr/>
        </p:nvPicPr>
        <p:blipFill rotWithShape="1">
          <a:blip r:embed="rId3">
            <a:alphaModFix/>
          </a:blip>
          <a:srcRect b="0" l="0" r="0" t="0"/>
          <a:stretch/>
        </p:blipFill>
        <p:spPr>
          <a:xfrm>
            <a:off x="1984775" y="831200"/>
            <a:ext cx="5440030" cy="414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3493300" y="216675"/>
            <a:ext cx="490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sng" cap="none" strike="noStrike">
                <a:solidFill>
                  <a:schemeClr val="dk1"/>
                </a:solidFill>
              </a:rPr>
              <a:t>Login Page</a:t>
            </a:r>
            <a:endParaRPr b="1" i="0" sz="2500" u="sng" cap="none" strike="noStrike">
              <a:solidFill>
                <a:schemeClr val="dk1"/>
              </a:solidFill>
            </a:endParaRPr>
          </a:p>
        </p:txBody>
      </p:sp>
      <p:pic>
        <p:nvPicPr>
          <p:cNvPr id="158" name="Google Shape;158;p23"/>
          <p:cNvPicPr preferRelativeResize="0"/>
          <p:nvPr/>
        </p:nvPicPr>
        <p:blipFill rotWithShape="1">
          <a:blip r:embed="rId3">
            <a:alphaModFix/>
          </a:blip>
          <a:srcRect b="0" l="0" r="0" t="0"/>
          <a:stretch/>
        </p:blipFill>
        <p:spPr>
          <a:xfrm>
            <a:off x="720325" y="786075"/>
            <a:ext cx="8376386" cy="3990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300050" y="192875"/>
            <a:ext cx="842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4"/>
          <p:cNvSpPr txBox="1"/>
          <p:nvPr/>
        </p:nvSpPr>
        <p:spPr>
          <a:xfrm>
            <a:off x="3579025" y="108275"/>
            <a:ext cx="5230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sng" cap="none" strike="noStrike">
                <a:solidFill>
                  <a:schemeClr val="dk1"/>
                </a:solidFill>
              </a:rPr>
              <a:t>Main Console</a:t>
            </a:r>
            <a:endParaRPr b="1" i="0" sz="2500" u="sng" cap="none" strike="noStrike">
              <a:solidFill>
                <a:schemeClr val="dk1"/>
              </a:solidFill>
            </a:endParaRPr>
          </a:p>
        </p:txBody>
      </p:sp>
      <p:pic>
        <p:nvPicPr>
          <p:cNvPr id="165" name="Google Shape;165;p24"/>
          <p:cNvPicPr preferRelativeResize="0"/>
          <p:nvPr/>
        </p:nvPicPr>
        <p:blipFill rotWithShape="1">
          <a:blip r:embed="rId3">
            <a:alphaModFix/>
          </a:blip>
          <a:srcRect b="0" l="0" r="0" t="0"/>
          <a:stretch/>
        </p:blipFill>
        <p:spPr>
          <a:xfrm>
            <a:off x="1031075" y="1260925"/>
            <a:ext cx="5288804" cy="3678548"/>
          </a:xfrm>
          <a:prstGeom prst="rect">
            <a:avLst/>
          </a:prstGeom>
          <a:noFill/>
          <a:ln>
            <a:noFill/>
          </a:ln>
        </p:spPr>
      </p:pic>
      <p:pic>
        <p:nvPicPr>
          <p:cNvPr id="166" name="Google Shape;166;p24"/>
          <p:cNvPicPr preferRelativeResize="0"/>
          <p:nvPr/>
        </p:nvPicPr>
        <p:blipFill rotWithShape="1">
          <a:blip r:embed="rId4">
            <a:alphaModFix/>
          </a:blip>
          <a:srcRect b="0" l="0" r="0" t="0"/>
          <a:stretch/>
        </p:blipFill>
        <p:spPr>
          <a:xfrm>
            <a:off x="1356494" y="593063"/>
            <a:ext cx="6431007" cy="4479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nvSpPr>
        <p:spPr>
          <a:xfrm>
            <a:off x="3354000" y="64300"/>
            <a:ext cx="54330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sng" cap="none" strike="noStrike">
                <a:solidFill>
                  <a:schemeClr val="dk1"/>
                </a:solidFill>
              </a:rPr>
              <a:t>Book Appointment</a:t>
            </a:r>
            <a:endParaRPr b="1" i="0" sz="2500" u="sng" cap="none" strike="noStrike">
              <a:solidFill>
                <a:schemeClr val="dk1"/>
              </a:solidFill>
            </a:endParaRPr>
          </a:p>
        </p:txBody>
      </p:sp>
      <p:pic>
        <p:nvPicPr>
          <p:cNvPr id="172" name="Google Shape;172;p25"/>
          <p:cNvPicPr preferRelativeResize="0"/>
          <p:nvPr/>
        </p:nvPicPr>
        <p:blipFill rotWithShape="1">
          <a:blip r:embed="rId3">
            <a:alphaModFix/>
          </a:blip>
          <a:srcRect b="0" l="0" r="0" t="0"/>
          <a:stretch/>
        </p:blipFill>
        <p:spPr>
          <a:xfrm>
            <a:off x="1073950" y="633700"/>
            <a:ext cx="7294388" cy="42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nvSpPr>
        <p:spPr>
          <a:xfrm>
            <a:off x="3557575" y="117875"/>
            <a:ext cx="5134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sng" cap="none" strike="noStrike">
                <a:solidFill>
                  <a:schemeClr val="dk1"/>
                </a:solidFill>
              </a:rPr>
              <a:t>Generic Medicine</a:t>
            </a:r>
            <a:endParaRPr b="1" i="0" sz="2500" u="sng" cap="none" strike="noStrike">
              <a:solidFill>
                <a:schemeClr val="dk1"/>
              </a:solidFill>
            </a:endParaRPr>
          </a:p>
        </p:txBody>
      </p:sp>
      <p:pic>
        <p:nvPicPr>
          <p:cNvPr id="178" name="Google Shape;178;p26"/>
          <p:cNvPicPr preferRelativeResize="0"/>
          <p:nvPr/>
        </p:nvPicPr>
        <p:blipFill rotWithShape="1">
          <a:blip r:embed="rId3">
            <a:alphaModFix/>
          </a:blip>
          <a:srcRect b="0" l="0" r="0" t="0"/>
          <a:stretch/>
        </p:blipFill>
        <p:spPr>
          <a:xfrm>
            <a:off x="1020225" y="687275"/>
            <a:ext cx="7103550" cy="4151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536150" y="201275"/>
            <a:ext cx="5296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Conclusion</a:t>
            </a:r>
            <a:endParaRPr b="1" u="sng"/>
          </a:p>
        </p:txBody>
      </p:sp>
      <p:sp>
        <p:nvSpPr>
          <p:cNvPr id="184" name="Google Shape;184;p27"/>
          <p:cNvSpPr txBox="1"/>
          <p:nvPr>
            <p:ph idx="1" type="body"/>
          </p:nvPr>
        </p:nvSpPr>
        <p:spPr>
          <a:xfrm>
            <a:off x="409225" y="863550"/>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chemeClr val="dk1"/>
              </a:buClr>
              <a:buSzPts val="1700"/>
              <a:buFont typeface="Times New Roman"/>
              <a:buChar char="●"/>
            </a:pPr>
            <a:r>
              <a:rPr b="1" lang="en" sz="1700">
                <a:solidFill>
                  <a:schemeClr val="dk1"/>
                </a:solidFill>
                <a:highlight>
                  <a:srgbClr val="FFFFFF"/>
                </a:highlight>
                <a:latin typeface="Times New Roman"/>
                <a:ea typeface="Times New Roman"/>
                <a:cs typeface="Times New Roman"/>
                <a:sym typeface="Times New Roman"/>
              </a:rPr>
              <a:t>Generic medicine</a:t>
            </a:r>
            <a:r>
              <a:rPr lang="en" sz="1700">
                <a:solidFill>
                  <a:schemeClr val="dk1"/>
                </a:solidFill>
                <a:highlight>
                  <a:srgbClr val="FFFFFF"/>
                </a:highlight>
                <a:latin typeface="Times New Roman"/>
                <a:ea typeface="Times New Roman"/>
                <a:cs typeface="Times New Roman"/>
                <a:sym typeface="Times New Roman"/>
              </a:rPr>
              <a:t> gets a unanimous thumbs-up! .This application will give the new proposed system of prescription. Generic medicine is just an alternative that patients can use for branded medicines.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Everyone means patients and their families, consumer agents and advocates, health professionals, administrators of health plans and facilities, purchasers of healthcare services, and policymakers at all levels. The messages to these audiences are </a:t>
            </a:r>
            <a:endParaRPr sz="1700">
              <a:solidFill>
                <a:schemeClr val="dk1"/>
              </a:solidFill>
              <a:highlight>
                <a:srgbClr val="FFFFFF"/>
              </a:highlight>
              <a:latin typeface="Times New Roman"/>
              <a:ea typeface="Times New Roman"/>
              <a:cs typeface="Times New Roman"/>
              <a:sym typeface="Times New Roman"/>
            </a:endParaRPr>
          </a:p>
          <a:p>
            <a:pPr indent="457200" lvl="0" marL="0" rtl="0" algn="l">
              <a:lnSpc>
                <a:spcPct val="115000"/>
              </a:lnSpc>
              <a:spcBef>
                <a:spcPts val="1200"/>
              </a:spcBef>
              <a:spcAft>
                <a:spcPts val="0"/>
              </a:spcAft>
              <a:buSzPts val="1800"/>
              <a:buNone/>
            </a:pPr>
            <a:r>
              <a:rPr lang="en" sz="1700">
                <a:solidFill>
                  <a:schemeClr val="dk1"/>
                </a:solidFill>
                <a:highlight>
                  <a:srgbClr val="FFFFFF"/>
                </a:highlight>
                <a:latin typeface="Times New Roman"/>
                <a:ea typeface="Times New Roman"/>
                <a:cs typeface="Times New Roman"/>
                <a:sym typeface="Times New Roman"/>
              </a:rPr>
              <a:t>1) that the quality of care can be measured and improved and </a:t>
            </a:r>
            <a:endParaRPr sz="1700">
              <a:solidFill>
                <a:schemeClr val="dk1"/>
              </a:solidFill>
              <a:highlight>
                <a:srgbClr val="FFFFFF"/>
              </a:highlight>
              <a:latin typeface="Times New Roman"/>
              <a:ea typeface="Times New Roman"/>
              <a:cs typeface="Times New Roman"/>
              <a:sym typeface="Times New Roman"/>
            </a:endParaRPr>
          </a:p>
          <a:p>
            <a:pPr indent="457200" lvl="0" marL="0" rtl="0" algn="l">
              <a:lnSpc>
                <a:spcPct val="115000"/>
              </a:lnSpc>
              <a:spcBef>
                <a:spcPts val="1200"/>
              </a:spcBef>
              <a:spcAft>
                <a:spcPts val="0"/>
              </a:spcAft>
              <a:buSzPts val="1800"/>
              <a:buNone/>
            </a:pPr>
            <a:r>
              <a:rPr lang="en" sz="1700">
                <a:solidFill>
                  <a:schemeClr val="dk1"/>
                </a:solidFill>
                <a:highlight>
                  <a:srgbClr val="FFFFFF"/>
                </a:highlight>
                <a:latin typeface="Times New Roman"/>
                <a:ea typeface="Times New Roman"/>
                <a:cs typeface="Times New Roman"/>
                <a:sym typeface="Times New Roman"/>
              </a:rPr>
              <a:t>2) that quality of care should not be ignored in pursuit of cost control</a:t>
            </a:r>
            <a:endParaRPr sz="17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17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407575" y="410000"/>
            <a:ext cx="5424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Future Scope</a:t>
            </a:r>
            <a:endParaRPr b="1" u="sng"/>
          </a:p>
        </p:txBody>
      </p:sp>
      <p:sp>
        <p:nvSpPr>
          <p:cNvPr id="190" name="Google Shape;190;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 sz="2000">
                <a:solidFill>
                  <a:schemeClr val="dk1"/>
                </a:solidFill>
                <a:highlight>
                  <a:srgbClr val="FFFFFF"/>
                </a:highlight>
                <a:latin typeface="Times New Roman"/>
                <a:ea typeface="Times New Roman"/>
                <a:cs typeface="Times New Roman"/>
                <a:sym typeface="Times New Roman"/>
              </a:rPr>
              <a:t>This project is basically updating the manual chemist inventory system to an automated inventory system so that organizations can manage their records in an efficient and organized form.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2989650" y="225450"/>
            <a:ext cx="27969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780" u="sng"/>
              <a:t>INTRODUCTION</a:t>
            </a:r>
            <a:endParaRPr b="1" sz="2780" u="sng"/>
          </a:p>
        </p:txBody>
      </p:sp>
      <p:sp>
        <p:nvSpPr>
          <p:cNvPr id="94" name="Google Shape;94;p14"/>
          <p:cNvSpPr txBox="1"/>
          <p:nvPr>
            <p:ph idx="1" type="subTitle"/>
          </p:nvPr>
        </p:nvSpPr>
        <p:spPr>
          <a:xfrm>
            <a:off x="202025" y="1401675"/>
            <a:ext cx="8520600" cy="20421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Health-Bridge is a website to control patient prescription, we proposed a method of medical prescription system where doctor will suggest some generic medicine name and patient can view all medicine lists and price by clicking on </a:t>
            </a:r>
            <a:r>
              <a:rPr b="1" lang="en" sz="1900">
                <a:latin typeface="Times New Roman"/>
                <a:ea typeface="Times New Roman"/>
                <a:cs typeface="Times New Roman"/>
                <a:sym typeface="Times New Roman"/>
              </a:rPr>
              <a:t>generic name. </a:t>
            </a:r>
            <a:endParaRPr b="1"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Doctor will suggest generic names of medicines and the patient will get the prescription list by patient id. From the list it will show the current medicine type with price.</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Patient could easily login into our </a:t>
            </a:r>
            <a:r>
              <a:rPr lang="en" sz="1900">
                <a:latin typeface="Times New Roman"/>
                <a:ea typeface="Times New Roman"/>
                <a:cs typeface="Times New Roman"/>
                <a:sym typeface="Times New Roman"/>
              </a:rPr>
              <a:t>system</a:t>
            </a:r>
            <a:r>
              <a:rPr lang="en" sz="1900">
                <a:latin typeface="Times New Roman"/>
                <a:ea typeface="Times New Roman"/>
                <a:cs typeface="Times New Roman"/>
                <a:sym typeface="Times New Roman"/>
              </a:rPr>
              <a:t> and can easily apply for plasma donation.</a:t>
            </a:r>
            <a:endParaRPr sz="1900">
              <a:latin typeface="Times New Roman"/>
              <a:ea typeface="Times New Roman"/>
              <a:cs typeface="Times New Roman"/>
              <a:sym typeface="Times New Roman"/>
            </a:endParaRPr>
          </a:p>
        </p:txBody>
      </p:sp>
      <p:pic>
        <p:nvPicPr>
          <p:cNvPr id="95" name="Google Shape;95;p14"/>
          <p:cNvPicPr preferRelativeResize="0"/>
          <p:nvPr/>
        </p:nvPicPr>
        <p:blipFill>
          <a:blip r:embed="rId3">
            <a:alphaModFix/>
          </a:blip>
          <a:stretch>
            <a:fillRect/>
          </a:stretch>
        </p:blipFill>
        <p:spPr>
          <a:xfrm>
            <a:off x="7033025" y="4061224"/>
            <a:ext cx="2110975" cy="108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507450" y="549300"/>
            <a:ext cx="38361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PROBLEM STATEMENT</a:t>
            </a:r>
            <a:endParaRPr b="1" u="sng"/>
          </a:p>
        </p:txBody>
      </p:sp>
      <p:sp>
        <p:nvSpPr>
          <p:cNvPr id="101" name="Google Shape;101;p15"/>
          <p:cNvSpPr txBox="1"/>
          <p:nvPr>
            <p:ph idx="1" type="body"/>
          </p:nvPr>
        </p:nvSpPr>
        <p:spPr>
          <a:xfrm>
            <a:off x="844500" y="1446600"/>
            <a:ext cx="7455000" cy="3095700"/>
          </a:xfrm>
          <a:prstGeom prst="rect">
            <a:avLst/>
          </a:prstGeom>
          <a:noFill/>
          <a:ln>
            <a:noFill/>
          </a:ln>
        </p:spPr>
        <p:txBody>
          <a:bodyPr anchorCtr="0" anchor="t" bIns="91425" lIns="91425" spcFirstLastPara="1" rIns="91425" wrap="square" tIns="91425">
            <a:normAutofit fontScale="25000"/>
          </a:bodyPr>
          <a:lstStyle/>
          <a:p>
            <a:pPr indent="0" lvl="0" marL="457200" rtl="0" algn="l">
              <a:lnSpc>
                <a:spcPct val="115000"/>
              </a:lnSpc>
              <a:spcBef>
                <a:spcPts val="0"/>
              </a:spcBef>
              <a:spcAft>
                <a:spcPts val="0"/>
              </a:spcAft>
              <a:buSzPct val="121868"/>
              <a:buNone/>
            </a:pPr>
            <a:r>
              <a:rPr lang="en" sz="5908">
                <a:solidFill>
                  <a:schemeClr val="dk1"/>
                </a:solidFill>
                <a:highlight>
                  <a:srgbClr val="FFFFFF"/>
                </a:highlight>
              </a:rPr>
              <a:t>Investments in health, and more generally investments in people, are critical to build human capital and enable sustainable and inclusive economic growth. But the system is broken: we need a fundamental shift in the way we mobilize resources for health and human capital, especially at the country level. We are working on many fronts to help countries spend more and more effectively on people, and increase their progress towards universal health coverage.</a:t>
            </a:r>
            <a:endParaRPr sz="5908">
              <a:solidFill>
                <a:schemeClr val="dk1"/>
              </a:solidFill>
              <a:highlight>
                <a:srgbClr val="FFFFFF"/>
              </a:highlight>
            </a:endParaRPr>
          </a:p>
          <a:p>
            <a:pPr indent="0" lvl="0" marL="457200" rtl="0" algn="l">
              <a:lnSpc>
                <a:spcPct val="150000"/>
              </a:lnSpc>
              <a:spcBef>
                <a:spcPts val="1200"/>
              </a:spcBef>
              <a:spcAft>
                <a:spcPts val="0"/>
              </a:spcAft>
              <a:buSzPct val="121868"/>
              <a:buNone/>
            </a:pPr>
            <a:r>
              <a:t/>
            </a:r>
            <a:endParaRPr sz="5908">
              <a:solidFill>
                <a:schemeClr val="dk1"/>
              </a:solidFill>
              <a:highlight>
                <a:srgbClr val="FFFFFF"/>
              </a:highlight>
            </a:endParaRPr>
          </a:p>
          <a:p>
            <a:pPr indent="0" lvl="0" marL="0" rtl="0" algn="l">
              <a:lnSpc>
                <a:spcPct val="115000"/>
              </a:lnSpc>
              <a:spcBef>
                <a:spcPts val="1200"/>
              </a:spcBef>
              <a:spcAft>
                <a:spcPts val="1200"/>
              </a:spcAft>
              <a:buSzPts val="1800"/>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729050" y="388550"/>
            <a:ext cx="24324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ABSTRACT</a:t>
            </a:r>
            <a:endParaRPr b="1" u="sng"/>
          </a:p>
        </p:txBody>
      </p:sp>
      <p:sp>
        <p:nvSpPr>
          <p:cNvPr id="107" name="Google Shape;107;p16"/>
          <p:cNvSpPr txBox="1"/>
          <p:nvPr>
            <p:ph idx="1" type="body"/>
          </p:nvPr>
        </p:nvSpPr>
        <p:spPr>
          <a:xfrm>
            <a:off x="1096600" y="1072575"/>
            <a:ext cx="7336500" cy="2945700"/>
          </a:xfrm>
          <a:prstGeom prst="rect">
            <a:avLst/>
          </a:prstGeom>
          <a:noFill/>
          <a:ln>
            <a:noFill/>
          </a:ln>
        </p:spPr>
        <p:txBody>
          <a:bodyPr anchorCtr="0" anchor="t" bIns="91425" lIns="91425" spcFirstLastPara="1" rIns="91425" wrap="square" tIns="91425">
            <a:normAutofit lnSpcReduction="10000"/>
          </a:bodyPr>
          <a:lstStyle/>
          <a:p>
            <a:pPr indent="-336550" lvl="0" marL="457200" rtl="0" algn="l">
              <a:lnSpc>
                <a:spcPct val="100000"/>
              </a:lnSpc>
              <a:spcBef>
                <a:spcPts val="1200"/>
              </a:spcBef>
              <a:spcAft>
                <a:spcPts val="0"/>
              </a:spcAft>
              <a:buClr>
                <a:schemeClr val="dk1"/>
              </a:buClr>
              <a:buSzPts val="1700"/>
              <a:buFont typeface="Arial"/>
              <a:buChar char="●"/>
            </a:pPr>
            <a:r>
              <a:rPr lang="en" sz="1700">
                <a:solidFill>
                  <a:schemeClr val="dk1"/>
                </a:solidFill>
                <a:highlight>
                  <a:srgbClr val="FFFFFF"/>
                </a:highlight>
                <a:latin typeface="Arial"/>
                <a:ea typeface="Arial"/>
                <a:cs typeface="Arial"/>
                <a:sym typeface="Arial"/>
              </a:rPr>
              <a:t>Our objective is to provide proper health care with required prescription which makes it easy to provide the required assistance to the people below the poverty line . It provides them with the generic medicines which</a:t>
            </a:r>
            <a:r>
              <a:rPr lang="en" sz="1700">
                <a:solidFill>
                  <a:schemeClr val="dk1"/>
                </a:solidFill>
                <a:highlight>
                  <a:srgbClr val="FFFFFF"/>
                </a:highlight>
                <a:latin typeface="Arial"/>
                <a:ea typeface="Arial"/>
                <a:cs typeface="Arial"/>
                <a:sym typeface="Arial"/>
              </a:rPr>
              <a:t> </a:t>
            </a:r>
            <a:r>
              <a:rPr lang="en" sz="1700">
                <a:solidFill>
                  <a:schemeClr val="dk1"/>
                </a:solidFill>
                <a:highlight>
                  <a:srgbClr val="FFFFFF"/>
                </a:highlight>
                <a:latin typeface="Arial"/>
                <a:ea typeface="Arial"/>
                <a:cs typeface="Arial"/>
                <a:sym typeface="Arial"/>
              </a:rPr>
              <a:t>helps to save money at the same time as they are getting treated.</a:t>
            </a:r>
            <a:endParaRPr sz="500">
              <a:solidFill>
                <a:schemeClr val="dk1"/>
              </a:solidFill>
              <a:highlight>
                <a:srgbClr val="FFFFFF"/>
              </a:highlight>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Health-Bridge works with partners and communities worldwide to improve health and reduce health inequities through research, policy and action</a:t>
            </a:r>
            <a:r>
              <a:rPr lang="en" sz="1700">
                <a:solidFill>
                  <a:schemeClr val="dk1"/>
                </a:solidFill>
                <a:latin typeface="Arial"/>
                <a:ea typeface="Arial"/>
                <a:cs typeface="Arial"/>
                <a:sym typeface="Arial"/>
              </a:rPr>
              <a:t>.</a:t>
            </a:r>
            <a:endParaRPr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Char char="●"/>
            </a:pPr>
            <a:r>
              <a:rPr lang="en" sz="1700">
                <a:solidFill>
                  <a:schemeClr val="dk1"/>
                </a:solidFill>
                <a:highlight>
                  <a:srgbClr val="FFFFFF"/>
                </a:highlight>
                <a:latin typeface="Arial"/>
                <a:ea typeface="Arial"/>
                <a:cs typeface="Arial"/>
                <a:sym typeface="Arial"/>
              </a:rPr>
              <a:t>Health Bridge will provide families a way to input their health issues and then they will be provided with the doctor which will solve their issue. Provide them with all the medical assistance needed.</a:t>
            </a:r>
            <a:endParaRPr sz="1700">
              <a:solidFill>
                <a:schemeClr val="dk1"/>
              </a:solidFill>
              <a:latin typeface="Arial"/>
              <a:ea typeface="Arial"/>
              <a:cs typeface="Arial"/>
              <a:sym typeface="Arial"/>
            </a:endParaRPr>
          </a:p>
          <a:p>
            <a:pPr indent="0" lvl="0" marL="0" rtl="0" algn="l">
              <a:lnSpc>
                <a:spcPct val="115000"/>
              </a:lnSpc>
              <a:spcBef>
                <a:spcPts val="0"/>
              </a:spcBef>
              <a:spcAft>
                <a:spcPts val="1200"/>
              </a:spcAft>
              <a:buSzPts val="2880"/>
              <a:buNone/>
            </a:pPr>
            <a:r>
              <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6350" y="2163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LITERATURE SURVEY</a:t>
            </a:r>
            <a:endParaRPr b="1" u="sng"/>
          </a:p>
        </p:txBody>
      </p:sp>
      <p:pic>
        <p:nvPicPr>
          <p:cNvPr id="113" name="Google Shape;113;p17"/>
          <p:cNvPicPr preferRelativeResize="0"/>
          <p:nvPr/>
        </p:nvPicPr>
        <p:blipFill rotWithShape="1">
          <a:blip r:embed="rId3">
            <a:alphaModFix/>
          </a:blip>
          <a:srcRect b="0" l="0" r="0" t="0"/>
          <a:stretch/>
        </p:blipFill>
        <p:spPr>
          <a:xfrm>
            <a:off x="3493525" y="0"/>
            <a:ext cx="5221300" cy="4899726"/>
          </a:xfrm>
          <a:prstGeom prst="rect">
            <a:avLst/>
          </a:prstGeom>
          <a:noFill/>
          <a:ln>
            <a:noFill/>
          </a:ln>
        </p:spPr>
      </p:pic>
      <p:pic>
        <p:nvPicPr>
          <p:cNvPr id="114" name="Google Shape;114;p17"/>
          <p:cNvPicPr preferRelativeResize="0"/>
          <p:nvPr/>
        </p:nvPicPr>
        <p:blipFill>
          <a:blip r:embed="rId4">
            <a:alphaModFix/>
          </a:blip>
          <a:stretch>
            <a:fillRect/>
          </a:stretch>
        </p:blipFill>
        <p:spPr>
          <a:xfrm>
            <a:off x="825075" y="543450"/>
            <a:ext cx="2100275" cy="139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096825" y="79375"/>
            <a:ext cx="5735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ARCHITECTURE</a:t>
            </a:r>
            <a:endParaRPr b="1" u="sng"/>
          </a:p>
        </p:txBody>
      </p:sp>
      <p:pic>
        <p:nvPicPr>
          <p:cNvPr id="120" name="Google Shape;120;p18"/>
          <p:cNvPicPr preferRelativeResize="0"/>
          <p:nvPr/>
        </p:nvPicPr>
        <p:blipFill>
          <a:blip r:embed="rId3">
            <a:alphaModFix/>
          </a:blip>
          <a:stretch>
            <a:fillRect/>
          </a:stretch>
        </p:blipFill>
        <p:spPr>
          <a:xfrm>
            <a:off x="1125150" y="652075"/>
            <a:ext cx="5799025" cy="350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850350" y="103750"/>
            <a:ext cx="5896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PROCESS DESIGN</a:t>
            </a:r>
            <a:endParaRPr b="1" u="sng"/>
          </a:p>
        </p:txBody>
      </p:sp>
      <p:pic>
        <p:nvPicPr>
          <p:cNvPr id="126" name="Google Shape;126;p19"/>
          <p:cNvPicPr preferRelativeResize="0"/>
          <p:nvPr/>
        </p:nvPicPr>
        <p:blipFill rotWithShape="1">
          <a:blip r:embed="rId3">
            <a:alphaModFix/>
          </a:blip>
          <a:srcRect b="10913" l="0" r="12503" t="0"/>
          <a:stretch/>
        </p:blipFill>
        <p:spPr>
          <a:xfrm>
            <a:off x="365650" y="1423200"/>
            <a:ext cx="3741975" cy="2520175"/>
          </a:xfrm>
          <a:prstGeom prst="rect">
            <a:avLst/>
          </a:prstGeom>
          <a:noFill/>
          <a:ln>
            <a:noFill/>
          </a:ln>
        </p:spPr>
      </p:pic>
      <p:sp>
        <p:nvSpPr>
          <p:cNvPr id="127" name="Google Shape;127;p19"/>
          <p:cNvSpPr txBox="1"/>
          <p:nvPr/>
        </p:nvSpPr>
        <p:spPr>
          <a:xfrm>
            <a:off x="365650" y="841000"/>
            <a:ext cx="41196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Patient Side</a:t>
            </a:r>
            <a:endParaRPr b="0" i="0" sz="2100" u="none" cap="none" strike="noStrike">
              <a:solidFill>
                <a:srgbClr val="000000"/>
              </a:solidFill>
              <a:latin typeface="Arial"/>
              <a:ea typeface="Arial"/>
              <a:cs typeface="Arial"/>
              <a:sym typeface="Arial"/>
            </a:endParaRPr>
          </a:p>
        </p:txBody>
      </p:sp>
      <p:pic>
        <p:nvPicPr>
          <p:cNvPr id="128" name="Google Shape;128;p19"/>
          <p:cNvPicPr preferRelativeResize="0"/>
          <p:nvPr/>
        </p:nvPicPr>
        <p:blipFill rotWithShape="1">
          <a:blip r:embed="rId4">
            <a:alphaModFix/>
          </a:blip>
          <a:srcRect b="16008" l="0" r="15626" t="0"/>
          <a:stretch/>
        </p:blipFill>
        <p:spPr>
          <a:xfrm>
            <a:off x="4572000" y="1423200"/>
            <a:ext cx="3607250" cy="2380850"/>
          </a:xfrm>
          <a:prstGeom prst="rect">
            <a:avLst/>
          </a:prstGeom>
          <a:noFill/>
          <a:ln>
            <a:noFill/>
          </a:ln>
        </p:spPr>
      </p:pic>
      <p:sp>
        <p:nvSpPr>
          <p:cNvPr id="129" name="Google Shape;129;p19"/>
          <p:cNvSpPr txBox="1"/>
          <p:nvPr/>
        </p:nvSpPr>
        <p:spPr>
          <a:xfrm>
            <a:off x="4631600" y="795863"/>
            <a:ext cx="36687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Doctor Side</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932250" y="152500"/>
            <a:ext cx="6847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HARDWARE &amp; SOFTWARE REQUIREMENTS</a:t>
            </a:r>
            <a:endParaRPr b="1" u="sng"/>
          </a:p>
        </p:txBody>
      </p:sp>
      <p:sp>
        <p:nvSpPr>
          <p:cNvPr id="135" name="Google Shape;135;p20"/>
          <p:cNvSpPr txBox="1"/>
          <p:nvPr/>
        </p:nvSpPr>
        <p:spPr>
          <a:xfrm>
            <a:off x="316900" y="962875"/>
            <a:ext cx="3961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Hardware Requirements</a:t>
            </a:r>
            <a:endParaRPr b="0" i="0" sz="1800" u="none" cap="none" strike="noStrike">
              <a:solidFill>
                <a:srgbClr val="000000"/>
              </a:solidFill>
              <a:latin typeface="Arial"/>
              <a:ea typeface="Arial"/>
              <a:cs typeface="Arial"/>
              <a:sym typeface="Arial"/>
            </a:endParaRPr>
          </a:p>
        </p:txBody>
      </p:sp>
      <p:sp>
        <p:nvSpPr>
          <p:cNvPr id="136" name="Google Shape;136;p20"/>
          <p:cNvSpPr txBox="1"/>
          <p:nvPr/>
        </p:nvSpPr>
        <p:spPr>
          <a:xfrm>
            <a:off x="412500" y="1547925"/>
            <a:ext cx="3632100" cy="16107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15000"/>
              </a:lnSpc>
              <a:spcBef>
                <a:spcPts val="0"/>
              </a:spcBef>
              <a:spcAft>
                <a:spcPts val="0"/>
              </a:spcAft>
              <a:buClr>
                <a:schemeClr val="dk1"/>
              </a:buClr>
              <a:buSzPts val="1100"/>
              <a:buFont typeface="Arial"/>
              <a:buNone/>
            </a:pPr>
            <a:r>
              <a:rPr b="0" i="0" lang="en" sz="1700" u="none" cap="none" strike="noStrike">
                <a:solidFill>
                  <a:schemeClr val="dk1"/>
                </a:solidFill>
                <a:latin typeface="Times New Roman"/>
                <a:ea typeface="Times New Roman"/>
                <a:cs typeface="Times New Roman"/>
                <a:sym typeface="Times New Roman"/>
              </a:rPr>
              <a:t>1.</a:t>
            </a:r>
            <a:r>
              <a:rPr b="0" i="0" lang="en" sz="700" u="none" cap="none" strike="noStrike">
                <a:solidFill>
                  <a:schemeClr val="dk1"/>
                </a:solidFill>
                <a:latin typeface="Times New Roman"/>
                <a:ea typeface="Times New Roman"/>
                <a:cs typeface="Times New Roman"/>
                <a:sym typeface="Times New Roman"/>
              </a:rPr>
              <a:t>   </a:t>
            </a:r>
            <a:r>
              <a:rPr b="0" i="0" lang="en" sz="1700" u="none" cap="none" strike="noStrike">
                <a:solidFill>
                  <a:schemeClr val="dk1"/>
                </a:solidFill>
                <a:latin typeface="Times New Roman"/>
                <a:ea typeface="Times New Roman"/>
                <a:cs typeface="Times New Roman"/>
                <a:sym typeface="Times New Roman"/>
              </a:rPr>
              <a:t>Laptop with RAM-8GB</a:t>
            </a:r>
            <a:endParaRPr b="0" i="0" sz="1700" u="none" cap="none" strike="noStrike">
              <a:solidFill>
                <a:schemeClr val="dk1"/>
              </a:solidFill>
              <a:latin typeface="Times New Roman"/>
              <a:ea typeface="Times New Roman"/>
              <a:cs typeface="Times New Roman"/>
              <a:sym typeface="Times New Roman"/>
            </a:endParaRPr>
          </a:p>
          <a:p>
            <a:pPr indent="-228600" lvl="0" marL="457200" marR="0" rtl="0" algn="l">
              <a:lnSpc>
                <a:spcPct val="115000"/>
              </a:lnSpc>
              <a:spcBef>
                <a:spcPts val="1200"/>
              </a:spcBef>
              <a:spcAft>
                <a:spcPts val="0"/>
              </a:spcAft>
              <a:buClr>
                <a:schemeClr val="dk1"/>
              </a:buClr>
              <a:buSzPts val="1100"/>
              <a:buFont typeface="Arial"/>
              <a:buNone/>
            </a:pPr>
            <a:r>
              <a:rPr b="0" i="0" lang="en" sz="1700" u="none" cap="none" strike="noStrike">
                <a:solidFill>
                  <a:schemeClr val="dk1"/>
                </a:solidFill>
                <a:latin typeface="Times New Roman"/>
                <a:ea typeface="Times New Roman"/>
                <a:cs typeface="Times New Roman"/>
                <a:sym typeface="Times New Roman"/>
              </a:rPr>
              <a:t>2.</a:t>
            </a:r>
            <a:r>
              <a:rPr b="0" i="0" lang="en" sz="700" u="none" cap="none" strike="noStrike">
                <a:solidFill>
                  <a:schemeClr val="dk1"/>
                </a:solidFill>
                <a:latin typeface="Times New Roman"/>
                <a:ea typeface="Times New Roman"/>
                <a:cs typeface="Times New Roman"/>
                <a:sym typeface="Times New Roman"/>
              </a:rPr>
              <a:t>   </a:t>
            </a:r>
            <a:r>
              <a:rPr b="0" i="0" lang="en" sz="1700" u="none" cap="none" strike="noStrike">
                <a:solidFill>
                  <a:schemeClr val="dk1"/>
                </a:solidFill>
                <a:latin typeface="Times New Roman"/>
                <a:ea typeface="Times New Roman"/>
                <a:cs typeface="Times New Roman"/>
                <a:sym typeface="Times New Roman"/>
              </a:rPr>
              <a:t>Operating system- Windows (64-bit)</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txBox="1"/>
          <p:nvPr/>
        </p:nvSpPr>
        <p:spPr>
          <a:xfrm>
            <a:off x="4797850" y="962875"/>
            <a:ext cx="3839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Software Requirements</a:t>
            </a:r>
            <a:endParaRPr b="0" i="0" sz="1800" u="none" cap="none" strike="noStrike">
              <a:solidFill>
                <a:srgbClr val="000000"/>
              </a:solidFill>
              <a:latin typeface="Arial"/>
              <a:ea typeface="Arial"/>
              <a:cs typeface="Arial"/>
              <a:sym typeface="Arial"/>
            </a:endParaRPr>
          </a:p>
        </p:txBody>
      </p:sp>
      <p:sp>
        <p:nvSpPr>
          <p:cNvPr id="138" name="Google Shape;138;p20"/>
          <p:cNvSpPr txBox="1"/>
          <p:nvPr/>
        </p:nvSpPr>
        <p:spPr>
          <a:xfrm>
            <a:off x="4872425" y="1509750"/>
            <a:ext cx="33519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1.</a:t>
            </a:r>
            <a:r>
              <a:rPr b="0" i="0" lang="en" sz="10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 Java Script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2.</a:t>
            </a:r>
            <a:r>
              <a:rPr b="0" i="0" lang="en" sz="10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 MangoDB</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3.</a:t>
            </a:r>
            <a:r>
              <a:rPr b="0" i="0" lang="en" sz="10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 React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4.</a:t>
            </a:r>
            <a:r>
              <a:rPr b="0" i="0" lang="en" sz="10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 Node Js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5.</a:t>
            </a:r>
            <a:r>
              <a:rPr b="0" i="0" lang="en" sz="10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 Tensor Flow</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6.</a:t>
            </a:r>
            <a:r>
              <a:rPr b="0" i="0" lang="en" sz="10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  Flask</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7.    Python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20"/>
          <p:cNvPicPr preferRelativeResize="0"/>
          <p:nvPr/>
        </p:nvPicPr>
        <p:blipFill>
          <a:blip r:embed="rId3">
            <a:alphaModFix/>
          </a:blip>
          <a:stretch>
            <a:fillRect/>
          </a:stretch>
        </p:blipFill>
        <p:spPr>
          <a:xfrm>
            <a:off x="215675" y="3051800"/>
            <a:ext cx="4582167" cy="161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525450" y="102150"/>
            <a:ext cx="5241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Homepage</a:t>
            </a:r>
            <a:endParaRPr b="1" u="sng"/>
          </a:p>
        </p:txBody>
      </p:sp>
      <p:sp>
        <p:nvSpPr>
          <p:cNvPr id="145" name="Google Shape;145;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6" name="Google Shape;146;p21"/>
          <p:cNvPicPr preferRelativeResize="0"/>
          <p:nvPr/>
        </p:nvPicPr>
        <p:blipFill rotWithShape="1">
          <a:blip r:embed="rId3">
            <a:alphaModFix/>
          </a:blip>
          <a:srcRect b="0" l="0" r="0" t="0"/>
          <a:stretch/>
        </p:blipFill>
        <p:spPr>
          <a:xfrm>
            <a:off x="182175" y="674850"/>
            <a:ext cx="8650125" cy="418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