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media/image2.svg" ContentType="image/svg+xml"/>
  <Override PartName="/ppt/media/image3.svg" ContentType="image/svg+xml"/>
  <Override PartName="/ppt/media/image4.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78" r:id="rId3"/>
    <p:sldId id="279" r:id="rId4"/>
    <p:sldId id="280" r:id="rId5"/>
    <p:sldId id="294" r:id="rId6"/>
    <p:sldId id="281" r:id="rId7"/>
    <p:sldId id="292" r:id="rId8"/>
    <p:sldId id="296" r:id="rId9"/>
    <p:sldId id="295" r:id="rId10"/>
    <p:sldId id="297" r:id="rId11"/>
    <p:sldId id="304" r:id="rId12"/>
    <p:sldId id="305" r:id="rId13"/>
    <p:sldId id="293" r:id="rId1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4609" autoAdjust="0"/>
  </p:normalViewPr>
  <p:slideViewPr>
    <p:cSldViewPr snapToGrid="0" snapToObjects="1">
      <p:cViewPr varScale="1">
        <p:scale>
          <a:sx n="87" d="100"/>
          <a:sy n="87" d="100"/>
        </p:scale>
        <p:origin x="518" y="7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5" Type="http://schemas.openxmlformats.org/officeDocument/2006/relationships/image" Target="../media/image2.sv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5" Type="http://schemas.openxmlformats.org/officeDocument/2006/relationships/image" Target="../media/image2.sv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8" name="Freeform: Shape 17"/>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p:cNvSpPr>
            <a:spLocks noGrp="1"/>
          </p:cNvSpPr>
          <p:nvPr>
            <p:ph type="ftr" sz="quarter" idx="11"/>
          </p:nvPr>
        </p:nvSpPr>
        <p:spPr/>
        <p:txBody>
          <a:bodyPr>
            <a:noAutofit/>
          </a:bodyPr>
          <a:lstStyle/>
          <a:p>
            <a:r>
              <a:rPr lang="en-US"/>
              <a:t>Presentation title</a:t>
            </a:r>
            <a:endParaRPr lang="en-US" dirty="0"/>
          </a:p>
        </p:txBody>
      </p:sp>
      <p:sp>
        <p:nvSpPr>
          <p:cNvPr id="5" name="Slide Number Placeholder 4"/>
          <p:cNvSpPr>
            <a:spLocks noGrp="1"/>
          </p:cNvSpPr>
          <p:nvPr>
            <p:ph type="sldNum" sz="quarter" idx="12"/>
          </p:nvPr>
        </p:nvSpPr>
        <p:spPr/>
        <p:txBody>
          <a:bodyPr>
            <a:noAutofit/>
          </a:bodyPr>
          <a:lstStyle/>
          <a:p>
            <a:fld id="{48F63A3B-78C7-47BE-AE5E-E10140E04643}" type="slidenum">
              <a:rPr lang="en-US" smtClean="0"/>
            </a:fld>
            <a:endParaRPr lang="en-US" dirty="0"/>
          </a:p>
        </p:txBody>
      </p:sp>
      <p:sp>
        <p:nvSpPr>
          <p:cNvPr id="46" name="Text Placeholder 2"/>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4" name="Picture Placeholder 62"/>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endParaRPr lang="en-US"/>
          </a:p>
        </p:txBody>
      </p:sp>
      <p:sp>
        <p:nvSpPr>
          <p:cNvPr id="47" name="Text Placeholder 4"/>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8" name="Picture Placeholder 62"/>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endParaRPr lang="en-US"/>
          </a:p>
        </p:txBody>
      </p:sp>
      <p:sp>
        <p:nvSpPr>
          <p:cNvPr id="48" name="Text Placeholder 4"/>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7" name="Picture Placeholder 62"/>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endParaRPr lang="en-US"/>
          </a:p>
        </p:txBody>
      </p:sp>
      <p:sp>
        <p:nvSpPr>
          <p:cNvPr id="49" name="Text Placeholder 4"/>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6" name="Picture Placeholder 62"/>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endParaRPr lang="en-US"/>
          </a:p>
        </p:txBody>
      </p:sp>
      <p:sp>
        <p:nvSpPr>
          <p:cNvPr id="50" name="Text Placeholder 4"/>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5" name="Picture Placeholder 62"/>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noAutofit/>
          </a:bodyPr>
          <a:lstStyle/>
          <a:p>
            <a:pPr lvl="0"/>
            <a:endParaRPr lang="en-US" dirty="0"/>
          </a:p>
        </p:txBody>
      </p:sp>
      <p:sp>
        <p:nvSpPr>
          <p:cNvPr id="26" name="Freeform: Shape 25"/>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16" name="Freeform: Shape 15"/>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2" name="Title 1"/>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fld>
            <a:endParaRPr lang="en-US" dirty="0"/>
          </a:p>
        </p:txBody>
      </p:sp>
      <p:sp>
        <p:nvSpPr>
          <p:cNvPr id="30" name="Image 2" descr="preencoded.png"/>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endParaRPr lang="en-US" dirty="0"/>
          </a:p>
        </p:txBody>
      </p:sp>
      <p:sp>
        <p:nvSpPr>
          <p:cNvPr id="32" name="Text Placeholder 4"/>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endParaRPr lang="en-US" dirty="0"/>
          </a:p>
        </p:txBody>
      </p:sp>
      <p:sp>
        <p:nvSpPr>
          <p:cNvPr id="33" name="Text Placeholder 4"/>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endParaRPr lang="en-US" dirty="0"/>
          </a:p>
        </p:txBody>
      </p:sp>
      <p:sp>
        <p:nvSpPr>
          <p:cNvPr id="34" name="Text Placeholder 4"/>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endParaRPr lang="en-US" dirty="0"/>
          </a:p>
        </p:txBody>
      </p:sp>
      <p:sp>
        <p:nvSpPr>
          <p:cNvPr id="35" name="Text Placeholder 4"/>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endParaRPr lang="en-US" dirty="0"/>
          </a:p>
        </p:txBody>
      </p:sp>
      <p:sp>
        <p:nvSpPr>
          <p:cNvPr id="36" name="Text Placeholder 51"/>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endParaRPr lang="en-US"/>
          </a:p>
        </p:txBody>
      </p:sp>
      <p:sp>
        <p:nvSpPr>
          <p:cNvPr id="37" name="Text Placeholder 51"/>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endParaRPr lang="en-US"/>
          </a:p>
        </p:txBody>
      </p:sp>
      <p:sp>
        <p:nvSpPr>
          <p:cNvPr id="38" name="Text Placeholder 51"/>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endParaRPr lang="en-US"/>
          </a:p>
        </p:txBody>
      </p:sp>
      <p:sp>
        <p:nvSpPr>
          <p:cNvPr id="39" name="Text Placeholder 51"/>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endParaRPr lang="en-US"/>
          </a:p>
        </p:txBody>
      </p:sp>
      <p:sp>
        <p:nvSpPr>
          <p:cNvPr id="40" name="Text Placeholder 51"/>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endParaRPr lang="en-US"/>
          </a:p>
        </p:txBody>
      </p:sp>
      <p:cxnSp>
        <p:nvCxnSpPr>
          <p:cNvPr id="42" name="Straight Connector 41"/>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p:cNvPicPr>
            <a:picLocks noChangeAspect="1"/>
          </p:cNvPicPr>
          <p:nvPr userDrawn="1"/>
        </p:nvPicPr>
        <p:blipFill>
          <a:blip r:embed="rId2" cstate="screen">
            <a:extLst>
              <a:ext uri="{96DAC541-7B7A-43D3-8B79-37D633B846F1}">
                <asvg:svgBlip xmlns:asvg="http://schemas.microsoft.com/office/drawing/2016/SVG/main" r:embed="rId3"/>
              </a:ext>
            </a:extLst>
          </a:blip>
          <a:srcRect/>
          <a:stretch>
            <a:fillRect/>
          </a:stretch>
        </p:blipFill>
        <p:spPr>
          <a:xfrm>
            <a:off x="1703311" y="-2784"/>
            <a:ext cx="1734410" cy="5167313"/>
          </a:xfrm>
          <a:prstGeom prst="rect">
            <a:avLst/>
          </a:prstGeom>
        </p:spPr>
      </p:pic>
      <p:sp>
        <p:nvSpPr>
          <p:cNvPr id="39" name="Freeform: Shape 38"/>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p:cNvPicPr>
            <a:picLocks noChangeAspect="1"/>
          </p:cNvPicPr>
          <p:nvPr userDrawn="1"/>
        </p:nvPicPr>
        <p:blipFill>
          <a:blip r:embed="rId4" cstate="screen">
            <a:extLst>
              <a:ext uri="{96DAC541-7B7A-43D3-8B79-37D633B846F1}">
                <asvg:svgBlip xmlns:asvg="http://schemas.microsoft.com/office/drawing/2016/SVG/main" r:embed="rId5"/>
              </a:ext>
            </a:extLst>
          </a:blip>
          <a:srcRect/>
          <a:stretch>
            <a:fill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p:cNvSpPr>
            <a:spLocks noGrp="1"/>
          </p:cNvSpPr>
          <p:nvPr>
            <p:ph type="ftr" sz="quarter" idx="11"/>
          </p:nvPr>
        </p:nvSpPr>
        <p:spPr/>
        <p:txBody>
          <a:bodyPr>
            <a:noAutofit/>
          </a:bodyPr>
          <a:lstStyle/>
          <a:p>
            <a:r>
              <a:rPr lang="en-US"/>
              <a:t>Presentation title</a:t>
            </a:r>
            <a:endParaRPr lang="en-US" dirty="0"/>
          </a:p>
        </p:txBody>
      </p:sp>
      <p:sp>
        <p:nvSpPr>
          <p:cNvPr id="5" name="Slide Number Placeholder 4"/>
          <p:cNvSpPr>
            <a:spLocks noGrp="1"/>
          </p:cNvSpPr>
          <p:nvPr>
            <p:ph type="sldNum" sz="quarter" idx="12"/>
          </p:nvPr>
        </p:nvSpPr>
        <p:spPr/>
        <p:txBody>
          <a:bodyPr>
            <a:noAutofit/>
          </a:bodyPr>
          <a:lstStyle/>
          <a:p>
            <a:fld id="{48F63A3B-78C7-47BE-AE5E-E10140E04643}" type="slidenum">
              <a:rPr lang="en-US" smtClean="0"/>
            </a:fld>
            <a:endParaRPr lang="en-US" dirty="0"/>
          </a:p>
        </p:txBody>
      </p:sp>
      <p:sp>
        <p:nvSpPr>
          <p:cNvPr id="46" name="Text Placeholder 2"/>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4" name="Picture Placeholder 62"/>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p:cNvSpPr>
            <a:spLocks noGrp="1"/>
          </p:cNvSpPr>
          <p:nvPr>
            <p:ph type="body" sz="quarter" idx="18"/>
          </p:nvPr>
        </p:nvSpPr>
        <p:spPr>
          <a:xfrm>
            <a:off x="992124" y="3950208"/>
            <a:ext cx="2770632" cy="2206752"/>
          </a:xfrm>
          <a:noFill/>
        </p:spPr>
        <p:txBody>
          <a:bodyPr lIns="91440" rIns="91440" anchor="t">
            <a:noAutofit/>
          </a:bodyPr>
          <a:lstStyle>
            <a:lvl1pPr marL="347345" indent="-347345" algn="l">
              <a:spcBef>
                <a:spcPts val="360"/>
              </a:spcBef>
              <a:buFont typeface="Arial" panose="020B0604020202020204" pitchFamily="34" charset="0"/>
              <a:buChar char="•"/>
              <a:defRPr sz="1500"/>
            </a:lvl1pPr>
          </a:lstStyle>
          <a:p>
            <a:pPr lvl="0"/>
            <a:r>
              <a:rPr lang="en-US"/>
              <a:t>Click to edit Master text styles</a:t>
            </a:r>
            <a:endParaRPr lang="en-US"/>
          </a:p>
        </p:txBody>
      </p:sp>
      <p:sp>
        <p:nvSpPr>
          <p:cNvPr id="49" name="Text Placeholder 4"/>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6" name="Picture Placeholder 62"/>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p:cNvSpPr>
            <a:spLocks noGrp="1"/>
          </p:cNvSpPr>
          <p:nvPr>
            <p:ph type="body" sz="quarter" idx="21"/>
          </p:nvPr>
        </p:nvSpPr>
        <p:spPr>
          <a:xfrm>
            <a:off x="4722876" y="3950208"/>
            <a:ext cx="2770632" cy="2206752"/>
          </a:xfrm>
          <a:noFill/>
        </p:spPr>
        <p:txBody>
          <a:bodyPr lIns="91440" rIns="91440" anchor="t">
            <a:noAutofit/>
          </a:bodyPr>
          <a:lstStyle>
            <a:lvl1pPr marL="347345" indent="-347345" algn="l">
              <a:spcBef>
                <a:spcPts val="360"/>
              </a:spcBef>
              <a:buFont typeface="Arial" panose="020B0604020202020204" pitchFamily="34" charset="0"/>
              <a:buChar char="•"/>
              <a:defRPr sz="1500"/>
            </a:lvl1pPr>
          </a:lstStyle>
          <a:p>
            <a:pPr lvl="0"/>
            <a:r>
              <a:rPr lang="en-US"/>
              <a:t>Click to edit Master text styles</a:t>
            </a:r>
            <a:endParaRPr lang="en-US"/>
          </a:p>
        </p:txBody>
      </p:sp>
      <p:sp>
        <p:nvSpPr>
          <p:cNvPr id="50" name="Text Placeholder 4"/>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5" name="Picture Placeholder 62"/>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p:cNvSpPr>
            <a:spLocks noGrp="1"/>
          </p:cNvSpPr>
          <p:nvPr>
            <p:ph type="body" sz="quarter" idx="22"/>
          </p:nvPr>
        </p:nvSpPr>
        <p:spPr>
          <a:xfrm>
            <a:off x="8371332" y="3950208"/>
            <a:ext cx="2770632" cy="2206752"/>
          </a:xfrm>
          <a:noFill/>
        </p:spPr>
        <p:txBody>
          <a:bodyPr lIns="91440" rIns="91440" anchor="t">
            <a:noAutofit/>
          </a:bodyPr>
          <a:lstStyle>
            <a:lvl1pPr marL="347345" indent="-347345" algn="l">
              <a:spcBef>
                <a:spcPts val="360"/>
              </a:spcBef>
              <a:buFont typeface="Arial" panose="020B0604020202020204" pitchFamily="34" charset="0"/>
              <a:buChar char="•"/>
              <a:defRPr sz="1500"/>
            </a:lvl1pPr>
          </a:lstStyle>
          <a:p>
            <a:pPr lvl="0"/>
            <a:r>
              <a:rPr lang="en-US"/>
              <a:t>Click to edit Master text styles</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p:cNvPicPr>
            <a:picLocks noChangeAspect="1"/>
          </p:cNvPicPr>
          <p:nvPr userDrawn="1"/>
        </p:nvPicPr>
        <p:blipFill>
          <a:blip r:embed="rId2" cstate="screen">
            <a:extLst>
              <a:ext uri="{96DAC541-7B7A-43D3-8B79-37D633B846F1}">
                <asvg:svgBlip xmlns:asvg="http://schemas.microsoft.com/office/drawing/2016/SVG/main" r:embed="rId3"/>
              </a:ext>
            </a:extLst>
          </a:blip>
          <a:srcRect/>
          <a:stretch>
            <a:fillRect/>
          </a:stretch>
        </p:blipFill>
        <p:spPr>
          <a:xfrm>
            <a:off x="9991886" y="3441269"/>
            <a:ext cx="2200114" cy="2200114"/>
          </a:xfrm>
          <a:prstGeom prst="rect">
            <a:avLst/>
          </a:prstGeom>
        </p:spPr>
      </p:pic>
      <p:sp>
        <p:nvSpPr>
          <p:cNvPr id="54" name="Image 2" descr="preencoded.png"/>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fld>
            <a:endParaRPr lang="en-US" dirty="0"/>
          </a:p>
        </p:txBody>
      </p:sp>
      <p:sp>
        <p:nvSpPr>
          <p:cNvPr id="4" name="Footer Placeholder 3"/>
          <p:cNvSpPr>
            <a:spLocks noGrp="1"/>
          </p:cNvSpPr>
          <p:nvPr>
            <p:ph type="ftr" sz="quarter" idx="13"/>
          </p:nvPr>
        </p:nvSpPr>
        <p:spPr/>
        <p:txBody>
          <a:bodyPr/>
          <a:lstStyle/>
          <a:p>
            <a:r>
              <a:rPr lang="en-US"/>
              <a:t>Presentation title</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9" name="Freeform: Shape 18" descr="preencoded.png"/>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p:cNvPicPr>
            <a:picLocks noChangeAspect="1"/>
          </p:cNvPicPr>
          <p:nvPr userDrawn="1"/>
        </p:nvPicPr>
        <p:blipFill>
          <a:blip r:embed="rId2" cstate="screen">
            <a:extLst>
              <a:ext uri="{96DAC541-7B7A-43D3-8B79-37D633B846F1}">
                <asvg:svgBlip xmlns:asvg="http://schemas.microsoft.com/office/drawing/2016/SVG/main" r:embed="rId3"/>
              </a:ext>
            </a:extLst>
          </a:blip>
          <a:srcRect/>
          <a:stretch>
            <a:fill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5"/>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p:cNvPicPr>
            <a:picLocks noChangeAspect="1"/>
          </p:cNvPicPr>
          <p:nvPr userDrawn="1"/>
        </p:nvPicPr>
        <p:blipFill>
          <a:blip r:embed="rId2" cstate="screen">
            <a:extLst>
              <a:ext uri="{96DAC541-7B7A-43D3-8B79-37D633B846F1}">
                <asvg:svgBlip xmlns:asvg="http://schemas.microsoft.com/office/drawing/2016/SVG/main" r:embed="rId3"/>
              </a:ext>
            </a:extLst>
          </a:blip>
          <a:srcRect/>
          <a:stretch>
            <a:fillRect/>
          </a:stretch>
        </p:blipFill>
        <p:spPr>
          <a:xfrm>
            <a:off x="1703311" y="-2784"/>
            <a:ext cx="1734410" cy="5167313"/>
          </a:xfrm>
          <a:prstGeom prst="rect">
            <a:avLst/>
          </a:prstGeom>
        </p:spPr>
      </p:pic>
      <p:sp>
        <p:nvSpPr>
          <p:cNvPr id="13" name="Freeform: Shape 12"/>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p:cNvPicPr>
            <a:picLocks noChangeAspect="1"/>
          </p:cNvPicPr>
          <p:nvPr userDrawn="1"/>
        </p:nvPicPr>
        <p:blipFill>
          <a:blip r:embed="rId4" cstate="screen">
            <a:extLst>
              <a:ext uri="{96DAC541-7B7A-43D3-8B79-37D633B846F1}">
                <asvg:svgBlip xmlns:asvg="http://schemas.microsoft.com/office/drawing/2016/SVG/main" r:embed="rId5"/>
              </a:ext>
            </a:extLst>
          </a:blip>
          <a:srcRect/>
          <a:stretch>
            <a:fill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dirty="0"/>
          </a:p>
        </p:txBody>
      </p:sp>
      <p:sp>
        <p:nvSpPr>
          <p:cNvPr id="18" name="Title 19"/>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0" name="Content Placeholder 5"/>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9" name="Freeform: Shape 8"/>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8" name="Freeform: Shape 7"/>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p:cNvGrpSpPr/>
          <p:nvPr userDrawn="1"/>
        </p:nvGrpSpPr>
        <p:grpSpPr>
          <a:xfrm>
            <a:off x="6452303" y="3405019"/>
            <a:ext cx="5739697" cy="3467971"/>
            <a:chOff x="5009037" y="2525712"/>
            <a:chExt cx="7170193" cy="4332288"/>
          </a:xfrm>
        </p:grpSpPr>
        <p:sp>
          <p:nvSpPr>
            <p:cNvPr id="7" name="Freeform 7"/>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noAutofit/>
            </a:bodyPr>
            <a:lstStyle/>
            <a:p>
              <a:endParaRPr lang="en-US" dirty="0"/>
            </a:p>
          </p:txBody>
        </p:sp>
        <p:sp>
          <p:nvSpPr>
            <p:cNvPr id="8" name="Freeform 6"/>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noAutofit/>
            </a:bodyPr>
            <a:lstStyle/>
            <a:p>
              <a:endParaRPr lang="en-US" dirty="0"/>
            </a:p>
          </p:txBody>
        </p:sp>
      </p:grpSp>
      <p:grpSp>
        <p:nvGrpSpPr>
          <p:cNvPr id="9" name="Group 8"/>
          <p:cNvGrpSpPr/>
          <p:nvPr userDrawn="1"/>
        </p:nvGrpSpPr>
        <p:grpSpPr>
          <a:xfrm flipH="1" flipV="1">
            <a:off x="6465610" y="0"/>
            <a:ext cx="5739697" cy="3467971"/>
            <a:chOff x="5183405" y="2678112"/>
            <a:chExt cx="7170193" cy="4332288"/>
          </a:xfrm>
        </p:grpSpPr>
        <p:sp>
          <p:nvSpPr>
            <p:cNvPr id="10" name="Freeform 7"/>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noAutofit/>
            </a:bodyPr>
            <a:lstStyle/>
            <a:p>
              <a:endParaRPr lang="en-US" dirty="0"/>
            </a:p>
          </p:txBody>
        </p:sp>
        <p:sp>
          <p:nvSpPr>
            <p:cNvPr id="11" name="Freeform 6"/>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noAutofit/>
            </a:bodyPr>
            <a:lstStyle/>
            <a:p>
              <a:endParaRPr lang="en-US" dirty="0"/>
            </a:p>
          </p:txBody>
        </p:sp>
      </p:grpSp>
      <p:sp>
        <p:nvSpPr>
          <p:cNvPr id="14" name="Image 2" descr="preencoded.png"/>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345">
              <a:lnSpc>
                <a:spcPct val="150000"/>
              </a:lnSpc>
              <a:spcBef>
                <a:spcPts val="0"/>
              </a:spcBef>
              <a:defRPr sz="2000"/>
            </a:lvl2pPr>
            <a:lvl3pPr marL="685800">
              <a:lnSpc>
                <a:spcPct val="150000"/>
              </a:lnSpc>
              <a:spcBef>
                <a:spcPts val="0"/>
              </a:spcBef>
              <a:defRPr sz="1800"/>
            </a:lvl3pPr>
          </a:lstStyle>
          <a:p>
            <a:pPr lvl="0"/>
            <a:r>
              <a:rPr lang="en-US"/>
              <a:t>Click to 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20" name="Freeform: Shape 19"/>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14" name="Freeform: Shape 13"/>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fld>
            <a:endParaRPr lang="en-US" dirty="0"/>
          </a:p>
        </p:txBody>
      </p:sp>
      <p:sp>
        <p:nvSpPr>
          <p:cNvPr id="17" name="Freeform: Shape 16"/>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46" name="Freeform: Shape 45"/>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43" name="Freeform: Shape 42"/>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49" name="Freeform: Shape 48"/>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40" name="Freeform: Shape 39"/>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37" name="Freeform: Shape 36"/>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endParaRPr lang="en-US" dirty="0"/>
          </a:p>
        </p:txBody>
      </p:sp>
      <p:sp>
        <p:nvSpPr>
          <p:cNvPr id="55" name="Text Placeholder 54"/>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endParaRPr lang="en-US"/>
          </a:p>
        </p:txBody>
      </p:sp>
      <p:sp>
        <p:nvSpPr>
          <p:cNvPr id="56" name="Text Placeholder 54"/>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endParaRPr lang="en-US" dirty="0"/>
          </a:p>
        </p:txBody>
      </p:sp>
      <p:sp>
        <p:nvSpPr>
          <p:cNvPr id="32" name="Image 1" descr="preencoded.png"/>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noAutofit/>
          </a:bodyPr>
          <a:lstStyle/>
          <a:p>
            <a:endParaRPr lang="en-US" dirty="0"/>
          </a:p>
        </p:txBody>
      </p:sp>
      <p:sp>
        <p:nvSpPr>
          <p:cNvPr id="31" name="Freeform 70"/>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p:cNvSpPr>
            <a:spLocks noGrp="1"/>
          </p:cNvSpPr>
          <p:nvPr>
            <p:ph type="ftr" sz="quarter" idx="11"/>
          </p:nvPr>
        </p:nvSpPr>
        <p:spPr/>
        <p:txBody>
          <a:bodyPr>
            <a:noAutofit/>
          </a:bodyPr>
          <a:lstStyle/>
          <a:p>
            <a:r>
              <a:rPr lang="en-US"/>
              <a:t>Presentation title</a:t>
            </a:r>
            <a:endParaRPr lang="en-US" dirty="0"/>
          </a:p>
        </p:txBody>
      </p:sp>
      <p:sp>
        <p:nvSpPr>
          <p:cNvPr id="5" name="Slide Number Placeholder 4"/>
          <p:cNvSpPr>
            <a:spLocks noGrp="1"/>
          </p:cNvSpPr>
          <p:nvPr>
            <p:ph type="sldNum" sz="quarter" idx="12"/>
          </p:nvPr>
        </p:nvSpPr>
        <p:spPr/>
        <p:txBody>
          <a:bodyPr>
            <a:noAutofit/>
          </a:bodyPr>
          <a:lstStyle/>
          <a:p>
            <a:fld id="{48F63A3B-78C7-47BE-AE5E-E10140E04643}" type="slidenum">
              <a:rPr lang="en-US" smtClean="0"/>
            </a:fld>
            <a:endParaRPr lang="en-US" dirty="0"/>
          </a:p>
        </p:txBody>
      </p:sp>
      <p:sp>
        <p:nvSpPr>
          <p:cNvPr id="17" name="Picture Placeholder 16"/>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endParaRPr lang="en-US" dirty="0"/>
          </a:p>
        </p:txBody>
      </p:sp>
      <p:sp>
        <p:nvSpPr>
          <p:cNvPr id="21" name="Text Placeholder 20"/>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endParaRPr lang="en-US" dirty="0"/>
          </a:p>
        </p:txBody>
      </p:sp>
      <p:sp>
        <p:nvSpPr>
          <p:cNvPr id="23" name="Picture Placeholder 16"/>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endParaRPr lang="en-US" dirty="0"/>
          </a:p>
        </p:txBody>
      </p:sp>
      <p:sp>
        <p:nvSpPr>
          <p:cNvPr id="24" name="Text Placeholder 20"/>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endParaRPr lang="en-US" dirty="0"/>
          </a:p>
        </p:txBody>
      </p:sp>
      <p:sp>
        <p:nvSpPr>
          <p:cNvPr id="26" name="Picture Placeholder 16"/>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endParaRPr lang="en-US" dirty="0"/>
          </a:p>
        </p:txBody>
      </p:sp>
      <p:sp>
        <p:nvSpPr>
          <p:cNvPr id="27" name="Text Placeholder 20"/>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endParaRPr lang="en-US" dirty="0"/>
          </a:p>
        </p:txBody>
      </p:sp>
      <p:sp>
        <p:nvSpPr>
          <p:cNvPr id="29" name="Picture Placeholder 16"/>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endParaRPr lang="en-US" dirty="0"/>
          </a:p>
        </p:txBody>
      </p:sp>
      <p:sp>
        <p:nvSpPr>
          <p:cNvPr id="30" name="Text Placeholder 20"/>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p:cNvSpPr>
            <a:spLocks noGrp="1"/>
          </p:cNvSpPr>
          <p:nvPr>
            <p:ph type="ftr" sz="quarter" idx="11"/>
          </p:nvPr>
        </p:nvSpPr>
        <p:spPr/>
        <p:txBody>
          <a:bodyPr>
            <a:noAutofit/>
          </a:bodyPr>
          <a:lstStyle/>
          <a:p>
            <a:r>
              <a:rPr lang="en-US"/>
              <a:t>Presentation title</a:t>
            </a:r>
            <a:endParaRPr lang="en-US" dirty="0"/>
          </a:p>
        </p:txBody>
      </p:sp>
      <p:sp>
        <p:nvSpPr>
          <p:cNvPr id="5" name="Slide Number Placeholder 4"/>
          <p:cNvSpPr>
            <a:spLocks noGrp="1"/>
          </p:cNvSpPr>
          <p:nvPr>
            <p:ph type="sldNum" sz="quarter" idx="12"/>
          </p:nvPr>
        </p:nvSpPr>
        <p:spPr/>
        <p:txBody>
          <a:bodyPr>
            <a:noAutofit/>
          </a:bodyPr>
          <a:lstStyle/>
          <a:p>
            <a:fld id="{48F63A3B-78C7-47BE-AE5E-E10140E04643}" type="slidenum">
              <a:rPr lang="en-US" smtClean="0"/>
            </a:fld>
            <a:endParaRPr lang="en-US" dirty="0"/>
          </a:p>
        </p:txBody>
      </p:sp>
      <p:sp>
        <p:nvSpPr>
          <p:cNvPr id="17" name="Picture Placeholder 16"/>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endParaRPr lang="en-US" dirty="0"/>
          </a:p>
        </p:txBody>
      </p:sp>
      <p:sp>
        <p:nvSpPr>
          <p:cNvPr id="21" name="Text Placeholder 20"/>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endParaRPr lang="en-US" dirty="0"/>
          </a:p>
        </p:txBody>
      </p:sp>
      <p:sp>
        <p:nvSpPr>
          <p:cNvPr id="10" name="Picture Placeholder 16"/>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endParaRPr lang="en-US" dirty="0"/>
          </a:p>
        </p:txBody>
      </p:sp>
      <p:sp>
        <p:nvSpPr>
          <p:cNvPr id="15" name="Text Placeholder 20"/>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endParaRPr lang="en-US" dirty="0"/>
          </a:p>
        </p:txBody>
      </p:sp>
      <p:sp>
        <p:nvSpPr>
          <p:cNvPr id="23" name="Picture Placeholder 16"/>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endParaRPr lang="en-US" dirty="0"/>
          </a:p>
        </p:txBody>
      </p:sp>
      <p:sp>
        <p:nvSpPr>
          <p:cNvPr id="24" name="Text Placeholder 20"/>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endParaRPr lang="en-US" dirty="0"/>
          </a:p>
        </p:txBody>
      </p:sp>
      <p:sp>
        <p:nvSpPr>
          <p:cNvPr id="11" name="Picture Placeholder 16"/>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endParaRPr lang="en-US" dirty="0"/>
          </a:p>
        </p:txBody>
      </p:sp>
      <p:sp>
        <p:nvSpPr>
          <p:cNvPr id="18" name="Text Placeholder 20"/>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endParaRPr lang="en-US" dirty="0"/>
          </a:p>
        </p:txBody>
      </p:sp>
      <p:sp>
        <p:nvSpPr>
          <p:cNvPr id="26" name="Picture Placeholder 16"/>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endParaRPr lang="en-US" dirty="0"/>
          </a:p>
        </p:txBody>
      </p:sp>
      <p:sp>
        <p:nvSpPr>
          <p:cNvPr id="27" name="Text Placeholder 20"/>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endParaRPr lang="en-US" dirty="0"/>
          </a:p>
        </p:txBody>
      </p:sp>
      <p:sp>
        <p:nvSpPr>
          <p:cNvPr id="12" name="Picture Placeholder 16"/>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endParaRPr lang="en-US" dirty="0"/>
          </a:p>
        </p:txBody>
      </p:sp>
      <p:sp>
        <p:nvSpPr>
          <p:cNvPr id="31" name="Text Placeholder 20"/>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endParaRPr lang="en-US" dirty="0"/>
          </a:p>
        </p:txBody>
      </p:sp>
      <p:sp>
        <p:nvSpPr>
          <p:cNvPr id="29" name="Picture Placeholder 16"/>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endParaRPr lang="en-US" dirty="0"/>
          </a:p>
        </p:txBody>
      </p:sp>
      <p:sp>
        <p:nvSpPr>
          <p:cNvPr id="30" name="Text Placeholder 20"/>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endParaRPr lang="en-US" dirty="0"/>
          </a:p>
        </p:txBody>
      </p:sp>
      <p:sp>
        <p:nvSpPr>
          <p:cNvPr id="13" name="Picture Placeholder 16"/>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endParaRPr lang="en-US" dirty="0"/>
          </a:p>
        </p:txBody>
      </p:sp>
      <p:sp>
        <p:nvSpPr>
          <p:cNvPr id="33" name="Text Placeholder 20"/>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1" Type="http://schemas.openxmlformats.org/officeDocument/2006/relationships/theme" Target="../theme/theme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345" indent="-347345"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345"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345"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345"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345"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03092" y="278541"/>
            <a:ext cx="5385816" cy="1225296"/>
          </a:xfrm>
        </p:spPr>
        <p:txBody>
          <a:bodyPr/>
          <a:lstStyle/>
          <a:p>
            <a:r>
              <a:rPr lang="en-US" dirty="0" err="1"/>
              <a:t>Customer segmentation</a:t>
            </a:r>
            <a:br>
              <a:rPr lang="en-US" dirty="0"/>
            </a:br>
            <a:r>
              <a:rPr lang="en-US" dirty="0"/>
              <a:t>using k-means</a:t>
            </a:r>
            <a:br>
              <a:rPr lang="en-US" dirty="0"/>
            </a:br>
            <a:endParaRPr lang="en-US" dirty="0"/>
          </a:p>
        </p:txBody>
      </p:sp>
      <p:sp>
        <p:nvSpPr>
          <p:cNvPr id="3" name="Subtitle 2"/>
          <p:cNvSpPr>
            <a:spLocks noGrp="1"/>
          </p:cNvSpPr>
          <p:nvPr>
            <p:ph type="subTitle" idx="1"/>
          </p:nvPr>
        </p:nvSpPr>
        <p:spPr>
          <a:xfrm>
            <a:off x="4349496" y="2989385"/>
            <a:ext cx="3493008" cy="1373387"/>
          </a:xfrm>
        </p:spPr>
        <p:txBody>
          <a:bodyPr/>
          <a:lstStyle/>
          <a:p>
            <a:r>
              <a:rPr lang="en-US" dirty="0" err="1">
                <a:latin typeface="SansSerif" panose="00000400000000000000" charset="0"/>
                <a:cs typeface="SansSerif" panose="00000400000000000000" charset="0"/>
              </a:rPr>
              <a:t>Priyank Gajra 22</a:t>
            </a:r>
            <a:endParaRPr lang="en-US" dirty="0" err="1">
              <a:latin typeface="SansSerif" panose="00000400000000000000" charset="0"/>
              <a:cs typeface="SansSerif" panose="00000400000000000000" charset="0"/>
            </a:endParaRPr>
          </a:p>
          <a:p>
            <a:r>
              <a:rPr lang="en-US" dirty="0">
                <a:latin typeface="SansSerif" panose="00000400000000000000" charset="0"/>
                <a:cs typeface="SansSerif" panose="00000400000000000000" charset="0"/>
              </a:rPr>
              <a:t>Tanay Guram 29</a:t>
            </a:r>
            <a:endParaRPr lang="en-US" dirty="0">
              <a:latin typeface="SansSerif" panose="00000400000000000000" charset="0"/>
              <a:cs typeface="SansSerif" panose="0000040000000000000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577" y="641838"/>
            <a:ext cx="7791743" cy="2009922"/>
          </a:xfrm>
        </p:spPr>
        <p:txBody>
          <a:bodyPr/>
          <a:lstStyle/>
          <a:p>
            <a:r>
              <a:rPr lang="en-US" dirty="0"/>
              <a:t>K-Means Model</a:t>
            </a:r>
            <a:endParaRPr lang="en-IN" dirty="0"/>
          </a:p>
        </p:txBody>
      </p:sp>
      <p:sp>
        <p:nvSpPr>
          <p:cNvPr id="3" name="Content Placeholder 2"/>
          <p:cNvSpPr>
            <a:spLocks noGrp="1"/>
          </p:cNvSpPr>
          <p:nvPr>
            <p:ph idx="1"/>
          </p:nvPr>
        </p:nvSpPr>
        <p:spPr>
          <a:xfrm>
            <a:off x="1336431" y="1688123"/>
            <a:ext cx="6051921" cy="3850093"/>
          </a:xfrm>
        </p:spPr>
        <p:txBody>
          <a:bodyPr/>
          <a:lstStyle/>
          <a:p>
            <a:r>
              <a:rPr lang="en-US" b="0" i="0">
                <a:solidFill>
                  <a:srgbClr val="202C8F"/>
                </a:solidFill>
                <a:effectLst/>
                <a:latin typeface="SansSerif" panose="00000400000000000000" charset="0"/>
                <a:cs typeface="SansSerif" panose="00000400000000000000" charset="0"/>
              </a:rPr>
              <a:t>K-Means clustering is an unsupervised machine learning algorithm that divides the given data into the given number of clusters. Here, the “K” is the given number of predefined clusters, that need to be created.</a:t>
            </a:r>
            <a:endParaRPr lang="en-US" b="0" i="0">
              <a:solidFill>
                <a:srgbClr val="202C8F"/>
              </a:solidFill>
              <a:effectLst/>
              <a:latin typeface="SansSerif" panose="00000400000000000000" charset="0"/>
              <a:cs typeface="SansSerif" panose="00000400000000000000" charset="0"/>
            </a:endParaRPr>
          </a:p>
          <a:p>
            <a:endParaRPr lang="en-US" b="0" i="0">
              <a:solidFill>
                <a:srgbClr val="202C8F"/>
              </a:solidFill>
              <a:effectLst/>
              <a:latin typeface="SansSerif" panose="00000400000000000000" charset="0"/>
              <a:cs typeface="SansSerif" panose="00000400000000000000" charset="0"/>
            </a:endParaRPr>
          </a:p>
          <a:p>
            <a:r>
              <a:rPr lang="en-US" b="0" i="0">
                <a:solidFill>
                  <a:srgbClr val="202C8F"/>
                </a:solidFill>
                <a:effectLst/>
                <a:latin typeface="SansSerif" panose="00000400000000000000" charset="0"/>
                <a:cs typeface="SansSerif" panose="00000400000000000000" charset="0"/>
              </a:rPr>
              <a:t>It is a centroid based algorithm in which each cluster is associated with a centroid. The main idea is to reduce the distance between the data points and their respective cluster centroid.</a:t>
            </a:r>
            <a:endParaRPr lang="en-US" b="0" i="0">
              <a:solidFill>
                <a:srgbClr val="202C8F"/>
              </a:solidFill>
              <a:effectLst/>
              <a:latin typeface="SansSerif" panose="00000400000000000000" charset="0"/>
              <a:cs typeface="SansSerif" panose="00000400000000000000" charset="0"/>
            </a:endParaRPr>
          </a:p>
          <a:p>
            <a:endParaRPr lang="en-US" b="0" i="0">
              <a:solidFill>
                <a:srgbClr val="202C8F"/>
              </a:solidFill>
              <a:effectLst/>
              <a:latin typeface="SansSerif" panose="00000400000000000000" charset="0"/>
              <a:cs typeface="SansSerif" panose="00000400000000000000" charset="0"/>
            </a:endParaRPr>
          </a:p>
          <a:p>
            <a:r>
              <a:rPr lang="en-US" b="0" i="0">
                <a:solidFill>
                  <a:srgbClr val="202C8F"/>
                </a:solidFill>
                <a:effectLst/>
                <a:latin typeface="SansSerif" panose="00000400000000000000" charset="0"/>
                <a:cs typeface="SansSerif" panose="00000400000000000000" charset="0"/>
              </a:rPr>
              <a:t>The algorithm takes raw unlabelled data as an input and divides the dataset into clusters and the process is repeated until the best clusters are found.</a:t>
            </a:r>
            <a:endParaRPr lang="en-US" b="0" i="0">
              <a:solidFill>
                <a:srgbClr val="202C8F"/>
              </a:solidFill>
              <a:effectLst/>
              <a:latin typeface="SansSerif" panose="00000400000000000000" charset="0"/>
              <a:cs typeface="SansSerif" panose="00000400000000000000" charset="0"/>
            </a:endParaRPr>
          </a:p>
        </p:txBody>
      </p:sp>
      <p:sp>
        <p:nvSpPr>
          <p:cNvPr id="4" name="Slide Number Placeholder 3"/>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IN" dirty="0"/>
          </a:p>
        </p:txBody>
      </p:sp>
      <p:sp>
        <p:nvSpPr>
          <p:cNvPr id="3" name="Content Placeholder 2"/>
          <p:cNvSpPr>
            <a:spLocks noGrp="1"/>
          </p:cNvSpPr>
          <p:nvPr>
            <p:ph sz="half" idx="1"/>
          </p:nvPr>
        </p:nvSpPr>
        <p:spPr/>
        <p:txBody>
          <a:bodyPr/>
          <a:lstStyle/>
          <a:p>
            <a:pPr marL="0" indent="0">
              <a:buNone/>
            </a:pPr>
            <a:r>
              <a:rPr sz="2400">
                <a:latin typeface="SansSerif" panose="00000400000000000000" charset="0"/>
                <a:cs typeface="SansSerif" panose="00000400000000000000" charset="0"/>
              </a:rPr>
              <a:t>We have created a Streamlit Application based on this </a:t>
            </a:r>
            <a:endParaRPr sz="2400">
              <a:latin typeface="SansSerif" panose="00000400000000000000" charset="0"/>
              <a:cs typeface="SansSerif" panose="00000400000000000000" charset="0"/>
            </a:endParaRPr>
          </a:p>
          <a:p>
            <a:pPr marL="0" indent="0">
              <a:buNone/>
            </a:pPr>
            <a:r>
              <a:rPr sz="2400">
                <a:latin typeface="SansSerif" panose="00000400000000000000" charset="0"/>
                <a:cs typeface="SansSerif" panose="00000400000000000000" charset="0"/>
              </a:rPr>
              <a:t>clustering technique, where we are taking the customer </a:t>
            </a:r>
            <a:endParaRPr sz="2400">
              <a:latin typeface="SansSerif" panose="00000400000000000000" charset="0"/>
              <a:cs typeface="SansSerif" panose="00000400000000000000" charset="0"/>
            </a:endParaRPr>
          </a:p>
          <a:p>
            <a:pPr marL="0" indent="0">
              <a:buNone/>
            </a:pPr>
            <a:r>
              <a:rPr sz="2400">
                <a:latin typeface="SansSerif" panose="00000400000000000000" charset="0"/>
                <a:cs typeface="SansSerif" panose="00000400000000000000" charset="0"/>
              </a:rPr>
              <a:t>details &amp; identifying which cluster the customer belongs to.</a:t>
            </a:r>
            <a:endParaRPr sz="2400">
              <a:latin typeface="SansSerif" panose="00000400000000000000" charset="0"/>
              <a:cs typeface="SansSerif" panose="00000400000000000000" charset="0"/>
            </a:endParaRPr>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9516" y="398467"/>
            <a:ext cx="5693664" cy="768096"/>
          </a:xfrm>
        </p:spPr>
        <p:txBody>
          <a:bodyPr/>
          <a:lstStyle/>
          <a:p>
            <a:r>
              <a:rPr lang="en-US" dirty="0">
                <a:latin typeface="Arial Black" panose="020B0A04020102020204" pitchFamily="34" charset="0"/>
                <a:ea typeface="Arial Regular" pitchFamily="34" charset="-122"/>
                <a:cs typeface="Arial Black" panose="020B0A04020102020204" pitchFamily="34" charset="0"/>
              </a:rPr>
              <a:t>Road Map</a:t>
            </a:r>
            <a:endParaRPr lang="en-US" sz="4400" b="1" dirty="0">
              <a:solidFill>
                <a:schemeClr val="accent6"/>
              </a:solidFill>
              <a:latin typeface="Arial Black" panose="020B0A04020102020204" pitchFamily="34" charset="0"/>
              <a:cs typeface="Arial Black" panose="020B0A04020102020204" pitchFamily="34" charset="0"/>
            </a:endParaRPr>
          </a:p>
        </p:txBody>
      </p:sp>
      <p:sp>
        <p:nvSpPr>
          <p:cNvPr id="3" name="Content Placeholder 2"/>
          <p:cNvSpPr>
            <a:spLocks noGrp="1"/>
          </p:cNvSpPr>
          <p:nvPr>
            <p:ph idx="1"/>
          </p:nvPr>
        </p:nvSpPr>
        <p:spPr>
          <a:xfrm>
            <a:off x="615463" y="1433146"/>
            <a:ext cx="8027376" cy="4459654"/>
          </a:xfrm>
        </p:spPr>
        <p:txBody>
          <a:bodyPr/>
          <a:lstStyle/>
          <a:p>
            <a:r>
              <a:rPr lang="en-US" dirty="0">
                <a:latin typeface="SansSerif" panose="00000400000000000000" charset="0"/>
                <a:cs typeface="SansSerif" panose="00000400000000000000" charset="0"/>
              </a:rPr>
              <a:t>Introduction​</a:t>
            </a:r>
            <a:endParaRPr lang="en-US" dirty="0">
              <a:latin typeface="SansSerif" panose="00000400000000000000" charset="0"/>
              <a:cs typeface="SansSerif" panose="00000400000000000000" charset="0"/>
            </a:endParaRPr>
          </a:p>
          <a:p>
            <a:r>
              <a:rPr lang="en-US" dirty="0">
                <a:latin typeface="SansSerif" panose="00000400000000000000" charset="0"/>
                <a:cs typeface="SansSerif" panose="00000400000000000000" charset="0"/>
              </a:rPr>
              <a:t>Objective</a:t>
            </a:r>
            <a:endParaRPr lang="en-US" dirty="0">
              <a:latin typeface="SansSerif" panose="00000400000000000000" charset="0"/>
              <a:cs typeface="SansSerif" panose="00000400000000000000" charset="0"/>
            </a:endParaRPr>
          </a:p>
          <a:p>
            <a:r>
              <a:rPr lang="en-US" sz="2400" dirty="0">
                <a:solidFill>
                  <a:schemeClr val="accent6"/>
                </a:solidFill>
                <a:latin typeface="SansSerif" panose="00000400000000000000" charset="0"/>
                <a:cs typeface="SansSerif" panose="00000400000000000000" charset="0"/>
              </a:rPr>
              <a:t>Implementation  details</a:t>
            </a:r>
            <a:endParaRPr lang="en-US" dirty="0">
              <a:latin typeface="SansSerif" panose="00000400000000000000" charset="0"/>
              <a:cs typeface="SansSerif" panose="00000400000000000000" charset="0"/>
            </a:endParaRPr>
          </a:p>
          <a:p>
            <a:r>
              <a:rPr lang="en-US" dirty="0">
                <a:latin typeface="SansSerif" panose="00000400000000000000" charset="0"/>
                <a:cs typeface="SansSerif" panose="00000400000000000000" charset="0"/>
              </a:rPr>
              <a:t>Methodology</a:t>
            </a:r>
            <a:endParaRPr lang="en-US" dirty="0">
              <a:latin typeface="SansSerif" panose="00000400000000000000" charset="0"/>
              <a:cs typeface="SansSerif" panose="00000400000000000000" charset="0"/>
            </a:endParaRPr>
          </a:p>
          <a:p>
            <a:r>
              <a:rPr lang="en-US" dirty="0">
                <a:latin typeface="SansSerif" panose="00000400000000000000" charset="0"/>
                <a:cs typeface="SansSerif" panose="00000400000000000000" charset="0"/>
              </a:rPr>
              <a:t>​Conclusion</a:t>
            </a:r>
            <a:endParaRPr lang="en-US" dirty="0">
              <a:latin typeface="SansSerif" panose="00000400000000000000" charset="0"/>
              <a:cs typeface="SansSerif" panose="00000400000000000000" charset="0"/>
            </a:endParaRPr>
          </a:p>
          <a:p>
            <a:endParaRPr lang="en-US" dirty="0">
              <a:latin typeface="SansSerif" panose="00000400000000000000" charset="0"/>
              <a:cs typeface="SansSerif" panose="00000400000000000000"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US" dirty="0"/>
          </a:p>
        </p:txBody>
      </p:sp>
      <p:sp>
        <p:nvSpPr>
          <p:cNvPr id="3" name="Content Placeholder 2"/>
          <p:cNvSpPr>
            <a:spLocks noGrp="1"/>
          </p:cNvSpPr>
          <p:nvPr>
            <p:ph idx="1"/>
          </p:nvPr>
        </p:nvSpPr>
        <p:spPr>
          <a:xfrm>
            <a:off x="3947746" y="3138854"/>
            <a:ext cx="7043342" cy="2784426"/>
          </a:xfrm>
        </p:spPr>
        <p:txBody>
          <a:bodyPr/>
          <a:lstStyle/>
          <a:p>
            <a:pPr algn="l"/>
            <a:r>
              <a:rPr lang="en-US" sz="2400" dirty="0">
                <a:latin typeface="SansSerif" panose="00000400000000000000" charset="0"/>
                <a:cs typeface="SansSerif" panose="00000400000000000000" charset="0"/>
              </a:rPr>
              <a:t>In marketing, customer segmentation is the process of </a:t>
            </a:r>
            <a:endParaRPr lang="en-US" sz="2400" dirty="0">
              <a:latin typeface="SansSerif" panose="00000400000000000000" charset="0"/>
              <a:cs typeface="SansSerif" panose="00000400000000000000" charset="0"/>
            </a:endParaRPr>
          </a:p>
          <a:p>
            <a:pPr algn="l"/>
            <a:r>
              <a:rPr lang="en-US" sz="2400" dirty="0">
                <a:latin typeface="SansSerif" panose="00000400000000000000" charset="0"/>
                <a:cs typeface="SansSerif" panose="00000400000000000000" charset="0"/>
              </a:rPr>
              <a:t>dividing a broad consumer or business market, normally </a:t>
            </a:r>
            <a:endParaRPr lang="en-US" sz="2400" dirty="0">
              <a:latin typeface="SansSerif" panose="00000400000000000000" charset="0"/>
              <a:cs typeface="SansSerif" panose="00000400000000000000" charset="0"/>
            </a:endParaRPr>
          </a:p>
          <a:p>
            <a:pPr algn="l"/>
            <a:r>
              <a:rPr lang="en-US" sz="2400" dirty="0">
                <a:latin typeface="SansSerif" panose="00000400000000000000" charset="0"/>
                <a:cs typeface="SansSerif" panose="00000400000000000000" charset="0"/>
              </a:rPr>
              <a:t>consisting of existing and potential customers, into sub groups of consumers based on some type of shared characteristics.</a:t>
            </a:r>
            <a:endParaRPr lang="en-US" sz="2400" dirty="0">
              <a:latin typeface="SansSerif" panose="00000400000000000000" charset="0"/>
              <a:cs typeface="SansSerif" panose="00000400000000000000" charset="0"/>
            </a:endParaRPr>
          </a:p>
        </p:txBody>
      </p:sp>
      <p:sp>
        <p:nvSpPr>
          <p:cNvPr id="15" name="Slide Number Placeholder 14"/>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endParaRPr lang="en-IN" dirty="0"/>
          </a:p>
        </p:txBody>
      </p:sp>
      <p:sp>
        <p:nvSpPr>
          <p:cNvPr id="3" name="Content Placeholder 2"/>
          <p:cNvSpPr>
            <a:spLocks noGrp="1"/>
          </p:cNvSpPr>
          <p:nvPr>
            <p:ph idx="1"/>
          </p:nvPr>
        </p:nvSpPr>
        <p:spPr/>
        <p:txBody>
          <a:bodyPr/>
          <a:lstStyle/>
          <a:p>
            <a:r>
              <a:rPr lang="en-US" sz="2400" dirty="0">
                <a:latin typeface="SansSerif" panose="00000400000000000000" charset="0"/>
                <a:cs typeface="SansSerif" panose="00000400000000000000" charset="0"/>
              </a:rPr>
              <a:t>A case requires to develop a customer segmentation to </a:t>
            </a:r>
            <a:endParaRPr lang="en-US" sz="2400" dirty="0">
              <a:latin typeface="SansSerif" panose="00000400000000000000" charset="0"/>
              <a:cs typeface="SansSerif" panose="00000400000000000000" charset="0"/>
            </a:endParaRPr>
          </a:p>
          <a:p>
            <a:r>
              <a:rPr lang="en-US" sz="2400" dirty="0">
                <a:latin typeface="SansSerif" panose="00000400000000000000" charset="0"/>
                <a:cs typeface="SansSerif" panose="00000400000000000000" charset="0"/>
              </a:rPr>
              <a:t>give recommendations like saving plans, loans, wealth </a:t>
            </a:r>
            <a:endParaRPr lang="en-US" sz="2400" dirty="0">
              <a:latin typeface="SansSerif" panose="00000400000000000000" charset="0"/>
              <a:cs typeface="SansSerif" panose="00000400000000000000" charset="0"/>
            </a:endParaRPr>
          </a:p>
          <a:p>
            <a:r>
              <a:rPr lang="en-US" sz="2400" dirty="0">
                <a:latin typeface="SansSerif" panose="00000400000000000000" charset="0"/>
                <a:cs typeface="SansSerif" panose="00000400000000000000" charset="0"/>
              </a:rPr>
              <a:t>management, etc. on target customers groups.</a:t>
            </a:r>
            <a:endParaRPr lang="en-US" sz="2400" dirty="0">
              <a:latin typeface="SansSerif" panose="00000400000000000000" charset="0"/>
              <a:cs typeface="SansSerif" panose="00000400000000000000" charset="0"/>
            </a:endParaRPr>
          </a:p>
        </p:txBody>
      </p:sp>
      <p:sp>
        <p:nvSpPr>
          <p:cNvPr id="5" name="Slide Number Placeholder 4"/>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solidFill>
                  <a:schemeClr val="accent6"/>
                </a:solidFill>
                <a:latin typeface="Arial Black" panose="020B0A04020102020204" pitchFamily="34" charset="0"/>
                <a:cs typeface="Arial Black" panose="020B0A04020102020204" pitchFamily="34" charset="0"/>
              </a:rPr>
              <a:t>Implementation</a:t>
            </a:r>
            <a:br>
              <a:rPr lang="en-US" sz="4400" b="1" dirty="0">
                <a:solidFill>
                  <a:schemeClr val="accent6"/>
                </a:solidFill>
                <a:latin typeface="Arial Black" panose="020B0A04020102020204" pitchFamily="34" charset="0"/>
                <a:cs typeface="Arial Black" panose="020B0A04020102020204" pitchFamily="34" charset="0"/>
              </a:rPr>
            </a:br>
            <a:r>
              <a:rPr lang="en-US" sz="4400" b="1" dirty="0">
                <a:solidFill>
                  <a:schemeClr val="accent6"/>
                </a:solidFill>
                <a:latin typeface="Arial Black" panose="020B0A04020102020204" pitchFamily="34" charset="0"/>
                <a:cs typeface="Arial Black" panose="020B0A04020102020204" pitchFamily="34" charset="0"/>
              </a:rPr>
              <a:t>details</a:t>
            </a:r>
            <a:endParaRPr lang="en-US" sz="4400" b="1" dirty="0">
              <a:solidFill>
                <a:schemeClr val="accent6"/>
              </a:solidFill>
              <a:latin typeface="Arial Black" panose="020B0A04020102020204" pitchFamily="34" charset="0"/>
              <a:cs typeface="Arial Black" panose="020B0A040201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4592" y="835270"/>
            <a:ext cx="5011616" cy="685800"/>
          </a:xfrm>
        </p:spPr>
        <p:txBody>
          <a:bodyPr/>
          <a:lstStyle/>
          <a:p>
            <a:r>
              <a:rPr lang="en-US" dirty="0"/>
              <a:t>Technology </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fld>
            <a:endParaRPr lang="en-US" dirty="0"/>
          </a:p>
        </p:txBody>
      </p:sp>
      <p:sp>
        <p:nvSpPr>
          <p:cNvPr id="3" name="Content Placeholder 2"/>
          <p:cNvSpPr>
            <a:spLocks noGrp="1"/>
          </p:cNvSpPr>
          <p:nvPr>
            <p:ph idx="1"/>
          </p:nvPr>
        </p:nvSpPr>
        <p:spPr>
          <a:xfrm>
            <a:off x="1148276" y="1738650"/>
            <a:ext cx="7028570" cy="2700528"/>
          </a:xfrm>
        </p:spPr>
        <p:txBody>
          <a:bodyPr/>
          <a:lstStyle/>
          <a:p>
            <a:pPr>
              <a:lnSpc>
                <a:spcPct val="150000"/>
              </a:lnSpc>
            </a:pPr>
            <a:r>
              <a:rPr lang="en-US" sz="2400" dirty="0">
                <a:latin typeface="SansSerif" panose="00000400000000000000" charset="0"/>
                <a:cs typeface="SansSerif" panose="00000400000000000000" charset="0"/>
              </a:rPr>
              <a:t>Python Streamlit – </a:t>
            </a:r>
            <a:r>
              <a:rPr lang="en-US" sz="2400" dirty="0" err="1">
                <a:latin typeface="SansSerif" panose="00000400000000000000" charset="0"/>
                <a:cs typeface="SansSerif" panose="00000400000000000000" charset="0"/>
              </a:rPr>
              <a:t>FrontEnd</a:t>
            </a:r>
            <a:endParaRPr lang="en-US" sz="2400" dirty="0">
              <a:latin typeface="SansSerif" panose="00000400000000000000" charset="0"/>
              <a:cs typeface="SansSerif" panose="00000400000000000000" charset="0"/>
            </a:endParaRPr>
          </a:p>
          <a:p>
            <a:pPr>
              <a:lnSpc>
                <a:spcPct val="150000"/>
              </a:lnSpc>
            </a:pPr>
            <a:r>
              <a:rPr lang="en-US" sz="2400" dirty="0">
                <a:latin typeface="SansSerif" panose="00000400000000000000" charset="0"/>
                <a:cs typeface="SansSerif" panose="00000400000000000000" charset="0"/>
              </a:rPr>
              <a:t>Jupyter Notebook – </a:t>
            </a:r>
            <a:r>
              <a:rPr lang="en-US" sz="2400" dirty="0" err="1">
                <a:latin typeface="SansSerif" panose="00000400000000000000" charset="0"/>
                <a:cs typeface="SansSerif" panose="00000400000000000000" charset="0"/>
              </a:rPr>
              <a:t>BackEnd</a:t>
            </a:r>
            <a:endParaRPr lang="en-US" sz="2400" dirty="0" err="1">
              <a:latin typeface="SansSerif" panose="00000400000000000000" charset="0"/>
              <a:cs typeface="SansSerif" panose="00000400000000000000" charset="0"/>
            </a:endParaRPr>
          </a:p>
          <a:p>
            <a:pPr>
              <a:lnSpc>
                <a:spcPct val="150000"/>
              </a:lnSpc>
            </a:pPr>
            <a:r>
              <a:rPr lang="en-US" sz="2400" dirty="0" err="1">
                <a:latin typeface="SansSerif" panose="00000400000000000000" charset="0"/>
                <a:cs typeface="SansSerif" panose="00000400000000000000" charset="0"/>
              </a:rPr>
              <a:t>K-Means </a:t>
            </a:r>
            <a:r>
              <a:rPr lang="en-US" sz="2400" dirty="0">
                <a:latin typeface="SansSerif" panose="00000400000000000000" charset="0"/>
                <a:cs typeface="SansSerif" panose="00000400000000000000" charset="0"/>
                <a:sym typeface="+mn-ea"/>
              </a:rPr>
              <a:t>– Algorithm for segmentation</a:t>
            </a:r>
            <a:endParaRPr lang="en-US" sz="2400" dirty="0">
              <a:latin typeface="SansSerif" panose="00000400000000000000" charset="0"/>
              <a:cs typeface="SansSerif" panose="00000400000000000000" charset="0"/>
            </a:endParaRPr>
          </a:p>
          <a:p>
            <a:endParaRPr lang="en-US" dirty="0">
              <a:latin typeface="SansSerif" panose="00000400000000000000" charset="0"/>
              <a:cs typeface="SansSerif" panose="00000400000000000000" charset="0"/>
            </a:endParaRPr>
          </a:p>
          <a:p>
            <a:endParaRPr lang="en-US" dirty="0">
              <a:latin typeface="SansSerif" panose="00000400000000000000" charset="0"/>
              <a:cs typeface="SansSerif" panose="00000400000000000000"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792" y="2931355"/>
            <a:ext cx="8037928" cy="787791"/>
          </a:xfrm>
        </p:spPr>
        <p:txBody>
          <a:bodyPr/>
          <a:lstStyle/>
          <a:p>
            <a:r>
              <a:rPr lang="en-US" sz="4000" dirty="0"/>
              <a:t>Hardware </a:t>
            </a:r>
            <a:r>
              <a:rPr lang="en-US" sz="4000" dirty="0" err="1"/>
              <a:t>Requriments</a:t>
            </a:r>
            <a:br>
              <a:rPr lang="en-US" sz="4000" dirty="0"/>
            </a:br>
            <a:endParaRPr lang="en-IN" sz="4000" dirty="0"/>
          </a:p>
        </p:txBody>
      </p:sp>
      <p:sp>
        <p:nvSpPr>
          <p:cNvPr id="3" name="Content Placeholder 2"/>
          <p:cNvSpPr>
            <a:spLocks noGrp="1"/>
          </p:cNvSpPr>
          <p:nvPr>
            <p:ph idx="1"/>
          </p:nvPr>
        </p:nvSpPr>
        <p:spPr>
          <a:xfrm>
            <a:off x="882396" y="1827041"/>
            <a:ext cx="2731242" cy="1095522"/>
          </a:xfrm>
        </p:spPr>
        <p:txBody>
          <a:bodyPr/>
          <a:lstStyle/>
          <a:p>
            <a:r>
              <a:rPr lang="en-US" sz="2000" dirty="0">
                <a:latin typeface="SansSerif" panose="00000400000000000000" charset="0"/>
                <a:cs typeface="SansSerif" panose="00000400000000000000" charset="0"/>
              </a:rPr>
              <a:t>Python</a:t>
            </a:r>
            <a:endParaRPr lang="en-US" sz="2000" dirty="0">
              <a:latin typeface="SansSerif" panose="00000400000000000000" charset="0"/>
              <a:cs typeface="SansSerif" panose="00000400000000000000" charset="0"/>
            </a:endParaRPr>
          </a:p>
          <a:p>
            <a:r>
              <a:rPr lang="en-US" altLang="en-IN" sz="2000" dirty="0">
                <a:latin typeface="SansSerif" panose="00000400000000000000" charset="0"/>
                <a:cs typeface="SansSerif" panose="00000400000000000000" charset="0"/>
              </a:rPr>
              <a:t>Jupyter Notebook</a:t>
            </a:r>
            <a:endParaRPr lang="en-US" altLang="en-IN" sz="2000" dirty="0">
              <a:latin typeface="SansSerif" panose="00000400000000000000" charset="0"/>
              <a:cs typeface="SansSerif" panose="00000400000000000000" charset="0"/>
            </a:endParaRPr>
          </a:p>
          <a:p>
            <a:endParaRPr lang="en-US" altLang="en-IN" sz="2000" dirty="0">
              <a:latin typeface="SansSerif" panose="00000400000000000000" charset="0"/>
              <a:cs typeface="SansSerif" panose="00000400000000000000" charset="0"/>
            </a:endParaRPr>
          </a:p>
        </p:txBody>
      </p:sp>
      <p:sp>
        <p:nvSpPr>
          <p:cNvPr id="4" name="Slide Number Placeholder 3"/>
          <p:cNvSpPr>
            <a:spLocks noGrp="1"/>
          </p:cNvSpPr>
          <p:nvPr>
            <p:ph type="sldNum" sz="quarter" idx="12"/>
          </p:nvPr>
        </p:nvSpPr>
        <p:spPr/>
        <p:txBody>
          <a:bodyPr/>
          <a:lstStyle/>
          <a:p>
            <a:fld id="{48F63A3B-78C7-47BE-AE5E-E10140E04643}" type="slidenum">
              <a:rPr lang="en-US" smtClean="0"/>
            </a:fld>
            <a:endParaRPr lang="en-US" dirty="0"/>
          </a:p>
        </p:txBody>
      </p:sp>
      <p:sp>
        <p:nvSpPr>
          <p:cNvPr id="6" name="Title 1"/>
          <p:cNvSpPr txBox="1"/>
          <p:nvPr/>
        </p:nvSpPr>
        <p:spPr>
          <a:xfrm>
            <a:off x="389792" y="1154723"/>
            <a:ext cx="8037928" cy="1649437"/>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US" sz="4000" dirty="0"/>
              <a:t>Software </a:t>
            </a:r>
            <a:r>
              <a:rPr lang="en-US" sz="4000" dirty="0" err="1"/>
              <a:t>Requriments</a:t>
            </a:r>
            <a:endParaRPr lang="en-IN" sz="4000" dirty="0"/>
          </a:p>
        </p:txBody>
      </p:sp>
      <p:sp>
        <p:nvSpPr>
          <p:cNvPr id="7" name="Content Placeholder 2"/>
          <p:cNvSpPr txBox="1"/>
          <p:nvPr/>
        </p:nvSpPr>
        <p:spPr>
          <a:xfrm>
            <a:off x="882396" y="3719146"/>
            <a:ext cx="2731242" cy="1095522"/>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360"/>
              </a:spcBef>
              <a:buFont typeface="Arial" panose="020B0604020202020204" pitchFamily="34" charset="0"/>
              <a:buNone/>
              <a:defRPr sz="1500" kern="1200">
                <a:solidFill>
                  <a:schemeClr val="accent6"/>
                </a:solidFill>
                <a:latin typeface="+mn-lt"/>
                <a:ea typeface="+mn-ea"/>
                <a:cs typeface="+mn-cs"/>
              </a:defRPr>
            </a:lvl1pPr>
            <a:lvl2pPr marL="685800" indent="-347345"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2pPr>
            <a:lvl3pPr marL="1143000" indent="-347345"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3pPr>
            <a:lvl4pPr marL="1600200" indent="-347345"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4pPr>
            <a:lvl5pPr marL="2057400" indent="-347345"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SansSerif" panose="00000400000000000000" charset="0"/>
                <a:cs typeface="SansSerif" panose="00000400000000000000" charset="0"/>
              </a:rPr>
              <a:t>Ram </a:t>
            </a:r>
            <a:r>
              <a:rPr lang="en-US" sz="2000" dirty="0">
                <a:latin typeface="SansSerif" panose="00000400000000000000" charset="0"/>
                <a:cs typeface="SansSerif" panose="00000400000000000000" charset="0"/>
                <a:sym typeface="+mn-ea"/>
              </a:rPr>
              <a:t>– 4 GB</a:t>
            </a:r>
            <a:endParaRPr lang="en-US" sz="2000" dirty="0">
              <a:latin typeface="SansSerif" panose="00000400000000000000" charset="0"/>
              <a:cs typeface="SansSerif" panose="00000400000000000000" charset="0"/>
              <a:sym typeface="+mn-ea"/>
            </a:endParaRPr>
          </a:p>
          <a:p>
            <a:endParaRPr lang="en-US" sz="2000" dirty="0">
              <a:latin typeface="SansSerif" panose="00000400000000000000" charset="0"/>
              <a:cs typeface="SansSerif" panose="00000400000000000000"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823" y="731520"/>
            <a:ext cx="5275385" cy="798342"/>
          </a:xfrm>
        </p:spPr>
        <p:txBody>
          <a:bodyPr/>
          <a:lstStyle/>
          <a:p>
            <a:r>
              <a:rPr lang="en-US" dirty="0"/>
              <a:t>Methodology</a:t>
            </a:r>
            <a:endParaRPr lang="en-IN" dirty="0"/>
          </a:p>
        </p:txBody>
      </p:sp>
      <p:sp>
        <p:nvSpPr>
          <p:cNvPr id="3" name="Content Placeholder 2"/>
          <p:cNvSpPr>
            <a:spLocks noGrp="1"/>
          </p:cNvSpPr>
          <p:nvPr>
            <p:ph idx="1"/>
          </p:nvPr>
        </p:nvSpPr>
        <p:spPr>
          <a:xfrm>
            <a:off x="756138" y="1635369"/>
            <a:ext cx="6632214" cy="3902848"/>
          </a:xfrm>
        </p:spPr>
        <p:txBody>
          <a:bodyPr/>
          <a:lstStyle/>
          <a:p>
            <a:r>
              <a:rPr lang="en-US" sz="2400" b="1" dirty="0">
                <a:latin typeface="SansSerif" panose="00000400000000000000" charset="0"/>
                <a:cs typeface="SansSerif" panose="00000400000000000000" charset="0"/>
              </a:rPr>
              <a:t>MODEL BUILDING :</a:t>
            </a:r>
            <a:endParaRPr lang="en-US" sz="2400" b="1" dirty="0">
              <a:latin typeface="SansSerif" panose="00000400000000000000" charset="0"/>
              <a:cs typeface="SansSerif" panose="00000400000000000000" charset="0"/>
            </a:endParaRPr>
          </a:p>
          <a:p>
            <a:r>
              <a:rPr lang="en-US" u="sng" dirty="0">
                <a:latin typeface="SansSerif" panose="00000400000000000000" charset="0"/>
                <a:cs typeface="SansSerif" panose="00000400000000000000" charset="0"/>
              </a:rPr>
              <a:t>Model building process where different machine learning algorithms are used to make different machine </a:t>
            </a:r>
            <a:endParaRPr lang="en-US" u="sng" dirty="0">
              <a:latin typeface="SansSerif" panose="00000400000000000000" charset="0"/>
              <a:cs typeface="SansSerif" panose="00000400000000000000" charset="0"/>
            </a:endParaRPr>
          </a:p>
          <a:p>
            <a:r>
              <a:rPr lang="en-US" u="sng" dirty="0">
                <a:latin typeface="SansSerif" panose="00000400000000000000" charset="0"/>
                <a:cs typeface="SansSerif" panose="00000400000000000000" charset="0"/>
              </a:rPr>
              <a:t>learning models for various applications.</a:t>
            </a:r>
            <a:r>
              <a:rPr lang="en-US" dirty="0">
                <a:latin typeface="SansSerif" panose="00000400000000000000" charset="0"/>
                <a:cs typeface="SansSerif" panose="00000400000000000000" charset="0"/>
              </a:rPr>
              <a:t> </a:t>
            </a:r>
            <a:endParaRPr lang="en-US" dirty="0">
              <a:latin typeface="SansSerif" panose="00000400000000000000" charset="0"/>
              <a:cs typeface="SansSerif" panose="00000400000000000000" charset="0"/>
            </a:endParaRPr>
          </a:p>
          <a:p>
            <a:endParaRPr lang="en-US" dirty="0">
              <a:latin typeface="SansSerif" panose="00000400000000000000" charset="0"/>
              <a:cs typeface="SansSerif" panose="00000400000000000000" charset="0"/>
            </a:endParaRPr>
          </a:p>
          <a:p>
            <a:r>
              <a:rPr lang="en-US" sz="2400" dirty="0">
                <a:latin typeface="SansSerif" panose="00000400000000000000" charset="0"/>
                <a:cs typeface="SansSerif" panose="00000400000000000000" charset="0"/>
              </a:rPr>
              <a:t>Model Deployment :</a:t>
            </a:r>
            <a:endParaRPr lang="en-US" sz="2400" dirty="0">
              <a:latin typeface="SansSerif" panose="00000400000000000000" charset="0"/>
              <a:cs typeface="SansSerif" panose="00000400000000000000" charset="0"/>
            </a:endParaRPr>
          </a:p>
          <a:p>
            <a:r>
              <a:rPr lang="en-US" u="sng" dirty="0">
                <a:latin typeface="SansSerif" panose="00000400000000000000" charset="0"/>
                <a:cs typeface="SansSerif" panose="00000400000000000000" charset="0"/>
              </a:rPr>
              <a:t>Model Deployment is the process where various ML algorithms are deployed on various platforms like flask, </a:t>
            </a:r>
            <a:endParaRPr lang="en-US" u="sng" dirty="0">
              <a:latin typeface="SansSerif" panose="00000400000000000000" charset="0"/>
              <a:cs typeface="SansSerif" panose="00000400000000000000" charset="0"/>
            </a:endParaRPr>
          </a:p>
          <a:p>
            <a:r>
              <a:rPr lang="en-US" u="sng" dirty="0">
                <a:latin typeface="SansSerif" panose="00000400000000000000" charset="0"/>
                <a:cs typeface="SansSerif" panose="00000400000000000000" charset="0"/>
              </a:rPr>
              <a:t>streamlit, various open source platforms, etc. Here we have used Streamlit to deploy our ML project.</a:t>
            </a:r>
            <a:endParaRPr lang="en-US" u="sng" dirty="0">
              <a:latin typeface="SansSerif" panose="00000400000000000000" charset="0"/>
              <a:cs typeface="SansSerif" panose="00000400000000000000" charset="0"/>
            </a:endParaRPr>
          </a:p>
        </p:txBody>
      </p:sp>
      <p:sp>
        <p:nvSpPr>
          <p:cNvPr id="4" name="Slide Number Placeholder 3"/>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4785" y="835269"/>
            <a:ext cx="6913567" cy="4702947"/>
          </a:xfrm>
        </p:spPr>
        <p:txBody>
          <a:bodyPr/>
          <a:lstStyle/>
          <a:p>
            <a:r>
              <a:rPr lang="en-US" sz="2400" dirty="0">
                <a:latin typeface="SansSerif" panose="00000400000000000000" charset="0"/>
                <a:cs typeface="SansSerif" panose="00000400000000000000" charset="0"/>
              </a:rPr>
              <a:t>MARKET SEGMENTATION INSIGHTS :</a:t>
            </a:r>
            <a:endParaRPr lang="en-US" sz="2400" dirty="0">
              <a:latin typeface="SansSerif" panose="00000400000000000000" charset="0"/>
              <a:cs typeface="SansSerif" panose="00000400000000000000" charset="0"/>
            </a:endParaRPr>
          </a:p>
          <a:p>
            <a:r>
              <a:rPr lang="en-US" dirty="0">
                <a:latin typeface="SansSerif" panose="00000400000000000000" charset="0"/>
                <a:cs typeface="SansSerif" panose="00000400000000000000" charset="0"/>
              </a:rPr>
              <a:t>Variables of Dataset :</a:t>
            </a:r>
            <a:endParaRPr lang="en-US" dirty="0">
              <a:latin typeface="SansSerif" panose="00000400000000000000" charset="0"/>
              <a:cs typeface="SansSerif" panose="00000400000000000000" charset="0"/>
            </a:endParaRPr>
          </a:p>
          <a:p>
            <a:r>
              <a:rPr lang="en-US" dirty="0">
                <a:latin typeface="SansSerif" panose="00000400000000000000" charset="0"/>
                <a:cs typeface="SansSerif" panose="00000400000000000000" charset="0"/>
              </a:rPr>
              <a:t>Balance</a:t>
            </a:r>
            <a:endParaRPr lang="en-US" dirty="0">
              <a:latin typeface="SansSerif" panose="00000400000000000000" charset="0"/>
              <a:cs typeface="SansSerif" panose="00000400000000000000" charset="0"/>
            </a:endParaRPr>
          </a:p>
          <a:p>
            <a:r>
              <a:rPr lang="en-US" dirty="0">
                <a:latin typeface="SansSerif" panose="00000400000000000000" charset="0"/>
                <a:cs typeface="SansSerif" panose="00000400000000000000" charset="0"/>
              </a:rPr>
              <a:t>Balance Frequency</a:t>
            </a:r>
            <a:endParaRPr lang="en-US" dirty="0">
              <a:latin typeface="SansSerif" panose="00000400000000000000" charset="0"/>
              <a:cs typeface="SansSerif" panose="00000400000000000000" charset="0"/>
            </a:endParaRPr>
          </a:p>
          <a:p>
            <a:r>
              <a:rPr lang="en-US" dirty="0">
                <a:latin typeface="SansSerif" panose="00000400000000000000" charset="0"/>
                <a:cs typeface="SansSerif" panose="00000400000000000000" charset="0"/>
              </a:rPr>
              <a:t>Purchases</a:t>
            </a:r>
            <a:endParaRPr lang="en-US" dirty="0">
              <a:latin typeface="SansSerif" panose="00000400000000000000" charset="0"/>
              <a:cs typeface="SansSerif" panose="00000400000000000000" charset="0"/>
            </a:endParaRPr>
          </a:p>
          <a:p>
            <a:r>
              <a:rPr lang="en-US" dirty="0">
                <a:latin typeface="SansSerif" panose="00000400000000000000" charset="0"/>
                <a:cs typeface="SansSerif" panose="00000400000000000000" charset="0"/>
              </a:rPr>
              <a:t>One-off Purchases</a:t>
            </a:r>
            <a:endParaRPr lang="en-US" dirty="0">
              <a:latin typeface="SansSerif" panose="00000400000000000000" charset="0"/>
              <a:cs typeface="SansSerif" panose="00000400000000000000" charset="0"/>
            </a:endParaRPr>
          </a:p>
          <a:p>
            <a:r>
              <a:rPr lang="en-US" dirty="0">
                <a:latin typeface="SansSerif" panose="00000400000000000000" charset="0"/>
                <a:cs typeface="SansSerif" panose="00000400000000000000" charset="0"/>
              </a:rPr>
              <a:t>Installment Purchases</a:t>
            </a:r>
            <a:endParaRPr lang="en-US" dirty="0">
              <a:latin typeface="SansSerif" panose="00000400000000000000" charset="0"/>
              <a:cs typeface="SansSerif" panose="00000400000000000000" charset="0"/>
            </a:endParaRPr>
          </a:p>
          <a:p>
            <a:r>
              <a:rPr lang="en-US" dirty="0">
                <a:latin typeface="SansSerif" panose="00000400000000000000" charset="0"/>
                <a:cs typeface="SansSerif" panose="00000400000000000000" charset="0"/>
              </a:rPr>
              <a:t>Cash Advance</a:t>
            </a:r>
            <a:endParaRPr lang="en-US" dirty="0">
              <a:latin typeface="SansSerif" panose="00000400000000000000" charset="0"/>
              <a:cs typeface="SansSerif" panose="00000400000000000000" charset="0"/>
            </a:endParaRPr>
          </a:p>
          <a:p>
            <a:r>
              <a:rPr lang="en-US" dirty="0">
                <a:latin typeface="SansSerif" panose="00000400000000000000" charset="0"/>
                <a:cs typeface="SansSerif" panose="00000400000000000000" charset="0"/>
              </a:rPr>
              <a:t>Purchases Frequency</a:t>
            </a:r>
            <a:endParaRPr lang="en-US" dirty="0">
              <a:latin typeface="SansSerif" panose="00000400000000000000" charset="0"/>
              <a:cs typeface="SansSerif" panose="00000400000000000000" charset="0"/>
            </a:endParaRPr>
          </a:p>
          <a:p>
            <a:r>
              <a:rPr lang="en-US" dirty="0">
                <a:latin typeface="SansSerif" panose="00000400000000000000" charset="0"/>
                <a:cs typeface="SansSerif" panose="00000400000000000000" charset="0"/>
                <a:sym typeface="+mn-ea"/>
              </a:rPr>
              <a:t>One-off Purcha</a:t>
            </a:r>
            <a:r>
              <a:rPr lang="en-US" dirty="0">
                <a:solidFill>
                  <a:srgbClr val="0070C0"/>
                </a:solidFill>
                <a:latin typeface="SansSerif" panose="00000400000000000000" charset="0"/>
                <a:cs typeface="SansSerif" panose="00000400000000000000" charset="0"/>
                <a:sym typeface="+mn-ea"/>
              </a:rPr>
              <a:t>ses Fr</a:t>
            </a:r>
            <a:r>
              <a:rPr lang="en-US" dirty="0">
                <a:latin typeface="SansSerif" panose="00000400000000000000" charset="0"/>
                <a:cs typeface="SansSerif" panose="00000400000000000000" charset="0"/>
                <a:sym typeface="+mn-ea"/>
              </a:rPr>
              <a:t>equency</a:t>
            </a:r>
            <a:endParaRPr lang="en-US" dirty="0">
              <a:latin typeface="SansSerif" panose="00000400000000000000" charset="0"/>
              <a:cs typeface="SansSerif" panose="00000400000000000000" charset="0"/>
            </a:endParaRPr>
          </a:p>
          <a:p>
            <a:r>
              <a:rPr lang="en-US" dirty="0">
                <a:latin typeface="SansSerif" panose="00000400000000000000" charset="0"/>
                <a:cs typeface="SansSerif" panose="00000400000000000000" charset="0"/>
                <a:sym typeface="+mn-ea"/>
              </a:rPr>
              <a:t>Purchases Installments Frequency</a:t>
            </a:r>
            <a:endParaRPr lang="en-US" dirty="0">
              <a:latin typeface="SansSerif" panose="00000400000000000000" charset="0"/>
              <a:cs typeface="SansSerif" panose="00000400000000000000" charset="0"/>
            </a:endParaRPr>
          </a:p>
          <a:p>
            <a:endParaRPr lang="en-US" dirty="0">
              <a:latin typeface="SansSerif" panose="00000400000000000000" charset="0"/>
              <a:cs typeface="SansSerif" panose="00000400000000000000" charset="0"/>
            </a:endParaRPr>
          </a:p>
          <a:p>
            <a:endParaRPr lang="en-US" dirty="0">
              <a:latin typeface="SansSerif" panose="00000400000000000000" charset="0"/>
              <a:cs typeface="SansSerif" panose="00000400000000000000" charset="0"/>
            </a:endParaRPr>
          </a:p>
        </p:txBody>
      </p:sp>
      <p:sp>
        <p:nvSpPr>
          <p:cNvPr id="4" name="Slide Number Placeholder 3"/>
          <p:cNvSpPr>
            <a:spLocks noGrp="1"/>
          </p:cNvSpPr>
          <p:nvPr>
            <p:ph type="sldNum" sz="quarter" idx="12"/>
          </p:nvPr>
        </p:nvSpPr>
        <p:spPr/>
        <p:txBody>
          <a:bodyPr/>
          <a:lstStyle/>
          <a:p>
            <a:fld id="{48F63A3B-78C7-47BE-AE5E-E10140E04643}" type="slidenum">
              <a:rPr lang="en-US" smtClean="0"/>
            </a:fld>
            <a:endParaRPr lang="en-US" dirty="0"/>
          </a:p>
        </p:txBody>
      </p:sp>
      <p:sp>
        <p:nvSpPr>
          <p:cNvPr id="2" name="Text Box 1"/>
          <p:cNvSpPr txBox="1"/>
          <p:nvPr/>
        </p:nvSpPr>
        <p:spPr>
          <a:xfrm>
            <a:off x="3709035" y="1344295"/>
            <a:ext cx="4773930" cy="3169285"/>
          </a:xfrm>
          <a:prstGeom prst="rect">
            <a:avLst/>
          </a:prstGeom>
          <a:noFill/>
        </p:spPr>
        <p:txBody>
          <a:bodyPr wrap="square" rtlCol="0">
            <a:spAutoFit/>
          </a:bodyPr>
          <a:p>
            <a:r>
              <a:rPr lang="en-US" sz="2000" dirty="0">
                <a:solidFill>
                  <a:srgbClr val="202C8F"/>
                </a:solidFill>
                <a:latin typeface="SansSerif" panose="00000400000000000000" charset="0"/>
                <a:cs typeface="SansSerif" panose="00000400000000000000" charset="0"/>
                <a:sym typeface="+mn-ea"/>
              </a:rPr>
              <a:t>Cash Advance Frequency</a:t>
            </a:r>
            <a:endParaRPr lang="en-US" sz="2000" dirty="0">
              <a:solidFill>
                <a:srgbClr val="202C8F"/>
              </a:solidFill>
              <a:latin typeface="SansSerif" panose="00000400000000000000" charset="0"/>
              <a:cs typeface="SansSerif" panose="00000400000000000000" charset="0"/>
            </a:endParaRPr>
          </a:p>
          <a:p>
            <a:r>
              <a:rPr lang="en-US" sz="2000" dirty="0">
                <a:solidFill>
                  <a:srgbClr val="202C8F"/>
                </a:solidFill>
                <a:latin typeface="SansSerif" panose="00000400000000000000" charset="0"/>
                <a:cs typeface="SansSerif" panose="00000400000000000000" charset="0"/>
                <a:sym typeface="+mn-ea"/>
              </a:rPr>
              <a:t>Cash Advance TRX</a:t>
            </a:r>
            <a:endParaRPr lang="en-US" sz="2000" dirty="0">
              <a:solidFill>
                <a:srgbClr val="202C8F"/>
              </a:solidFill>
              <a:latin typeface="SansSerif" panose="00000400000000000000" charset="0"/>
              <a:cs typeface="SansSerif" panose="00000400000000000000" charset="0"/>
            </a:endParaRPr>
          </a:p>
          <a:p>
            <a:r>
              <a:rPr lang="en-US" sz="2000" dirty="0">
                <a:solidFill>
                  <a:srgbClr val="202C8F"/>
                </a:solidFill>
                <a:latin typeface="SansSerif" panose="00000400000000000000" charset="0"/>
                <a:cs typeface="SansSerif" panose="00000400000000000000" charset="0"/>
                <a:sym typeface="+mn-ea"/>
              </a:rPr>
              <a:t>Purchases TRX</a:t>
            </a:r>
            <a:endParaRPr lang="en-US" sz="2000" dirty="0">
              <a:solidFill>
                <a:srgbClr val="202C8F"/>
              </a:solidFill>
              <a:latin typeface="SansSerif" panose="00000400000000000000" charset="0"/>
              <a:cs typeface="SansSerif" panose="00000400000000000000" charset="0"/>
            </a:endParaRPr>
          </a:p>
          <a:p>
            <a:r>
              <a:rPr lang="en-US" sz="2000" dirty="0">
                <a:solidFill>
                  <a:srgbClr val="202C8F"/>
                </a:solidFill>
                <a:latin typeface="SansSerif" panose="00000400000000000000" charset="0"/>
                <a:cs typeface="SansSerif" panose="00000400000000000000" charset="0"/>
                <a:sym typeface="+mn-ea"/>
              </a:rPr>
              <a:t>Credit Limit</a:t>
            </a:r>
            <a:endParaRPr lang="en-US" sz="2000" dirty="0">
              <a:solidFill>
                <a:srgbClr val="202C8F"/>
              </a:solidFill>
              <a:latin typeface="SansSerif" panose="00000400000000000000" charset="0"/>
              <a:cs typeface="SansSerif" panose="00000400000000000000" charset="0"/>
            </a:endParaRPr>
          </a:p>
          <a:p>
            <a:r>
              <a:rPr lang="en-US" sz="2000" dirty="0">
                <a:solidFill>
                  <a:srgbClr val="202C8F"/>
                </a:solidFill>
                <a:latin typeface="SansSerif" panose="00000400000000000000" charset="0"/>
                <a:cs typeface="SansSerif" panose="00000400000000000000" charset="0"/>
                <a:sym typeface="+mn-ea"/>
              </a:rPr>
              <a:t>Payments</a:t>
            </a:r>
            <a:endParaRPr lang="en-US" sz="2000" dirty="0">
              <a:solidFill>
                <a:srgbClr val="202C8F"/>
              </a:solidFill>
              <a:latin typeface="SansSerif" panose="00000400000000000000" charset="0"/>
              <a:cs typeface="SansSerif" panose="00000400000000000000" charset="0"/>
            </a:endParaRPr>
          </a:p>
          <a:p>
            <a:r>
              <a:rPr lang="en-US" sz="2000" dirty="0">
                <a:solidFill>
                  <a:srgbClr val="202C8F"/>
                </a:solidFill>
                <a:latin typeface="SansSerif" panose="00000400000000000000" charset="0"/>
                <a:cs typeface="SansSerif" panose="00000400000000000000" charset="0"/>
                <a:sym typeface="+mn-ea"/>
              </a:rPr>
              <a:t>Minimum Payments</a:t>
            </a:r>
            <a:endParaRPr lang="en-US" sz="2000" dirty="0">
              <a:solidFill>
                <a:srgbClr val="202C8F"/>
              </a:solidFill>
              <a:latin typeface="SansSerif" panose="00000400000000000000" charset="0"/>
              <a:cs typeface="SansSerif" panose="00000400000000000000" charset="0"/>
            </a:endParaRPr>
          </a:p>
          <a:p>
            <a:r>
              <a:rPr lang="en-US" sz="2000" dirty="0">
                <a:solidFill>
                  <a:srgbClr val="202C8F"/>
                </a:solidFill>
                <a:latin typeface="SansSerif" panose="00000400000000000000" charset="0"/>
                <a:cs typeface="SansSerif" panose="00000400000000000000" charset="0"/>
                <a:sym typeface="+mn-ea"/>
              </a:rPr>
              <a:t>PRC Full payment</a:t>
            </a:r>
            <a:endParaRPr lang="en-US" sz="2000" dirty="0">
              <a:solidFill>
                <a:srgbClr val="202C8F"/>
              </a:solidFill>
              <a:latin typeface="SansSerif" panose="00000400000000000000" charset="0"/>
              <a:cs typeface="SansSerif" panose="00000400000000000000" charset="0"/>
            </a:endParaRPr>
          </a:p>
          <a:p>
            <a:r>
              <a:rPr lang="en-US" sz="2000" dirty="0">
                <a:solidFill>
                  <a:srgbClr val="202C8F"/>
                </a:solidFill>
                <a:latin typeface="SansSerif" panose="00000400000000000000" charset="0"/>
                <a:cs typeface="SansSerif" panose="00000400000000000000" charset="0"/>
                <a:sym typeface="+mn-ea"/>
              </a:rPr>
              <a:t>Tenure</a:t>
            </a:r>
            <a:endParaRPr lang="en-US" sz="2000" dirty="0">
              <a:solidFill>
                <a:srgbClr val="202C8F"/>
              </a:solidFill>
              <a:latin typeface="SansSerif" panose="00000400000000000000" charset="0"/>
              <a:cs typeface="SansSerif" panose="00000400000000000000" charset="0"/>
            </a:endParaRPr>
          </a:p>
          <a:p>
            <a:r>
              <a:rPr lang="en-US" sz="2000" dirty="0">
                <a:solidFill>
                  <a:srgbClr val="202C8F"/>
                </a:solidFill>
                <a:latin typeface="SansSerif" panose="00000400000000000000" charset="0"/>
                <a:cs typeface="SansSerif" panose="00000400000000000000" charset="0"/>
                <a:sym typeface="+mn-ea"/>
              </a:rPr>
              <a:t>Cluster</a:t>
            </a:r>
            <a:endParaRPr lang="en-US" sz="2000" dirty="0">
              <a:solidFill>
                <a:srgbClr val="202C8F"/>
              </a:solidFill>
              <a:latin typeface="SansSerif" panose="00000400000000000000" charset="0"/>
              <a:cs typeface="SansSerif" panose="00000400000000000000" charset="0"/>
            </a:endParaRPr>
          </a:p>
          <a:p>
            <a:endParaRPr lang="en-US" sz="2000" dirty="0">
              <a:solidFill>
                <a:srgbClr val="202C8F"/>
              </a:solidFill>
              <a:latin typeface="SansSerif" panose="00000400000000000000" charset="0"/>
              <a:cs typeface="SansSerif" panose="00000400000000000000" charset="0"/>
            </a:endParaRPr>
          </a:p>
        </p:txBody>
      </p:sp>
    </p:spTree>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{CA2ABC0F-3723-41D0-BD0C-023BA2B6DB22}tf78438558_win32</Template>
  <TotalTime>0</TotalTime>
  <Words>2241</Words>
  <Application>WPS Presentation</Application>
  <PresentationFormat>Widescreen</PresentationFormat>
  <Paragraphs>116</Paragraphs>
  <Slides>12</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12</vt:i4>
      </vt:variant>
    </vt:vector>
  </HeadingPairs>
  <TitlesOfParts>
    <vt:vector size="25" baseType="lpstr">
      <vt:lpstr>Arial</vt:lpstr>
      <vt:lpstr>SimSun</vt:lpstr>
      <vt:lpstr>Wingdings</vt:lpstr>
      <vt:lpstr>Arial Black</vt:lpstr>
      <vt:lpstr>Arial Regular</vt:lpstr>
      <vt:lpstr>source-serif-pro</vt:lpstr>
      <vt:lpstr>AMGDT</vt:lpstr>
      <vt:lpstr>Roboto</vt:lpstr>
      <vt:lpstr>Verdana</vt:lpstr>
      <vt:lpstr>Sabon Next LT</vt:lpstr>
      <vt:lpstr>Arial Unicode MS</vt:lpstr>
      <vt:lpstr>SansSerif</vt:lpstr>
      <vt:lpstr>Office Theme</vt:lpstr>
      <vt:lpstr>MoodyTunes Music recommender using facial expression </vt:lpstr>
      <vt:lpstr>Road Map</vt:lpstr>
      <vt:lpstr>Introduction</vt:lpstr>
      <vt:lpstr>Objective</vt:lpstr>
      <vt:lpstr>Implementation details</vt:lpstr>
      <vt:lpstr>Technology </vt:lpstr>
      <vt:lpstr>Hardware Requriments </vt:lpstr>
      <vt:lpstr>Methodology</vt:lpstr>
      <vt:lpstr>PowerPoint 演示文稿</vt:lpstr>
      <vt:lpstr>CNN MOdel</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MoodyTunes Music recommendation using facial expression </dc:title>
  <dc:creator>Harshal Chitte</dc:creator>
  <cp:lastModifiedBy>priya</cp:lastModifiedBy>
  <cp:revision>3</cp:revision>
  <dcterms:created xsi:type="dcterms:W3CDTF">2022-09-29T15:58:00Z</dcterms:created>
  <dcterms:modified xsi:type="dcterms:W3CDTF">2022-10-03T18:46:41Z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E64B06127D2245018BC4C9325E9F8739</vt:lpwstr>
  </property>
  <property fmtid="{D5CDD505-2E9C-101B-9397-08002B2CF9AE}" pid="3" name="KSOProductBuildVer">
    <vt:lpwstr>1033-11.2.0.11341</vt:lpwstr>
  </property>
</Properties>
</file>