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96" r:id="rId7"/>
    <p:sldId id="265" r:id="rId8"/>
    <p:sldId id="266"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2" d="100"/>
          <a:sy n="72" d="100"/>
        </p:scale>
        <p:origin x="12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EF2945-44E0-409C-8CF9-77E8511CB26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102361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F2945-44E0-409C-8CF9-77E8511CB26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174152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F2945-44E0-409C-8CF9-77E8511CB26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6159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F2945-44E0-409C-8CF9-77E8511CB26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237753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F2945-44E0-409C-8CF9-77E8511CB263}"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279528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EF2945-44E0-409C-8CF9-77E8511CB263}"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275187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EF2945-44E0-409C-8CF9-77E8511CB263}"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341991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EF2945-44E0-409C-8CF9-77E8511CB263}"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12218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2945-44E0-409C-8CF9-77E8511CB263}"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124919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F2945-44E0-409C-8CF9-77E8511CB263}"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44846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F2945-44E0-409C-8CF9-77E8511CB263}"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131DF-3693-4E12-85A8-0397A9C32C4A}" type="slidenum">
              <a:rPr lang="en-US" smtClean="0"/>
              <a:t>‹#›</a:t>
            </a:fld>
            <a:endParaRPr lang="en-US"/>
          </a:p>
        </p:txBody>
      </p:sp>
    </p:spTree>
    <p:extLst>
      <p:ext uri="{BB962C8B-B14F-4D97-AF65-F5344CB8AC3E}">
        <p14:creationId xmlns:p14="http://schemas.microsoft.com/office/powerpoint/2010/main" val="272440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F2945-44E0-409C-8CF9-77E8511CB263}" type="datetimeFigureOut">
              <a:rPr lang="en-US" smtClean="0"/>
              <a:t>5/21/2023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131DF-3693-4E12-85A8-0397A9C32C4A}" type="slidenum">
              <a:rPr lang="en-US" smtClean="0"/>
              <a:t>‹#›</a:t>
            </a:fld>
            <a:endParaRPr lang="en-US"/>
          </a:p>
        </p:txBody>
      </p:sp>
    </p:spTree>
    <p:extLst>
      <p:ext uri="{BB962C8B-B14F-4D97-AF65-F5344CB8AC3E}">
        <p14:creationId xmlns:p14="http://schemas.microsoft.com/office/powerpoint/2010/main" val="3139345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9155-E35B-43A2-8631-B46FC4A4C442}"/>
              </a:ext>
            </a:extLst>
          </p:cNvPr>
          <p:cNvSpPr>
            <a:spLocks noGrp="1"/>
          </p:cNvSpPr>
          <p:nvPr>
            <p:ph type="ctrTitle"/>
          </p:nvPr>
        </p:nvSpPr>
        <p:spPr>
          <a:xfrm>
            <a:off x="685800" y="0"/>
            <a:ext cx="7772400" cy="1215888"/>
          </a:xfrm>
        </p:spPr>
        <p:txBody>
          <a:bodyPr>
            <a:normAutofit fontScale="90000"/>
          </a:bodyPr>
          <a:lstStyle/>
          <a:p>
            <a:r>
              <a:rPr lang="en-US" dirty="0"/>
              <a:t> </a:t>
            </a:r>
            <a:r>
              <a:rPr lang="en-US" sz="2700" b="1" dirty="0">
                <a:latin typeface="Times New Roman" panose="02020603050405020304" pitchFamily="18" charset="0"/>
                <a:cs typeface="Times New Roman" panose="02020603050405020304" pitchFamily="18" charset="0"/>
              </a:rPr>
              <a:t>PREDICTION OF USER BEHAVIOR IN SOCIAL NETWORK </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A4BEF0-DF88-42CF-86B9-571D50759A2D}"/>
              </a:ext>
            </a:extLst>
          </p:cNvPr>
          <p:cNvSpPr>
            <a:spLocks noGrp="1"/>
          </p:cNvSpPr>
          <p:nvPr>
            <p:ph type="subTitle" idx="1"/>
          </p:nvPr>
        </p:nvSpPr>
        <p:spPr>
          <a:xfrm>
            <a:off x="431074" y="1391478"/>
            <a:ext cx="8412480" cy="5466522"/>
          </a:xfrm>
        </p:spPr>
        <p:txBody>
          <a:bodyPr>
            <a:normAutofit fontScale="92500" lnSpcReduction="20000"/>
          </a:bodyPr>
          <a:lstStyle/>
          <a:p>
            <a:pPr>
              <a:lnSpc>
                <a:spcPct val="100000"/>
              </a:lnSpc>
            </a:pPr>
            <a:endParaRPr lang="en-IN" b="1" dirty="0">
              <a:latin typeface="Times New Roman" panose="02020603050405020304" pitchFamily="18" charset="0"/>
              <a:cs typeface="Times New Roman" panose="02020603050405020304" pitchFamily="18" charset="0"/>
            </a:endParaRPr>
          </a:p>
          <a:p>
            <a:pPr>
              <a:lnSpc>
                <a:spcPct val="100000"/>
              </a:lnSpc>
            </a:pPr>
            <a:r>
              <a:rPr lang="en-IN" sz="2600" dirty="0">
                <a:latin typeface="Times New Roman" panose="02020603050405020304" pitchFamily="18" charset="0"/>
                <a:cs typeface="Times New Roman" panose="02020603050405020304" pitchFamily="18" charset="0"/>
              </a:rPr>
              <a:t>PROJECT REVIEW</a:t>
            </a:r>
          </a:p>
          <a:p>
            <a:pPr>
              <a:lnSpc>
                <a:spcPct val="100000"/>
              </a:lnSpc>
            </a:pPr>
            <a:endParaRPr lang="en-IN" dirty="0">
              <a:latin typeface="Times New Roman" panose="02020603050405020304" pitchFamily="18" charset="0"/>
              <a:cs typeface="Times New Roman" panose="02020603050405020304" pitchFamily="18" charset="0"/>
            </a:endParaRPr>
          </a:p>
          <a:p>
            <a:pPr>
              <a:lnSpc>
                <a:spcPct val="100000"/>
              </a:lnSpc>
            </a:pPr>
            <a:r>
              <a:rPr lang="en-IN" sz="2600" i="1" dirty="0">
                <a:latin typeface="Times New Roman" panose="02020603050405020304" pitchFamily="18" charset="0"/>
                <a:cs typeface="Times New Roman" panose="02020603050405020304" pitchFamily="18" charset="0"/>
              </a:rPr>
              <a:t>Presented by</a:t>
            </a:r>
          </a:p>
          <a:p>
            <a:pPr>
              <a:lnSpc>
                <a:spcPct val="100000"/>
              </a:lnSpc>
            </a:pPr>
            <a:endParaRPr lang="en-IN" sz="2600" i="1" dirty="0">
              <a:latin typeface="Times New Roman" panose="02020603050405020304" pitchFamily="18" charset="0"/>
              <a:cs typeface="Times New Roman" panose="02020603050405020304" pitchFamily="18" charset="0"/>
            </a:endParaRPr>
          </a:p>
          <a:p>
            <a:pPr algn="l">
              <a:lnSpc>
                <a:spcPct val="100000"/>
              </a:lnSpc>
            </a:pPr>
            <a:r>
              <a:rPr lang="en-US" sz="2600" b="1" dirty="0">
                <a:latin typeface="Times New Roman" panose="02020603050405020304" pitchFamily="18" charset="0"/>
                <a:cs typeface="Times New Roman" panose="02020603050405020304" pitchFamily="18" charset="0"/>
              </a:rPr>
              <a:t>                M.DHANASEKAR     -  	 510819205002</a:t>
            </a:r>
          </a:p>
          <a:p>
            <a:pPr algn="l">
              <a:lnSpc>
                <a:spcPct val="100000"/>
              </a:lnSpc>
            </a:pPr>
            <a:r>
              <a:rPr lang="en-US" sz="2600" b="1" dirty="0">
                <a:latin typeface="Times New Roman" panose="02020603050405020304" pitchFamily="18" charset="0"/>
                <a:cs typeface="Times New Roman" panose="02020603050405020304" pitchFamily="18" charset="0"/>
              </a:rPr>
              <a:t>                R.PRIYANKHA          -      510819205010</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On 22-05-2023</a:t>
            </a:r>
          </a:p>
          <a:p>
            <a:pPr>
              <a:lnSpc>
                <a:spcPct val="100000"/>
              </a:lnSpc>
            </a:pPr>
            <a:endParaRPr lang="en-US" b="1" dirty="0">
              <a:latin typeface="Times New Roman" panose="02020603050405020304" pitchFamily="18" charset="0"/>
              <a:cs typeface="Times New Roman" panose="02020603050405020304" pitchFamily="18" charset="0"/>
            </a:endParaRPr>
          </a:p>
          <a:p>
            <a:pPr algn="l">
              <a:lnSpc>
                <a:spcPct val="100000"/>
              </a:lnSpc>
            </a:pP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PROJECT GUIDE                             PROJECT COORDINATOR</a:t>
            </a:r>
          </a:p>
          <a:p>
            <a:pPr algn="l">
              <a:lnSpc>
                <a:spcPct val="100000"/>
              </a:lnSpc>
            </a:pPr>
            <a:r>
              <a:rPr lang="en-US" dirty="0">
                <a:latin typeface="Times New Roman" panose="02020603050405020304" pitchFamily="18" charset="0"/>
                <a:cs typeface="Times New Roman" panose="02020603050405020304" pitchFamily="18" charset="0"/>
              </a:rPr>
              <a:t> Mr. D. DURAI KUMAR                        Mr. D. DURAI KUMAR</a:t>
            </a:r>
          </a:p>
          <a:p>
            <a:pPr algn="l">
              <a:lnSpc>
                <a:spcPct val="10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HOD/IT                                                   HOD/IT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743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67DA-A838-4851-B040-1AE9FA57FFE4}"/>
              </a:ext>
            </a:extLst>
          </p:cNvPr>
          <p:cNvSpPr>
            <a:spLocks noGrp="1"/>
          </p:cNvSpPr>
          <p:nvPr>
            <p:ph type="ctrTitle"/>
          </p:nvPr>
        </p:nvSpPr>
        <p:spPr>
          <a:xfrm>
            <a:off x="685800" y="182878"/>
            <a:ext cx="7772400" cy="427129"/>
          </a:xfrm>
        </p:spPr>
        <p:txBody>
          <a:bodyPr>
            <a:normAutofit/>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SYSTEM SPECIFICATION</a:t>
            </a:r>
            <a:endParaRPr lang="en-US" sz="6600" dirty="0"/>
          </a:p>
        </p:txBody>
      </p:sp>
      <p:sp>
        <p:nvSpPr>
          <p:cNvPr id="3" name="Subtitle 2">
            <a:extLst>
              <a:ext uri="{FF2B5EF4-FFF2-40B4-BE49-F238E27FC236}">
                <a16:creationId xmlns:a16="http://schemas.microsoft.com/office/drawing/2014/main" id="{5906955E-81EC-4984-A8F3-0917A6D5C74C}"/>
              </a:ext>
            </a:extLst>
          </p:cNvPr>
          <p:cNvSpPr>
            <a:spLocks noGrp="1"/>
          </p:cNvSpPr>
          <p:nvPr>
            <p:ph type="subTitle" idx="1"/>
          </p:nvPr>
        </p:nvSpPr>
        <p:spPr>
          <a:xfrm>
            <a:off x="685799" y="822959"/>
            <a:ext cx="7922623" cy="5617029"/>
          </a:xfrm>
        </p:spPr>
        <p:txBody>
          <a:bodyPr>
            <a:normAutofit fontScale="92500" lnSpcReduction="20000"/>
          </a:bodyPr>
          <a:lstStyle/>
          <a:p>
            <a:pPr algn="just">
              <a:lnSpc>
                <a:spcPct val="150000"/>
              </a:lnSpc>
              <a:tabLst>
                <a:tab pos="80010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8001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Hard Disk		:	500GB and Above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8001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RAM		: 	4GB and Above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8001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Processor		:	i3 and Above</a:t>
            </a:r>
            <a:endParaRPr lang="en-IN" sz="26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1000"/>
              </a:spcAft>
              <a:tabLst>
                <a:tab pos="80010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marL="342900" lvl="0" indent="-342900" algn="just">
              <a:lnSpc>
                <a:spcPct val="150000"/>
              </a:lnSpc>
              <a:spcAft>
                <a:spcPts val="1000"/>
              </a:spcAft>
              <a:buFont typeface="Symbol" panose="05050102010706020507" pitchFamily="18" charset="2"/>
              <a:buChar char=""/>
              <a:tabLst>
                <a:tab pos="80010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 (64 bit) </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80010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Software Editor	: 	PyCharm</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80010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Language                :           Python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94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B3462-4341-4801-973B-FC630C63A364}"/>
              </a:ext>
            </a:extLst>
          </p:cNvPr>
          <p:cNvSpPr txBox="1"/>
          <p:nvPr/>
        </p:nvSpPr>
        <p:spPr>
          <a:xfrm>
            <a:off x="1079890" y="509452"/>
            <a:ext cx="7824651"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SYSTEM DESIGN</a:t>
            </a:r>
            <a:endParaRPr lang="en-US" sz="2400" dirty="0"/>
          </a:p>
        </p:txBody>
      </p:sp>
      <p:pic>
        <p:nvPicPr>
          <p:cNvPr id="3" name="Graphic 1">
            <a:extLst>
              <a:ext uri="{FF2B5EF4-FFF2-40B4-BE49-F238E27FC236}">
                <a16:creationId xmlns:a16="http://schemas.microsoft.com/office/drawing/2014/main" id="{DB7C1DA4-B19D-472D-82F4-99B20A6660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281" y="1215189"/>
            <a:ext cx="8212210" cy="5313035"/>
          </a:xfrm>
          <a:prstGeom prst="rect">
            <a:avLst/>
          </a:prstGeom>
        </p:spPr>
      </p:pic>
    </p:spTree>
    <p:extLst>
      <p:ext uri="{BB962C8B-B14F-4D97-AF65-F5344CB8AC3E}">
        <p14:creationId xmlns:p14="http://schemas.microsoft.com/office/powerpoint/2010/main" val="202786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02E31-6F29-4213-99F4-8176BBBCD4B3}"/>
              </a:ext>
            </a:extLst>
          </p:cNvPr>
          <p:cNvSpPr txBox="1"/>
          <p:nvPr/>
        </p:nvSpPr>
        <p:spPr>
          <a:xfrm>
            <a:off x="979714" y="496389"/>
            <a:ext cx="7445829" cy="461665"/>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DATA  FLOW DIAGRAM</a:t>
            </a:r>
            <a:endParaRPr lang="en-US" sz="2400" dirty="0"/>
          </a:p>
        </p:txBody>
      </p:sp>
      <p:pic>
        <p:nvPicPr>
          <p:cNvPr id="3" name="Picture 2">
            <a:extLst>
              <a:ext uri="{FF2B5EF4-FFF2-40B4-BE49-F238E27FC236}">
                <a16:creationId xmlns:a16="http://schemas.microsoft.com/office/drawing/2014/main" id="{53F15122-7E97-45E3-B19C-ADC4C211189B}"/>
              </a:ext>
            </a:extLst>
          </p:cNvPr>
          <p:cNvPicPr>
            <a:picLocks noChangeAspect="1"/>
          </p:cNvPicPr>
          <p:nvPr/>
        </p:nvPicPr>
        <p:blipFill>
          <a:blip r:embed="rId2"/>
          <a:stretch>
            <a:fillRect/>
          </a:stretch>
        </p:blipFill>
        <p:spPr>
          <a:xfrm>
            <a:off x="597923" y="1565909"/>
            <a:ext cx="8209410" cy="4169996"/>
          </a:xfrm>
          <a:prstGeom prst="rect">
            <a:avLst/>
          </a:prstGeom>
        </p:spPr>
      </p:pic>
    </p:spTree>
    <p:extLst>
      <p:ext uri="{BB962C8B-B14F-4D97-AF65-F5344CB8AC3E}">
        <p14:creationId xmlns:p14="http://schemas.microsoft.com/office/powerpoint/2010/main" val="260165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9521C-FAB1-4CB3-90B3-6670E679017E}"/>
              </a:ext>
            </a:extLst>
          </p:cNvPr>
          <p:cNvSpPr txBox="1"/>
          <p:nvPr/>
        </p:nvSpPr>
        <p:spPr>
          <a:xfrm>
            <a:off x="927462" y="169818"/>
            <a:ext cx="7641772" cy="738664"/>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PROJECT DESCRIPTION</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820E1B08-731A-4B1C-BBE2-8C35753CBDAF}"/>
              </a:ext>
            </a:extLst>
          </p:cNvPr>
          <p:cNvSpPr txBox="1"/>
          <p:nvPr/>
        </p:nvSpPr>
        <p:spPr>
          <a:xfrm>
            <a:off x="515982" y="539150"/>
            <a:ext cx="8464731" cy="6740307"/>
          </a:xfrm>
          <a:prstGeom prst="rect">
            <a:avLst/>
          </a:prstGeom>
          <a:noFill/>
        </p:spPr>
        <p:txBody>
          <a:bodyPr wrap="square" rtlCol="0">
            <a:spAutoFit/>
          </a:bodyPr>
          <a:lstStyle/>
          <a:p>
            <a:pPr marL="0" marR="0" lvl="0" indent="0" algn="l" defTabSz="914400" rtl="0" eaLnBrk="1" fontAlgn="auto" latinLnBrk="0" hangingPunct="1">
              <a:spcBef>
                <a:spcPts val="1000"/>
              </a:spcBef>
              <a:spcAft>
                <a:spcPts val="100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MODULES</a:t>
            </a:r>
          </a:p>
          <a:p>
            <a:pPr marL="0" marR="0" lvl="0" indent="0" algn="l" defTabSz="914400" rtl="0" eaLnBrk="1" fontAlgn="auto" latinLnBrk="0" hangingPunct="1">
              <a:spcBef>
                <a:spcPts val="1000"/>
              </a:spcBef>
              <a:spcAft>
                <a:spcPts val="100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proposed system consists of five modules . They are as follows:</a:t>
            </a:r>
          </a:p>
          <a:p>
            <a:pPr marL="228600" marR="0" lvl="0" indent="-228600" algn="l" defTabSz="914400" rtl="0" eaLnBrk="1" fontAlgn="auto" latinLnBrk="0" hangingPunct="1">
              <a:spcBef>
                <a:spcPts val="1000"/>
              </a:spcBef>
              <a:spcAft>
                <a:spcPts val="100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Data collection.</a:t>
            </a:r>
          </a:p>
          <a:p>
            <a:pPr marL="228600" marR="0" lvl="0" indent="-228600" algn="l" defTabSz="914400" rtl="0" eaLnBrk="1" fontAlgn="auto" latinLnBrk="0" hangingPunct="1">
              <a:spcBef>
                <a:spcPts val="1000"/>
              </a:spcBef>
              <a:spcAft>
                <a:spcPts val="100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Data Preprocessing.</a:t>
            </a:r>
          </a:p>
          <a:p>
            <a:pPr marL="228600" marR="0" lvl="0" indent="-228600" algn="l" defTabSz="914400" rtl="0" eaLnBrk="1" fontAlgn="auto" latinLnBrk="0" hangingPunct="1">
              <a:spcBef>
                <a:spcPts val="1000"/>
              </a:spcBef>
              <a:spcAft>
                <a:spcPts val="100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Selection.</a:t>
            </a:r>
          </a:p>
          <a:p>
            <a:pPr marL="228600" marR="0" lvl="0" indent="-228600" algn="l" defTabSz="914400" rtl="0" eaLnBrk="1" fontAlgn="auto" latinLnBrk="0" hangingPunct="1">
              <a:spcBef>
                <a:spcPts val="1000"/>
              </a:spcBef>
              <a:spcAft>
                <a:spcPts val="100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Evaluation and Validation.</a:t>
            </a:r>
          </a:p>
          <a:p>
            <a:pPr marL="228600" marR="0" lvl="0" indent="-228600" algn="l" defTabSz="914400" rtl="0" eaLnBrk="1" fontAlgn="auto" latinLnBrk="0" hangingPunct="1">
              <a:spcBef>
                <a:spcPts val="1000"/>
              </a:spcBef>
              <a:spcAft>
                <a:spcPts val="100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Prediction Results.</a:t>
            </a:r>
          </a:p>
          <a:p>
            <a:pPr marL="228600" marR="0" lvl="0" indent="0" algn="l" defTabSz="914400" rtl="0" eaLnBrk="1" fontAlgn="auto" latinLnBrk="0" hangingPunct="1">
              <a:spcBef>
                <a:spcPts val="1000"/>
              </a:spcBef>
              <a:spcAft>
                <a:spcPts val="100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228600" marR="0" lvl="0" indent="0" algn="l" defTabSz="914400" rtl="0" eaLnBrk="1" fontAlgn="auto" latinLnBrk="0" hangingPunct="1">
              <a:spcBef>
                <a:spcPts val="1000"/>
              </a:spcBef>
              <a:spcAft>
                <a:spcPts val="100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13769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6EB8-DF99-4415-ABCF-275770A78C62}"/>
              </a:ext>
            </a:extLst>
          </p:cNvPr>
          <p:cNvSpPr>
            <a:spLocks noGrp="1"/>
          </p:cNvSpPr>
          <p:nvPr>
            <p:ph type="ctrTitle"/>
          </p:nvPr>
        </p:nvSpPr>
        <p:spPr>
          <a:xfrm>
            <a:off x="685800" y="365759"/>
            <a:ext cx="7772400" cy="583883"/>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DATA COLLECTION</a:t>
            </a:r>
            <a:endParaRPr lang="en-US" dirty="0"/>
          </a:p>
        </p:txBody>
      </p:sp>
      <p:sp>
        <p:nvSpPr>
          <p:cNvPr id="3" name="Subtitle 2">
            <a:extLst>
              <a:ext uri="{FF2B5EF4-FFF2-40B4-BE49-F238E27FC236}">
                <a16:creationId xmlns:a16="http://schemas.microsoft.com/office/drawing/2014/main" id="{B6F66471-CABF-4CB3-B938-6FB17B27EF67}"/>
              </a:ext>
            </a:extLst>
          </p:cNvPr>
          <p:cNvSpPr>
            <a:spLocks noGrp="1"/>
          </p:cNvSpPr>
          <p:nvPr>
            <p:ph type="subTitle" idx="1"/>
          </p:nvPr>
        </p:nvSpPr>
        <p:spPr>
          <a:xfrm>
            <a:off x="352697" y="1123405"/>
            <a:ext cx="8569234" cy="5368835"/>
          </a:xfrm>
        </p:spPr>
        <p:txBody>
          <a:bodyPr>
            <a:normAutofit lnSpcReduction="10000"/>
          </a:bodyPr>
          <a:lstStyle/>
          <a:p>
            <a:pPr marL="342900" marR="0" lvl="0" indent="-3429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collection is typically involves gathering large volumes of text data, such as social media posts, product reviews, customer feedback, news articles, and blogs. </a:t>
            </a:r>
          </a:p>
          <a:p>
            <a:pPr marL="342900" marR="0" lvl="0" indent="-3429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data can be collected manually or through web scraping tools that automatically extract data from websites.</a:t>
            </a:r>
          </a:p>
          <a:p>
            <a:pPr marL="342900" marR="0" lvl="0" indent="-3429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dirty="0">
                <a:latin typeface="Times New Roman" panose="02020603050405020304" pitchFamily="18" charset="0"/>
                <a:ea typeface="Calibri" panose="020F0502020204030204" pitchFamily="34" charset="0"/>
                <a:cs typeface="Times New Roman" panose="02020603050405020304" pitchFamily="18" charset="0"/>
              </a:rPr>
              <a:t>Also, data can be extracted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from the user manually using exported chat document , twitter dataset, posts, comments, etc.</a:t>
            </a:r>
          </a:p>
          <a:p>
            <a:pPr marL="342900" marR="0" lvl="0" indent="-3429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dirty="0">
                <a:effectLst/>
                <a:latin typeface="Times New Roman" panose="02020603050405020304" pitchFamily="18" charset="0"/>
                <a:ea typeface="Times New Roman" panose="02020603050405020304" pitchFamily="18" charset="0"/>
              </a:rPr>
              <a:t>One important consideration when collecting User </a:t>
            </a:r>
            <a:r>
              <a:rPr lang="en-US" dirty="0" err="1">
                <a:effectLst/>
                <a:latin typeface="Times New Roman" panose="02020603050405020304" pitchFamily="18" charset="0"/>
                <a:ea typeface="Times New Roman" panose="02020603050405020304" pitchFamily="18" charset="0"/>
              </a:rPr>
              <a:t>Behaviour</a:t>
            </a:r>
            <a:r>
              <a:rPr lang="en-US" dirty="0">
                <a:effectLst/>
                <a:latin typeface="Times New Roman" panose="02020603050405020304" pitchFamily="18" charset="0"/>
                <a:ea typeface="Times New Roman" panose="02020603050405020304" pitchFamily="18" charset="0"/>
              </a:rPr>
              <a:t> data is to ensure that the data is diverse and representative.</a:t>
            </a:r>
          </a:p>
          <a:p>
            <a:pPr marL="342900" marR="0" lvl="0" indent="-3429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dirty="0">
                <a:effectLst/>
                <a:latin typeface="Times New Roman" panose="02020603050405020304" pitchFamily="18" charset="0"/>
                <a:ea typeface="Times New Roman" panose="02020603050405020304" pitchFamily="18" charset="0"/>
              </a:rPr>
              <a:t> This means collecting data from a wide range of social media users, including those with different dialects or accents, and those who use different mode of texting</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89535" marR="29083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0" lvl="0" indent="-3429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4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8CCA-9A76-47B2-8675-4D1B349C124C}"/>
              </a:ext>
            </a:extLst>
          </p:cNvPr>
          <p:cNvSpPr>
            <a:spLocks noGrp="1"/>
          </p:cNvSpPr>
          <p:nvPr>
            <p:ph type="ctrTitle"/>
          </p:nvPr>
        </p:nvSpPr>
        <p:spPr>
          <a:xfrm>
            <a:off x="685800" y="199164"/>
            <a:ext cx="7772400" cy="732563"/>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DATA PREPROCESSING</a:t>
            </a:r>
            <a:endParaRPr lang="en-US" dirty="0"/>
          </a:p>
        </p:txBody>
      </p:sp>
      <p:sp>
        <p:nvSpPr>
          <p:cNvPr id="3" name="Subtitle 2">
            <a:extLst>
              <a:ext uri="{FF2B5EF4-FFF2-40B4-BE49-F238E27FC236}">
                <a16:creationId xmlns:a16="http://schemas.microsoft.com/office/drawing/2014/main" id="{DF9072E8-EF3D-401F-9855-7F6F974A7B9F}"/>
              </a:ext>
            </a:extLst>
          </p:cNvPr>
          <p:cNvSpPr>
            <a:spLocks noGrp="1"/>
          </p:cNvSpPr>
          <p:nvPr>
            <p:ph type="subTitle" idx="1"/>
          </p:nvPr>
        </p:nvSpPr>
        <p:spPr>
          <a:xfrm>
            <a:off x="457201" y="1110343"/>
            <a:ext cx="8458198" cy="5055325"/>
          </a:xfrm>
        </p:spPr>
        <p:txBody>
          <a:bodyPr>
            <a:normAutofit fontScale="92500" lnSpcReduction="10000"/>
          </a:bodyPr>
          <a:lstStyle/>
          <a:p>
            <a:pPr marL="342900" indent="-342900" algn="just">
              <a:lnSpc>
                <a:spcPct val="110000"/>
              </a:lnSpc>
              <a:buFont typeface="Arial" panose="020B0604020202020204" pitchFamily="34" charset="0"/>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Data preprocessing is</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used for cleaning</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data and making it suitable</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for a</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machine learning</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model which also</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increases</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accuracy</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and efficiency</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of a</a:t>
            </a:r>
            <a:r>
              <a:rPr lang="en-US" sz="2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machine</a:t>
            </a:r>
            <a:r>
              <a:rPr lang="en-US" sz="26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26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model.</a:t>
            </a:r>
            <a:r>
              <a:rPr lang="en-US" sz="2600" dirty="0">
                <a:latin typeface="Times New Roman" panose="02020603050405020304" pitchFamily="18" charset="0"/>
                <a:cs typeface="Times New Roman" panose="02020603050405020304" pitchFamily="18" charset="0"/>
              </a:rPr>
              <a:t>.</a:t>
            </a:r>
          </a:p>
          <a:p>
            <a:pPr marL="342900" indent="-342900" algn="just">
              <a:lnSpc>
                <a:spcPct val="11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To preprocess the collected data  NLP techniques such as tokenization, stemming, lemmatization ,topic modelling are used. </a:t>
            </a:r>
          </a:p>
          <a:p>
            <a:pPr marL="342900" indent="-342900" algn="just">
              <a:lnSpc>
                <a:spcPct val="11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Additionally, the data may be normalized, filtered, or transformed as necessary to ensure that it can be used for analysis.</a:t>
            </a:r>
          </a:p>
          <a:p>
            <a:pPr marL="342900" indent="-342900" algn="just">
              <a:lnSpc>
                <a:spcPct val="110000"/>
              </a:lnSpc>
              <a:buFont typeface="Arial" panose="020B0604020202020204" pitchFamily="34" charset="0"/>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technique used for feature extraction is TF-IDF in natural language processing (NLP) to transform text data into numerical features that can be used for machine learning algorithms.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306659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3BE7-3889-4820-A600-CD543526480E}"/>
              </a:ext>
            </a:extLst>
          </p:cNvPr>
          <p:cNvSpPr>
            <a:spLocks noGrp="1"/>
          </p:cNvSpPr>
          <p:nvPr>
            <p:ph type="ctrTitle"/>
          </p:nvPr>
        </p:nvSpPr>
        <p:spPr>
          <a:xfrm>
            <a:off x="881743" y="212227"/>
            <a:ext cx="7772400" cy="745626"/>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MODEL SELECTION</a:t>
            </a:r>
            <a:endParaRPr lang="en-US" dirty="0"/>
          </a:p>
        </p:txBody>
      </p:sp>
      <p:sp>
        <p:nvSpPr>
          <p:cNvPr id="3" name="Subtitle 2">
            <a:extLst>
              <a:ext uri="{FF2B5EF4-FFF2-40B4-BE49-F238E27FC236}">
                <a16:creationId xmlns:a16="http://schemas.microsoft.com/office/drawing/2014/main" id="{84513279-EBDD-4F0E-9F6C-20A25B5D8423}"/>
              </a:ext>
            </a:extLst>
          </p:cNvPr>
          <p:cNvSpPr>
            <a:spLocks noGrp="1"/>
          </p:cNvSpPr>
          <p:nvPr>
            <p:ph type="subTitle" idx="1"/>
          </p:nvPr>
        </p:nvSpPr>
        <p:spPr>
          <a:xfrm>
            <a:off x="265043" y="1060174"/>
            <a:ext cx="8643826" cy="5797826"/>
          </a:xfrm>
        </p:spPr>
        <p:txBody>
          <a:bodyPr>
            <a:normAutofit fontScale="25000" lnSpcReduction="20000"/>
          </a:bodyPr>
          <a:lstStyle/>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Once the features are extracted, machine learning models are used to predict user behavior based on </a:t>
            </a:r>
            <a:r>
              <a:rPr lang="en-US" sz="9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input</a:t>
            </a:r>
            <a:r>
              <a:rPr kumimoji="0" lang="en-US" sz="9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LSVC is  a machine learning algorithm used for classification tasks. It is a variant of the Support Vector Machine (SVM) algorithm.</a:t>
            </a:r>
          </a:p>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Long Short- Term Memory (LSTM) networks are a modified version of recurrent neural networks, which makes it easier to remember past data in memory. It is used for predicting audio to text analysis.</a:t>
            </a:r>
          </a:p>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NLP is used to predict the sentiment of the sentence and behaviour of the user.</a:t>
            </a:r>
          </a:p>
          <a:p>
            <a:pPr marL="342900" indent="-342900" algn="just">
              <a:lnSpc>
                <a:spcPct val="120000"/>
              </a:lnSpc>
              <a:buFont typeface="Arial" panose="020B0604020202020204" pitchFamily="34" charset="0"/>
              <a:buChar char="•"/>
              <a:defRPr/>
            </a:pP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The training process involves optimizing the model's parameters to minimize the classification error. To do this, the LSVC and LSTM algorithms can be trained on a dataset of text samples that are labeled with their corresponding </a:t>
            </a:r>
            <a:r>
              <a:rPr lang="en-US" sz="9600" dirty="0" err="1">
                <a:effectLst/>
                <a:latin typeface="Times New Roman" panose="02020603050405020304" pitchFamily="18" charset="0"/>
                <a:ea typeface="Times New Roman" panose="02020603050405020304" pitchFamily="18" charset="0"/>
                <a:cs typeface="Times New Roman" panose="02020603050405020304" pitchFamily="18" charset="0"/>
              </a:rPr>
              <a:t>behaviours</a:t>
            </a: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 such as Friendly, clever, crime, depression  etc.</a:t>
            </a:r>
          </a:p>
          <a:p>
            <a:pPr marL="342900" marR="0" lvl="0" indent="-342900" algn="just"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lang="en-IN" sz="9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lang="en-IN" dirty="0">
              <a:effectLst/>
              <a:latin typeface="Times New Roman" panose="02020603050405020304" pitchFamily="18" charset="0"/>
              <a:ea typeface="Times New Roman" panose="02020603050405020304" pitchFamily="18" charset="0"/>
            </a:endParaRPr>
          </a:p>
          <a:p>
            <a:pPr marR="289560" indent="457200" algn="just">
              <a:lnSpc>
                <a:spcPct val="150000"/>
              </a:lnSpc>
              <a:spcBef>
                <a:spcPts val="850"/>
              </a:spcBef>
              <a:spcAft>
                <a:spcPts val="0"/>
              </a:spcAft>
            </a:pPr>
            <a:r>
              <a:rPr lang="en-US" sz="2600" dirty="0">
                <a:effectLst/>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10000"/>
              </a:lnSpc>
              <a:spcBef>
                <a:spcPts val="1000"/>
              </a:spcBef>
              <a:spcAft>
                <a:spcPts val="0"/>
              </a:spcAft>
              <a:buClrTx/>
              <a:buSzTx/>
              <a:tabLst/>
              <a:defRPr/>
            </a:pPr>
            <a:endParaRPr lang="en-IN"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en-IN" sz="3700" b="0" i="0" u="none" strike="noStrike" kern="1200" cap="none" spc="0" normalizeH="0" baseline="0" noProof="0" dirty="0">
              <a:ln>
                <a:noFill/>
              </a:ln>
              <a:solidFill>
                <a:srgbClr val="000000"/>
              </a:solidFill>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lang="en-IN" sz="3700" dirty="0">
              <a:solidFill>
                <a:srgbClr val="00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en-IN" sz="3700" b="0" i="0" u="none" strike="noStrike" kern="1200" cap="none" spc="0" normalizeH="0" baseline="0" noProof="0" dirty="0">
              <a:ln>
                <a:noFill/>
              </a:ln>
              <a:solidFill>
                <a:srgbClr val="000000"/>
              </a:solidFill>
              <a:uLnTx/>
              <a:uFillTx/>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10000"/>
              </a:lnSpc>
              <a:spcBef>
                <a:spcPts val="1000"/>
              </a:spcBef>
              <a:spcAft>
                <a:spcPts val="0"/>
              </a:spcAft>
              <a:buClrTx/>
              <a:buSzTx/>
              <a:tabLst/>
              <a:defRPr/>
            </a:pPr>
            <a:endParaRPr kumimoji="0" lang="en-IN" sz="37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nSpc>
                <a:spcPct val="100000"/>
              </a:lnSpc>
            </a:pPr>
            <a:endParaRPr lang="en-US" dirty="0"/>
          </a:p>
        </p:txBody>
      </p:sp>
    </p:spTree>
    <p:extLst>
      <p:ext uri="{BB962C8B-B14F-4D97-AF65-F5344CB8AC3E}">
        <p14:creationId xmlns:p14="http://schemas.microsoft.com/office/powerpoint/2010/main" val="377552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AD63-9076-424E-A5EF-73D372E0AA14}"/>
              </a:ext>
            </a:extLst>
          </p:cNvPr>
          <p:cNvSpPr>
            <a:spLocks noGrp="1"/>
          </p:cNvSpPr>
          <p:nvPr>
            <p:ph type="ctrTitle"/>
          </p:nvPr>
        </p:nvSpPr>
        <p:spPr>
          <a:xfrm>
            <a:off x="829491" y="194900"/>
            <a:ext cx="7772400" cy="628060"/>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EVALUATION AND VALIDATION</a:t>
            </a:r>
            <a:endParaRPr lang="en-US" dirty="0"/>
          </a:p>
        </p:txBody>
      </p:sp>
      <p:sp>
        <p:nvSpPr>
          <p:cNvPr id="3" name="Subtitle 2">
            <a:extLst>
              <a:ext uri="{FF2B5EF4-FFF2-40B4-BE49-F238E27FC236}">
                <a16:creationId xmlns:a16="http://schemas.microsoft.com/office/drawing/2014/main" id="{D07AB4A3-9699-4694-9885-A4583F7AB433}"/>
              </a:ext>
            </a:extLst>
          </p:cNvPr>
          <p:cNvSpPr>
            <a:spLocks noGrp="1"/>
          </p:cNvSpPr>
          <p:nvPr>
            <p:ph type="subTitle" idx="1"/>
          </p:nvPr>
        </p:nvSpPr>
        <p:spPr>
          <a:xfrm>
            <a:off x="666206" y="1162593"/>
            <a:ext cx="8085908" cy="5381897"/>
          </a:xfrm>
        </p:spPr>
        <p:txBody>
          <a:bodyPr>
            <a:normAutofit/>
          </a:bodyPr>
          <a:lstStyle/>
          <a:p>
            <a:pPr marL="342900" indent="-342900" algn="just">
              <a:lnSpc>
                <a:spcPct val="12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purpose of evaluation is to determine how well the model can generalize to new data. Common evaluation metrics for classification tasks include accuracy, precision, recall, F1-score, Support.</a:t>
            </a:r>
            <a:r>
              <a:rPr lang="en-US"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2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model is trained on the training set and evaluated on the validation set. We will perform model training with a LSVC and LSTM.</a:t>
            </a:r>
          </a:p>
          <a:p>
            <a:pPr marL="342900" indent="-342900" algn="just">
              <a:lnSpc>
                <a:spcPct val="12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process helps to detect overfitting, which occurs when the model performs well on the training set but poorly on the validation set. 80% of training data and 20% as testing data are used for prediction.</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770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8AF3-F401-4246-AE2C-A2A413140836}"/>
              </a:ext>
            </a:extLst>
          </p:cNvPr>
          <p:cNvSpPr>
            <a:spLocks noGrp="1"/>
          </p:cNvSpPr>
          <p:nvPr>
            <p:ph type="ctrTitle"/>
          </p:nvPr>
        </p:nvSpPr>
        <p:spPr>
          <a:xfrm>
            <a:off x="933994" y="207963"/>
            <a:ext cx="7772400" cy="641123"/>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PREDICTION  RESULTS</a:t>
            </a:r>
            <a:endParaRPr lang="en-US" dirty="0"/>
          </a:p>
        </p:txBody>
      </p:sp>
      <p:sp>
        <p:nvSpPr>
          <p:cNvPr id="3" name="Subtitle 2">
            <a:extLst>
              <a:ext uri="{FF2B5EF4-FFF2-40B4-BE49-F238E27FC236}">
                <a16:creationId xmlns:a16="http://schemas.microsoft.com/office/drawing/2014/main" id="{3DF92E37-D64B-4E56-8143-8AEF3396FD3D}"/>
              </a:ext>
            </a:extLst>
          </p:cNvPr>
          <p:cNvSpPr>
            <a:spLocks noGrp="1"/>
          </p:cNvSpPr>
          <p:nvPr>
            <p:ph type="subTitle" idx="1"/>
          </p:nvPr>
        </p:nvSpPr>
        <p:spPr>
          <a:xfrm>
            <a:off x="574766" y="1123405"/>
            <a:ext cx="7903028" cy="5526631"/>
          </a:xfrm>
        </p:spPr>
        <p:txBody>
          <a:bodyPr>
            <a:normAutofit/>
          </a:bodyPr>
          <a:lstStyle/>
          <a:p>
            <a:pPr marL="342900" indent="-342900" algn="just">
              <a:lnSpc>
                <a:spcPct val="12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In this phase, once the input data is given the other attributes which 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necessary for the prediction is retrieved. </a:t>
            </a:r>
          </a:p>
          <a:p>
            <a:pPr marL="342900" indent="-342900" algn="just">
              <a:lnSpc>
                <a:spcPct val="12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he extracted information of the user from</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dataset</a:t>
            </a:r>
            <a:r>
              <a:rPr lang="en-US" spc="1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fed</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into</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model</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predict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final</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result. </a:t>
            </a:r>
          </a:p>
          <a:p>
            <a:pPr marL="342900" indent="-342900" algn="just">
              <a:lnSpc>
                <a:spcPct val="120000"/>
              </a:lnSpc>
              <a:buFont typeface="Arial" panose="020B0604020202020204" pitchFamily="34" charset="0"/>
              <a:buChar char="•"/>
            </a:pPr>
            <a:r>
              <a:rPr lang="en-US" dirty="0">
                <a:effectLst/>
                <a:latin typeface="Times New Roman" panose="02020603050405020304" pitchFamily="18" charset="0"/>
                <a:ea typeface="Tahoma" panose="020B0604030504040204" pitchFamily="34" charset="0"/>
                <a:cs typeface="Times New Roman" panose="02020603050405020304" pitchFamily="18" charset="0"/>
              </a:rPr>
              <a:t>Once the input data is preprocessed, it is fed into the LSVC and LSTM, which will  generate a prediction or outcome as </a:t>
            </a:r>
            <a:r>
              <a:rPr lang="en-US" dirty="0" err="1">
                <a:effectLst/>
                <a:latin typeface="Times New Roman" panose="02020603050405020304" pitchFamily="18" charset="0"/>
                <a:ea typeface="Tahoma" panose="020B0604030504040204" pitchFamily="34" charset="0"/>
                <a:cs typeface="Times New Roman" panose="02020603050405020304" pitchFamily="18" charset="0"/>
              </a:rPr>
              <a:t>behaviour</a:t>
            </a:r>
            <a:r>
              <a:rPr lang="en-US" dirty="0">
                <a:effectLst/>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a:lnSpc>
                <a:spcPct val="12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predicted result </a:t>
            </a:r>
            <a:r>
              <a:rPr lang="en-US" dirty="0" err="1">
                <a:effectLst/>
                <a:latin typeface="Times New Roman" panose="02020603050405020304" pitchFamily="18" charset="0"/>
                <a:ea typeface="Times New Roman" panose="02020603050405020304" pitchFamily="18" charset="0"/>
              </a:rPr>
              <a:t>primarly</a:t>
            </a:r>
            <a:r>
              <a:rPr lang="en-US" dirty="0">
                <a:effectLst/>
                <a:latin typeface="Times New Roman" panose="02020603050405020304" pitchFamily="18" charset="0"/>
                <a:ea typeface="Times New Roman" panose="02020603050405020304" pitchFamily="18" charset="0"/>
              </a:rPr>
              <a:t> depends upon state of mind of the user and express sentiment and behaviors of the message given as input.</a:t>
            </a:r>
          </a:p>
          <a:p>
            <a:endParaRPr lang="en-US" dirty="0"/>
          </a:p>
        </p:txBody>
      </p:sp>
    </p:spTree>
    <p:extLst>
      <p:ext uri="{BB962C8B-B14F-4D97-AF65-F5344CB8AC3E}">
        <p14:creationId xmlns:p14="http://schemas.microsoft.com/office/powerpoint/2010/main" val="327530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6681-CC79-45A3-A21E-C064F3C86200}"/>
              </a:ext>
            </a:extLst>
          </p:cNvPr>
          <p:cNvSpPr>
            <a:spLocks noGrp="1"/>
          </p:cNvSpPr>
          <p:nvPr>
            <p:ph type="ctrTitle"/>
          </p:nvPr>
        </p:nvSpPr>
        <p:spPr>
          <a:xfrm>
            <a:off x="803366" y="312466"/>
            <a:ext cx="7772400" cy="588871"/>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j-cs"/>
              </a:rPr>
              <a:t>CONCLUSION</a:t>
            </a:r>
            <a:endParaRPr lang="en-US" dirty="0"/>
          </a:p>
        </p:txBody>
      </p:sp>
      <p:sp>
        <p:nvSpPr>
          <p:cNvPr id="3" name="Subtitle 2">
            <a:extLst>
              <a:ext uri="{FF2B5EF4-FFF2-40B4-BE49-F238E27FC236}">
                <a16:creationId xmlns:a16="http://schemas.microsoft.com/office/drawing/2014/main" id="{B531B944-C2BC-4B81-89DB-13A9287AEC20}"/>
              </a:ext>
            </a:extLst>
          </p:cNvPr>
          <p:cNvSpPr>
            <a:spLocks noGrp="1"/>
          </p:cNvSpPr>
          <p:nvPr>
            <p:ph type="subTitle" idx="1"/>
          </p:nvPr>
        </p:nvSpPr>
        <p:spPr>
          <a:xfrm>
            <a:off x="404949" y="1201784"/>
            <a:ext cx="8347165" cy="4827956"/>
          </a:xfrm>
        </p:spPr>
        <p:txBody>
          <a:bodyPr>
            <a:normAutofit/>
          </a:bodyPr>
          <a:lstStyle/>
          <a:p>
            <a:pPr marL="571500" indent="-342900" algn="just">
              <a:lnSpc>
                <a:spcPct val="100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predictive analysis can help businesses to optimize their marketing campaigns and increase customer engagement.</a:t>
            </a:r>
          </a:p>
          <a:p>
            <a:pPr marL="571500" indent="-342900" algn="just">
              <a:lnSpc>
                <a:spcPct val="100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This information can be leveraged by businesses, organizations, and individuals to improve marketing, customer service, brand management and communication strategies.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gn="just">
              <a:lnSpc>
                <a:spcPct val="100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Overall, </a:t>
            </a:r>
            <a:r>
              <a:rPr lang="en-US" dirty="0">
                <a:latin typeface="Times New Roman" panose="02020603050405020304" pitchFamily="18" charset="0"/>
                <a:ea typeface="Calibri" panose="020F0502020204030204" pitchFamily="34" charset="0"/>
                <a:cs typeface="Times New Roman" panose="02020603050405020304" pitchFamily="18" charset="0"/>
              </a:rPr>
              <a:t>user behavior prediction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has the potential to revolutionize the way businesses interact with their customers and improve their understanding of user  in social networks.</a:t>
            </a:r>
          </a:p>
          <a:p>
            <a:endParaRPr lang="en-US" dirty="0"/>
          </a:p>
        </p:txBody>
      </p:sp>
    </p:spTree>
    <p:extLst>
      <p:ext uri="{BB962C8B-B14F-4D97-AF65-F5344CB8AC3E}">
        <p14:creationId xmlns:p14="http://schemas.microsoft.com/office/powerpoint/2010/main" val="344019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79D3-C05F-4C5F-8E26-E993DF52ABC7}"/>
              </a:ext>
            </a:extLst>
          </p:cNvPr>
          <p:cNvSpPr>
            <a:spLocks noGrp="1"/>
          </p:cNvSpPr>
          <p:nvPr>
            <p:ph type="ctrTitle"/>
          </p:nvPr>
        </p:nvSpPr>
        <p:spPr>
          <a:xfrm>
            <a:off x="502920" y="351655"/>
            <a:ext cx="7772400" cy="1059134"/>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OBJECTIVE</a:t>
            </a:r>
            <a:endParaRPr lang="en-US" dirty="0"/>
          </a:p>
        </p:txBody>
      </p:sp>
      <p:sp>
        <p:nvSpPr>
          <p:cNvPr id="3" name="Subtitle 2">
            <a:extLst>
              <a:ext uri="{FF2B5EF4-FFF2-40B4-BE49-F238E27FC236}">
                <a16:creationId xmlns:a16="http://schemas.microsoft.com/office/drawing/2014/main" id="{E1A6C8CB-6CF8-41E1-B13F-937750D56FD7}"/>
              </a:ext>
            </a:extLst>
          </p:cNvPr>
          <p:cNvSpPr>
            <a:spLocks noGrp="1"/>
          </p:cNvSpPr>
          <p:nvPr>
            <p:ph type="subTitle" idx="1"/>
          </p:nvPr>
        </p:nvSpPr>
        <p:spPr>
          <a:xfrm>
            <a:off x="653143" y="1603420"/>
            <a:ext cx="8144689" cy="1655762"/>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 	The main objective of our project is to predict the state of mind of the users by analyzing their chats in social network using NLP and Machine learning Techniques.</a:t>
            </a:r>
            <a:endParaRPr lang="en-US" dirty="0"/>
          </a:p>
        </p:txBody>
      </p:sp>
    </p:spTree>
    <p:extLst>
      <p:ext uri="{BB962C8B-B14F-4D97-AF65-F5344CB8AC3E}">
        <p14:creationId xmlns:p14="http://schemas.microsoft.com/office/powerpoint/2010/main" val="381723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CC8C-D726-4134-AEFA-7EE321594607}"/>
              </a:ext>
            </a:extLst>
          </p:cNvPr>
          <p:cNvSpPr>
            <a:spLocks noGrp="1"/>
          </p:cNvSpPr>
          <p:nvPr>
            <p:ph type="ctrTitle"/>
          </p:nvPr>
        </p:nvSpPr>
        <p:spPr>
          <a:xfrm>
            <a:off x="594360" y="431074"/>
            <a:ext cx="7772400" cy="535577"/>
          </a:xfrm>
        </p:spPr>
        <p:txBody>
          <a:bodyPr>
            <a:normAutofit/>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FUTURE SCOPE</a:t>
            </a:r>
            <a:endParaRPr lang="en-US" sz="2400" dirty="0"/>
          </a:p>
        </p:txBody>
      </p:sp>
      <p:sp>
        <p:nvSpPr>
          <p:cNvPr id="3" name="Subtitle 2">
            <a:extLst>
              <a:ext uri="{FF2B5EF4-FFF2-40B4-BE49-F238E27FC236}">
                <a16:creationId xmlns:a16="http://schemas.microsoft.com/office/drawing/2014/main" id="{F56D060B-1EAE-41BA-AD56-20D22129A4BD}"/>
              </a:ext>
            </a:extLst>
          </p:cNvPr>
          <p:cNvSpPr>
            <a:spLocks noGrp="1"/>
          </p:cNvSpPr>
          <p:nvPr>
            <p:ph type="subTitle" idx="1"/>
          </p:nvPr>
        </p:nvSpPr>
        <p:spPr>
          <a:xfrm>
            <a:off x="431075" y="1084217"/>
            <a:ext cx="8033656" cy="534270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	The future scope of our project includes exploring additional data sources such as video and social media activity, developing real-time prediction models, incorporating sentiment analysis to better understand users emotions and attitudes, personalizing recommendations based on predicted user behavior, and exploring the application of these techniques in different domains such as healthcare, finance, or education.</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940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46F5-2979-4235-92D4-E8E4A3A1E49F}"/>
              </a:ext>
            </a:extLst>
          </p:cNvPr>
          <p:cNvSpPr>
            <a:spLocks noGrp="1"/>
          </p:cNvSpPr>
          <p:nvPr>
            <p:ph type="title"/>
          </p:nvPr>
        </p:nvSpPr>
        <p:spPr>
          <a:xfrm>
            <a:off x="628650" y="351874"/>
            <a:ext cx="7886700" cy="907084"/>
          </a:xfrm>
        </p:spPr>
        <p:txBody>
          <a:bodyPr>
            <a:normAutofit/>
          </a:bodyPr>
          <a:lstStyle/>
          <a:p>
            <a:pPr algn="ctr"/>
            <a:r>
              <a:rPr lang="en-US" sz="2400" b="1" dirty="0">
                <a:latin typeface="Times New Roman" panose="02020603050405020304" pitchFamily="18" charset="0"/>
                <a:cs typeface="Times New Roman" panose="02020603050405020304" pitchFamily="18" charset="0"/>
              </a:rPr>
              <a:t>SCREEN SHOTS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684814-3D0F-4BD2-A017-CF314195F8F0}"/>
              </a:ext>
            </a:extLst>
          </p:cNvPr>
          <p:cNvSpPr>
            <a:spLocks noGrp="1"/>
          </p:cNvSpPr>
          <p:nvPr>
            <p:ph idx="1"/>
          </p:nvPr>
        </p:nvSpPr>
        <p:spPr>
          <a:xfrm>
            <a:off x="628650" y="1370634"/>
            <a:ext cx="8204752" cy="512224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USER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LOGIN</a:t>
            </a:r>
            <a:endParaRPr lang="en-IN" sz="2400" b="1" dirty="0">
              <a:latin typeface="Times New Roman" panose="02020603050405020304" pitchFamily="18" charset="0"/>
              <a:cs typeface="Times New Roman" panose="02020603050405020304" pitchFamily="18" charset="0"/>
            </a:endParaRPr>
          </a:p>
        </p:txBody>
      </p:sp>
      <p:pic>
        <p:nvPicPr>
          <p:cNvPr id="2052" name="image26.jpeg">
            <a:extLst>
              <a:ext uri="{FF2B5EF4-FFF2-40B4-BE49-F238E27FC236}">
                <a16:creationId xmlns:a16="http://schemas.microsoft.com/office/drawing/2014/main" id="{4A362716-C057-4AC7-BE72-549B6D29A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0" y="2080591"/>
            <a:ext cx="7720220" cy="45454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8F81933-C3E7-4D7F-A246-C33BEC77269D}"/>
              </a:ext>
            </a:extLst>
          </p:cNvPr>
          <p:cNvSpPr>
            <a:spLocks noChangeArrowheads="1"/>
          </p:cNvSpPr>
          <p:nvPr/>
        </p:nvSpPr>
        <p:spPr bwMode="auto">
          <a:xfrm>
            <a:off x="318052" y="463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6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A06A-A1B0-4A9A-9039-975B1C6584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USER REGISTRATION</a:t>
            </a:r>
            <a:endParaRPr lang="en-IN" sz="2400" b="1" dirty="0">
              <a:latin typeface="Times New Roman" panose="02020603050405020304" pitchFamily="18" charset="0"/>
              <a:cs typeface="Times New Roman" panose="02020603050405020304" pitchFamily="18" charset="0"/>
            </a:endParaRPr>
          </a:p>
        </p:txBody>
      </p:sp>
      <p:pic>
        <p:nvPicPr>
          <p:cNvPr id="4" name="image27.jpeg">
            <a:extLst>
              <a:ext uri="{FF2B5EF4-FFF2-40B4-BE49-F238E27FC236}">
                <a16:creationId xmlns:a16="http://schemas.microsoft.com/office/drawing/2014/main" id="{5296BD38-1BDE-4996-9FF1-7BF41CAEA08C}"/>
              </a:ext>
            </a:extLst>
          </p:cNvPr>
          <p:cNvPicPr>
            <a:picLocks noGrp="1"/>
          </p:cNvPicPr>
          <p:nvPr>
            <p:ph idx="1"/>
          </p:nvPr>
        </p:nvPicPr>
        <p:blipFill>
          <a:blip r:embed="rId2" cstate="print"/>
          <a:stretch>
            <a:fillRect/>
          </a:stretch>
        </p:blipFill>
        <p:spPr>
          <a:xfrm>
            <a:off x="702255" y="1825625"/>
            <a:ext cx="7739489" cy="4351338"/>
          </a:xfrm>
          <a:prstGeom prst="rect">
            <a:avLst/>
          </a:prstGeom>
        </p:spPr>
      </p:pic>
    </p:spTree>
    <p:extLst>
      <p:ext uri="{BB962C8B-B14F-4D97-AF65-F5344CB8AC3E}">
        <p14:creationId xmlns:p14="http://schemas.microsoft.com/office/powerpoint/2010/main" val="13244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89FC-00C1-4912-9B58-130F82FAFBD3}"/>
              </a:ext>
            </a:extLst>
          </p:cNvPr>
          <p:cNvSpPr>
            <a:spLocks noGrp="1"/>
          </p:cNvSpPr>
          <p:nvPr>
            <p:ph type="title"/>
          </p:nvPr>
        </p:nvSpPr>
        <p:spPr>
          <a:xfrm>
            <a:off x="410816" y="450574"/>
            <a:ext cx="8104533" cy="1240115"/>
          </a:xfrm>
        </p:spPr>
        <p:txBody>
          <a:bodyPr>
            <a:normAutofit/>
          </a:bodyPr>
          <a:lstStyle/>
          <a:p>
            <a:r>
              <a:rPr lang="en-US" sz="2400" b="1" dirty="0">
                <a:latin typeface="Times New Roman" panose="02020603050405020304" pitchFamily="18" charset="0"/>
                <a:cs typeface="Times New Roman" panose="02020603050405020304" pitchFamily="18" charset="0"/>
              </a:rPr>
              <a:t>HOME PAGE</a:t>
            </a:r>
            <a:endParaRPr lang="en-IN" sz="2400" b="1" dirty="0">
              <a:latin typeface="Times New Roman" panose="02020603050405020304" pitchFamily="18" charset="0"/>
              <a:cs typeface="Times New Roman" panose="02020603050405020304" pitchFamily="18" charset="0"/>
            </a:endParaRPr>
          </a:p>
        </p:txBody>
      </p:sp>
      <p:pic>
        <p:nvPicPr>
          <p:cNvPr id="4" name="image28.jpeg">
            <a:extLst>
              <a:ext uri="{FF2B5EF4-FFF2-40B4-BE49-F238E27FC236}">
                <a16:creationId xmlns:a16="http://schemas.microsoft.com/office/drawing/2014/main" id="{8624F7A3-8AFA-4886-A213-CC416F9C1CEC}"/>
              </a:ext>
            </a:extLst>
          </p:cNvPr>
          <p:cNvPicPr>
            <a:picLocks noGrp="1"/>
          </p:cNvPicPr>
          <p:nvPr>
            <p:ph idx="1"/>
          </p:nvPr>
        </p:nvPicPr>
        <p:blipFill>
          <a:blip r:embed="rId2" cstate="print"/>
          <a:stretch>
            <a:fillRect/>
          </a:stretch>
        </p:blipFill>
        <p:spPr>
          <a:xfrm>
            <a:off x="410817" y="1510747"/>
            <a:ext cx="8322366" cy="5115340"/>
          </a:xfrm>
          <a:prstGeom prst="rect">
            <a:avLst/>
          </a:prstGeom>
        </p:spPr>
      </p:pic>
    </p:spTree>
    <p:extLst>
      <p:ext uri="{BB962C8B-B14F-4D97-AF65-F5344CB8AC3E}">
        <p14:creationId xmlns:p14="http://schemas.microsoft.com/office/powerpoint/2010/main" val="2793875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BEAF-65A6-4070-80BC-85EB113825D8}"/>
              </a:ext>
            </a:extLst>
          </p:cNvPr>
          <p:cNvSpPr>
            <a:spLocks noGrp="1"/>
          </p:cNvSpPr>
          <p:nvPr>
            <p:ph type="title"/>
          </p:nvPr>
        </p:nvSpPr>
        <p:spPr/>
        <p:txBody>
          <a:bodyPr>
            <a:norm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AUDIO ANALYSIS</a:t>
            </a:r>
            <a:endParaRPr lang="en-IN" sz="24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image29.jpeg">
            <a:extLst>
              <a:ext uri="{FF2B5EF4-FFF2-40B4-BE49-F238E27FC236}">
                <a16:creationId xmlns:a16="http://schemas.microsoft.com/office/drawing/2014/main" id="{A1C7ECCF-5250-4E50-BCB5-A1FD06453120}"/>
              </a:ext>
            </a:extLst>
          </p:cNvPr>
          <p:cNvPicPr>
            <a:picLocks noGrp="1"/>
          </p:cNvPicPr>
          <p:nvPr>
            <p:ph idx="1"/>
          </p:nvPr>
        </p:nvPicPr>
        <p:blipFill>
          <a:blip r:embed="rId2" cstate="print"/>
          <a:stretch>
            <a:fillRect/>
          </a:stretch>
        </p:blipFill>
        <p:spPr>
          <a:xfrm>
            <a:off x="702255" y="1825625"/>
            <a:ext cx="7739489" cy="4351338"/>
          </a:xfrm>
          <a:prstGeom prst="rect">
            <a:avLst/>
          </a:prstGeom>
        </p:spPr>
      </p:pic>
    </p:spTree>
    <p:extLst>
      <p:ext uri="{BB962C8B-B14F-4D97-AF65-F5344CB8AC3E}">
        <p14:creationId xmlns:p14="http://schemas.microsoft.com/office/powerpoint/2010/main" val="191161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66AE-013B-45FE-BA3F-A491B011137F}"/>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DOCUMENT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ANALYSIS</a:t>
            </a:r>
            <a:endParaRPr lang="en-IN" sz="2400" b="1" dirty="0">
              <a:latin typeface="Times New Roman" panose="02020603050405020304" pitchFamily="18" charset="0"/>
              <a:cs typeface="Times New Roman" panose="02020603050405020304" pitchFamily="18" charset="0"/>
            </a:endParaRPr>
          </a:p>
        </p:txBody>
      </p:sp>
      <p:pic>
        <p:nvPicPr>
          <p:cNvPr id="4" name="image30.jpeg">
            <a:extLst>
              <a:ext uri="{FF2B5EF4-FFF2-40B4-BE49-F238E27FC236}">
                <a16:creationId xmlns:a16="http://schemas.microsoft.com/office/drawing/2014/main" id="{4DAE8A31-5AB0-449B-9EC6-7008A23E2F84}"/>
              </a:ext>
            </a:extLst>
          </p:cNvPr>
          <p:cNvPicPr>
            <a:picLocks noGrp="1"/>
          </p:cNvPicPr>
          <p:nvPr>
            <p:ph idx="1"/>
          </p:nvPr>
        </p:nvPicPr>
        <p:blipFill>
          <a:blip r:embed="rId2" cstate="print"/>
          <a:stretch>
            <a:fillRect/>
          </a:stretch>
        </p:blipFill>
        <p:spPr>
          <a:xfrm>
            <a:off x="555044" y="1590260"/>
            <a:ext cx="7960305" cy="4678017"/>
          </a:xfrm>
          <a:prstGeom prst="rect">
            <a:avLst/>
          </a:prstGeom>
        </p:spPr>
      </p:pic>
    </p:spTree>
    <p:extLst>
      <p:ext uri="{BB962C8B-B14F-4D97-AF65-F5344CB8AC3E}">
        <p14:creationId xmlns:p14="http://schemas.microsoft.com/office/powerpoint/2010/main" val="290290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380A-D97D-4286-A15E-3EA30A752D97}"/>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 OF DOCUMENT ANALYSIS</a:t>
            </a:r>
            <a:endParaRPr lang="en-IN" sz="2400" b="1" dirty="0">
              <a:latin typeface="Times New Roman" panose="02020603050405020304" pitchFamily="18" charset="0"/>
              <a:cs typeface="Times New Roman" panose="02020603050405020304" pitchFamily="18" charset="0"/>
            </a:endParaRPr>
          </a:p>
        </p:txBody>
      </p:sp>
      <p:pic>
        <p:nvPicPr>
          <p:cNvPr id="4" name="image31.jpeg">
            <a:extLst>
              <a:ext uri="{FF2B5EF4-FFF2-40B4-BE49-F238E27FC236}">
                <a16:creationId xmlns:a16="http://schemas.microsoft.com/office/drawing/2014/main" id="{5BA6EBA7-BA5F-481D-9818-6533007DC68E}"/>
              </a:ext>
            </a:extLst>
          </p:cNvPr>
          <p:cNvPicPr>
            <a:picLocks noGrp="1"/>
          </p:cNvPicPr>
          <p:nvPr>
            <p:ph idx="1"/>
          </p:nvPr>
        </p:nvPicPr>
        <p:blipFill>
          <a:blip r:embed="rId2" cstate="print"/>
          <a:stretch>
            <a:fillRect/>
          </a:stretch>
        </p:blipFill>
        <p:spPr>
          <a:xfrm>
            <a:off x="628651" y="1690690"/>
            <a:ext cx="7886700" cy="4802184"/>
          </a:xfrm>
          <a:prstGeom prst="rect">
            <a:avLst/>
          </a:prstGeom>
        </p:spPr>
      </p:pic>
    </p:spTree>
    <p:extLst>
      <p:ext uri="{BB962C8B-B14F-4D97-AF65-F5344CB8AC3E}">
        <p14:creationId xmlns:p14="http://schemas.microsoft.com/office/powerpoint/2010/main" val="2655334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8B44-169B-435A-AABF-5EE18EEB355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PARAGRAPH ANALYSIS</a:t>
            </a:r>
            <a:endParaRPr lang="en-IN" sz="2400" b="1" dirty="0">
              <a:latin typeface="Times New Roman" panose="02020603050405020304" pitchFamily="18" charset="0"/>
              <a:cs typeface="Times New Roman" panose="02020603050405020304" pitchFamily="18" charset="0"/>
            </a:endParaRPr>
          </a:p>
        </p:txBody>
      </p:sp>
      <p:pic>
        <p:nvPicPr>
          <p:cNvPr id="4" name="image34.jpeg">
            <a:extLst>
              <a:ext uri="{FF2B5EF4-FFF2-40B4-BE49-F238E27FC236}">
                <a16:creationId xmlns:a16="http://schemas.microsoft.com/office/drawing/2014/main" id="{08656592-6EB3-47EE-9C34-19EB227603F4}"/>
              </a:ext>
            </a:extLst>
          </p:cNvPr>
          <p:cNvPicPr>
            <a:picLocks noGrp="1"/>
          </p:cNvPicPr>
          <p:nvPr>
            <p:ph idx="1"/>
          </p:nvPr>
        </p:nvPicPr>
        <p:blipFill>
          <a:blip r:embed="rId2" cstate="print"/>
          <a:stretch>
            <a:fillRect/>
          </a:stretch>
        </p:blipFill>
        <p:spPr>
          <a:xfrm>
            <a:off x="463827" y="1537252"/>
            <a:ext cx="8051524" cy="4955622"/>
          </a:xfrm>
          <a:prstGeom prst="rect">
            <a:avLst/>
          </a:prstGeom>
        </p:spPr>
      </p:pic>
    </p:spTree>
    <p:extLst>
      <p:ext uri="{BB962C8B-B14F-4D97-AF65-F5344CB8AC3E}">
        <p14:creationId xmlns:p14="http://schemas.microsoft.com/office/powerpoint/2010/main" val="143458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4EDC-589E-405E-874D-4F9B09B71BC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 OF PARAGRAPH ANALYSIS</a:t>
            </a:r>
            <a:endParaRPr lang="en-IN" sz="2400" b="1" dirty="0">
              <a:latin typeface="Times New Roman" panose="02020603050405020304" pitchFamily="18" charset="0"/>
              <a:cs typeface="Times New Roman" panose="02020603050405020304" pitchFamily="18" charset="0"/>
            </a:endParaRPr>
          </a:p>
        </p:txBody>
      </p:sp>
      <p:pic>
        <p:nvPicPr>
          <p:cNvPr id="4" name="image35.jpeg">
            <a:extLst>
              <a:ext uri="{FF2B5EF4-FFF2-40B4-BE49-F238E27FC236}">
                <a16:creationId xmlns:a16="http://schemas.microsoft.com/office/drawing/2014/main" id="{0C8024A7-17E3-45F3-BFBC-F5CD681CC385}"/>
              </a:ext>
            </a:extLst>
          </p:cNvPr>
          <p:cNvPicPr>
            <a:picLocks noGrp="1"/>
          </p:cNvPicPr>
          <p:nvPr>
            <p:ph idx="1"/>
          </p:nvPr>
        </p:nvPicPr>
        <p:blipFill>
          <a:blip r:embed="rId2" cstate="print"/>
          <a:stretch>
            <a:fillRect/>
          </a:stretch>
        </p:blipFill>
        <p:spPr>
          <a:xfrm>
            <a:off x="702255" y="1690689"/>
            <a:ext cx="7739489" cy="4948650"/>
          </a:xfrm>
          <a:prstGeom prst="rect">
            <a:avLst/>
          </a:prstGeom>
        </p:spPr>
      </p:pic>
    </p:spTree>
    <p:extLst>
      <p:ext uri="{BB962C8B-B14F-4D97-AF65-F5344CB8AC3E}">
        <p14:creationId xmlns:p14="http://schemas.microsoft.com/office/powerpoint/2010/main" val="1774987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8068-2C4A-428F-9C22-558FF07F4DFD}"/>
              </a:ext>
            </a:extLst>
          </p:cNvPr>
          <p:cNvSpPr>
            <a:spLocks noGrp="1"/>
          </p:cNvSpPr>
          <p:nvPr>
            <p:ph type="title"/>
          </p:nvPr>
        </p:nvSpPr>
        <p:spPr>
          <a:xfrm>
            <a:off x="357809" y="365127"/>
            <a:ext cx="8157541" cy="1325562"/>
          </a:xfrm>
        </p:spPr>
        <p:txBody>
          <a:bodyPr>
            <a:normAutofit/>
          </a:bodyPr>
          <a:lstStyle/>
          <a:p>
            <a:r>
              <a:rPr lang="en-US" sz="2400" b="1" dirty="0">
                <a:latin typeface="Times New Roman" panose="02020603050405020304" pitchFamily="18" charset="0"/>
                <a:cs typeface="Times New Roman" panose="02020603050405020304" pitchFamily="18" charset="0"/>
              </a:rPr>
              <a:t>SENTENCE ANALYSIS</a:t>
            </a:r>
            <a:endParaRPr lang="en-IN" sz="2400" b="1" dirty="0">
              <a:latin typeface="Times New Roman" panose="02020603050405020304" pitchFamily="18" charset="0"/>
              <a:cs typeface="Times New Roman" panose="02020603050405020304" pitchFamily="18" charset="0"/>
            </a:endParaRPr>
          </a:p>
        </p:txBody>
      </p:sp>
      <p:pic>
        <p:nvPicPr>
          <p:cNvPr id="4" name="image32.jpeg">
            <a:extLst>
              <a:ext uri="{FF2B5EF4-FFF2-40B4-BE49-F238E27FC236}">
                <a16:creationId xmlns:a16="http://schemas.microsoft.com/office/drawing/2014/main" id="{5E601D35-315C-4AD2-B56F-CD01EA2D3066}"/>
              </a:ext>
            </a:extLst>
          </p:cNvPr>
          <p:cNvPicPr>
            <a:picLocks noGrp="1"/>
          </p:cNvPicPr>
          <p:nvPr>
            <p:ph idx="1"/>
          </p:nvPr>
        </p:nvPicPr>
        <p:blipFill>
          <a:blip r:embed="rId2" cstate="print"/>
          <a:stretch>
            <a:fillRect/>
          </a:stretch>
        </p:blipFill>
        <p:spPr>
          <a:xfrm>
            <a:off x="357809" y="1563756"/>
            <a:ext cx="8335617" cy="4929117"/>
          </a:xfrm>
          <a:prstGeom prst="rect">
            <a:avLst/>
          </a:prstGeom>
        </p:spPr>
      </p:pic>
    </p:spTree>
    <p:extLst>
      <p:ext uri="{BB962C8B-B14F-4D97-AF65-F5344CB8AC3E}">
        <p14:creationId xmlns:p14="http://schemas.microsoft.com/office/powerpoint/2010/main" val="113049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AA48-30F8-43D2-ADF6-3EC49CA5F4C6}"/>
              </a:ext>
            </a:extLst>
          </p:cNvPr>
          <p:cNvSpPr>
            <a:spLocks noGrp="1"/>
          </p:cNvSpPr>
          <p:nvPr>
            <p:ph type="ctrTitle"/>
          </p:nvPr>
        </p:nvSpPr>
        <p:spPr>
          <a:xfrm>
            <a:off x="685800" y="143170"/>
            <a:ext cx="7772400" cy="575808"/>
          </a:xfrm>
        </p:spPr>
        <p:txBody>
          <a:bodyPr/>
          <a:lstStyle/>
          <a:p>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ABSTRACT</a:t>
            </a:r>
            <a:endParaRPr lang="en-US" dirty="0"/>
          </a:p>
        </p:txBody>
      </p:sp>
      <p:sp>
        <p:nvSpPr>
          <p:cNvPr id="3" name="Subtitle 2">
            <a:extLst>
              <a:ext uri="{FF2B5EF4-FFF2-40B4-BE49-F238E27FC236}">
                <a16:creationId xmlns:a16="http://schemas.microsoft.com/office/drawing/2014/main" id="{186EA4B3-3A32-4031-85BF-D3336F216368}"/>
              </a:ext>
            </a:extLst>
          </p:cNvPr>
          <p:cNvSpPr>
            <a:spLocks noGrp="1"/>
          </p:cNvSpPr>
          <p:nvPr>
            <p:ph type="subTitle" idx="1"/>
          </p:nvPr>
        </p:nvSpPr>
        <p:spPr>
          <a:xfrm>
            <a:off x="424542" y="718978"/>
            <a:ext cx="8510451" cy="5995852"/>
          </a:xfrm>
        </p:spPr>
        <p:txBody>
          <a:bodyPr>
            <a:normAutofit fontScale="25000" lnSpcReduction="20000"/>
          </a:bodyPr>
          <a:lstStyle/>
          <a:p>
            <a:pPr marL="342900" indent="-342900" algn="just">
              <a:lnSpc>
                <a:spcPct val="120000"/>
              </a:lnSpc>
              <a:buFont typeface="Wingdings" panose="05000000000000000000" pitchFamily="2" charset="2"/>
              <a:buChar char="q"/>
            </a:pPr>
            <a:r>
              <a:rPr lang="en-US" sz="9600" dirty="0">
                <a:latin typeface="Times New Roman" panose="02020603050405020304" pitchFamily="18" charset="0"/>
                <a:cs typeface="Times New Roman" panose="02020603050405020304" pitchFamily="18" charset="0"/>
              </a:rPr>
              <a:t>This Project focuses on analyzing social media chats of the user through NLP and Machine learning techniques.</a:t>
            </a:r>
          </a:p>
          <a:p>
            <a:pPr marL="342900" indent="-342900" algn="just">
              <a:lnSpc>
                <a:spcPct val="120000"/>
              </a:lnSpc>
              <a:buFont typeface="Wingdings" panose="05000000000000000000" pitchFamily="2" charset="2"/>
              <a:buChar char="q"/>
            </a:pPr>
            <a:r>
              <a:rPr lang="en-US" sz="9600" dirty="0">
                <a:latin typeface="Times New Roman" panose="02020603050405020304" pitchFamily="18" charset="0"/>
                <a:cs typeface="Times New Roman" panose="02020603050405020304" pitchFamily="18" charset="0"/>
              </a:rPr>
              <a:t>In existing system, the analysis is done on a daily, weekly, or monthly basis as allowing the user to see patterns of usage and potentially make changes to their habits </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using deep learning techniques.</a:t>
            </a:r>
          </a:p>
          <a:p>
            <a:pPr marL="342900" indent="-342900" algn="just">
              <a:lnSpc>
                <a:spcPct val="120000"/>
              </a:lnSpc>
              <a:buFont typeface="Wingdings" panose="05000000000000000000" pitchFamily="2" charset="2"/>
              <a:buChar char="q"/>
            </a:pPr>
            <a:r>
              <a:rPr lang="en-US" sz="9600" dirty="0">
                <a:latin typeface="Times New Roman" panose="02020603050405020304" pitchFamily="18" charset="0"/>
                <a:cs typeface="Times New Roman" panose="02020603050405020304" pitchFamily="18" charset="0"/>
              </a:rPr>
              <a:t>The proposed system will utilize various methods, including examining individual words, sentences, paragraphs , voice and audio analysis.</a:t>
            </a:r>
          </a:p>
          <a:p>
            <a:pPr marL="342900" indent="-342900" algn="just">
              <a:lnSpc>
                <a:spcPct val="120000"/>
              </a:lnSpc>
              <a:buFont typeface="Wingdings" panose="05000000000000000000" pitchFamily="2" charset="2"/>
              <a:buChar char="q"/>
            </a:pPr>
            <a:r>
              <a:rPr lang="en-US" sz="9600" dirty="0">
                <a:latin typeface="Times New Roman" panose="02020603050405020304" pitchFamily="18" charset="0"/>
                <a:cs typeface="Times New Roman" panose="02020603050405020304" pitchFamily="18" charset="0"/>
              </a:rPr>
              <a:t>To enhance the accuracy of the analysis, we use machine algorithms called LSVC and LSTM .  </a:t>
            </a:r>
          </a:p>
          <a:p>
            <a:pPr marL="342900" indent="-342900" algn="just">
              <a:lnSpc>
                <a:spcPct val="120000"/>
              </a:lnSpc>
              <a:buFont typeface="Wingdings" panose="05000000000000000000" pitchFamily="2" charset="2"/>
              <a:buChar char="q"/>
            </a:pPr>
            <a:r>
              <a:rPr lang="en-US" sz="9600" dirty="0">
                <a:latin typeface="Times New Roman" panose="02020603050405020304" pitchFamily="18" charset="0"/>
                <a:cs typeface="Times New Roman" panose="02020603050405020304" pitchFamily="18" charset="0"/>
              </a:rPr>
              <a:t> The results of the analysis will provide valuable insights into the communication patterns in social media chats. </a:t>
            </a:r>
          </a:p>
          <a:p>
            <a:pPr marL="342900" indent="-342900" algn="just">
              <a:lnSpc>
                <a:spcPct val="100000"/>
              </a:lnSpc>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9325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5C1C-EE53-451C-950A-580D71A3D83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 OF SENTENCE ANALYSIS</a:t>
            </a:r>
            <a:endParaRPr lang="en-IN" sz="2400" b="1" dirty="0">
              <a:latin typeface="Times New Roman" panose="02020603050405020304" pitchFamily="18" charset="0"/>
              <a:cs typeface="Times New Roman" panose="02020603050405020304" pitchFamily="18" charset="0"/>
            </a:endParaRPr>
          </a:p>
        </p:txBody>
      </p:sp>
      <p:pic>
        <p:nvPicPr>
          <p:cNvPr id="4" name="image33.jpeg">
            <a:extLst>
              <a:ext uri="{FF2B5EF4-FFF2-40B4-BE49-F238E27FC236}">
                <a16:creationId xmlns:a16="http://schemas.microsoft.com/office/drawing/2014/main" id="{08DB7053-5E15-45FC-B2DA-BCF2A95B0100}"/>
              </a:ext>
            </a:extLst>
          </p:cNvPr>
          <p:cNvPicPr>
            <a:picLocks noGrp="1"/>
          </p:cNvPicPr>
          <p:nvPr>
            <p:ph idx="1"/>
          </p:nvPr>
        </p:nvPicPr>
        <p:blipFill>
          <a:blip r:embed="rId2" cstate="print"/>
          <a:stretch>
            <a:fillRect/>
          </a:stretch>
        </p:blipFill>
        <p:spPr>
          <a:xfrm>
            <a:off x="702255" y="1690689"/>
            <a:ext cx="7739489" cy="4908894"/>
          </a:xfrm>
          <a:prstGeom prst="rect">
            <a:avLst/>
          </a:prstGeom>
        </p:spPr>
      </p:pic>
    </p:spTree>
    <p:extLst>
      <p:ext uri="{BB962C8B-B14F-4D97-AF65-F5344CB8AC3E}">
        <p14:creationId xmlns:p14="http://schemas.microsoft.com/office/powerpoint/2010/main" val="89234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5F7E-E9D6-4DCF-A5D2-C03F382E761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VOICE ANALYSIS</a:t>
            </a:r>
            <a:endParaRPr lang="en-IN" sz="2400" b="1" dirty="0">
              <a:latin typeface="Times New Roman" panose="02020603050405020304" pitchFamily="18" charset="0"/>
              <a:cs typeface="Times New Roman" panose="02020603050405020304" pitchFamily="18" charset="0"/>
            </a:endParaRPr>
          </a:p>
        </p:txBody>
      </p:sp>
      <p:pic>
        <p:nvPicPr>
          <p:cNvPr id="4" name="image36.jpeg">
            <a:extLst>
              <a:ext uri="{FF2B5EF4-FFF2-40B4-BE49-F238E27FC236}">
                <a16:creationId xmlns:a16="http://schemas.microsoft.com/office/drawing/2014/main" id="{51F42BBC-E0DE-4BAF-95EA-AAF4C2D0FBDF}"/>
              </a:ext>
            </a:extLst>
          </p:cNvPr>
          <p:cNvPicPr>
            <a:picLocks noGrp="1"/>
          </p:cNvPicPr>
          <p:nvPr>
            <p:ph idx="1"/>
          </p:nvPr>
        </p:nvPicPr>
        <p:blipFill>
          <a:blip r:embed="rId2" cstate="print"/>
          <a:stretch>
            <a:fillRect/>
          </a:stretch>
        </p:blipFill>
        <p:spPr>
          <a:xfrm>
            <a:off x="503583" y="1690688"/>
            <a:ext cx="8085372" cy="4802185"/>
          </a:xfrm>
          <a:prstGeom prst="rect">
            <a:avLst/>
          </a:prstGeom>
        </p:spPr>
      </p:pic>
    </p:spTree>
    <p:extLst>
      <p:ext uri="{BB962C8B-B14F-4D97-AF65-F5344CB8AC3E}">
        <p14:creationId xmlns:p14="http://schemas.microsoft.com/office/powerpoint/2010/main" val="4163463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7A59-74D3-442D-81A4-7FD36C16D56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 OF VOICE ANALYSIS</a:t>
            </a:r>
            <a:endParaRPr lang="en-IN" sz="2400" b="1" dirty="0">
              <a:latin typeface="Times New Roman" panose="02020603050405020304" pitchFamily="18" charset="0"/>
              <a:cs typeface="Times New Roman" panose="02020603050405020304" pitchFamily="18" charset="0"/>
            </a:endParaRPr>
          </a:p>
        </p:txBody>
      </p:sp>
      <p:pic>
        <p:nvPicPr>
          <p:cNvPr id="4" name="image37.jpeg">
            <a:extLst>
              <a:ext uri="{FF2B5EF4-FFF2-40B4-BE49-F238E27FC236}">
                <a16:creationId xmlns:a16="http://schemas.microsoft.com/office/drawing/2014/main" id="{8F557359-2362-42B2-B8C7-C481E06090C2}"/>
              </a:ext>
            </a:extLst>
          </p:cNvPr>
          <p:cNvPicPr>
            <a:picLocks noGrp="1"/>
          </p:cNvPicPr>
          <p:nvPr>
            <p:ph idx="1"/>
          </p:nvPr>
        </p:nvPicPr>
        <p:blipFill>
          <a:blip r:embed="rId2" cstate="print"/>
          <a:stretch>
            <a:fillRect/>
          </a:stretch>
        </p:blipFill>
        <p:spPr>
          <a:xfrm>
            <a:off x="424071" y="1616761"/>
            <a:ext cx="8295860" cy="4929117"/>
          </a:xfrm>
          <a:prstGeom prst="rect">
            <a:avLst/>
          </a:prstGeom>
        </p:spPr>
      </p:pic>
    </p:spTree>
    <p:extLst>
      <p:ext uri="{BB962C8B-B14F-4D97-AF65-F5344CB8AC3E}">
        <p14:creationId xmlns:p14="http://schemas.microsoft.com/office/powerpoint/2010/main" val="35025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36EC-8EBD-4662-8575-C663CEDD37D4}"/>
              </a:ext>
            </a:extLst>
          </p:cNvPr>
          <p:cNvSpPr>
            <a:spLocks noGrp="1"/>
          </p:cNvSpPr>
          <p:nvPr>
            <p:ph type="ctrTitle"/>
          </p:nvPr>
        </p:nvSpPr>
        <p:spPr>
          <a:xfrm>
            <a:off x="894806" y="194900"/>
            <a:ext cx="7772400" cy="562746"/>
          </a:xfrm>
        </p:spPr>
        <p:txBody>
          <a:bodyPr>
            <a:normAutofit/>
          </a:bodyPr>
          <a:lstStyle/>
          <a:p>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INTRODUCTION</a:t>
            </a:r>
            <a:endParaRPr lang="en-US" dirty="0"/>
          </a:p>
        </p:txBody>
      </p:sp>
      <p:sp>
        <p:nvSpPr>
          <p:cNvPr id="3" name="Subtitle 2">
            <a:extLst>
              <a:ext uri="{FF2B5EF4-FFF2-40B4-BE49-F238E27FC236}">
                <a16:creationId xmlns:a16="http://schemas.microsoft.com/office/drawing/2014/main" id="{34770BEF-6D41-404D-959F-EB3B67CB15CD}"/>
              </a:ext>
            </a:extLst>
          </p:cNvPr>
          <p:cNvSpPr>
            <a:spLocks noGrp="1"/>
          </p:cNvSpPr>
          <p:nvPr>
            <p:ph type="subTitle" idx="1"/>
          </p:nvPr>
        </p:nvSpPr>
        <p:spPr>
          <a:xfrm>
            <a:off x="571500" y="757646"/>
            <a:ext cx="7772400" cy="5444371"/>
          </a:xfrm>
        </p:spPr>
        <p:txBody>
          <a:bodyPr>
            <a:normAutofit lnSpcReduction="10000"/>
          </a:bodyPr>
          <a:lstStyle/>
          <a:p>
            <a:pPr marL="228600" marR="0" lvl="0" indent="-228600" algn="just"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The number of social networking sites or social media users has increased significantly over the last decade.</a:t>
            </a:r>
          </a:p>
          <a:p>
            <a:pPr marL="228600" marR="0" lvl="0" indent="-228600" algn="just"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US" dirty="0">
                <a:solidFill>
                  <a:prstClr val="black"/>
                </a:solidFill>
                <a:latin typeface="Times New Roman" panose="02020603050405020304" pitchFamily="18" charset="0"/>
                <a:ea typeface="SimSun" panose="02010600030101010101" pitchFamily="2" charset="-122"/>
              </a:rPr>
              <a:t>User </a:t>
            </a:r>
            <a:r>
              <a:rPr lang="en-US" dirty="0" err="1">
                <a:solidFill>
                  <a:prstClr val="black"/>
                </a:solidFill>
                <a:latin typeface="Times New Roman" panose="02020603050405020304" pitchFamily="18" charset="0"/>
                <a:ea typeface="SimSun" panose="02010600030101010101" pitchFamily="2" charset="-122"/>
              </a:rPr>
              <a:t>behaviour</a:t>
            </a:r>
            <a:r>
              <a:rPr lang="en-US" dirty="0">
                <a:solidFill>
                  <a:prstClr val="black"/>
                </a:solidFill>
                <a:latin typeface="Times New Roman" panose="02020603050405020304" pitchFamily="18" charset="0"/>
                <a:ea typeface="SimSun" panose="02010600030101010101" pitchFamily="2" charset="-122"/>
              </a:rPr>
              <a:t> Prediction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 involves the use of Natural language processing techniques to develop models for sentiment analysis, using publicly available datasets of social media posts and messages.</a:t>
            </a:r>
          </a:p>
          <a:p>
            <a:pPr marL="228600" marR="0" lvl="0" indent="-228600" algn="just"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These models will be trained to recognize different sentiment categories, such as positive, negative, or neutral and behaviors like clever, crime, short-temper, friendly, helpful, etc. and will be tested on real-world data from social networks. </a:t>
            </a:r>
          </a:p>
          <a:p>
            <a:pPr marL="228600" indent="-228600" algn="just">
              <a:lnSpc>
                <a:spcPct val="100000"/>
              </a:lnSpc>
              <a:buFont typeface="Wingdings" panose="05000000000000000000" pitchFamily="2" charset="2"/>
              <a:buChar char="q"/>
              <a:defRPr/>
            </a:pPr>
            <a:r>
              <a:rPr lang="en-US" dirty="0">
                <a:effectLst/>
                <a:latin typeface="Times New Roman" panose="02020603050405020304" pitchFamily="18" charset="0"/>
                <a:ea typeface="SimSun" panose="02010600030101010101" pitchFamily="2" charset="-122"/>
                <a:cs typeface="Times New Roman" panose="02020603050405020304" pitchFamily="18" charset="0"/>
              </a:rPr>
              <a:t>It has several potential applications, including early detection of mental health issues, personalized treatment, online safety, and improved policing strategies.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just"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63057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3C76-CFFB-4DC2-B1E5-885DCA2198A2}"/>
              </a:ext>
            </a:extLst>
          </p:cNvPr>
          <p:cNvSpPr>
            <a:spLocks noGrp="1"/>
          </p:cNvSpPr>
          <p:nvPr>
            <p:ph type="title"/>
          </p:nvPr>
        </p:nvSpPr>
        <p:spPr>
          <a:xfrm>
            <a:off x="1125038" y="2611938"/>
            <a:ext cx="7886700" cy="1325563"/>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LITERATURE SURVEY</a:t>
            </a:r>
            <a:endParaRPr lang="en-US" dirty="0"/>
          </a:p>
        </p:txBody>
      </p:sp>
    </p:spTree>
    <p:extLst>
      <p:ext uri="{BB962C8B-B14F-4D97-AF65-F5344CB8AC3E}">
        <p14:creationId xmlns:p14="http://schemas.microsoft.com/office/powerpoint/2010/main" val="115414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3BF6-D08A-1B96-AD6E-80AE31D03A3B}"/>
              </a:ext>
            </a:extLst>
          </p:cNvPr>
          <p:cNvSpPr>
            <a:spLocks noGrp="1"/>
          </p:cNvSpPr>
          <p:nvPr>
            <p:ph type="title"/>
          </p:nvPr>
        </p:nvSpPr>
        <p:spPr>
          <a:xfrm flipH="1">
            <a:off x="10972800" y="365126"/>
            <a:ext cx="1671484" cy="1325563"/>
          </a:xfrm>
        </p:spPr>
        <p:txBody>
          <a:bodyPr>
            <a:normAutofit/>
          </a:bodyPr>
          <a:lstStyle/>
          <a:p>
            <a:r>
              <a:rPr lang="en-US" sz="200" dirty="0"/>
              <a:t>l</a:t>
            </a:r>
            <a:endParaRPr lang="en-IN" sz="200" dirty="0"/>
          </a:p>
        </p:txBody>
      </p:sp>
      <p:graphicFrame>
        <p:nvGraphicFramePr>
          <p:cNvPr id="4" name="Table 4">
            <a:extLst>
              <a:ext uri="{FF2B5EF4-FFF2-40B4-BE49-F238E27FC236}">
                <a16:creationId xmlns:a16="http://schemas.microsoft.com/office/drawing/2014/main" id="{63DAA671-A82C-FA4E-901E-038F66D75FE9}"/>
              </a:ext>
            </a:extLst>
          </p:cNvPr>
          <p:cNvGraphicFramePr>
            <a:graphicFrameLocks noGrp="1"/>
          </p:cNvGraphicFramePr>
          <p:nvPr>
            <p:ph idx="1"/>
            <p:extLst>
              <p:ext uri="{D42A27DB-BD31-4B8C-83A1-F6EECF244321}">
                <p14:modId xmlns:p14="http://schemas.microsoft.com/office/powerpoint/2010/main" val="1281935712"/>
              </p:ext>
            </p:extLst>
          </p:nvPr>
        </p:nvGraphicFramePr>
        <p:xfrm>
          <a:off x="-212035" y="1"/>
          <a:ext cx="9395792" cy="6861509"/>
        </p:xfrm>
        <a:graphic>
          <a:graphicData uri="http://schemas.openxmlformats.org/drawingml/2006/table">
            <a:tbl>
              <a:tblPr firstRow="1" bandRow="1">
                <a:tableStyleId>{5C22544A-7EE6-4342-B048-85BDC9FD1C3A}</a:tableStyleId>
              </a:tblPr>
              <a:tblGrid>
                <a:gridCol w="698868">
                  <a:extLst>
                    <a:ext uri="{9D8B030D-6E8A-4147-A177-3AD203B41FA5}">
                      <a16:colId xmlns:a16="http://schemas.microsoft.com/office/drawing/2014/main" val="191188616"/>
                    </a:ext>
                  </a:extLst>
                </a:gridCol>
                <a:gridCol w="1877036">
                  <a:extLst>
                    <a:ext uri="{9D8B030D-6E8A-4147-A177-3AD203B41FA5}">
                      <a16:colId xmlns:a16="http://schemas.microsoft.com/office/drawing/2014/main" val="739174699"/>
                    </a:ext>
                  </a:extLst>
                </a:gridCol>
                <a:gridCol w="1903331">
                  <a:extLst>
                    <a:ext uri="{9D8B030D-6E8A-4147-A177-3AD203B41FA5}">
                      <a16:colId xmlns:a16="http://schemas.microsoft.com/office/drawing/2014/main" val="2011650072"/>
                    </a:ext>
                  </a:extLst>
                </a:gridCol>
                <a:gridCol w="940904">
                  <a:extLst>
                    <a:ext uri="{9D8B030D-6E8A-4147-A177-3AD203B41FA5}">
                      <a16:colId xmlns:a16="http://schemas.microsoft.com/office/drawing/2014/main" val="1140017783"/>
                    </a:ext>
                  </a:extLst>
                </a:gridCol>
                <a:gridCol w="1713396">
                  <a:extLst>
                    <a:ext uri="{9D8B030D-6E8A-4147-A177-3AD203B41FA5}">
                      <a16:colId xmlns:a16="http://schemas.microsoft.com/office/drawing/2014/main" val="3115854389"/>
                    </a:ext>
                  </a:extLst>
                </a:gridCol>
                <a:gridCol w="2262257">
                  <a:extLst>
                    <a:ext uri="{9D8B030D-6E8A-4147-A177-3AD203B41FA5}">
                      <a16:colId xmlns:a16="http://schemas.microsoft.com/office/drawing/2014/main" val="3749440777"/>
                    </a:ext>
                  </a:extLst>
                </a:gridCol>
              </a:tblGrid>
              <a:tr h="1230930">
                <a:tc>
                  <a:txBody>
                    <a:bodyPr/>
                    <a:lstStyle/>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S.NO</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TITLE</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AUTHOR</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endParaRPr lang="en-US" sz="1500"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YEAR</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ALGORITHM/ METHODOLOGY/ TECHNIQUES</a:t>
                      </a:r>
                      <a:endParaRPr lang="en-IN"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INFERENCE</a:t>
                      </a:r>
                      <a:endParaRPr lang="en-IN" sz="1500" dirty="0">
                        <a:latin typeface="Times New Roman" panose="02020603050405020304" pitchFamily="18" charset="0"/>
                        <a:cs typeface="Times New Roman" panose="02020603050405020304" pitchFamily="18" charset="0"/>
                      </a:endParaRPr>
                    </a:p>
                    <a:p>
                      <a:pPr algn="ct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6505204"/>
                  </a:ext>
                </a:extLst>
              </a:tr>
              <a:tr h="1960369">
                <a:tc>
                  <a:txBody>
                    <a:bodyPr/>
                    <a:lstStyle/>
                    <a:p>
                      <a:endParaRPr lang="en-US" sz="1500" dirty="0"/>
                    </a:p>
                    <a:p>
                      <a:endParaRPr lang="en-US" sz="1500" dirty="0"/>
                    </a:p>
                    <a:p>
                      <a:r>
                        <a:rPr lang="en-US" sz="1500" dirty="0"/>
                        <a:t>       </a:t>
                      </a:r>
                      <a:r>
                        <a:rPr lang="en-US" sz="1500" dirty="0">
                          <a:latin typeface="Times New Roman" panose="02020603050405020304" pitchFamily="18" charset="0"/>
                          <a:cs typeface="Times New Roman" panose="02020603050405020304" pitchFamily="18" charset="0"/>
                        </a:rPr>
                        <a:t>1</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User Behavior Analysis on Social Media data using Sentiment Analysis or Opinion Mining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Nirmal Varghese Babu,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Fabeela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Ali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Rawther</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Sentimental analysis,</a:t>
                      </a:r>
                    </a:p>
                    <a:p>
                      <a:pPr algn="just"/>
                      <a:r>
                        <a:rPr lang="en-US" sz="1800" dirty="0">
                          <a:latin typeface="Times New Roman" panose="02020603050405020304" pitchFamily="18" charset="0"/>
                          <a:cs typeface="Times New Roman" panose="02020603050405020304" pitchFamily="18" charset="0"/>
                        </a:rPr>
                        <a:t>Decision Tree.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Limited Scope,</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Limited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Applicablity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3531556"/>
                  </a:ext>
                </a:extLst>
              </a:tr>
              <a:tr h="1673710">
                <a:tc>
                  <a:txBody>
                    <a:bodyPr/>
                    <a:lstStyle/>
                    <a:p>
                      <a:r>
                        <a:rPr lang="en-US" sz="1500" dirty="0"/>
                        <a:t>      </a:t>
                      </a:r>
                    </a:p>
                    <a:p>
                      <a:endParaRPr lang="en-US" sz="1500" dirty="0"/>
                    </a:p>
                    <a:p>
                      <a:r>
                        <a:rPr lang="en-US" sz="1500" dirty="0"/>
                        <a:t>       </a:t>
                      </a:r>
                      <a:r>
                        <a:rPr lang="en-US" sz="1500" dirty="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Prediction of User Sentiment on COVID-19 Pandemic Using Tweets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Nilufa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Yeasmin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Dr. Mohammad Abdul Azim,</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Logistic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Low accuracy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Ambigious</a:t>
                      </a:r>
                      <a:r>
                        <a:rPr lang="en-IN" sz="1800" dirty="0">
                          <a:latin typeface="Times New Roman" panose="02020603050405020304" pitchFamily="18" charset="0"/>
                          <a:cs typeface="Times New Roman" panose="02020603050405020304" pitchFamily="18" charset="0"/>
                        </a:rPr>
                        <a:t> .</a:t>
                      </a: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8928399"/>
                  </a:ext>
                </a:extLst>
              </a:tr>
              <a:tr h="1992990">
                <a:tc>
                  <a:txBody>
                    <a:bodyPr/>
                    <a:lstStyle/>
                    <a:p>
                      <a:r>
                        <a:rPr lang="en-US" sz="1500" dirty="0"/>
                        <a:t>      </a:t>
                      </a:r>
                    </a:p>
                    <a:p>
                      <a:endParaRPr lang="en-US" sz="1500" dirty="0"/>
                    </a:p>
                    <a:p>
                      <a:r>
                        <a:rPr lang="en-US" sz="1500" dirty="0"/>
                        <a:t>       </a:t>
                      </a:r>
                      <a:r>
                        <a:rPr lang="en-US" sz="1500" dirty="0">
                          <a:latin typeface="Times New Roman" panose="02020603050405020304" pitchFamily="18" charset="0"/>
                          <a:cs typeface="Times New Roman" panose="02020603050405020304" pitchFamily="18" charset="0"/>
                        </a:rPr>
                        <a:t>3</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People’s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Behaviour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Analysis in Chat Message using Natural Language Processing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V.Selina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Annie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Retna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Prof. P.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Brundha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Dr.G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p>
                    <a:p>
                      <a:pPr algn="just"/>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RajKumar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2022</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Natural language processing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Limited language support,</a:t>
                      </a:r>
                    </a:p>
                    <a:p>
                      <a:pPr algn="l"/>
                      <a:r>
                        <a:rPr lang="en-IN" sz="1800" dirty="0">
                          <a:latin typeface="Times New Roman" panose="02020603050405020304" pitchFamily="18" charset="0"/>
                          <a:cs typeface="Times New Roman" panose="02020603050405020304" pitchFamily="18" charset="0"/>
                        </a:rPr>
                        <a:t>Can predict only text based messages.</a:t>
                      </a:r>
                    </a:p>
                  </a:txBody>
                  <a:tcPr/>
                </a:tc>
                <a:extLst>
                  <a:ext uri="{0D108BD9-81ED-4DB2-BD59-A6C34878D82A}">
                    <a16:rowId xmlns:a16="http://schemas.microsoft.com/office/drawing/2014/main" val="2845011016"/>
                  </a:ext>
                </a:extLst>
              </a:tr>
            </a:tbl>
          </a:graphicData>
        </a:graphic>
      </p:graphicFrame>
    </p:spTree>
    <p:extLst>
      <p:ext uri="{BB962C8B-B14F-4D97-AF65-F5344CB8AC3E}">
        <p14:creationId xmlns:p14="http://schemas.microsoft.com/office/powerpoint/2010/main" val="241488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3773-A289-4EEE-818E-BFC3FD19A196}"/>
              </a:ext>
            </a:extLst>
          </p:cNvPr>
          <p:cNvSpPr>
            <a:spLocks noGrp="1"/>
          </p:cNvSpPr>
          <p:nvPr>
            <p:ph type="ctrTitle"/>
          </p:nvPr>
        </p:nvSpPr>
        <p:spPr>
          <a:xfrm>
            <a:off x="685800" y="0"/>
            <a:ext cx="7772400" cy="680311"/>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j-cs"/>
              </a:rPr>
              <a:t>EXISTING SYSTEM</a:t>
            </a:r>
            <a:endParaRPr lang="en-US" dirty="0"/>
          </a:p>
        </p:txBody>
      </p:sp>
      <p:sp>
        <p:nvSpPr>
          <p:cNvPr id="3" name="Subtitle 2">
            <a:extLst>
              <a:ext uri="{FF2B5EF4-FFF2-40B4-BE49-F238E27FC236}">
                <a16:creationId xmlns:a16="http://schemas.microsoft.com/office/drawing/2014/main" id="{0172A7EC-A543-4629-BA6F-CAAB5C2036F7}"/>
              </a:ext>
            </a:extLst>
          </p:cNvPr>
          <p:cNvSpPr>
            <a:spLocks noGrp="1"/>
          </p:cNvSpPr>
          <p:nvPr>
            <p:ph type="subTitle" idx="1"/>
          </p:nvPr>
        </p:nvSpPr>
        <p:spPr>
          <a:xfrm>
            <a:off x="300447" y="680311"/>
            <a:ext cx="8660674" cy="6515619"/>
          </a:xfrm>
        </p:spPr>
        <p:txBody>
          <a:bodyPr>
            <a:noAutofit/>
          </a:bodyPr>
          <a:lstStyle/>
          <a:p>
            <a:pPr marL="342900" indent="-342900"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focuses on the extraction of the WhatsApp chat and was considered for the sentimental analysis using the deep learning model</a:t>
            </a:r>
            <a:r>
              <a:rPr lang="en-US" sz="2300" dirty="0">
                <a:latin typeface="Times New Roman" panose="02020603050405020304" pitchFamily="18" charset="0"/>
                <a:cs typeface="Times New Roman" panose="02020603050405020304" pitchFamily="18" charset="0"/>
              </a:rPr>
              <a:t>. </a:t>
            </a:r>
          </a:p>
          <a:p>
            <a:pPr marL="342900" indent="-342900"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project was made to undergone the flirt analysis in the WhatsApp chat and it was implemented by categorizing the sentences as positive, negative or neutral.</a:t>
            </a:r>
            <a:r>
              <a:rPr lang="en-US" sz="2300" dirty="0">
                <a:latin typeface="Times New Roman" panose="02020603050405020304" pitchFamily="18" charset="0"/>
                <a:cs typeface="Times New Roman" panose="02020603050405020304" pitchFamily="18" charset="0"/>
              </a:rPr>
              <a:t> </a:t>
            </a:r>
          </a:p>
          <a:p>
            <a:pPr marL="342900" indent="-342900"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method analyzes the chats using natural language processing by collecting various persons  data and thus made them to the processing stage to obtain the results</a:t>
            </a:r>
            <a:r>
              <a:rPr lang="en-US" sz="2300" dirty="0">
                <a:latin typeface="Times New Roman" panose="02020603050405020304" pitchFamily="18" charset="0"/>
                <a:cs typeface="Times New Roman" panose="02020603050405020304" pitchFamily="18" charset="0"/>
              </a:rPr>
              <a:t>.</a:t>
            </a:r>
          </a:p>
          <a:p>
            <a:pPr marL="0" indent="0" algn="just">
              <a:lnSpc>
                <a:spcPct val="100000"/>
              </a:lnSpc>
              <a:buNone/>
            </a:pPr>
            <a:r>
              <a:rPr lang="en-IN" b="1" dirty="0">
                <a:latin typeface="Times New Roman" panose="02020603050405020304" pitchFamily="18" charset="0"/>
                <a:cs typeface="Times New Roman" panose="02020603050405020304" pitchFamily="18" charset="0"/>
              </a:rPr>
              <a:t>ADVANTAGE</a:t>
            </a:r>
            <a:r>
              <a:rPr lang="en-IN" sz="2300" b="1" dirty="0">
                <a:latin typeface="Times New Roman" panose="02020603050405020304" pitchFamily="18" charset="0"/>
                <a:cs typeface="Times New Roman" panose="02020603050405020304" pitchFamily="18" charset="0"/>
              </a:rPr>
              <a:t>:</a:t>
            </a:r>
          </a:p>
          <a:p>
            <a:pPr algn="just">
              <a:lnSpc>
                <a:spcPct val="10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User-Friendly</a:t>
            </a: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0000"/>
              </a:lnSpc>
              <a:buNone/>
            </a:pPr>
            <a:r>
              <a:rPr lang="en-IN" b="1" dirty="0">
                <a:latin typeface="Times New Roman" panose="02020603050405020304" pitchFamily="18" charset="0"/>
                <a:cs typeface="Times New Roman" panose="02020603050405020304" pitchFamily="18" charset="0"/>
              </a:rPr>
              <a:t>DISADVANTAGE</a:t>
            </a:r>
            <a:r>
              <a:rPr lang="en-IN" sz="2300" b="1" dirty="0">
                <a:latin typeface="Times New Roman" panose="02020603050405020304" pitchFamily="18" charset="0"/>
                <a:cs typeface="Times New Roman" panose="02020603050405020304" pitchFamily="18" charset="0"/>
              </a:rPr>
              <a:t>:</a:t>
            </a:r>
          </a:p>
          <a:p>
            <a:pPr marL="0" indent="0" algn="just">
              <a:lnSpc>
                <a:spcPct val="10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Not applicable for complex sentences.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13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BE7D-C319-4EAE-86F9-02D19A433306}"/>
              </a:ext>
            </a:extLst>
          </p:cNvPr>
          <p:cNvSpPr>
            <a:spLocks noGrp="1"/>
          </p:cNvSpPr>
          <p:nvPr>
            <p:ph type="ctrTitle"/>
          </p:nvPr>
        </p:nvSpPr>
        <p:spPr>
          <a:xfrm>
            <a:off x="1038497" y="195943"/>
            <a:ext cx="7772400" cy="596946"/>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j-cs"/>
              </a:rPr>
              <a:t>PROBLEM IDENTIFICATION</a:t>
            </a:r>
            <a:endParaRPr lang="en-US" dirty="0"/>
          </a:p>
        </p:txBody>
      </p:sp>
      <p:sp>
        <p:nvSpPr>
          <p:cNvPr id="3" name="Subtitle 2">
            <a:extLst>
              <a:ext uri="{FF2B5EF4-FFF2-40B4-BE49-F238E27FC236}">
                <a16:creationId xmlns:a16="http://schemas.microsoft.com/office/drawing/2014/main" id="{62D500DD-1500-4F23-963E-706835EA1BEE}"/>
              </a:ext>
            </a:extLst>
          </p:cNvPr>
          <p:cNvSpPr>
            <a:spLocks noGrp="1"/>
          </p:cNvSpPr>
          <p:nvPr>
            <p:ph type="subTitle" idx="1"/>
          </p:nvPr>
        </p:nvSpPr>
        <p:spPr>
          <a:xfrm>
            <a:off x="640079" y="1263786"/>
            <a:ext cx="7994469" cy="4131174"/>
          </a:xfrm>
        </p:spPr>
        <p:txBody>
          <a:bodyPr/>
          <a:lstStyle/>
          <a:p>
            <a:pPr marL="0" marR="0" indent="0" algn="just">
              <a:lnSpc>
                <a:spcPct val="15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major problems with the existing system are as follows:</a:t>
            </a: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Not suitable for analyzing complex sentences.</a:t>
            </a: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Limited language support.</a:t>
            </a:r>
          </a:p>
          <a:p>
            <a:pPr marL="342900" marR="0" lvl="0" indent="-342900" algn="just">
              <a:lnSpc>
                <a:spcPct val="150000"/>
              </a:lnSpc>
              <a:spcBef>
                <a:spcPts val="0"/>
              </a:spcBef>
              <a:spcAft>
                <a:spcPts val="10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Can predict only text based messages.</a:t>
            </a:r>
          </a:p>
          <a:p>
            <a:endParaRPr lang="en-US" dirty="0"/>
          </a:p>
        </p:txBody>
      </p:sp>
    </p:spTree>
    <p:extLst>
      <p:ext uri="{BB962C8B-B14F-4D97-AF65-F5344CB8AC3E}">
        <p14:creationId xmlns:p14="http://schemas.microsoft.com/office/powerpoint/2010/main" val="90813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8FFC-EF79-459E-93F3-FB61BF71D3D9}"/>
              </a:ext>
            </a:extLst>
          </p:cNvPr>
          <p:cNvSpPr>
            <a:spLocks noGrp="1"/>
          </p:cNvSpPr>
          <p:nvPr>
            <p:ph type="ctrTitle"/>
          </p:nvPr>
        </p:nvSpPr>
        <p:spPr>
          <a:xfrm>
            <a:off x="881742" y="326572"/>
            <a:ext cx="7772400" cy="557757"/>
          </a:xfrm>
        </p:spPr>
        <p:txBody>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j-cs"/>
              </a:rPr>
              <a:t>PROPOSED SYSTEM</a:t>
            </a:r>
            <a:endParaRPr lang="en-US" dirty="0"/>
          </a:p>
        </p:txBody>
      </p:sp>
      <p:sp>
        <p:nvSpPr>
          <p:cNvPr id="3" name="Subtitle 2">
            <a:extLst>
              <a:ext uri="{FF2B5EF4-FFF2-40B4-BE49-F238E27FC236}">
                <a16:creationId xmlns:a16="http://schemas.microsoft.com/office/drawing/2014/main" id="{C437F42A-3080-400A-A05B-52AACD75235C}"/>
              </a:ext>
            </a:extLst>
          </p:cNvPr>
          <p:cNvSpPr>
            <a:spLocks noGrp="1"/>
          </p:cNvSpPr>
          <p:nvPr>
            <p:ph type="subTitle" idx="1"/>
          </p:nvPr>
        </p:nvSpPr>
        <p:spPr>
          <a:xfrm>
            <a:off x="352697" y="1005839"/>
            <a:ext cx="8562701" cy="5525589"/>
          </a:xfrm>
        </p:spPr>
        <p:txBody>
          <a:bodyPr>
            <a:normAutofit fontScale="55000" lnSpcReduction="20000"/>
          </a:bodyPr>
          <a:lstStyle/>
          <a:p>
            <a:pPr algn="just">
              <a:lnSpc>
                <a:spcPct val="12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The proposed system incorporates single words, sentences,  paragraph, voice  and audio file analysis. </a:t>
            </a:r>
          </a:p>
          <a:p>
            <a:pPr algn="just">
              <a:lnSpc>
                <a:spcPct val="12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Using NLP techniques such as tokenization, sentiment analysis, named entity recognition, and topic modeling will  gain a deeper understanding of the content and sentiment of the text. </a:t>
            </a:r>
          </a:p>
          <a:p>
            <a:pPr algn="just">
              <a:lnSpc>
                <a:spcPct val="120000"/>
              </a:lnSpc>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Rule-based, machine learning-based, and aspect-based approaches will enable to predict the sentiment of the text, which can be useful for understanding how users are feeling about particular topics or issues.</a:t>
            </a:r>
          </a:p>
          <a:p>
            <a:pPr algn="just">
              <a:lnSpc>
                <a:spcPct val="120000"/>
              </a:lnSpc>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Here we use LSVC and LSTM machine learning algorithms to predict user behavior based on their texts in social networks.</a:t>
            </a:r>
          </a:p>
          <a:p>
            <a:pPr marL="0" indent="0" algn="just">
              <a:lnSpc>
                <a:spcPct val="120000"/>
              </a:lnSpc>
              <a:buNone/>
            </a:pPr>
            <a:r>
              <a:rPr lang="en-IN" sz="4200" b="1" dirty="0">
                <a:latin typeface="Times New Roman" panose="02020603050405020304" pitchFamily="18" charset="0"/>
                <a:cs typeface="Times New Roman" panose="02020603050405020304" pitchFamily="18" charset="0"/>
              </a:rPr>
              <a:t>ADVANTAGES:</a:t>
            </a:r>
            <a:r>
              <a:rPr lang="en-US" sz="4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indent="-457200" algn="just">
              <a:lnSpc>
                <a:spcPct val="120000"/>
              </a:lnSpc>
              <a:buFont typeface="Wingdings" panose="05000000000000000000" pitchFamily="2" charset="2"/>
              <a:buChar char="ü"/>
            </a:pPr>
            <a:r>
              <a:rPr lang="en-IN" sz="4200" dirty="0">
                <a:latin typeface="Times New Roman" panose="02020603050405020304" pitchFamily="18" charset="0"/>
                <a:cs typeface="Times New Roman" panose="02020603050405020304" pitchFamily="18" charset="0"/>
              </a:rPr>
              <a:t>Can predict audio based messages.</a:t>
            </a:r>
          </a:p>
          <a:p>
            <a:pPr marL="457200" indent="-457200" algn="just">
              <a:lnSpc>
                <a:spcPct val="120000"/>
              </a:lnSpc>
              <a:buFont typeface="Wingdings" panose="05000000000000000000" pitchFamily="2" charset="2"/>
              <a:buChar char="ü"/>
            </a:pPr>
            <a:r>
              <a:rPr lang="en-IN" sz="4200" dirty="0">
                <a:latin typeface="Times New Roman" panose="02020603050405020304" pitchFamily="18" charset="0"/>
                <a:cs typeface="Times New Roman" panose="02020603050405020304" pitchFamily="18" charset="0"/>
              </a:rPr>
              <a:t>No language barriers.</a:t>
            </a:r>
          </a:p>
          <a:p>
            <a:endParaRPr lang="en-US" dirty="0"/>
          </a:p>
        </p:txBody>
      </p:sp>
    </p:spTree>
    <p:extLst>
      <p:ext uri="{BB962C8B-B14F-4D97-AF65-F5344CB8AC3E}">
        <p14:creationId xmlns:p14="http://schemas.microsoft.com/office/powerpoint/2010/main" val="3340351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2655</TotalTime>
  <Words>1541</Words>
  <Application>Microsoft Office PowerPoint</Application>
  <PresentationFormat>On-screen Show (4:3)</PresentationFormat>
  <Paragraphs>174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Symbol</vt:lpstr>
      <vt:lpstr>Times New Roman</vt:lpstr>
      <vt:lpstr>Wingdings</vt:lpstr>
      <vt:lpstr>Office Theme</vt:lpstr>
      <vt:lpstr> PREDICTION OF USER BEHAVIOR IN SOCIAL NETWORK </vt:lpstr>
      <vt:lpstr>OBJECTIVE</vt:lpstr>
      <vt:lpstr>ABSTRACT</vt:lpstr>
      <vt:lpstr>INTRODUCTION</vt:lpstr>
      <vt:lpstr>                        LITERATURE SURVEY</vt:lpstr>
      <vt:lpstr>l</vt:lpstr>
      <vt:lpstr>EXISTING SYSTEM</vt:lpstr>
      <vt:lpstr>PROBLEM IDENTIFICATION</vt:lpstr>
      <vt:lpstr>PROPOSED SYSTEM</vt:lpstr>
      <vt:lpstr>SYSTEM SPECIFICATION</vt:lpstr>
      <vt:lpstr>PowerPoint Presentation</vt:lpstr>
      <vt:lpstr>PowerPoint Presentation</vt:lpstr>
      <vt:lpstr>PowerPoint Presentation</vt:lpstr>
      <vt:lpstr>DATA COLLECTION</vt:lpstr>
      <vt:lpstr>DATA PREPROCESSING</vt:lpstr>
      <vt:lpstr>MODEL SELECTION</vt:lpstr>
      <vt:lpstr>EVALUATION AND VALIDATION</vt:lpstr>
      <vt:lpstr>PREDICTION  RESULTS</vt:lpstr>
      <vt:lpstr>CONCLUSION</vt:lpstr>
      <vt:lpstr>FUTURE SCOPE</vt:lpstr>
      <vt:lpstr>SCREEN SHOTS</vt:lpstr>
      <vt:lpstr>USER REGISTRATION</vt:lpstr>
      <vt:lpstr>HOME PAGE</vt:lpstr>
      <vt:lpstr>AUDIO ANALYSIS</vt:lpstr>
      <vt:lpstr>DOCUMENT ANALYSIS</vt:lpstr>
      <vt:lpstr>RESULT OF DOCUMENT ANALYSIS</vt:lpstr>
      <vt:lpstr>PARAGRAPH ANALYSIS</vt:lpstr>
      <vt:lpstr>RESULT OF PARAGRAPH ANALYSIS</vt:lpstr>
      <vt:lpstr>SENTENCE ANALYSIS</vt:lpstr>
      <vt:lpstr>RESULT OF SENTENCE ANALYSIS</vt:lpstr>
      <vt:lpstr>VOICE ANALYSIS</vt:lpstr>
      <vt:lpstr>RESULT OF VOICE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USER BEHAVIOR IN SOCIAL NETWORK .</dc:title>
  <dc:creator>dhana M</dc:creator>
  <cp:lastModifiedBy>Priyankha Rajkumar</cp:lastModifiedBy>
  <cp:revision>50</cp:revision>
  <dcterms:created xsi:type="dcterms:W3CDTF">2023-05-16T05:08:16Z</dcterms:created>
  <dcterms:modified xsi:type="dcterms:W3CDTF">2023-05-21T09:45:04Z</dcterms:modified>
</cp:coreProperties>
</file>