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Bold" panose="020B0604020202020204" charset="0"/>
      <p:regular r:id="rId13"/>
    </p:embeddedFont>
    <p:embeddedFont>
      <p:font typeface="Canva Sans" panose="020B0604020202020204" charset="0"/>
      <p:regular r:id="rId14"/>
    </p:embeddedFont>
    <p:embeddedFont>
      <p:font typeface="DM Sans" panose="020B0604020202020204" charset="0"/>
      <p:regular r:id="rId15"/>
    </p:embeddedFont>
    <p:embeddedFont>
      <p:font typeface="DM Sans Bold" panose="020B0604020202020204" charset="0"/>
      <p:regular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2" d="100"/>
          <a:sy n="42" d="100"/>
        </p:scale>
        <p:origin x="780"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C34515-81A0-4DD2-A53B-DAD6308688E4}" type="datetimeFigureOut">
              <a:rPr lang="en-CA" smtClean="0"/>
              <a:t>2024-10-04</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76E3FE-1C61-42FA-B260-E9C92CAEC389}" type="slidenum">
              <a:rPr lang="en-CA" smtClean="0"/>
              <a:t>‹#›</a:t>
            </a:fld>
            <a:endParaRPr lang="en-CA"/>
          </a:p>
        </p:txBody>
      </p:sp>
    </p:spTree>
    <p:extLst>
      <p:ext uri="{BB962C8B-B14F-4D97-AF65-F5344CB8AC3E}">
        <p14:creationId xmlns:p14="http://schemas.microsoft.com/office/powerpoint/2010/main" val="398087198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7D3DF-C9E5-403B-8201-9CDEFBB3EE97}" type="datetimeFigureOut">
              <a:rPr lang="en-CA" smtClean="0"/>
              <a:t>2024-10-04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0EE02-F40F-4D9E-BDFB-3FDF8C35A32B}" type="slidenum">
              <a:rPr lang="en-CA" smtClean="0"/>
              <a:t>‹#›</a:t>
            </a:fld>
            <a:endParaRPr lang="en-CA"/>
          </a:p>
        </p:txBody>
      </p:sp>
    </p:spTree>
    <p:extLst>
      <p:ext uri="{BB962C8B-B14F-4D97-AF65-F5344CB8AC3E}">
        <p14:creationId xmlns:p14="http://schemas.microsoft.com/office/powerpoint/2010/main" val="23497753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4B4BB9-38A5-4262-AE3B-F4552A3A9E81}" type="datetime1">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B5024-6879-4826-8427-D32BC99B56C9}" type="datetime1">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58C4DB-A785-42B8-BE47-71DD4EE2720E}" type="datetime1">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ABA20-824A-4D0B-99F1-09BC35EAD9F3}" type="datetime1">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3FC5A-F9C7-49F1-9CDB-C6C13B2B915F}" type="datetime1">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419928-0410-4E54-9FA4-27E96DFBB263}" type="datetime1">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F4373-AF8C-4AC1-A38B-825BB4A06250}" type="datetime1">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98114-0E41-4E9E-92D4-2831162CA412}" type="datetime1">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E5E9B-88A8-42FF-B1D8-2D6C6DA11E78}" type="datetime1">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C408A-13E0-4E62-A2B7-02379783A29D}" type="datetime1">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E3643-90CC-4B69-A4A0-2B689DA0AAB6}" type="datetime1">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D01C1-0B1C-470E-8C07-8ACA40549FDD}" type="datetime1">
              <a:rPr lang="en-US" smtClean="0"/>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6.png"/><Relationship Id="rId18" Type="http://schemas.openxmlformats.org/officeDocument/2006/relationships/image" Target="../media/image32.sv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28.sv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8.png"/><Relationship Id="rId10" Type="http://schemas.openxmlformats.org/officeDocument/2006/relationships/image" Target="../media/image26.svg"/><Relationship Id="rId19" Type="http://schemas.openxmlformats.org/officeDocument/2006/relationships/image" Target="../media/image9.png"/><Relationship Id="rId4" Type="http://schemas.openxmlformats.org/officeDocument/2006/relationships/image" Target="../media/image22.svg"/><Relationship Id="rId9" Type="http://schemas.openxmlformats.org/officeDocument/2006/relationships/image" Target="../media/image14.png"/><Relationship Id="rId14"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4.png"/><Relationship Id="rId18" Type="http://schemas.openxmlformats.org/officeDocument/2006/relationships/image" Target="../media/image34.svg"/><Relationship Id="rId26" Type="http://schemas.openxmlformats.org/officeDocument/2006/relationships/slide" Target="slide6.xml"/><Relationship Id="rId3" Type="http://schemas.openxmlformats.org/officeDocument/2006/relationships/image" Target="../media/image12.png"/><Relationship Id="rId21"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5.svg"/><Relationship Id="rId17" Type="http://schemas.openxmlformats.org/officeDocument/2006/relationships/image" Target="../media/image18.png"/><Relationship Id="rId25" Type="http://schemas.openxmlformats.org/officeDocument/2006/relationships/hyperlink" Target="https://www.analyticsvidhya.com/blog/2023/04/food-delivery-time-predictionwith-lstm-neural-network%20%5b2" TargetMode="External"/><Relationship Id="rId2" Type="http://schemas.openxmlformats.org/officeDocument/2006/relationships/image" Target="../media/image1.png"/><Relationship Id="rId16" Type="http://schemas.openxmlformats.org/officeDocument/2006/relationships/image" Target="../media/image7.svg"/><Relationship Id="rId20"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3.png"/><Relationship Id="rId24" Type="http://schemas.openxmlformats.org/officeDocument/2006/relationships/slide" Target="slide5.xml"/><Relationship Id="rId5" Type="http://schemas.openxmlformats.org/officeDocument/2006/relationships/image" Target="../media/image7.png"/><Relationship Id="rId15" Type="http://schemas.openxmlformats.org/officeDocument/2006/relationships/image" Target="../media/image4.png"/><Relationship Id="rId23" Type="http://schemas.openxmlformats.org/officeDocument/2006/relationships/hyperlink" Target="https://www.kaggle.com/datasets/gauravmalik26/food-delivery-dataset/data" TargetMode="External"/><Relationship Id="rId28" Type="http://schemas.openxmlformats.org/officeDocument/2006/relationships/slide" Target="slide3.xml"/><Relationship Id="rId10" Type="http://schemas.openxmlformats.org/officeDocument/2006/relationships/image" Target="../media/image3.svg"/><Relationship Id="rId19" Type="http://schemas.openxmlformats.org/officeDocument/2006/relationships/image" Target="../media/image8.png"/><Relationship Id="rId4" Type="http://schemas.openxmlformats.org/officeDocument/2006/relationships/image" Target="../media/image22.svg"/><Relationship Id="rId9" Type="http://schemas.openxmlformats.org/officeDocument/2006/relationships/image" Target="../media/image2.png"/><Relationship Id="rId14" Type="http://schemas.openxmlformats.org/officeDocument/2006/relationships/image" Target="../media/image26.svg"/><Relationship Id="rId22" Type="http://schemas.openxmlformats.org/officeDocument/2006/relationships/image" Target="../media/image17.svg"/><Relationship Id="rId27" Type="http://schemas.openxmlformats.org/officeDocument/2006/relationships/hyperlink" Target="https://github.com/SaloniJhalani/Food-Delivery-Time-Prediction-Model/tree/main/cod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4.png"/><Relationship Id="rId18" Type="http://schemas.openxmlformats.org/officeDocument/2006/relationships/image" Target="../media/image28.svg"/><Relationship Id="rId26" Type="http://schemas.openxmlformats.org/officeDocument/2006/relationships/image" Target="../media/image32.svg"/><Relationship Id="rId3" Type="http://schemas.openxmlformats.org/officeDocument/2006/relationships/image" Target="../media/image12.png"/><Relationship Id="rId21" Type="http://schemas.openxmlformats.org/officeDocument/2006/relationships/image" Target="../media/image16.png"/><Relationship Id="rId7" Type="http://schemas.openxmlformats.org/officeDocument/2006/relationships/image" Target="../media/image13.png"/><Relationship Id="rId12" Type="http://schemas.openxmlformats.org/officeDocument/2006/relationships/image" Target="../media/image5.svg"/><Relationship Id="rId17" Type="http://schemas.openxmlformats.org/officeDocument/2006/relationships/image" Target="../media/image15.png"/><Relationship Id="rId25"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7.svg"/><Relationship Id="rId20" Type="http://schemas.openxmlformats.org/officeDocument/2006/relationships/image" Target="../media/image34.sv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3.png"/><Relationship Id="rId24" Type="http://schemas.openxmlformats.org/officeDocument/2006/relationships/image" Target="../media/image15.svg"/><Relationship Id="rId5" Type="http://schemas.openxmlformats.org/officeDocument/2006/relationships/image" Target="../media/image7.png"/><Relationship Id="rId15" Type="http://schemas.openxmlformats.org/officeDocument/2006/relationships/image" Target="../media/image4.png"/><Relationship Id="rId23" Type="http://schemas.openxmlformats.org/officeDocument/2006/relationships/image" Target="../media/image8.png"/><Relationship Id="rId28" Type="http://schemas.openxmlformats.org/officeDocument/2006/relationships/image" Target="../media/image17.svg"/><Relationship Id="rId10" Type="http://schemas.openxmlformats.org/officeDocument/2006/relationships/image" Target="../media/image3.svg"/><Relationship Id="rId19" Type="http://schemas.openxmlformats.org/officeDocument/2006/relationships/image" Target="../media/image18.png"/><Relationship Id="rId4" Type="http://schemas.openxmlformats.org/officeDocument/2006/relationships/image" Target="../media/image22.svg"/><Relationship Id="rId9" Type="http://schemas.openxmlformats.org/officeDocument/2006/relationships/image" Target="../media/image2.png"/><Relationship Id="rId14" Type="http://schemas.openxmlformats.org/officeDocument/2006/relationships/image" Target="../media/image26.svg"/><Relationship Id="rId22" Type="http://schemas.openxmlformats.org/officeDocument/2006/relationships/image" Target="../media/image30.svg"/><Relationship Id="rId2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652472" y="-115633"/>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Freeform 7"/>
          <p:cNvSpPr/>
          <p:nvPr/>
        </p:nvSpPr>
        <p:spPr>
          <a:xfrm>
            <a:off x="15321355" y="6409875"/>
            <a:ext cx="3209544" cy="4114800"/>
          </a:xfrm>
          <a:custGeom>
            <a:avLst/>
            <a:gdLst/>
            <a:ahLst/>
            <a:cxnLst/>
            <a:rect l="l" t="t" r="r" b="b"/>
            <a:pathLst>
              <a:path w="3209544" h="4114800">
                <a:moveTo>
                  <a:pt x="0" y="0"/>
                </a:moveTo>
                <a:lnTo>
                  <a:pt x="3209544" y="0"/>
                </a:lnTo>
                <a:lnTo>
                  <a:pt x="3209544" y="4114800"/>
                </a:lnTo>
                <a:lnTo>
                  <a:pt x="0" y="41148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8" name="Freeform 8"/>
          <p:cNvSpPr/>
          <p:nvPr/>
        </p:nvSpPr>
        <p:spPr>
          <a:xfrm>
            <a:off x="0" y="6172200"/>
            <a:ext cx="3209544" cy="4114800"/>
          </a:xfrm>
          <a:custGeom>
            <a:avLst/>
            <a:gdLst/>
            <a:ahLst/>
            <a:cxnLst/>
            <a:rect l="l" t="t" r="r" b="b"/>
            <a:pathLst>
              <a:path w="3209544" h="4114800">
                <a:moveTo>
                  <a:pt x="0" y="0"/>
                </a:moveTo>
                <a:lnTo>
                  <a:pt x="3209544" y="0"/>
                </a:lnTo>
                <a:lnTo>
                  <a:pt x="3209544" y="4114800"/>
                </a:lnTo>
                <a:lnTo>
                  <a:pt x="0" y="4114800"/>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9" name="TextBox 9"/>
          <p:cNvSpPr txBox="1"/>
          <p:nvPr/>
        </p:nvSpPr>
        <p:spPr>
          <a:xfrm>
            <a:off x="6247491" y="1900358"/>
            <a:ext cx="5793019" cy="544052"/>
          </a:xfrm>
          <a:prstGeom prst="rect">
            <a:avLst/>
          </a:prstGeom>
        </p:spPr>
        <p:txBody>
          <a:bodyPr lIns="0" tIns="0" rIns="0" bIns="0" rtlCol="0" anchor="t">
            <a:spAutoFit/>
          </a:bodyPr>
          <a:lstStyle/>
          <a:p>
            <a:pPr algn="ctr">
              <a:lnSpc>
                <a:spcPts val="4099"/>
              </a:lnSpc>
            </a:pPr>
            <a:r>
              <a:rPr lang="en-US" sz="4361" b="1" u="sng">
                <a:solidFill>
                  <a:srgbClr val="000000"/>
                </a:solidFill>
                <a:latin typeface="DM Sans Bold"/>
                <a:ea typeface="DM Sans Bold"/>
                <a:cs typeface="DM Sans Bold"/>
                <a:sym typeface="DM Sans Bold"/>
              </a:rPr>
              <a:t>Capstone Project</a:t>
            </a:r>
          </a:p>
        </p:txBody>
      </p:sp>
      <p:sp>
        <p:nvSpPr>
          <p:cNvPr id="10" name="TextBox 10"/>
          <p:cNvSpPr txBox="1"/>
          <p:nvPr/>
        </p:nvSpPr>
        <p:spPr>
          <a:xfrm>
            <a:off x="5085186" y="5923608"/>
            <a:ext cx="8459795" cy="583686"/>
          </a:xfrm>
          <a:prstGeom prst="rect">
            <a:avLst/>
          </a:prstGeom>
        </p:spPr>
        <p:txBody>
          <a:bodyPr lIns="0" tIns="0" rIns="0" bIns="0" rtlCol="0" anchor="t">
            <a:spAutoFit/>
          </a:bodyPr>
          <a:lstStyle/>
          <a:p>
            <a:pPr algn="ctr">
              <a:lnSpc>
                <a:spcPts val="4381"/>
              </a:lnSpc>
            </a:pPr>
            <a:r>
              <a:rPr lang="en-US" sz="4381" b="1" u="sng" spc="-87" dirty="0">
                <a:solidFill>
                  <a:srgbClr val="000000"/>
                </a:solidFill>
                <a:latin typeface="DM Sans Bold"/>
                <a:ea typeface="DM Sans Bold"/>
                <a:cs typeface="DM Sans Bold"/>
                <a:sym typeface="DM Sans Bold"/>
              </a:rPr>
              <a:t>Presented </a:t>
            </a:r>
            <a:r>
              <a:rPr lang="en-US" sz="4381" b="1" u="sng" spc="-87" dirty="0" smtClean="0">
                <a:solidFill>
                  <a:srgbClr val="000000"/>
                </a:solidFill>
                <a:latin typeface="DM Sans Bold"/>
                <a:ea typeface="DM Sans Bold"/>
                <a:cs typeface="DM Sans Bold"/>
                <a:sym typeface="DM Sans Bold"/>
              </a:rPr>
              <a:t>by:</a:t>
            </a:r>
            <a:endParaRPr lang="en-US" sz="4381" b="1" u="sng" spc="-87" dirty="0">
              <a:solidFill>
                <a:srgbClr val="000000"/>
              </a:solidFill>
              <a:latin typeface="DM Sans Bold"/>
              <a:ea typeface="DM Sans Bold"/>
              <a:cs typeface="DM Sans Bold"/>
              <a:sym typeface="DM Sans Bold"/>
            </a:endParaRPr>
          </a:p>
        </p:txBody>
      </p:sp>
      <p:sp>
        <p:nvSpPr>
          <p:cNvPr id="11" name="TextBox 11"/>
          <p:cNvSpPr txBox="1"/>
          <p:nvPr/>
        </p:nvSpPr>
        <p:spPr>
          <a:xfrm>
            <a:off x="2238553" y="3347290"/>
            <a:ext cx="14277809" cy="1329444"/>
          </a:xfrm>
          <a:prstGeom prst="rect">
            <a:avLst/>
          </a:prstGeom>
        </p:spPr>
        <p:txBody>
          <a:bodyPr lIns="0" tIns="0" rIns="0" bIns="0" rtlCol="0" anchor="t">
            <a:spAutoFit/>
          </a:bodyPr>
          <a:lstStyle/>
          <a:p>
            <a:pPr marL="0" lvl="0" indent="0" algn="ctr">
              <a:lnSpc>
                <a:spcPts val="5338"/>
              </a:lnSpc>
              <a:spcBef>
                <a:spcPct val="0"/>
              </a:spcBef>
            </a:pPr>
            <a:r>
              <a:rPr lang="en-US" sz="3812" b="1">
                <a:solidFill>
                  <a:srgbClr val="000000"/>
                </a:solidFill>
                <a:latin typeface="Canva Sans Bold"/>
                <a:ea typeface="Canva Sans Bold"/>
                <a:cs typeface="Canva Sans Bold"/>
                <a:sym typeface="Canva Sans Bold"/>
              </a:rPr>
              <a:t>FORECASTING FOOD DELIVERY DEMAND USING WEATHER &amp; TIME</a:t>
            </a:r>
          </a:p>
        </p:txBody>
      </p:sp>
      <p:sp>
        <p:nvSpPr>
          <p:cNvPr id="12" name="TextBox 12"/>
          <p:cNvSpPr txBox="1"/>
          <p:nvPr/>
        </p:nvSpPr>
        <p:spPr>
          <a:xfrm>
            <a:off x="5085186" y="6949840"/>
            <a:ext cx="9493448" cy="1144904"/>
          </a:xfrm>
          <a:prstGeom prst="rect">
            <a:avLst/>
          </a:prstGeom>
        </p:spPr>
        <p:txBody>
          <a:bodyPr lIns="0" tIns="0" rIns="0" bIns="0" rtlCol="0" anchor="t">
            <a:spAutoFit/>
          </a:bodyPr>
          <a:lstStyle/>
          <a:p>
            <a:pPr marL="712480" lvl="1" indent="-356240" algn="ctr">
              <a:lnSpc>
                <a:spcPts val="4620"/>
              </a:lnSpc>
              <a:buAutoNum type="arabicPeriod"/>
            </a:pPr>
            <a:r>
              <a:rPr lang="en-US" sz="3300" b="1" dirty="0" err="1">
                <a:solidFill>
                  <a:srgbClr val="000000"/>
                </a:solidFill>
                <a:latin typeface="Canva Sans Bold"/>
                <a:ea typeface="Canva Sans Bold"/>
                <a:cs typeface="Canva Sans Bold"/>
                <a:sym typeface="Canva Sans Bold"/>
              </a:rPr>
              <a:t>Priyank</a:t>
            </a:r>
            <a:r>
              <a:rPr lang="en-US" sz="3300" b="1" dirty="0">
                <a:solidFill>
                  <a:srgbClr val="000000"/>
                </a:solidFill>
                <a:latin typeface="Canva Sans Bold"/>
                <a:ea typeface="Canva Sans Bold"/>
                <a:cs typeface="Canva Sans Bold"/>
                <a:sym typeface="Canva Sans Bold"/>
              </a:rPr>
              <a:t> </a:t>
            </a:r>
            <a:r>
              <a:rPr lang="en-US" sz="3300" b="1" dirty="0" smtClean="0">
                <a:solidFill>
                  <a:srgbClr val="000000"/>
                </a:solidFill>
                <a:latin typeface="Canva Sans Bold"/>
                <a:ea typeface="Canva Sans Bold"/>
                <a:cs typeface="Canva Sans Bold"/>
                <a:sym typeface="Canva Sans Bold"/>
              </a:rPr>
              <a:t>Patel-patel0938@saskpolytech.ca</a:t>
            </a:r>
            <a:endParaRPr lang="en-US" sz="3300" b="1" dirty="0">
              <a:solidFill>
                <a:srgbClr val="000000"/>
              </a:solidFill>
              <a:latin typeface="Canva Sans Bold"/>
              <a:ea typeface="Canva Sans Bold"/>
              <a:cs typeface="Canva Sans Bold"/>
              <a:sym typeface="Canva Sans Bold"/>
            </a:endParaRPr>
          </a:p>
          <a:p>
            <a:pPr marL="712480" lvl="1" indent="-356240" algn="ctr">
              <a:lnSpc>
                <a:spcPts val="4620"/>
              </a:lnSpc>
              <a:buAutoNum type="arabicPeriod"/>
            </a:pPr>
            <a:r>
              <a:rPr lang="en-US" sz="3300" b="1" dirty="0">
                <a:solidFill>
                  <a:srgbClr val="000000"/>
                </a:solidFill>
                <a:latin typeface="Canva Sans Bold"/>
                <a:ea typeface="Canva Sans Bold"/>
                <a:cs typeface="Canva Sans Bold"/>
                <a:sym typeface="Canva Sans Bold"/>
              </a:rPr>
              <a:t>Neel Patel- patel18401@saskpolytech.ca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78522" y="3773035"/>
            <a:ext cx="5788766" cy="2912381"/>
          </a:xfrm>
          <a:prstGeom prst="rect">
            <a:avLst/>
          </a:prstGeom>
        </p:spPr>
        <p:txBody>
          <a:bodyPr lIns="0" tIns="0" rIns="0" bIns="0" rtlCol="0" anchor="t">
            <a:spAutoFit/>
          </a:bodyPr>
          <a:lstStyle/>
          <a:p>
            <a:pPr algn="l">
              <a:lnSpc>
                <a:spcPts val="7515"/>
              </a:lnSpc>
            </a:pPr>
            <a:r>
              <a:rPr lang="en-US" sz="7748" b="1" u="sng">
                <a:solidFill>
                  <a:srgbClr val="000000"/>
                </a:solidFill>
                <a:latin typeface="DM Sans Bold"/>
                <a:ea typeface="DM Sans Bold"/>
                <a:cs typeface="DM Sans Bold"/>
                <a:sym typeface="DM Sans Bold"/>
              </a:rPr>
              <a:t>Project vision and mission</a:t>
            </a:r>
          </a:p>
        </p:txBody>
      </p:sp>
      <p:grpSp>
        <p:nvGrpSpPr>
          <p:cNvPr id="4" name="Group 4"/>
          <p:cNvGrpSpPr/>
          <p:nvPr/>
        </p:nvGrpSpPr>
        <p:grpSpPr>
          <a:xfrm>
            <a:off x="8131260" y="1170261"/>
            <a:ext cx="8842290" cy="2561528"/>
            <a:chOff x="0" y="0"/>
            <a:chExt cx="2960029" cy="857492"/>
          </a:xfrm>
        </p:grpSpPr>
        <p:sp>
          <p:nvSpPr>
            <p:cNvPr id="5" name="Freeform 5"/>
            <p:cNvSpPr/>
            <p:nvPr/>
          </p:nvSpPr>
          <p:spPr>
            <a:xfrm>
              <a:off x="0" y="0"/>
              <a:ext cx="2960029" cy="857492"/>
            </a:xfrm>
            <a:custGeom>
              <a:avLst/>
              <a:gdLst/>
              <a:ahLst/>
              <a:cxnLst/>
              <a:rect l="l" t="t" r="r" b="b"/>
              <a:pathLst>
                <a:path w="2960029" h="857492">
                  <a:moveTo>
                    <a:pt x="13133" y="0"/>
                  </a:moveTo>
                  <a:lnTo>
                    <a:pt x="2946896" y="0"/>
                  </a:lnTo>
                  <a:cubicBezTo>
                    <a:pt x="2954149" y="0"/>
                    <a:pt x="2960029" y="5880"/>
                    <a:pt x="2960029" y="13133"/>
                  </a:cubicBezTo>
                  <a:lnTo>
                    <a:pt x="2960029" y="844359"/>
                  </a:lnTo>
                  <a:cubicBezTo>
                    <a:pt x="2960029" y="851612"/>
                    <a:pt x="2954149" y="857492"/>
                    <a:pt x="2946896" y="857492"/>
                  </a:cubicBezTo>
                  <a:lnTo>
                    <a:pt x="13133" y="857492"/>
                  </a:lnTo>
                  <a:cubicBezTo>
                    <a:pt x="5880" y="857492"/>
                    <a:pt x="0" y="851612"/>
                    <a:pt x="0" y="844359"/>
                  </a:cubicBezTo>
                  <a:lnTo>
                    <a:pt x="0" y="13133"/>
                  </a:lnTo>
                  <a:cubicBezTo>
                    <a:pt x="0" y="5880"/>
                    <a:pt x="5880" y="0"/>
                    <a:pt x="13133" y="0"/>
                  </a:cubicBezTo>
                  <a:close/>
                </a:path>
              </a:pathLst>
            </a:custGeom>
            <a:solidFill>
              <a:srgbClr val="8AB7E2"/>
            </a:solidFill>
          </p:spPr>
        </p:sp>
        <p:sp>
          <p:nvSpPr>
            <p:cNvPr id="6" name="TextBox 6"/>
            <p:cNvSpPr txBox="1"/>
            <p:nvPr/>
          </p:nvSpPr>
          <p:spPr>
            <a:xfrm>
              <a:off x="0" y="85725"/>
              <a:ext cx="296002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8664381"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8" name="Group 8"/>
          <p:cNvGrpSpPr/>
          <p:nvPr/>
        </p:nvGrpSpPr>
        <p:grpSpPr>
          <a:xfrm>
            <a:off x="8131260" y="3862348"/>
            <a:ext cx="8842290" cy="2561528"/>
            <a:chOff x="0" y="0"/>
            <a:chExt cx="2960029" cy="857492"/>
          </a:xfrm>
        </p:grpSpPr>
        <p:sp>
          <p:nvSpPr>
            <p:cNvPr id="9" name="Freeform 9"/>
            <p:cNvSpPr/>
            <p:nvPr/>
          </p:nvSpPr>
          <p:spPr>
            <a:xfrm>
              <a:off x="0" y="0"/>
              <a:ext cx="2960029" cy="857492"/>
            </a:xfrm>
            <a:custGeom>
              <a:avLst/>
              <a:gdLst/>
              <a:ahLst/>
              <a:cxnLst/>
              <a:rect l="l" t="t" r="r" b="b"/>
              <a:pathLst>
                <a:path w="2960029" h="857492">
                  <a:moveTo>
                    <a:pt x="13133" y="0"/>
                  </a:moveTo>
                  <a:lnTo>
                    <a:pt x="2946896" y="0"/>
                  </a:lnTo>
                  <a:cubicBezTo>
                    <a:pt x="2954149" y="0"/>
                    <a:pt x="2960029" y="5880"/>
                    <a:pt x="2960029" y="13133"/>
                  </a:cubicBezTo>
                  <a:lnTo>
                    <a:pt x="2960029" y="844359"/>
                  </a:lnTo>
                  <a:cubicBezTo>
                    <a:pt x="2960029" y="851612"/>
                    <a:pt x="2954149" y="857492"/>
                    <a:pt x="2946896" y="857492"/>
                  </a:cubicBezTo>
                  <a:lnTo>
                    <a:pt x="13133" y="857492"/>
                  </a:lnTo>
                  <a:cubicBezTo>
                    <a:pt x="5880" y="857492"/>
                    <a:pt x="0" y="851612"/>
                    <a:pt x="0" y="844359"/>
                  </a:cubicBezTo>
                  <a:lnTo>
                    <a:pt x="0" y="13133"/>
                  </a:lnTo>
                  <a:cubicBezTo>
                    <a:pt x="0" y="5880"/>
                    <a:pt x="5880" y="0"/>
                    <a:pt x="13133" y="0"/>
                  </a:cubicBezTo>
                  <a:close/>
                </a:path>
              </a:pathLst>
            </a:custGeom>
            <a:solidFill>
              <a:srgbClr val="8AB7E2"/>
            </a:solidFill>
          </p:spPr>
        </p:sp>
        <p:sp>
          <p:nvSpPr>
            <p:cNvPr id="10" name="TextBox 10"/>
            <p:cNvSpPr txBox="1"/>
            <p:nvPr/>
          </p:nvSpPr>
          <p:spPr>
            <a:xfrm>
              <a:off x="0" y="85725"/>
              <a:ext cx="296002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8131260" y="6499593"/>
            <a:ext cx="8842290" cy="2619160"/>
            <a:chOff x="0" y="0"/>
            <a:chExt cx="2960029" cy="876785"/>
          </a:xfrm>
        </p:grpSpPr>
        <p:sp>
          <p:nvSpPr>
            <p:cNvPr id="12" name="Freeform 12"/>
            <p:cNvSpPr/>
            <p:nvPr/>
          </p:nvSpPr>
          <p:spPr>
            <a:xfrm>
              <a:off x="0" y="0"/>
              <a:ext cx="2960029" cy="876785"/>
            </a:xfrm>
            <a:custGeom>
              <a:avLst/>
              <a:gdLst/>
              <a:ahLst/>
              <a:cxnLst/>
              <a:rect l="l" t="t" r="r" b="b"/>
              <a:pathLst>
                <a:path w="2960029" h="876785">
                  <a:moveTo>
                    <a:pt x="13133" y="0"/>
                  </a:moveTo>
                  <a:lnTo>
                    <a:pt x="2946896" y="0"/>
                  </a:lnTo>
                  <a:cubicBezTo>
                    <a:pt x="2954149" y="0"/>
                    <a:pt x="2960029" y="5880"/>
                    <a:pt x="2960029" y="13133"/>
                  </a:cubicBezTo>
                  <a:lnTo>
                    <a:pt x="2960029" y="863652"/>
                  </a:lnTo>
                  <a:cubicBezTo>
                    <a:pt x="2960029" y="870905"/>
                    <a:pt x="2954149" y="876785"/>
                    <a:pt x="2946896" y="876785"/>
                  </a:cubicBezTo>
                  <a:lnTo>
                    <a:pt x="13133" y="876785"/>
                  </a:lnTo>
                  <a:cubicBezTo>
                    <a:pt x="5880" y="876785"/>
                    <a:pt x="0" y="870905"/>
                    <a:pt x="0" y="863652"/>
                  </a:cubicBezTo>
                  <a:lnTo>
                    <a:pt x="0" y="13133"/>
                  </a:lnTo>
                  <a:cubicBezTo>
                    <a:pt x="0" y="5880"/>
                    <a:pt x="5880" y="0"/>
                    <a:pt x="13133" y="0"/>
                  </a:cubicBezTo>
                  <a:close/>
                </a:path>
              </a:pathLst>
            </a:custGeom>
            <a:solidFill>
              <a:srgbClr val="8AB7E2"/>
            </a:solidFill>
          </p:spPr>
        </p:sp>
        <p:sp>
          <p:nvSpPr>
            <p:cNvPr id="13" name="TextBox 13"/>
            <p:cNvSpPr txBox="1"/>
            <p:nvPr/>
          </p:nvSpPr>
          <p:spPr>
            <a:xfrm>
              <a:off x="0" y="85725"/>
              <a:ext cx="2960029" cy="791060"/>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8664381" y="4688967"/>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5" name="TextBox 15"/>
          <p:cNvSpPr txBox="1"/>
          <p:nvPr/>
        </p:nvSpPr>
        <p:spPr>
          <a:xfrm>
            <a:off x="8664381" y="737637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6" name="TextBox 16"/>
          <p:cNvSpPr txBox="1"/>
          <p:nvPr/>
        </p:nvSpPr>
        <p:spPr>
          <a:xfrm>
            <a:off x="10235293" y="1941437"/>
            <a:ext cx="5907718" cy="990600"/>
          </a:xfrm>
          <a:prstGeom prst="rect">
            <a:avLst/>
          </a:prstGeom>
        </p:spPr>
        <p:txBody>
          <a:bodyPr lIns="0" tIns="0" rIns="0" bIns="0" rtlCol="0" anchor="t">
            <a:spAutoFit/>
          </a:bodyPr>
          <a:lstStyle/>
          <a:p>
            <a:pPr marL="0" lvl="0" indent="0" algn="just">
              <a:lnSpc>
                <a:spcPts val="2699"/>
              </a:lnSpc>
              <a:spcBef>
                <a:spcPct val="0"/>
              </a:spcBef>
            </a:pPr>
            <a:r>
              <a:rPr lang="en-US" sz="1999" spc="31">
                <a:solidFill>
                  <a:srgbClr val="000000"/>
                </a:solidFill>
                <a:latin typeface="DM Sans"/>
                <a:ea typeface="DM Sans"/>
                <a:cs typeface="DM Sans"/>
                <a:sym typeface="DM Sans"/>
              </a:rPr>
              <a:t>This project focuses on developing a predictive model to forecast food delivery demand based on weather conditions and time of day.</a:t>
            </a:r>
          </a:p>
        </p:txBody>
      </p:sp>
      <p:sp>
        <p:nvSpPr>
          <p:cNvPr id="17" name="TextBox 17"/>
          <p:cNvSpPr txBox="1"/>
          <p:nvPr/>
        </p:nvSpPr>
        <p:spPr>
          <a:xfrm>
            <a:off x="10243334" y="4399415"/>
            <a:ext cx="5907718" cy="1323975"/>
          </a:xfrm>
          <a:prstGeom prst="rect">
            <a:avLst/>
          </a:prstGeom>
        </p:spPr>
        <p:txBody>
          <a:bodyPr lIns="0" tIns="0" rIns="0" bIns="0" rtlCol="0" anchor="t">
            <a:spAutoFit/>
          </a:bodyPr>
          <a:lstStyle/>
          <a:p>
            <a:pPr marL="0" lvl="0" indent="0" algn="just">
              <a:lnSpc>
                <a:spcPts val="2699"/>
              </a:lnSpc>
              <a:spcBef>
                <a:spcPct val="0"/>
              </a:spcBef>
            </a:pPr>
            <a:r>
              <a:rPr lang="en-US" sz="1999" spc="31">
                <a:solidFill>
                  <a:srgbClr val="000000"/>
                </a:solidFill>
                <a:latin typeface="DM Sans"/>
                <a:ea typeface="DM Sans"/>
                <a:cs typeface="DM Sans"/>
                <a:sym typeface="DM Sans"/>
              </a:rPr>
              <a:t>By integrating machine learning techniques, the project aims to optimize food delivery operations, enhancing business efficiency and customer satisfaction.</a:t>
            </a:r>
          </a:p>
        </p:txBody>
      </p:sp>
      <p:sp>
        <p:nvSpPr>
          <p:cNvPr id="18" name="TextBox 18"/>
          <p:cNvSpPr txBox="1"/>
          <p:nvPr/>
        </p:nvSpPr>
        <p:spPr>
          <a:xfrm>
            <a:off x="10235293" y="6926799"/>
            <a:ext cx="6172137" cy="1714500"/>
          </a:xfrm>
          <a:prstGeom prst="rect">
            <a:avLst/>
          </a:prstGeom>
        </p:spPr>
        <p:txBody>
          <a:bodyPr lIns="0" tIns="0" rIns="0" bIns="0" rtlCol="0" anchor="t">
            <a:spAutoFit/>
          </a:bodyPr>
          <a:lstStyle/>
          <a:p>
            <a:pPr marL="0" lvl="0" indent="0" algn="just">
              <a:lnSpc>
                <a:spcPts val="2700"/>
              </a:lnSpc>
              <a:spcBef>
                <a:spcPct val="0"/>
              </a:spcBef>
            </a:pPr>
            <a:r>
              <a:rPr lang="en-US" sz="2000" spc="32">
                <a:solidFill>
                  <a:srgbClr val="000000"/>
                </a:solidFill>
                <a:latin typeface="DM Sans"/>
                <a:ea typeface="DM Sans"/>
                <a:cs typeface="DM Sans"/>
                <a:sym typeface="DM Sans"/>
              </a:rPr>
              <a:t>Accurate demand forecasting will enable food delivery platforms to better allocate resources, staff up during high-demand times, and provide efficient service even during challenging weather conditions.</a:t>
            </a: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0" name="Freeform 2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028700" y="592769"/>
            <a:ext cx="15065583" cy="1043312"/>
          </a:xfrm>
          <a:prstGeom prst="rect">
            <a:avLst/>
          </a:prstGeom>
        </p:spPr>
        <p:txBody>
          <a:bodyPr lIns="0" tIns="0" rIns="0" bIns="0" rtlCol="0" anchor="t">
            <a:spAutoFit/>
          </a:bodyPr>
          <a:lstStyle/>
          <a:p>
            <a:pPr algn="l">
              <a:lnSpc>
                <a:spcPts val="7760"/>
              </a:lnSpc>
            </a:pPr>
            <a:r>
              <a:rPr lang="en-US" sz="8000" b="1" u="sng">
                <a:solidFill>
                  <a:srgbClr val="000000"/>
                </a:solidFill>
                <a:latin typeface="DM Sans Bold"/>
                <a:ea typeface="DM Sans Bold"/>
                <a:cs typeface="DM Sans Bold"/>
                <a:sym typeface="DM Sans Bold"/>
              </a:rPr>
              <a:t>Project Objectives</a:t>
            </a:r>
          </a:p>
        </p:txBody>
      </p:sp>
      <p:sp>
        <p:nvSpPr>
          <p:cNvPr id="4" name="TextBox 4"/>
          <p:cNvSpPr txBox="1"/>
          <p:nvPr/>
        </p:nvSpPr>
        <p:spPr>
          <a:xfrm>
            <a:off x="1179530" y="2195163"/>
            <a:ext cx="16818380" cy="832980"/>
          </a:xfrm>
          <a:prstGeom prst="rect">
            <a:avLst/>
          </a:prstGeom>
        </p:spPr>
        <p:txBody>
          <a:bodyPr lIns="0" tIns="0" rIns="0" bIns="0" rtlCol="0" anchor="t">
            <a:spAutoFit/>
          </a:bodyPr>
          <a:lstStyle/>
          <a:p>
            <a:pPr marL="0" lvl="0" indent="0" algn="l">
              <a:lnSpc>
                <a:spcPts val="3397"/>
              </a:lnSpc>
              <a:spcBef>
                <a:spcPct val="0"/>
              </a:spcBef>
            </a:pPr>
            <a:r>
              <a:rPr lang="en-US" sz="2426" b="1">
                <a:solidFill>
                  <a:srgbClr val="000000"/>
                </a:solidFill>
                <a:latin typeface="Canva Sans Bold"/>
                <a:ea typeface="Canva Sans Bold"/>
                <a:cs typeface="Canva Sans Bold"/>
                <a:sym typeface="Canva Sans Bold"/>
              </a:rPr>
              <a:t>Develop a Comprehensive Dataset: </a:t>
            </a:r>
            <a:r>
              <a:rPr lang="en-US" sz="2426">
                <a:solidFill>
                  <a:srgbClr val="000000"/>
                </a:solidFill>
                <a:latin typeface="Canva Sans"/>
                <a:ea typeface="Canva Sans"/>
                <a:cs typeface="Canva Sans"/>
                <a:sym typeface="Canva Sans"/>
              </a:rPr>
              <a:t>Compile a dataset combining historical food delivery data with corresponding weather conditions and time-of-day information for accurate modeling.</a:t>
            </a:r>
          </a:p>
        </p:txBody>
      </p:sp>
      <p:sp>
        <p:nvSpPr>
          <p:cNvPr id="5" name="TextBox 5"/>
          <p:cNvSpPr txBox="1"/>
          <p:nvPr/>
        </p:nvSpPr>
        <p:spPr>
          <a:xfrm>
            <a:off x="1179530" y="3513918"/>
            <a:ext cx="17011773" cy="833717"/>
          </a:xfrm>
          <a:prstGeom prst="rect">
            <a:avLst/>
          </a:prstGeom>
        </p:spPr>
        <p:txBody>
          <a:bodyPr lIns="0" tIns="0" rIns="0" bIns="0" rtlCol="0" anchor="t">
            <a:spAutoFit/>
          </a:bodyPr>
          <a:lstStyle/>
          <a:p>
            <a:pPr marL="0" lvl="0" indent="0" algn="l">
              <a:lnSpc>
                <a:spcPts val="3397"/>
              </a:lnSpc>
              <a:spcBef>
                <a:spcPct val="0"/>
              </a:spcBef>
            </a:pPr>
            <a:r>
              <a:rPr lang="en-US" sz="2426" b="1">
                <a:solidFill>
                  <a:srgbClr val="000000"/>
                </a:solidFill>
                <a:latin typeface="Canva Sans Bold"/>
                <a:ea typeface="Canva Sans Bold"/>
                <a:cs typeface="Canva Sans Bold"/>
                <a:sym typeface="Canva Sans Bold"/>
              </a:rPr>
              <a:t>Preprocess the Collected Data:</a:t>
            </a:r>
            <a:r>
              <a:rPr lang="en-US" sz="2426">
                <a:solidFill>
                  <a:srgbClr val="000000"/>
                </a:solidFill>
                <a:latin typeface="Canva Sans"/>
                <a:ea typeface="Canva Sans"/>
                <a:cs typeface="Canva Sans"/>
                <a:sym typeface="Canva Sans"/>
              </a:rPr>
              <a:t> Clean, encode, and normalize the data to ensure it is in a suitable format for machine learning, eliminating inconsistencies and enhancing model performance.</a:t>
            </a:r>
          </a:p>
        </p:txBody>
      </p:sp>
      <p:sp>
        <p:nvSpPr>
          <p:cNvPr id="6" name="TextBox 6"/>
          <p:cNvSpPr txBox="1"/>
          <p:nvPr/>
        </p:nvSpPr>
        <p:spPr>
          <a:xfrm>
            <a:off x="1179530" y="4833410"/>
            <a:ext cx="17011773" cy="833717"/>
          </a:xfrm>
          <a:prstGeom prst="rect">
            <a:avLst/>
          </a:prstGeom>
        </p:spPr>
        <p:txBody>
          <a:bodyPr lIns="0" tIns="0" rIns="0" bIns="0" rtlCol="0" anchor="t">
            <a:spAutoFit/>
          </a:bodyPr>
          <a:lstStyle/>
          <a:p>
            <a:pPr marL="0" lvl="0" indent="0" algn="l">
              <a:lnSpc>
                <a:spcPts val="3397"/>
              </a:lnSpc>
              <a:spcBef>
                <a:spcPct val="0"/>
              </a:spcBef>
            </a:pPr>
            <a:r>
              <a:rPr lang="en-US" sz="2426" b="1">
                <a:solidFill>
                  <a:srgbClr val="000000"/>
                </a:solidFill>
                <a:latin typeface="Canva Sans Bold"/>
                <a:ea typeface="Canva Sans Bold"/>
                <a:cs typeface="Canva Sans Bold"/>
                <a:sym typeface="Canva Sans Bold"/>
              </a:rPr>
              <a:t>Train a Machine-Learning Model: </a:t>
            </a:r>
            <a:r>
              <a:rPr lang="en-US" sz="2426">
                <a:solidFill>
                  <a:srgbClr val="000000"/>
                </a:solidFill>
                <a:latin typeface="Canva Sans"/>
                <a:ea typeface="Canva Sans"/>
                <a:cs typeface="Canva Sans"/>
                <a:sym typeface="Canva Sans"/>
              </a:rPr>
              <a:t>Use a suitable algorithm to train the model on the preprocessed data, enabling accurate prediction of delivery demand.</a:t>
            </a:r>
          </a:p>
        </p:txBody>
      </p:sp>
      <p:sp>
        <p:nvSpPr>
          <p:cNvPr id="7" name="TextBox 7"/>
          <p:cNvSpPr txBox="1"/>
          <p:nvPr/>
        </p:nvSpPr>
        <p:spPr>
          <a:xfrm>
            <a:off x="1179530" y="6152903"/>
            <a:ext cx="17011773" cy="833717"/>
          </a:xfrm>
          <a:prstGeom prst="rect">
            <a:avLst/>
          </a:prstGeom>
        </p:spPr>
        <p:txBody>
          <a:bodyPr lIns="0" tIns="0" rIns="0" bIns="0" rtlCol="0" anchor="t">
            <a:spAutoFit/>
          </a:bodyPr>
          <a:lstStyle/>
          <a:p>
            <a:pPr marL="0" lvl="0" indent="0" algn="l">
              <a:lnSpc>
                <a:spcPts val="3397"/>
              </a:lnSpc>
              <a:spcBef>
                <a:spcPct val="0"/>
              </a:spcBef>
            </a:pPr>
            <a:r>
              <a:rPr lang="en-US" sz="2426" b="1" dirty="0">
                <a:solidFill>
                  <a:srgbClr val="000000"/>
                </a:solidFill>
                <a:latin typeface="Canva Sans Bold"/>
                <a:ea typeface="Canva Sans Bold"/>
                <a:cs typeface="Canva Sans Bold"/>
                <a:sym typeface="Canva Sans Bold"/>
              </a:rPr>
              <a:t>Evaluate Model Performance</a:t>
            </a:r>
            <a:r>
              <a:rPr lang="en-US" sz="2426" dirty="0">
                <a:solidFill>
                  <a:srgbClr val="000000"/>
                </a:solidFill>
                <a:latin typeface="Canva Sans"/>
                <a:ea typeface="Canva Sans"/>
                <a:cs typeface="Canva Sans"/>
                <a:sym typeface="Canva Sans"/>
              </a:rPr>
              <a:t>: Assess the model’s effectiveness using statistical metrics like Mean Squared Error (MSE) and R-squared to ensure reliable predictions.</a:t>
            </a:r>
          </a:p>
        </p:txBody>
      </p:sp>
      <p:sp>
        <p:nvSpPr>
          <p:cNvPr id="8" name="TextBox 8"/>
          <p:cNvSpPr txBox="1"/>
          <p:nvPr/>
        </p:nvSpPr>
        <p:spPr>
          <a:xfrm>
            <a:off x="1179530" y="7472395"/>
            <a:ext cx="17108470" cy="872034"/>
          </a:xfrm>
          <a:prstGeom prst="rect">
            <a:avLst/>
          </a:prstGeom>
        </p:spPr>
        <p:txBody>
          <a:bodyPr lIns="0" tIns="0" rIns="0" bIns="0" rtlCol="0" anchor="t">
            <a:spAutoFit/>
          </a:bodyPr>
          <a:lstStyle/>
          <a:p>
            <a:pPr marL="0" lvl="0" indent="0" algn="l">
              <a:lnSpc>
                <a:spcPts val="3397"/>
              </a:lnSpc>
              <a:spcBef>
                <a:spcPct val="0"/>
              </a:spcBef>
            </a:pPr>
            <a:r>
              <a:rPr lang="en-US" sz="2426" b="1" dirty="0">
                <a:solidFill>
                  <a:srgbClr val="000000"/>
                </a:solidFill>
                <a:latin typeface="Canva Sans Bold"/>
                <a:ea typeface="Canva Sans Bold"/>
                <a:cs typeface="Canva Sans Bold"/>
                <a:sym typeface="Canva Sans Bold"/>
              </a:rPr>
              <a:t>Visualize Predicted Demand:</a:t>
            </a:r>
            <a:r>
              <a:rPr lang="en-US" sz="2426" dirty="0">
                <a:solidFill>
                  <a:srgbClr val="000000"/>
                </a:solidFill>
                <a:latin typeface="Canva Sans"/>
                <a:ea typeface="Canva Sans"/>
                <a:cs typeface="Canva Sans"/>
                <a:sym typeface="Canva Sans"/>
              </a:rPr>
              <a:t> Create visual representations, such as bar graphs and line charts, to help users understand and compare predicted demand patterns</a:t>
            </a:r>
            <a:r>
              <a:rPr lang="en-US" sz="2426" dirty="0" smtClean="0">
                <a:solidFill>
                  <a:srgbClr val="000000"/>
                </a:solidFill>
                <a:latin typeface="Canva Sans"/>
                <a:ea typeface="Canva Sans"/>
                <a:cs typeface="Canva Sans"/>
                <a:sym typeface="Canva Sans"/>
              </a:rPr>
              <a:t>. </a:t>
            </a:r>
            <a:r>
              <a:rPr lang="en-US" sz="2426" dirty="0" smtClean="0">
                <a:solidFill>
                  <a:srgbClr val="000000"/>
                </a:solidFill>
                <a:latin typeface="Canva Sans"/>
                <a:ea typeface="Canva Sans"/>
                <a:cs typeface="Canva Sans"/>
                <a:sym typeface="Canva Sans"/>
                <a:hlinkClick r:id="rId3" action="ppaction://hlinksldjump"/>
              </a:rPr>
              <a:t>[3]</a:t>
            </a:r>
            <a:endParaRPr lang="en-US" sz="2426" dirty="0">
              <a:solidFill>
                <a:srgbClr val="000000"/>
              </a:solidFill>
              <a:latin typeface="Canva Sans"/>
              <a:ea typeface="Canva Sans"/>
              <a:cs typeface="Canva Sans"/>
              <a:sym typeface="Canva Sans"/>
            </a:endParaRPr>
          </a:p>
        </p:txBody>
      </p:sp>
      <p:sp>
        <p:nvSpPr>
          <p:cNvPr id="9" name="TextBox 9"/>
          <p:cNvSpPr txBox="1"/>
          <p:nvPr/>
        </p:nvSpPr>
        <p:spPr>
          <a:xfrm>
            <a:off x="1179530" y="8791887"/>
            <a:ext cx="17108470" cy="833717"/>
          </a:xfrm>
          <a:prstGeom prst="rect">
            <a:avLst/>
          </a:prstGeom>
        </p:spPr>
        <p:txBody>
          <a:bodyPr lIns="0" tIns="0" rIns="0" bIns="0" rtlCol="0" anchor="t">
            <a:spAutoFit/>
          </a:bodyPr>
          <a:lstStyle/>
          <a:p>
            <a:pPr marL="0" lvl="0" indent="0" algn="l">
              <a:lnSpc>
                <a:spcPts val="3397"/>
              </a:lnSpc>
              <a:spcBef>
                <a:spcPct val="0"/>
              </a:spcBef>
            </a:pPr>
            <a:r>
              <a:rPr lang="en-US" sz="2426" b="1" dirty="0">
                <a:solidFill>
                  <a:srgbClr val="000000"/>
                </a:solidFill>
                <a:latin typeface="Canva Sans Bold"/>
                <a:ea typeface="Canva Sans Bold"/>
                <a:cs typeface="Canva Sans Bold"/>
                <a:sym typeface="Canva Sans Bold"/>
              </a:rPr>
              <a:t>Create an Interactive User Interface:</a:t>
            </a:r>
            <a:r>
              <a:rPr lang="en-US" sz="2426" dirty="0">
                <a:solidFill>
                  <a:srgbClr val="000000"/>
                </a:solidFill>
                <a:latin typeface="Canva Sans"/>
                <a:ea typeface="Canva Sans"/>
                <a:cs typeface="Canva Sans"/>
                <a:sym typeface="Canva Sans"/>
              </a:rPr>
              <a:t> Develop a simple interface that allows users to input variables and receive real-time demand predictions, enhancing usability.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932282" y="1846430"/>
            <a:ext cx="11816493" cy="8058399"/>
          </a:xfrm>
          <a:custGeom>
            <a:avLst/>
            <a:gdLst/>
            <a:ahLst/>
            <a:cxnLst/>
            <a:rect l="l" t="t" r="r" b="b"/>
            <a:pathLst>
              <a:path w="11816493" h="8058399">
                <a:moveTo>
                  <a:pt x="0" y="0"/>
                </a:moveTo>
                <a:lnTo>
                  <a:pt x="11816493" y="0"/>
                </a:lnTo>
                <a:lnTo>
                  <a:pt x="11816493" y="8058399"/>
                </a:lnTo>
                <a:lnTo>
                  <a:pt x="0" y="8058399"/>
                </a:lnTo>
                <a:lnTo>
                  <a:pt x="0" y="0"/>
                </a:lnTo>
                <a:close/>
              </a:path>
            </a:pathLst>
          </a:custGeom>
          <a:blipFill>
            <a:blip r:embed="rId3"/>
            <a:stretch>
              <a:fillRect l="-10" r="-10"/>
            </a:stretch>
          </a:blipFill>
        </p:spPr>
      </p:sp>
      <p:sp>
        <p:nvSpPr>
          <p:cNvPr id="4" name="TextBox 4"/>
          <p:cNvSpPr txBox="1"/>
          <p:nvPr/>
        </p:nvSpPr>
        <p:spPr>
          <a:xfrm>
            <a:off x="79670" y="532439"/>
            <a:ext cx="10879264" cy="2024381"/>
          </a:xfrm>
          <a:prstGeom prst="rect">
            <a:avLst/>
          </a:prstGeom>
        </p:spPr>
        <p:txBody>
          <a:bodyPr lIns="0" tIns="0" rIns="0" bIns="0" rtlCol="0" anchor="t">
            <a:spAutoFit/>
          </a:bodyPr>
          <a:lstStyle/>
          <a:p>
            <a:pPr algn="ctr">
              <a:lnSpc>
                <a:spcPts val="7760"/>
              </a:lnSpc>
            </a:pPr>
            <a:r>
              <a:rPr lang="en-US" sz="8000" b="1" u="sng">
                <a:solidFill>
                  <a:srgbClr val="000000"/>
                </a:solidFill>
                <a:latin typeface="DM Sans Bold"/>
                <a:ea typeface="DM Sans Bold"/>
                <a:cs typeface="DM Sans Bold"/>
                <a:sym typeface="DM Sans Bold"/>
              </a:rPr>
              <a:t>Project milestones</a:t>
            </a:r>
          </a:p>
          <a:p>
            <a:pPr marL="0" lvl="1" indent="0" algn="ctr">
              <a:lnSpc>
                <a:spcPts val="7760"/>
              </a:lnSpc>
              <a:spcBef>
                <a:spcPct val="0"/>
              </a:spcBef>
            </a:pPr>
            <a:endParaRPr lang="en-US" sz="8000" b="1" u="sng">
              <a:solidFill>
                <a:srgbClr val="000000"/>
              </a:solidFill>
              <a:latin typeface="DM Sans Bold"/>
              <a:ea typeface="DM Sans Bold"/>
              <a:cs typeface="DM Sans Bold"/>
              <a:sym typeface="DM Sans Bo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028700" y="970214"/>
            <a:ext cx="14906132" cy="1043306"/>
          </a:xfrm>
          <a:prstGeom prst="rect">
            <a:avLst/>
          </a:prstGeom>
        </p:spPr>
        <p:txBody>
          <a:bodyPr lIns="0" tIns="0" rIns="0" bIns="0" rtlCol="0" anchor="t">
            <a:spAutoFit/>
          </a:bodyPr>
          <a:lstStyle/>
          <a:p>
            <a:pPr algn="l">
              <a:lnSpc>
                <a:spcPts val="7760"/>
              </a:lnSpc>
            </a:pPr>
            <a:r>
              <a:rPr lang="en-US" sz="8000" b="1" u="sng">
                <a:solidFill>
                  <a:srgbClr val="000000"/>
                </a:solidFill>
                <a:latin typeface="DM Sans Bold"/>
                <a:ea typeface="DM Sans Bold"/>
                <a:cs typeface="DM Sans Bold"/>
                <a:sym typeface="DM Sans Bold"/>
              </a:rPr>
              <a:t>Technologies or Service </a:t>
            </a:r>
          </a:p>
        </p:txBody>
      </p:sp>
      <p:sp>
        <p:nvSpPr>
          <p:cNvPr id="4" name="TextBox 4"/>
          <p:cNvSpPr txBox="1"/>
          <p:nvPr/>
        </p:nvSpPr>
        <p:spPr>
          <a:xfrm>
            <a:off x="1389853" y="2691256"/>
            <a:ext cx="14820051" cy="5308954"/>
          </a:xfrm>
          <a:prstGeom prst="rect">
            <a:avLst/>
          </a:prstGeom>
        </p:spPr>
        <p:txBody>
          <a:bodyPr lIns="0" tIns="0" rIns="0" bIns="0" rtlCol="0" anchor="t">
            <a:spAutoFit/>
          </a:bodyPr>
          <a:lstStyle/>
          <a:p>
            <a:pPr algn="l">
              <a:lnSpc>
                <a:spcPts val="5191"/>
              </a:lnSpc>
            </a:pPr>
            <a:endParaRPr dirty="0"/>
          </a:p>
          <a:p>
            <a:pPr marL="830259" lvl="1" indent="-415130" algn="l">
              <a:lnSpc>
                <a:spcPts val="5191"/>
              </a:lnSpc>
              <a:buFont typeface="Arial"/>
              <a:buChar char="•"/>
            </a:pPr>
            <a:r>
              <a:rPr lang="en-US" sz="3845" b="1" u="none" spc="230" dirty="0">
                <a:solidFill>
                  <a:srgbClr val="000000"/>
                </a:solidFill>
                <a:latin typeface="DM Sans Bold"/>
                <a:ea typeface="DM Sans Bold"/>
                <a:cs typeface="DM Sans Bold"/>
                <a:sym typeface="DM Sans Bold"/>
              </a:rPr>
              <a:t>Programming Language:</a:t>
            </a:r>
            <a:r>
              <a:rPr lang="en-US" sz="3845" u="none" spc="230" dirty="0">
                <a:solidFill>
                  <a:srgbClr val="000000"/>
                </a:solidFill>
                <a:latin typeface="DM Sans"/>
                <a:ea typeface="DM Sans"/>
                <a:cs typeface="DM Sans"/>
                <a:sym typeface="DM Sans"/>
              </a:rPr>
              <a:t> Python</a:t>
            </a:r>
          </a:p>
          <a:p>
            <a:pPr marL="830259" lvl="1" indent="-415130" algn="l">
              <a:lnSpc>
                <a:spcPts val="5191"/>
              </a:lnSpc>
              <a:buFont typeface="Arial"/>
              <a:buChar char="•"/>
            </a:pPr>
            <a:r>
              <a:rPr lang="en-US" sz="3845" b="1" u="none" spc="230" dirty="0">
                <a:solidFill>
                  <a:srgbClr val="000000"/>
                </a:solidFill>
                <a:latin typeface="DM Sans Bold"/>
                <a:ea typeface="DM Sans Bold"/>
                <a:cs typeface="DM Sans Bold"/>
                <a:sym typeface="DM Sans Bold"/>
              </a:rPr>
              <a:t>Libraries:</a:t>
            </a:r>
            <a:r>
              <a:rPr lang="en-US" sz="3845" u="none" spc="230" dirty="0">
                <a:solidFill>
                  <a:srgbClr val="000000"/>
                </a:solidFill>
                <a:latin typeface="DM Sans"/>
                <a:ea typeface="DM Sans"/>
                <a:cs typeface="DM Sans"/>
                <a:sym typeface="DM Sans"/>
              </a:rPr>
              <a:t> Pandas, </a:t>
            </a:r>
            <a:r>
              <a:rPr lang="en-US" sz="3845" u="none" spc="230" dirty="0" err="1">
                <a:solidFill>
                  <a:srgbClr val="000000"/>
                </a:solidFill>
                <a:latin typeface="DM Sans"/>
                <a:ea typeface="DM Sans"/>
                <a:cs typeface="DM Sans"/>
                <a:sym typeface="DM Sans"/>
              </a:rPr>
              <a:t>NumPy</a:t>
            </a:r>
            <a:r>
              <a:rPr lang="en-US" sz="3845" u="none" spc="230" dirty="0">
                <a:solidFill>
                  <a:srgbClr val="000000"/>
                </a:solidFill>
                <a:latin typeface="DM Sans"/>
                <a:ea typeface="DM Sans"/>
                <a:cs typeface="DM Sans"/>
                <a:sym typeface="DM Sans"/>
              </a:rPr>
              <a:t>, </a:t>
            </a:r>
            <a:r>
              <a:rPr lang="en-US" sz="3845" u="none" spc="230" dirty="0" err="1">
                <a:solidFill>
                  <a:srgbClr val="000000"/>
                </a:solidFill>
                <a:latin typeface="DM Sans"/>
                <a:ea typeface="DM Sans"/>
                <a:cs typeface="DM Sans"/>
                <a:sym typeface="DM Sans"/>
              </a:rPr>
              <a:t>Scikit</a:t>
            </a:r>
            <a:r>
              <a:rPr lang="en-US" sz="3845" u="none" spc="230" dirty="0">
                <a:solidFill>
                  <a:srgbClr val="000000"/>
                </a:solidFill>
                <a:latin typeface="DM Sans"/>
                <a:ea typeface="DM Sans"/>
                <a:cs typeface="DM Sans"/>
                <a:sym typeface="DM Sans"/>
              </a:rPr>
              <a:t>-learn, </a:t>
            </a:r>
            <a:r>
              <a:rPr lang="en-US" sz="3845" u="none" spc="230" dirty="0" err="1">
                <a:solidFill>
                  <a:srgbClr val="000000"/>
                </a:solidFill>
                <a:latin typeface="DM Sans"/>
                <a:ea typeface="DM Sans"/>
                <a:cs typeface="DM Sans"/>
                <a:sym typeface="DM Sans"/>
              </a:rPr>
              <a:t>Matplotlib</a:t>
            </a:r>
            <a:r>
              <a:rPr lang="en-US" sz="3845" u="none" spc="230" dirty="0">
                <a:solidFill>
                  <a:srgbClr val="000000"/>
                </a:solidFill>
                <a:latin typeface="DM Sans"/>
                <a:ea typeface="DM Sans"/>
                <a:cs typeface="DM Sans"/>
                <a:sym typeface="DM Sans"/>
              </a:rPr>
              <a:t>,      </a:t>
            </a:r>
            <a:r>
              <a:rPr lang="en-US" sz="3845" u="none" spc="230" dirty="0" err="1">
                <a:solidFill>
                  <a:srgbClr val="000000"/>
                </a:solidFill>
                <a:latin typeface="DM Sans"/>
                <a:ea typeface="DM Sans"/>
                <a:cs typeface="DM Sans"/>
                <a:sym typeface="DM Sans"/>
              </a:rPr>
              <a:t>Seaborn</a:t>
            </a:r>
            <a:r>
              <a:rPr lang="en-US" sz="3845" u="none" spc="230" dirty="0">
                <a:solidFill>
                  <a:srgbClr val="000000"/>
                </a:solidFill>
                <a:latin typeface="DM Sans"/>
                <a:ea typeface="DM Sans"/>
                <a:cs typeface="DM Sans"/>
                <a:sym typeface="DM Sans"/>
              </a:rPr>
              <a:t> for data visualization</a:t>
            </a:r>
          </a:p>
          <a:p>
            <a:pPr marL="830259" lvl="1" indent="-415130" algn="l">
              <a:lnSpc>
                <a:spcPts val="5191"/>
              </a:lnSpc>
              <a:buFont typeface="Arial"/>
              <a:buChar char="•"/>
            </a:pPr>
            <a:r>
              <a:rPr lang="en-US" sz="3845" b="1" u="none" spc="230" dirty="0">
                <a:solidFill>
                  <a:srgbClr val="000000"/>
                </a:solidFill>
                <a:latin typeface="DM Sans Bold"/>
                <a:ea typeface="DM Sans Bold"/>
                <a:cs typeface="DM Sans Bold"/>
                <a:sym typeface="DM Sans Bold"/>
              </a:rPr>
              <a:t>Tools:</a:t>
            </a:r>
            <a:r>
              <a:rPr lang="en-US" sz="3845" u="none" spc="230" dirty="0">
                <a:solidFill>
                  <a:srgbClr val="000000"/>
                </a:solidFill>
                <a:latin typeface="DM Sans"/>
                <a:ea typeface="DM Sans"/>
                <a:cs typeface="DM Sans"/>
                <a:sym typeface="DM Sans"/>
              </a:rPr>
              <a:t> Google </a:t>
            </a:r>
            <a:r>
              <a:rPr lang="en-US" sz="3845" u="none" spc="230" dirty="0" err="1">
                <a:solidFill>
                  <a:srgbClr val="000000"/>
                </a:solidFill>
                <a:latin typeface="DM Sans"/>
                <a:ea typeface="DM Sans"/>
                <a:cs typeface="DM Sans"/>
                <a:sym typeface="DM Sans"/>
              </a:rPr>
              <a:t>Colab</a:t>
            </a:r>
            <a:endParaRPr lang="en-US" sz="3845" u="none" spc="230" dirty="0">
              <a:solidFill>
                <a:srgbClr val="000000"/>
              </a:solidFill>
              <a:latin typeface="DM Sans"/>
              <a:ea typeface="DM Sans"/>
              <a:cs typeface="DM Sans"/>
              <a:sym typeface="DM Sans"/>
            </a:endParaRPr>
          </a:p>
          <a:p>
            <a:pPr marL="830259" lvl="1" indent="-415130" algn="l">
              <a:lnSpc>
                <a:spcPts val="5191"/>
              </a:lnSpc>
              <a:buFont typeface="Arial"/>
              <a:buChar char="•"/>
            </a:pPr>
            <a:r>
              <a:rPr lang="en-US" sz="3845" b="1" u="none" spc="230" dirty="0">
                <a:solidFill>
                  <a:srgbClr val="000000"/>
                </a:solidFill>
                <a:latin typeface="DM Sans Bold"/>
                <a:ea typeface="DM Sans Bold"/>
                <a:cs typeface="DM Sans Bold"/>
                <a:sym typeface="DM Sans Bold"/>
              </a:rPr>
              <a:t>Dataset:</a:t>
            </a:r>
            <a:r>
              <a:rPr lang="en-US" sz="3845" u="none" spc="230" dirty="0">
                <a:solidFill>
                  <a:srgbClr val="000000"/>
                </a:solidFill>
                <a:latin typeface="DM Sans"/>
                <a:ea typeface="DM Sans"/>
                <a:cs typeface="DM Sans"/>
                <a:sym typeface="DM Sans"/>
              </a:rPr>
              <a:t> </a:t>
            </a:r>
            <a:r>
              <a:rPr lang="en-US" sz="3845" u="none" spc="230" dirty="0" err="1">
                <a:solidFill>
                  <a:srgbClr val="000000"/>
                </a:solidFill>
                <a:latin typeface="DM Sans"/>
                <a:ea typeface="DM Sans"/>
                <a:cs typeface="DM Sans"/>
                <a:sym typeface="DM Sans"/>
              </a:rPr>
              <a:t>Kaggle</a:t>
            </a:r>
            <a:r>
              <a:rPr lang="en-US" sz="3845" u="none" spc="230" dirty="0">
                <a:solidFill>
                  <a:srgbClr val="000000"/>
                </a:solidFill>
                <a:latin typeface="DM Sans"/>
                <a:ea typeface="DM Sans"/>
                <a:cs typeface="DM Sans"/>
                <a:sym typeface="DM Sans"/>
              </a:rPr>
              <a:t> or other publicly available datasets (Food Delivery Dataset, </a:t>
            </a:r>
            <a:r>
              <a:rPr lang="en-US" sz="3845" u="none" spc="230" dirty="0" err="1">
                <a:solidFill>
                  <a:srgbClr val="000000"/>
                </a:solidFill>
                <a:latin typeface="DM Sans"/>
                <a:ea typeface="DM Sans"/>
                <a:cs typeface="DM Sans"/>
                <a:sym typeface="DM Sans"/>
              </a:rPr>
              <a:t>n.d</a:t>
            </a:r>
            <a:r>
              <a:rPr lang="en-US" sz="3845" u="none" spc="230" dirty="0" err="1" smtClean="0">
                <a:solidFill>
                  <a:srgbClr val="000000"/>
                </a:solidFill>
                <a:latin typeface="DM Sans"/>
                <a:ea typeface="DM Sans"/>
                <a:cs typeface="DM Sans"/>
                <a:sym typeface="DM Sans"/>
              </a:rPr>
              <a:t>.</a:t>
            </a:r>
            <a:r>
              <a:rPr lang="en-US" sz="3845" u="none" spc="230" dirty="0" smtClean="0">
                <a:solidFill>
                  <a:srgbClr val="000000"/>
                </a:solidFill>
                <a:latin typeface="DM Sans"/>
                <a:ea typeface="DM Sans"/>
                <a:cs typeface="DM Sans"/>
                <a:sym typeface="DM Sans"/>
              </a:rPr>
              <a:t>) </a:t>
            </a:r>
            <a:r>
              <a:rPr lang="en-US" sz="3845" u="none" spc="230" dirty="0" smtClean="0">
                <a:solidFill>
                  <a:srgbClr val="000000"/>
                </a:solidFill>
                <a:latin typeface="DM Sans"/>
                <a:ea typeface="DM Sans"/>
                <a:cs typeface="DM Sans"/>
                <a:sym typeface="DM Sans"/>
                <a:hlinkClick r:id="rId3" action="ppaction://hlinksldjump"/>
              </a:rPr>
              <a:t>[1]</a:t>
            </a:r>
            <a:endParaRPr lang="en-US" sz="3845" u="none" spc="230" dirty="0">
              <a:solidFill>
                <a:srgbClr val="000000"/>
              </a:solidFill>
              <a:latin typeface="DM Sans"/>
              <a:ea typeface="DM Sans"/>
              <a:cs typeface="DM Sans"/>
              <a:sym typeface="DM Sans"/>
            </a:endParaRPr>
          </a:p>
          <a:p>
            <a:pPr algn="l">
              <a:lnSpc>
                <a:spcPts val="5191"/>
              </a:lnSpc>
              <a:spcBef>
                <a:spcPct val="0"/>
              </a:spcBef>
            </a:pPr>
            <a:endParaRPr lang="en-US" sz="3845" u="none" spc="230" dirty="0">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71714"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1711856" y="1422007"/>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69282" y="0"/>
                  </a:moveTo>
                  <a:lnTo>
                    <a:pt x="1996658" y="0"/>
                  </a:lnTo>
                  <a:cubicBezTo>
                    <a:pt x="2015033" y="0"/>
                    <a:pt x="2032655" y="7299"/>
                    <a:pt x="2045648" y="20292"/>
                  </a:cubicBezTo>
                  <a:cubicBezTo>
                    <a:pt x="2058641" y="33285"/>
                    <a:pt x="2065940" y="50907"/>
                    <a:pt x="2065940" y="69282"/>
                  </a:cubicBezTo>
                  <a:lnTo>
                    <a:pt x="2065940" y="915361"/>
                  </a:lnTo>
                  <a:cubicBezTo>
                    <a:pt x="2065940" y="933736"/>
                    <a:pt x="2058641" y="951358"/>
                    <a:pt x="2045648" y="964351"/>
                  </a:cubicBezTo>
                  <a:cubicBezTo>
                    <a:pt x="2032655" y="977344"/>
                    <a:pt x="2015033" y="984643"/>
                    <a:pt x="1996658" y="984643"/>
                  </a:cubicBezTo>
                  <a:lnTo>
                    <a:pt x="69282" y="984643"/>
                  </a:lnTo>
                  <a:cubicBezTo>
                    <a:pt x="50907" y="984643"/>
                    <a:pt x="33285" y="977344"/>
                    <a:pt x="20292" y="964351"/>
                  </a:cubicBezTo>
                  <a:cubicBezTo>
                    <a:pt x="7299" y="951358"/>
                    <a:pt x="0" y="933736"/>
                    <a:pt x="0" y="915361"/>
                  </a:cubicBezTo>
                  <a:lnTo>
                    <a:pt x="0" y="69282"/>
                  </a:lnTo>
                  <a:cubicBezTo>
                    <a:pt x="0" y="50907"/>
                    <a:pt x="7299" y="33285"/>
                    <a:pt x="20292" y="20292"/>
                  </a:cubicBezTo>
                  <a:cubicBezTo>
                    <a:pt x="33285" y="7299"/>
                    <a:pt x="50907" y="0"/>
                    <a:pt x="69282" y="0"/>
                  </a:cubicBezTo>
                  <a:close/>
                </a:path>
              </a:pathLst>
            </a:custGeom>
            <a:solidFill>
              <a:srgbClr val="8AB7E2"/>
            </a:solidFill>
            <a:ln w="9525" cap="rnd">
              <a:solidFill>
                <a:srgbClr val="000000"/>
              </a:solidFill>
              <a:prstDash val="solid"/>
              <a:round/>
            </a:ln>
          </p:spPr>
        </p:sp>
        <p:sp>
          <p:nvSpPr>
            <p:cNvPr id="5" name="TextBox 5"/>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672061" y="6731653"/>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028700" y="1414387"/>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69282" y="0"/>
                  </a:moveTo>
                  <a:lnTo>
                    <a:pt x="1996658" y="0"/>
                  </a:lnTo>
                  <a:cubicBezTo>
                    <a:pt x="2015033" y="0"/>
                    <a:pt x="2032655" y="7299"/>
                    <a:pt x="2045648" y="20292"/>
                  </a:cubicBezTo>
                  <a:cubicBezTo>
                    <a:pt x="2058641" y="33285"/>
                    <a:pt x="2065940" y="50907"/>
                    <a:pt x="2065940" y="69282"/>
                  </a:cubicBezTo>
                  <a:lnTo>
                    <a:pt x="2065940" y="915361"/>
                  </a:lnTo>
                  <a:cubicBezTo>
                    <a:pt x="2065940" y="933736"/>
                    <a:pt x="2058641" y="951358"/>
                    <a:pt x="2045648" y="964351"/>
                  </a:cubicBezTo>
                  <a:cubicBezTo>
                    <a:pt x="2032655" y="977344"/>
                    <a:pt x="2015033" y="984643"/>
                    <a:pt x="1996658" y="984643"/>
                  </a:cubicBezTo>
                  <a:lnTo>
                    <a:pt x="69282" y="984643"/>
                  </a:lnTo>
                  <a:cubicBezTo>
                    <a:pt x="50907" y="984643"/>
                    <a:pt x="33285" y="977344"/>
                    <a:pt x="20292" y="964351"/>
                  </a:cubicBezTo>
                  <a:cubicBezTo>
                    <a:pt x="7299" y="951358"/>
                    <a:pt x="0" y="933736"/>
                    <a:pt x="0" y="915361"/>
                  </a:cubicBezTo>
                  <a:lnTo>
                    <a:pt x="0" y="69282"/>
                  </a:lnTo>
                  <a:cubicBezTo>
                    <a:pt x="0" y="50907"/>
                    <a:pt x="7299" y="33285"/>
                    <a:pt x="20292" y="20292"/>
                  </a:cubicBezTo>
                  <a:cubicBezTo>
                    <a:pt x="33285" y="7299"/>
                    <a:pt x="50907" y="0"/>
                    <a:pt x="69282" y="0"/>
                  </a:cubicBezTo>
                  <a:close/>
                </a:path>
              </a:pathLst>
            </a:custGeom>
            <a:solidFill>
              <a:srgbClr val="8AB7E2"/>
            </a:solidFill>
            <a:ln w="9525" cap="rnd">
              <a:solidFill>
                <a:srgbClr val="000000"/>
              </a:solidFill>
              <a:prstDash val="solid"/>
              <a:round/>
            </a:ln>
          </p:spPr>
        </p:sp>
        <p:sp>
          <p:nvSpPr>
            <p:cNvPr id="11" name="TextBox 11"/>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28700" y="6731653"/>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rot="-7900054">
            <a:off x="6778280" y="3388753"/>
            <a:ext cx="1240406" cy="557055"/>
          </a:xfrm>
          <a:custGeom>
            <a:avLst/>
            <a:gdLst/>
            <a:ahLst/>
            <a:cxnLst/>
            <a:rect l="l" t="t" r="r" b="b"/>
            <a:pathLst>
              <a:path w="1240406" h="557055">
                <a:moveTo>
                  <a:pt x="0" y="0"/>
                </a:moveTo>
                <a:lnTo>
                  <a:pt x="1240406" y="0"/>
                </a:lnTo>
                <a:lnTo>
                  <a:pt x="1240406" y="557055"/>
                </a:lnTo>
                <a:lnTo>
                  <a:pt x="0" y="55705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6" name="Freeform 16"/>
          <p:cNvSpPr/>
          <p:nvPr/>
        </p:nvSpPr>
        <p:spPr>
          <a:xfrm rot="-2700000">
            <a:off x="10150707" y="3321002"/>
            <a:ext cx="1542133" cy="692558"/>
          </a:xfrm>
          <a:custGeom>
            <a:avLst/>
            <a:gdLst/>
            <a:ahLst/>
            <a:cxnLst/>
            <a:rect l="l" t="t" r="r" b="b"/>
            <a:pathLst>
              <a:path w="1542133" h="692558">
                <a:moveTo>
                  <a:pt x="0" y="0"/>
                </a:moveTo>
                <a:lnTo>
                  <a:pt x="1542133" y="0"/>
                </a:lnTo>
                <a:lnTo>
                  <a:pt x="1542133" y="692558"/>
                </a:lnTo>
                <a:lnTo>
                  <a:pt x="0" y="69255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7" name="Freeform 17"/>
          <p:cNvSpPr/>
          <p:nvPr/>
        </p:nvSpPr>
        <p:spPr>
          <a:xfrm rot="3209977">
            <a:off x="10095181" y="5766405"/>
            <a:ext cx="1653184" cy="742430"/>
          </a:xfrm>
          <a:custGeom>
            <a:avLst/>
            <a:gdLst/>
            <a:ahLst/>
            <a:cxnLst/>
            <a:rect l="l" t="t" r="r" b="b"/>
            <a:pathLst>
              <a:path w="1653184" h="742430">
                <a:moveTo>
                  <a:pt x="0" y="0"/>
                </a:moveTo>
                <a:lnTo>
                  <a:pt x="1653184" y="0"/>
                </a:lnTo>
                <a:lnTo>
                  <a:pt x="1653184" y="742430"/>
                </a:lnTo>
                <a:lnTo>
                  <a:pt x="0" y="74243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8" name="Freeform 18"/>
          <p:cNvSpPr/>
          <p:nvPr/>
        </p:nvSpPr>
        <p:spPr>
          <a:xfrm rot="7866361">
            <a:off x="6613013" y="5763235"/>
            <a:ext cx="1408779" cy="632670"/>
          </a:xfrm>
          <a:custGeom>
            <a:avLst/>
            <a:gdLst/>
            <a:ahLst/>
            <a:cxnLst/>
            <a:rect l="l" t="t" r="r" b="b"/>
            <a:pathLst>
              <a:path w="1408779" h="632670">
                <a:moveTo>
                  <a:pt x="0" y="0"/>
                </a:moveTo>
                <a:lnTo>
                  <a:pt x="1408779" y="0"/>
                </a:lnTo>
                <a:lnTo>
                  <a:pt x="1408779" y="632670"/>
                </a:lnTo>
                <a:lnTo>
                  <a:pt x="0" y="63267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9" name="TextBox 19"/>
          <p:cNvSpPr txBox="1"/>
          <p:nvPr/>
        </p:nvSpPr>
        <p:spPr>
          <a:xfrm>
            <a:off x="12216023" y="2539446"/>
            <a:ext cx="4499315" cy="839217"/>
          </a:xfrm>
          <a:prstGeom prst="rect">
            <a:avLst/>
          </a:prstGeom>
        </p:spPr>
        <p:txBody>
          <a:bodyPr lIns="0" tIns="0" rIns="0" bIns="0" rtlCol="0" anchor="t">
            <a:spAutoFit/>
          </a:bodyPr>
          <a:lstStyle/>
          <a:p>
            <a:pPr marL="496562" lvl="1" indent="-248281" algn="l">
              <a:lnSpc>
                <a:spcPts val="3426"/>
              </a:lnSpc>
              <a:buFont typeface="Arial"/>
              <a:buChar char="•"/>
            </a:pPr>
            <a:r>
              <a:rPr lang="en-US" sz="2299" dirty="0">
                <a:solidFill>
                  <a:srgbClr val="000000"/>
                </a:solidFill>
                <a:latin typeface="DM Sans"/>
                <a:ea typeface="DM Sans"/>
                <a:cs typeface="DM Sans"/>
                <a:sym typeface="DM Sans"/>
              </a:rPr>
              <a:t>Data preprocessing, feature engineering, model training</a:t>
            </a:r>
          </a:p>
        </p:txBody>
      </p:sp>
      <p:sp>
        <p:nvSpPr>
          <p:cNvPr id="20" name="TextBox 20"/>
          <p:cNvSpPr txBox="1"/>
          <p:nvPr/>
        </p:nvSpPr>
        <p:spPr>
          <a:xfrm>
            <a:off x="12216023" y="7759711"/>
            <a:ext cx="4521209" cy="1267841"/>
          </a:xfrm>
          <a:prstGeom prst="rect">
            <a:avLst/>
          </a:prstGeom>
        </p:spPr>
        <p:txBody>
          <a:bodyPr lIns="0" tIns="0" rIns="0" bIns="0" rtlCol="0" anchor="t">
            <a:spAutoFit/>
          </a:bodyPr>
          <a:lstStyle/>
          <a:p>
            <a:pPr marL="496571" lvl="1" indent="-248285" algn="l">
              <a:lnSpc>
                <a:spcPts val="3427"/>
              </a:lnSpc>
              <a:buFont typeface="Arial"/>
              <a:buChar char="•"/>
            </a:pPr>
            <a:r>
              <a:rPr lang="en-US" sz="2300">
                <a:solidFill>
                  <a:srgbClr val="000000"/>
                </a:solidFill>
                <a:latin typeface="DM Sans"/>
                <a:ea typeface="DM Sans"/>
                <a:cs typeface="DM Sans"/>
                <a:sym typeface="DM Sans"/>
              </a:rPr>
              <a:t>A user-friendly web interface to input variables and display predictions</a:t>
            </a:r>
          </a:p>
        </p:txBody>
      </p:sp>
      <p:sp>
        <p:nvSpPr>
          <p:cNvPr id="21" name="TextBox 21"/>
          <p:cNvSpPr txBox="1"/>
          <p:nvPr/>
        </p:nvSpPr>
        <p:spPr>
          <a:xfrm>
            <a:off x="1602500" y="2522069"/>
            <a:ext cx="4439638" cy="873972"/>
          </a:xfrm>
          <a:prstGeom prst="rect">
            <a:avLst/>
          </a:prstGeom>
        </p:spPr>
        <p:txBody>
          <a:bodyPr lIns="0" tIns="0" rIns="0" bIns="0" rtlCol="0" anchor="t">
            <a:spAutoFit/>
          </a:bodyPr>
          <a:lstStyle/>
          <a:p>
            <a:pPr marL="516170" lvl="1" indent="-258085" algn="l">
              <a:lnSpc>
                <a:spcPts val="3562"/>
              </a:lnSpc>
              <a:buFont typeface="Arial"/>
              <a:buChar char="•"/>
            </a:pPr>
            <a:r>
              <a:rPr lang="en-US" sz="2390">
                <a:solidFill>
                  <a:srgbClr val="000000"/>
                </a:solidFill>
                <a:latin typeface="DM Sans"/>
                <a:ea typeface="DM Sans"/>
                <a:cs typeface="DM Sans"/>
                <a:sym typeface="DM Sans"/>
              </a:rPr>
              <a:t>Data (weather conditions, time of day)</a:t>
            </a:r>
          </a:p>
        </p:txBody>
      </p:sp>
      <p:sp>
        <p:nvSpPr>
          <p:cNvPr id="22" name="TextBox 22"/>
          <p:cNvSpPr txBox="1"/>
          <p:nvPr/>
        </p:nvSpPr>
        <p:spPr>
          <a:xfrm>
            <a:off x="1335726" y="7872181"/>
            <a:ext cx="4706412" cy="1253252"/>
          </a:xfrm>
          <a:prstGeom prst="rect">
            <a:avLst/>
          </a:prstGeom>
        </p:spPr>
        <p:txBody>
          <a:bodyPr lIns="0" tIns="0" rIns="0" bIns="0" rtlCol="0" anchor="t">
            <a:spAutoFit/>
          </a:bodyPr>
          <a:lstStyle/>
          <a:p>
            <a:pPr marL="489419" lvl="1" indent="-244709" algn="l">
              <a:lnSpc>
                <a:spcPts val="3377"/>
              </a:lnSpc>
              <a:buFont typeface="Arial"/>
              <a:buChar char="•"/>
            </a:pPr>
            <a:r>
              <a:rPr lang="en-US" sz="2266">
                <a:solidFill>
                  <a:srgbClr val="000000"/>
                </a:solidFill>
                <a:latin typeface="DM Sans"/>
                <a:ea typeface="DM Sans"/>
                <a:cs typeface="DM Sans"/>
                <a:sym typeface="DM Sans"/>
              </a:rPr>
              <a:t>Predicted number of deliveries for given weather and time of day</a:t>
            </a:r>
          </a:p>
        </p:txBody>
      </p:sp>
      <p:sp>
        <p:nvSpPr>
          <p:cNvPr id="23" name="TextBox 23"/>
          <p:cNvSpPr txBox="1"/>
          <p:nvPr/>
        </p:nvSpPr>
        <p:spPr>
          <a:xfrm>
            <a:off x="7120326" y="4727478"/>
            <a:ext cx="4047347" cy="606793"/>
          </a:xfrm>
          <a:prstGeom prst="rect">
            <a:avLst/>
          </a:prstGeom>
        </p:spPr>
        <p:txBody>
          <a:bodyPr lIns="0" tIns="0" rIns="0" bIns="0" rtlCol="0" anchor="t">
            <a:spAutoFit/>
          </a:bodyPr>
          <a:lstStyle/>
          <a:p>
            <a:pPr marL="0" lvl="1" indent="0" algn="ctr">
              <a:lnSpc>
                <a:spcPts val="4545"/>
              </a:lnSpc>
              <a:spcBef>
                <a:spcPct val="0"/>
              </a:spcBef>
            </a:pPr>
            <a:r>
              <a:rPr lang="en-US" sz="4686" b="1">
                <a:solidFill>
                  <a:srgbClr val="000000"/>
                </a:solidFill>
                <a:latin typeface="DM Sans Bold"/>
                <a:ea typeface="DM Sans Bold"/>
                <a:cs typeface="DM Sans Bold"/>
                <a:sym typeface="DM Sans Bold"/>
              </a:rPr>
              <a:t>Architecture</a:t>
            </a:r>
          </a:p>
        </p:txBody>
      </p:sp>
      <p:sp>
        <p:nvSpPr>
          <p:cNvPr id="24" name="TextBox 24"/>
          <p:cNvSpPr txBox="1"/>
          <p:nvPr/>
        </p:nvSpPr>
        <p:spPr>
          <a:xfrm>
            <a:off x="1028700" y="1612322"/>
            <a:ext cx="5587239" cy="755015"/>
          </a:xfrm>
          <a:prstGeom prst="rect">
            <a:avLst/>
          </a:prstGeom>
        </p:spPr>
        <p:txBody>
          <a:bodyPr lIns="0" tIns="0" rIns="0" bIns="0" rtlCol="0" anchor="t">
            <a:spAutoFit/>
          </a:bodyPr>
          <a:lstStyle/>
          <a:p>
            <a:pPr algn="ctr">
              <a:lnSpc>
                <a:spcPts val="6160"/>
              </a:lnSpc>
            </a:pPr>
            <a:r>
              <a:rPr lang="en-US" sz="4400" b="1" u="sng">
                <a:solidFill>
                  <a:srgbClr val="000000"/>
                </a:solidFill>
                <a:latin typeface="Canva Sans Bold"/>
                <a:ea typeface="Canva Sans Bold"/>
                <a:cs typeface="Canva Sans Bold"/>
                <a:sym typeface="Canva Sans Bold"/>
              </a:rPr>
              <a:t>Input Layer:</a:t>
            </a:r>
          </a:p>
        </p:txBody>
      </p:sp>
      <p:sp>
        <p:nvSpPr>
          <p:cNvPr id="25" name="TextBox 25"/>
          <p:cNvSpPr txBox="1"/>
          <p:nvPr/>
        </p:nvSpPr>
        <p:spPr>
          <a:xfrm>
            <a:off x="11999307" y="1583182"/>
            <a:ext cx="5012336" cy="795089"/>
          </a:xfrm>
          <a:prstGeom prst="rect">
            <a:avLst/>
          </a:prstGeom>
        </p:spPr>
        <p:txBody>
          <a:bodyPr wrap="square" lIns="0" tIns="0" rIns="0" bIns="0" rtlCol="0" anchor="t">
            <a:spAutoFit/>
          </a:bodyPr>
          <a:lstStyle/>
          <a:p>
            <a:pPr algn="ctr">
              <a:lnSpc>
                <a:spcPts val="6160"/>
              </a:lnSpc>
            </a:pPr>
            <a:r>
              <a:rPr lang="en-US" sz="4400" b="1" u="sng" dirty="0" smtClean="0">
                <a:solidFill>
                  <a:srgbClr val="000000"/>
                </a:solidFill>
                <a:latin typeface="Canva Sans Bold"/>
                <a:ea typeface="Canva Sans Bold"/>
                <a:cs typeface="Canva Sans Bold"/>
                <a:sym typeface="Canva Sans Bold"/>
              </a:rPr>
              <a:t>Processing Layer:</a:t>
            </a:r>
            <a:endParaRPr lang="en-US" sz="4400" b="1" u="sng" dirty="0">
              <a:solidFill>
                <a:srgbClr val="000000"/>
              </a:solidFill>
              <a:latin typeface="Canva Sans Bold"/>
              <a:ea typeface="Canva Sans Bold"/>
              <a:cs typeface="Canva Sans Bold"/>
              <a:sym typeface="Canva Sans Bold"/>
            </a:endParaRPr>
          </a:p>
        </p:txBody>
      </p:sp>
      <p:sp>
        <p:nvSpPr>
          <p:cNvPr id="26" name="TextBox 26"/>
          <p:cNvSpPr txBox="1"/>
          <p:nvPr/>
        </p:nvSpPr>
        <p:spPr>
          <a:xfrm>
            <a:off x="687863" y="6833246"/>
            <a:ext cx="5587239" cy="755015"/>
          </a:xfrm>
          <a:prstGeom prst="rect">
            <a:avLst/>
          </a:prstGeom>
        </p:spPr>
        <p:txBody>
          <a:bodyPr lIns="0" tIns="0" rIns="0" bIns="0" rtlCol="0" anchor="t">
            <a:spAutoFit/>
          </a:bodyPr>
          <a:lstStyle/>
          <a:p>
            <a:pPr algn="ctr">
              <a:lnSpc>
                <a:spcPts val="6160"/>
              </a:lnSpc>
            </a:pPr>
            <a:r>
              <a:rPr lang="en-US" sz="4400" b="1" u="sng">
                <a:solidFill>
                  <a:srgbClr val="000000"/>
                </a:solidFill>
                <a:latin typeface="Canva Sans Bold"/>
                <a:ea typeface="Canva Sans Bold"/>
                <a:cs typeface="Canva Sans Bold"/>
                <a:sym typeface="Canva Sans Bold"/>
              </a:rPr>
              <a:t>Output Layer:</a:t>
            </a:r>
          </a:p>
        </p:txBody>
      </p:sp>
      <p:sp>
        <p:nvSpPr>
          <p:cNvPr id="27" name="TextBox 27"/>
          <p:cNvSpPr txBox="1"/>
          <p:nvPr/>
        </p:nvSpPr>
        <p:spPr>
          <a:xfrm>
            <a:off x="11447944" y="6833246"/>
            <a:ext cx="5587239" cy="755015"/>
          </a:xfrm>
          <a:prstGeom prst="rect">
            <a:avLst/>
          </a:prstGeom>
        </p:spPr>
        <p:txBody>
          <a:bodyPr lIns="0" tIns="0" rIns="0" bIns="0" rtlCol="0" anchor="t">
            <a:spAutoFit/>
          </a:bodyPr>
          <a:lstStyle/>
          <a:p>
            <a:pPr algn="ctr">
              <a:lnSpc>
                <a:spcPts val="6160"/>
              </a:lnSpc>
            </a:pPr>
            <a:r>
              <a:rPr lang="en-US" sz="4400" b="1" u="sng">
                <a:solidFill>
                  <a:srgbClr val="000000"/>
                </a:solidFill>
                <a:latin typeface="Canva Sans Bold"/>
                <a:ea typeface="Canva Sans Bold"/>
                <a:cs typeface="Canva Sans Bold"/>
                <a:sym typeface="Canva Sans Bold"/>
              </a:rPr>
              <a:t>Interface:</a:t>
            </a:r>
          </a:p>
        </p:txBody>
      </p:sp>
      <p:sp>
        <p:nvSpPr>
          <p:cNvPr id="30" name="TextBox 29"/>
          <p:cNvSpPr txBox="1"/>
          <p:nvPr/>
        </p:nvSpPr>
        <p:spPr>
          <a:xfrm>
            <a:off x="17009463" y="9640732"/>
            <a:ext cx="499673" cy="400110"/>
          </a:xfrm>
          <a:prstGeom prst="rect">
            <a:avLst/>
          </a:prstGeom>
          <a:noFill/>
        </p:spPr>
        <p:txBody>
          <a:bodyPr wrap="square" rtlCol="0">
            <a:spAutoFit/>
          </a:bodyPr>
          <a:lstStyle/>
          <a:p>
            <a:r>
              <a:rPr lang="en-US" sz="2000" dirty="0" smtClean="0">
                <a:hlinkClick r:id="rId5" action="ppaction://hlinksldjump"/>
              </a:rPr>
              <a:t>[2]</a:t>
            </a:r>
            <a:endParaRPr lang="en-CA"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143391" y="1106805"/>
            <a:ext cx="10014901" cy="1043301"/>
          </a:xfrm>
          <a:prstGeom prst="rect">
            <a:avLst/>
          </a:prstGeom>
        </p:spPr>
        <p:txBody>
          <a:bodyPr lIns="0" tIns="0" rIns="0" bIns="0" rtlCol="0" anchor="t">
            <a:spAutoFit/>
          </a:bodyPr>
          <a:lstStyle/>
          <a:p>
            <a:pPr algn="ctr">
              <a:lnSpc>
                <a:spcPts val="7759"/>
              </a:lnSpc>
            </a:pPr>
            <a:r>
              <a:rPr lang="en-US" sz="7999" b="1" u="sng">
                <a:solidFill>
                  <a:srgbClr val="000000"/>
                </a:solidFill>
                <a:latin typeface="DM Sans Bold"/>
                <a:ea typeface="DM Sans Bold"/>
                <a:cs typeface="DM Sans Bold"/>
                <a:sym typeface="DM Sans Bold"/>
              </a:rPr>
              <a:t>Conclusion:</a:t>
            </a:r>
          </a:p>
        </p:txBody>
      </p:sp>
      <p:sp>
        <p:nvSpPr>
          <p:cNvPr id="4" name="TextBox 4"/>
          <p:cNvSpPr txBox="1"/>
          <p:nvPr/>
        </p:nvSpPr>
        <p:spPr>
          <a:xfrm>
            <a:off x="1417148" y="3443369"/>
            <a:ext cx="15449667" cy="4251929"/>
          </a:xfrm>
          <a:prstGeom prst="rect">
            <a:avLst/>
          </a:prstGeom>
        </p:spPr>
        <p:txBody>
          <a:bodyPr lIns="0" tIns="0" rIns="0" bIns="0" rtlCol="0" anchor="t">
            <a:spAutoFit/>
          </a:bodyPr>
          <a:lstStyle/>
          <a:p>
            <a:pPr marL="677683" lvl="1" indent="-338842" algn="l">
              <a:lnSpc>
                <a:spcPts val="4237"/>
              </a:lnSpc>
              <a:buFont typeface="Arial"/>
              <a:buChar char="•"/>
            </a:pPr>
            <a:r>
              <a:rPr lang="en-US" sz="3138" spc="188">
                <a:solidFill>
                  <a:srgbClr val="000000"/>
                </a:solidFill>
                <a:latin typeface="DM Sans"/>
                <a:ea typeface="DM Sans"/>
                <a:cs typeface="DM Sans"/>
                <a:sym typeface="DM Sans"/>
              </a:rPr>
              <a:t>This project aims to build a predictive model to forecast food delivery demand based on weather the goal of this work is to use the weather and the hour of the day as inputs to the model, which is to predict demand for food delivery in the future. </a:t>
            </a:r>
          </a:p>
          <a:p>
            <a:pPr algn="l">
              <a:lnSpc>
                <a:spcPts val="4237"/>
              </a:lnSpc>
            </a:pPr>
            <a:endParaRPr lang="en-US" sz="3138" spc="188">
              <a:solidFill>
                <a:srgbClr val="000000"/>
              </a:solidFill>
              <a:latin typeface="DM Sans"/>
              <a:ea typeface="DM Sans"/>
              <a:cs typeface="DM Sans"/>
              <a:sym typeface="DM Sans"/>
            </a:endParaRPr>
          </a:p>
          <a:p>
            <a:pPr marL="677683" lvl="1" indent="-338842" algn="l">
              <a:lnSpc>
                <a:spcPts val="4237"/>
              </a:lnSpc>
              <a:buFont typeface="Arial"/>
              <a:buChar char="•"/>
            </a:pPr>
            <a:r>
              <a:rPr lang="en-US" sz="3138" spc="188">
                <a:solidFill>
                  <a:srgbClr val="000000"/>
                </a:solidFill>
                <a:latin typeface="DM Sans"/>
                <a:ea typeface="DM Sans"/>
                <a:cs typeface="DM Sans"/>
                <a:sym typeface="DM Sans"/>
              </a:rPr>
              <a:t>Having machine learning incorporated with real-time weather information, this project has high potential in helping the logistics and food delivery sectors.</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10" name="Freeform 10"/>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11" name="Freeform 11"/>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2" name="Freeform 12"/>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3" name="Freeform 13"/>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46297" y="1593545"/>
            <a:ext cx="10014901" cy="1766570"/>
          </a:xfrm>
          <a:prstGeom prst="rect">
            <a:avLst/>
          </a:prstGeom>
        </p:spPr>
        <p:txBody>
          <a:bodyPr lIns="0" tIns="0" rIns="0" bIns="0" rtlCol="0" anchor="t">
            <a:spAutoFit/>
          </a:bodyPr>
          <a:lstStyle/>
          <a:p>
            <a:pPr algn="ctr">
              <a:lnSpc>
                <a:spcPts val="6789"/>
              </a:lnSpc>
            </a:pPr>
            <a:r>
              <a:rPr lang="en-US" sz="6999" b="1" u="sng" dirty="0">
                <a:solidFill>
                  <a:srgbClr val="000000"/>
                </a:solidFill>
                <a:latin typeface="DM Sans Bold"/>
                <a:ea typeface="DM Sans Bold"/>
                <a:cs typeface="DM Sans Bold"/>
                <a:sym typeface="DM Sans Bold"/>
              </a:rPr>
              <a:t>List of references:</a:t>
            </a:r>
          </a:p>
          <a:p>
            <a:pPr algn="ctr">
              <a:lnSpc>
                <a:spcPts val="6789"/>
              </a:lnSpc>
            </a:pPr>
            <a:endParaRPr lang="en-US" sz="6999" b="1" u="sng" dirty="0">
              <a:solidFill>
                <a:srgbClr val="000000"/>
              </a:solidFill>
              <a:latin typeface="DM Sans Bold"/>
              <a:ea typeface="DM Sans Bold"/>
              <a:cs typeface="DM Sans Bold"/>
              <a:sym typeface="DM Sans Bold"/>
            </a:endParaRPr>
          </a:p>
        </p:txBody>
      </p:sp>
      <p:sp>
        <p:nvSpPr>
          <p:cNvPr id="4" name="Freeform 4"/>
          <p:cNvSpPr/>
          <p:nvPr/>
        </p:nvSpPr>
        <p:spPr>
          <a:xfrm>
            <a:off x="-2329398" y="8924831"/>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5847044" y="9789222"/>
            <a:ext cx="3296956" cy="809253"/>
          </a:xfrm>
          <a:custGeom>
            <a:avLst/>
            <a:gdLst/>
            <a:ahLst/>
            <a:cxnLst/>
            <a:rect l="l" t="t" r="r" b="b"/>
            <a:pathLst>
              <a:path w="3296956" h="809253">
                <a:moveTo>
                  <a:pt x="0" y="0"/>
                </a:moveTo>
                <a:lnTo>
                  <a:pt x="3296956" y="0"/>
                </a:lnTo>
                <a:lnTo>
                  <a:pt x="3296956" y="809253"/>
                </a:lnTo>
                <a:lnTo>
                  <a:pt x="0" y="80925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4494772" y="8924831"/>
            <a:ext cx="4427843" cy="3481392"/>
          </a:xfrm>
          <a:custGeom>
            <a:avLst/>
            <a:gdLst/>
            <a:ahLst/>
            <a:cxnLst/>
            <a:rect l="l" t="t" r="r" b="b"/>
            <a:pathLst>
              <a:path w="4427843" h="3481392">
                <a:moveTo>
                  <a:pt x="0" y="0"/>
                </a:moveTo>
                <a:lnTo>
                  <a:pt x="4427843" y="0"/>
                </a:lnTo>
                <a:lnTo>
                  <a:pt x="4427843" y="3481392"/>
                </a:lnTo>
                <a:lnTo>
                  <a:pt x="0" y="348139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Freeform 7"/>
          <p:cNvSpPr/>
          <p:nvPr/>
        </p:nvSpPr>
        <p:spPr>
          <a:xfrm>
            <a:off x="-763398" y="-1627448"/>
            <a:ext cx="4899948" cy="3068592"/>
          </a:xfrm>
          <a:custGeom>
            <a:avLst/>
            <a:gdLst/>
            <a:ahLst/>
            <a:cxnLst/>
            <a:rect l="l" t="t" r="r" b="b"/>
            <a:pathLst>
              <a:path w="4899948" h="3068592">
                <a:moveTo>
                  <a:pt x="0" y="0"/>
                </a:moveTo>
                <a:lnTo>
                  <a:pt x="4899947" y="0"/>
                </a:lnTo>
                <a:lnTo>
                  <a:pt x="4899947" y="3068593"/>
                </a:lnTo>
                <a:lnTo>
                  <a:pt x="0" y="306859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8" name="Freeform 8"/>
          <p:cNvSpPr/>
          <p:nvPr/>
        </p:nvSpPr>
        <p:spPr>
          <a:xfrm>
            <a:off x="12801533" y="-3147131"/>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9" name="Freeform 9"/>
          <p:cNvSpPr/>
          <p:nvPr/>
        </p:nvSpPr>
        <p:spPr>
          <a:xfrm>
            <a:off x="10138935" y="9165149"/>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10" name="Freeform 10"/>
          <p:cNvSpPr/>
          <p:nvPr/>
        </p:nvSpPr>
        <p:spPr>
          <a:xfrm>
            <a:off x="7495522" y="-3390945"/>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1" name="Freeform 11"/>
          <p:cNvSpPr/>
          <p:nvPr/>
        </p:nvSpPr>
        <p:spPr>
          <a:xfrm>
            <a:off x="4861154" y="-2195446"/>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2" name="Freeform 12"/>
          <p:cNvSpPr/>
          <p:nvPr/>
        </p:nvSpPr>
        <p:spPr>
          <a:xfrm>
            <a:off x="2570549" y="9403675"/>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3" name="Freeform 13"/>
          <p:cNvSpPr/>
          <p:nvPr/>
        </p:nvSpPr>
        <p:spPr>
          <a:xfrm>
            <a:off x="17259300" y="-16713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4" name="TextBox 14"/>
          <p:cNvSpPr txBox="1"/>
          <p:nvPr/>
        </p:nvSpPr>
        <p:spPr>
          <a:xfrm>
            <a:off x="1028700" y="3004685"/>
            <a:ext cx="16973382" cy="4514056"/>
          </a:xfrm>
          <a:prstGeom prst="rect">
            <a:avLst/>
          </a:prstGeom>
        </p:spPr>
        <p:txBody>
          <a:bodyPr lIns="0" tIns="0" rIns="0" bIns="0" rtlCol="0" anchor="t">
            <a:spAutoFit/>
          </a:bodyPr>
          <a:lstStyle/>
          <a:p>
            <a:pPr marL="681292" lvl="1" indent="-340646" algn="l">
              <a:lnSpc>
                <a:spcPts val="4417"/>
              </a:lnSpc>
              <a:buAutoNum type="arabicPeriod"/>
            </a:pPr>
            <a:r>
              <a:rPr lang="en-US" sz="3155" dirty="0">
                <a:solidFill>
                  <a:srgbClr val="000000"/>
                </a:solidFill>
                <a:latin typeface="Canva Sans"/>
                <a:ea typeface="Canva Sans"/>
                <a:cs typeface="Canva Sans"/>
                <a:sym typeface="Canva Sans"/>
              </a:rPr>
              <a:t>Food Delivery Dataset. (</a:t>
            </a:r>
            <a:r>
              <a:rPr lang="en-US" sz="3155" dirty="0" err="1">
                <a:solidFill>
                  <a:srgbClr val="000000"/>
                </a:solidFill>
                <a:latin typeface="Canva Sans"/>
                <a:ea typeface="Canva Sans"/>
                <a:cs typeface="Canva Sans"/>
                <a:sym typeface="Canva Sans"/>
              </a:rPr>
              <a:t>n.d.</a:t>
            </a:r>
            <a:r>
              <a:rPr lang="en-US" sz="3155" dirty="0">
                <a:solidFill>
                  <a:srgbClr val="000000"/>
                </a:solidFill>
                <a:latin typeface="Canva Sans"/>
                <a:ea typeface="Canva Sans"/>
                <a:cs typeface="Canva Sans"/>
                <a:sym typeface="Canva Sans"/>
              </a:rPr>
              <a:t>). Retrieved from </a:t>
            </a:r>
            <a:r>
              <a:rPr lang="en-US" sz="3155" dirty="0">
                <a:solidFill>
                  <a:srgbClr val="000000"/>
                </a:solidFill>
                <a:latin typeface="Canva Sans"/>
                <a:ea typeface="Canva Sans"/>
                <a:cs typeface="Canva Sans"/>
                <a:sym typeface="Canva Sans"/>
                <a:hlinkClick r:id="rId23"/>
              </a:rPr>
              <a:t>https://</a:t>
            </a:r>
            <a:r>
              <a:rPr lang="en-US" sz="3155" dirty="0" smtClean="0">
                <a:solidFill>
                  <a:srgbClr val="000000"/>
                </a:solidFill>
                <a:latin typeface="Canva Sans"/>
                <a:ea typeface="Canva Sans"/>
                <a:cs typeface="Canva Sans"/>
                <a:sym typeface="Canva Sans"/>
                <a:hlinkClick r:id="rId23"/>
              </a:rPr>
              <a:t>www.kaggle.com/datasets/gauravmalik26/food-delivery-dataset/data</a:t>
            </a:r>
            <a:r>
              <a:rPr lang="en-US" sz="3155" dirty="0" smtClean="0">
                <a:solidFill>
                  <a:srgbClr val="000000"/>
                </a:solidFill>
                <a:latin typeface="Canva Sans"/>
                <a:ea typeface="Canva Sans"/>
                <a:cs typeface="Canva Sans"/>
                <a:sym typeface="Canva Sans"/>
              </a:rPr>
              <a:t> </a:t>
            </a:r>
            <a:r>
              <a:rPr lang="en-US" sz="3155" dirty="0" smtClean="0">
                <a:solidFill>
                  <a:srgbClr val="000000"/>
                </a:solidFill>
                <a:latin typeface="Canva Sans"/>
                <a:ea typeface="Canva Sans"/>
                <a:cs typeface="Canva Sans"/>
                <a:sym typeface="Canva Sans"/>
                <a:hlinkClick r:id="rId24" action="ppaction://hlinksldjump"/>
              </a:rPr>
              <a:t>[1]</a:t>
            </a:r>
            <a:endParaRPr lang="en-US" sz="3155" dirty="0">
              <a:solidFill>
                <a:srgbClr val="000000"/>
              </a:solidFill>
              <a:latin typeface="Canva Sans"/>
              <a:ea typeface="Canva Sans"/>
              <a:cs typeface="Canva Sans"/>
              <a:sym typeface="Canva Sans"/>
            </a:endParaRPr>
          </a:p>
          <a:p>
            <a:pPr marL="681292" lvl="1" indent="-340646" algn="l">
              <a:lnSpc>
                <a:spcPts val="4417"/>
              </a:lnSpc>
              <a:buAutoNum type="arabicPeriod"/>
            </a:pPr>
            <a:r>
              <a:rPr lang="en-US" sz="3155" dirty="0">
                <a:solidFill>
                  <a:srgbClr val="000000"/>
                </a:solidFill>
                <a:latin typeface="Canva Sans"/>
                <a:ea typeface="Canva Sans"/>
                <a:cs typeface="Canva Sans"/>
                <a:sym typeface="Canva Sans"/>
              </a:rPr>
              <a:t>Food Delivery Time Prediction </a:t>
            </a:r>
            <a:r>
              <a:rPr lang="en-US" sz="3155" dirty="0" smtClean="0">
                <a:solidFill>
                  <a:srgbClr val="000000"/>
                </a:solidFill>
                <a:latin typeface="Canva Sans"/>
                <a:ea typeface="Canva Sans"/>
                <a:cs typeface="Canva Sans"/>
                <a:sym typeface="Canva Sans"/>
              </a:rPr>
              <a:t>with </a:t>
            </a:r>
            <a:r>
              <a:rPr lang="en-US" sz="3155" dirty="0">
                <a:solidFill>
                  <a:srgbClr val="000000"/>
                </a:solidFill>
                <a:latin typeface="Canva Sans"/>
                <a:ea typeface="Canva Sans"/>
                <a:cs typeface="Canva Sans"/>
                <a:sym typeface="Canva Sans"/>
              </a:rPr>
              <a:t>LSTM Neural Network. (</a:t>
            </a:r>
            <a:r>
              <a:rPr lang="en-US" sz="3155" dirty="0" err="1">
                <a:solidFill>
                  <a:srgbClr val="000000"/>
                </a:solidFill>
                <a:latin typeface="Canva Sans"/>
                <a:ea typeface="Canva Sans"/>
                <a:cs typeface="Canva Sans"/>
                <a:sym typeface="Canva Sans"/>
              </a:rPr>
              <a:t>n.d.</a:t>
            </a:r>
            <a:r>
              <a:rPr lang="en-US" sz="3155" dirty="0">
                <a:solidFill>
                  <a:srgbClr val="000000"/>
                </a:solidFill>
                <a:latin typeface="Canva Sans"/>
                <a:ea typeface="Canva Sans"/>
                <a:cs typeface="Canva Sans"/>
                <a:sym typeface="Canva Sans"/>
              </a:rPr>
              <a:t>). Retrieved from Analytics </a:t>
            </a:r>
            <a:r>
              <a:rPr lang="en-US" sz="3155" dirty="0" err="1">
                <a:solidFill>
                  <a:srgbClr val="000000"/>
                </a:solidFill>
                <a:latin typeface="Canva Sans"/>
                <a:ea typeface="Canva Sans"/>
                <a:cs typeface="Canva Sans"/>
                <a:sym typeface="Canva Sans"/>
              </a:rPr>
              <a:t>Vidhya</a:t>
            </a:r>
            <a:r>
              <a:rPr lang="en-US" sz="3155" dirty="0" smtClean="0">
                <a:solidFill>
                  <a:srgbClr val="000000"/>
                </a:solidFill>
                <a:latin typeface="Canva Sans"/>
                <a:ea typeface="Canva Sans"/>
                <a:cs typeface="Canva Sans"/>
                <a:sym typeface="Canva Sans"/>
              </a:rPr>
              <a:t>: </a:t>
            </a:r>
            <a:r>
              <a:rPr lang="en-US" sz="3155" dirty="0" smtClean="0">
                <a:solidFill>
                  <a:srgbClr val="000000"/>
                </a:solidFill>
                <a:latin typeface="Canva Sans"/>
                <a:ea typeface="Canva Sans"/>
                <a:cs typeface="Canva Sans"/>
                <a:sym typeface="Canva Sans"/>
                <a:hlinkClick r:id="rId25"/>
              </a:rPr>
              <a:t>https://www.analyticsvidhya.com/blog/2023/04/food-delivery-time-predictionwith-lstm-neural-network </a:t>
            </a:r>
            <a:r>
              <a:rPr lang="en-US" sz="3155" dirty="0" smtClean="0">
                <a:solidFill>
                  <a:srgbClr val="000000"/>
                </a:solidFill>
                <a:latin typeface="Canva Sans"/>
                <a:ea typeface="Canva Sans"/>
                <a:cs typeface="Canva Sans"/>
                <a:sym typeface="Canva Sans"/>
                <a:hlinkClick r:id="rId26" action="ppaction://hlinksldjump"/>
              </a:rPr>
              <a:t>[2] </a:t>
            </a:r>
            <a:endParaRPr lang="en-US" sz="3155" dirty="0">
              <a:solidFill>
                <a:srgbClr val="000000"/>
              </a:solidFill>
              <a:latin typeface="Canva Sans"/>
              <a:ea typeface="Canva Sans"/>
              <a:cs typeface="Canva Sans"/>
              <a:sym typeface="Canva Sans"/>
            </a:endParaRPr>
          </a:p>
          <a:p>
            <a:pPr marL="681292" lvl="1" indent="-340646" algn="l">
              <a:lnSpc>
                <a:spcPts val="4417"/>
              </a:lnSpc>
              <a:buAutoNum type="arabicPeriod"/>
            </a:pPr>
            <a:r>
              <a:rPr lang="en-US" sz="3155" dirty="0">
                <a:solidFill>
                  <a:srgbClr val="000000"/>
                </a:solidFill>
                <a:latin typeface="Canva Sans"/>
                <a:ea typeface="Canva Sans"/>
                <a:cs typeface="Canva Sans"/>
                <a:sym typeface="Canva Sans"/>
              </a:rPr>
              <a:t>Food-Delivery-Time-Prediction-Model. (</a:t>
            </a:r>
            <a:r>
              <a:rPr lang="en-US" sz="3155" dirty="0" err="1">
                <a:solidFill>
                  <a:srgbClr val="000000"/>
                </a:solidFill>
                <a:latin typeface="Canva Sans"/>
                <a:ea typeface="Canva Sans"/>
                <a:cs typeface="Canva Sans"/>
                <a:sym typeface="Canva Sans"/>
              </a:rPr>
              <a:t>n.d.</a:t>
            </a:r>
            <a:r>
              <a:rPr lang="en-US" sz="3155" dirty="0">
                <a:solidFill>
                  <a:srgbClr val="000000"/>
                </a:solidFill>
                <a:latin typeface="Canva Sans"/>
                <a:ea typeface="Canva Sans"/>
                <a:cs typeface="Canva Sans"/>
                <a:sym typeface="Canva Sans"/>
              </a:rPr>
              <a:t>). Retrieved from </a:t>
            </a:r>
            <a:r>
              <a:rPr lang="en-US" sz="3155" dirty="0">
                <a:solidFill>
                  <a:srgbClr val="000000"/>
                </a:solidFill>
                <a:latin typeface="Canva Sans"/>
                <a:ea typeface="Canva Sans"/>
                <a:cs typeface="Canva Sans"/>
                <a:sym typeface="Canva Sans"/>
                <a:hlinkClick r:id="rId27"/>
              </a:rPr>
              <a:t>https://</a:t>
            </a:r>
            <a:r>
              <a:rPr lang="en-US" sz="3155" dirty="0" smtClean="0">
                <a:solidFill>
                  <a:srgbClr val="000000"/>
                </a:solidFill>
                <a:latin typeface="Canva Sans"/>
                <a:ea typeface="Canva Sans"/>
                <a:cs typeface="Canva Sans"/>
                <a:sym typeface="Canva Sans"/>
                <a:hlinkClick r:id="rId27"/>
              </a:rPr>
              <a:t>github.com/SaloniJhalani/Food-Delivery-Time-Prediction-Model/tree/main/code</a:t>
            </a:r>
            <a:r>
              <a:rPr lang="en-US" sz="3155" dirty="0" smtClean="0">
                <a:solidFill>
                  <a:srgbClr val="000000"/>
                </a:solidFill>
                <a:latin typeface="Canva Sans"/>
                <a:ea typeface="Canva Sans"/>
                <a:cs typeface="Canva Sans"/>
                <a:sym typeface="Canva Sans"/>
              </a:rPr>
              <a:t> </a:t>
            </a:r>
            <a:r>
              <a:rPr lang="en-US" sz="3155" dirty="0" smtClean="0">
                <a:solidFill>
                  <a:srgbClr val="000000"/>
                </a:solidFill>
                <a:latin typeface="Canva Sans"/>
                <a:ea typeface="Canva Sans"/>
                <a:cs typeface="Canva Sans"/>
                <a:sym typeface="Canva Sans"/>
                <a:hlinkClick r:id="rId28" action="ppaction://hlinksldjump"/>
              </a:rPr>
              <a:t>[3]</a:t>
            </a:r>
            <a:endParaRPr lang="en-US" sz="3155" dirty="0">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rot="-5282649">
            <a:off x="16491410" y="6912661"/>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TextBox 16"/>
          <p:cNvSpPr txBox="1"/>
          <p:nvPr/>
        </p:nvSpPr>
        <p:spPr>
          <a:xfrm>
            <a:off x="4366483" y="2124991"/>
            <a:ext cx="9448110" cy="2908173"/>
          </a:xfrm>
          <a:prstGeom prst="rect">
            <a:avLst/>
          </a:prstGeom>
        </p:spPr>
        <p:txBody>
          <a:bodyPr lIns="0" tIns="0" rIns="0" bIns="0" rtlCol="0" anchor="t">
            <a:spAutoFit/>
          </a:bodyPr>
          <a:lstStyle/>
          <a:p>
            <a:pPr algn="ctr">
              <a:lnSpc>
                <a:spcPts val="10997"/>
              </a:lnSpc>
            </a:pPr>
            <a:r>
              <a:rPr lang="en-US" sz="12641" b="1">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5159132" y="5591733"/>
            <a:ext cx="8459795" cy="583686"/>
          </a:xfrm>
          <a:prstGeom prst="rect">
            <a:avLst/>
          </a:prstGeom>
        </p:spPr>
        <p:txBody>
          <a:bodyPr lIns="0" tIns="0" rIns="0" bIns="0" rtlCol="0" anchor="t">
            <a:spAutoFit/>
          </a:bodyPr>
          <a:lstStyle/>
          <a:p>
            <a:pPr algn="ctr">
              <a:lnSpc>
                <a:spcPts val="4381"/>
              </a:lnSpc>
            </a:pPr>
            <a:r>
              <a:rPr lang="en-US" sz="4381" b="1" u="sng" spc="-87" dirty="0">
                <a:solidFill>
                  <a:srgbClr val="000000"/>
                </a:solidFill>
                <a:latin typeface="DM Sans Bold"/>
                <a:ea typeface="DM Sans Bold"/>
                <a:cs typeface="DM Sans Bold"/>
                <a:sym typeface="DM Sans Bold"/>
              </a:rPr>
              <a:t>Presented </a:t>
            </a:r>
            <a:r>
              <a:rPr lang="en-US" sz="4381" b="1" u="sng" spc="-87" dirty="0" smtClean="0">
                <a:solidFill>
                  <a:srgbClr val="000000"/>
                </a:solidFill>
                <a:latin typeface="DM Sans Bold"/>
                <a:ea typeface="DM Sans Bold"/>
                <a:cs typeface="DM Sans Bold"/>
                <a:sym typeface="DM Sans Bold"/>
              </a:rPr>
              <a:t>by</a:t>
            </a:r>
            <a:r>
              <a:rPr lang="en-US" sz="4381" b="1" spc="-87" dirty="0" smtClean="0">
                <a:solidFill>
                  <a:srgbClr val="000000"/>
                </a:solidFill>
                <a:latin typeface="DM Sans Bold"/>
                <a:ea typeface="DM Sans Bold"/>
                <a:cs typeface="DM Sans Bold"/>
                <a:sym typeface="DM Sans Bold"/>
              </a:rPr>
              <a:t>:</a:t>
            </a:r>
            <a:endParaRPr lang="en-US" sz="4381" b="1" spc="-87" dirty="0">
              <a:solidFill>
                <a:srgbClr val="000000"/>
              </a:solidFill>
              <a:latin typeface="DM Sans Bold"/>
              <a:ea typeface="DM Sans Bold"/>
              <a:cs typeface="DM Sans Bold"/>
              <a:sym typeface="DM Sans Bold"/>
            </a:endParaRPr>
          </a:p>
        </p:txBody>
      </p:sp>
      <p:sp>
        <p:nvSpPr>
          <p:cNvPr id="18" name="TextBox 18"/>
          <p:cNvSpPr txBox="1"/>
          <p:nvPr/>
        </p:nvSpPr>
        <p:spPr>
          <a:xfrm>
            <a:off x="5157569" y="6722286"/>
            <a:ext cx="9493448" cy="1179810"/>
          </a:xfrm>
          <a:prstGeom prst="rect">
            <a:avLst/>
          </a:prstGeom>
        </p:spPr>
        <p:txBody>
          <a:bodyPr lIns="0" tIns="0" rIns="0" bIns="0" rtlCol="0" anchor="t">
            <a:spAutoFit/>
          </a:bodyPr>
          <a:lstStyle/>
          <a:p>
            <a:pPr marL="712480" lvl="1" indent="-356240" algn="ctr">
              <a:lnSpc>
                <a:spcPts val="4620"/>
              </a:lnSpc>
              <a:buAutoNum type="arabicPeriod"/>
            </a:pPr>
            <a:r>
              <a:rPr lang="en-US" sz="3300" b="1" dirty="0" err="1">
                <a:solidFill>
                  <a:srgbClr val="000000"/>
                </a:solidFill>
                <a:latin typeface="Canva Sans Bold"/>
                <a:ea typeface="Canva Sans Bold"/>
                <a:cs typeface="Canva Sans Bold"/>
                <a:sym typeface="Canva Sans Bold"/>
              </a:rPr>
              <a:t>Priyank</a:t>
            </a:r>
            <a:r>
              <a:rPr lang="en-US" sz="3300" b="1" dirty="0">
                <a:solidFill>
                  <a:srgbClr val="000000"/>
                </a:solidFill>
                <a:latin typeface="Canva Sans Bold"/>
                <a:ea typeface="Canva Sans Bold"/>
                <a:cs typeface="Canva Sans Bold"/>
                <a:sym typeface="Canva Sans Bold"/>
              </a:rPr>
              <a:t> </a:t>
            </a:r>
            <a:r>
              <a:rPr lang="en-US" sz="3300" b="1" dirty="0" smtClean="0">
                <a:solidFill>
                  <a:srgbClr val="000000"/>
                </a:solidFill>
                <a:latin typeface="Canva Sans Bold"/>
                <a:ea typeface="Canva Sans Bold"/>
                <a:cs typeface="Canva Sans Bold"/>
                <a:sym typeface="Canva Sans Bold"/>
              </a:rPr>
              <a:t>Patel-patel0938@saskpolytech.ca</a:t>
            </a:r>
            <a:endParaRPr lang="en-US" sz="3300" b="1" dirty="0">
              <a:solidFill>
                <a:srgbClr val="000000"/>
              </a:solidFill>
              <a:latin typeface="Canva Sans Bold"/>
              <a:ea typeface="Canva Sans Bold"/>
              <a:cs typeface="Canva Sans Bold"/>
              <a:sym typeface="Canva Sans Bold"/>
            </a:endParaRPr>
          </a:p>
          <a:p>
            <a:pPr marL="712480" lvl="1" indent="-356240" algn="ctr">
              <a:lnSpc>
                <a:spcPts val="4620"/>
              </a:lnSpc>
              <a:buAutoNum type="arabicPeriod"/>
            </a:pPr>
            <a:r>
              <a:rPr lang="en-US" sz="3300" b="1" dirty="0">
                <a:solidFill>
                  <a:srgbClr val="000000"/>
                </a:solidFill>
                <a:latin typeface="Canva Sans Bold"/>
                <a:ea typeface="Canva Sans Bold"/>
                <a:cs typeface="Canva Sans Bold"/>
                <a:sym typeface="Canva Sans Bold"/>
              </a:rPr>
              <a:t>Neel Patel- patel18401@saskpolytech.ca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504</Words>
  <Application>Microsoft Office PowerPoint</Application>
  <PresentationFormat>Custom</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Canva Sans Bold</vt:lpstr>
      <vt:lpstr>Arial</vt:lpstr>
      <vt:lpstr>Canva Sans</vt:lpstr>
      <vt:lpstr>DM Sans</vt:lpstr>
      <vt:lpstr>DM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shreya patel</cp:lastModifiedBy>
  <cp:revision>10</cp:revision>
  <dcterms:created xsi:type="dcterms:W3CDTF">2006-08-16T00:00:00Z</dcterms:created>
  <dcterms:modified xsi:type="dcterms:W3CDTF">2024-10-04T19:36:18Z</dcterms:modified>
  <dc:identifier>DAGSZP14gTY</dc:identifier>
</cp:coreProperties>
</file>