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4" r:id="rId2"/>
    <p:sldId id="315" r:id="rId3"/>
    <p:sldId id="333" r:id="rId4"/>
    <p:sldId id="334" r:id="rId5"/>
    <p:sldId id="316" r:id="rId6"/>
    <p:sldId id="317" r:id="rId7"/>
    <p:sldId id="319" r:id="rId8"/>
    <p:sldId id="359" r:id="rId9"/>
    <p:sldId id="318" r:id="rId10"/>
    <p:sldId id="358" r:id="rId11"/>
    <p:sldId id="320" r:id="rId12"/>
    <p:sldId id="321" r:id="rId13"/>
    <p:sldId id="328" r:id="rId14"/>
    <p:sldId id="329" r:id="rId15"/>
    <p:sldId id="362" r:id="rId16"/>
    <p:sldId id="346" r:id="rId17"/>
    <p:sldId id="360" r:id="rId18"/>
    <p:sldId id="347" r:id="rId19"/>
    <p:sldId id="350" r:id="rId20"/>
    <p:sldId id="339" r:id="rId21"/>
    <p:sldId id="341" r:id="rId22"/>
    <p:sldId id="344" r:id="rId23"/>
    <p:sldId id="345" r:id="rId24"/>
    <p:sldId id="357" r:id="rId25"/>
    <p:sldId id="338" r:id="rId26"/>
    <p:sldId id="363" r:id="rId27"/>
    <p:sldId id="364" r:id="rId28"/>
    <p:sldId id="335" r:id="rId29"/>
    <p:sldId id="337" r:id="rId30"/>
    <p:sldId id="336" r:id="rId31"/>
    <p:sldId id="352" r:id="rId32"/>
    <p:sldId id="351" r:id="rId33"/>
    <p:sldId id="35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39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7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4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0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2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3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8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8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C838-D87C-6640-B183-1169D1D1D2D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CC838-D87C-6640-B183-1169D1D1D2D2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3E923-294F-1740-9D0B-FF78758D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6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19E720-7699-4945-9F0B-800CF704D793}"/>
              </a:ext>
            </a:extLst>
          </p:cNvPr>
          <p:cNvSpPr/>
          <p:nvPr/>
        </p:nvSpPr>
        <p:spPr>
          <a:xfrm>
            <a:off x="377504" y="3973041"/>
            <a:ext cx="546962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TodoSchema</a:t>
            </a:r>
            <a:r>
              <a:rPr lang="en-US" dirty="0"/>
              <a:t> = new Schema({</a:t>
            </a:r>
          </a:p>
          <a:p>
            <a:r>
              <a:rPr lang="en-US" dirty="0"/>
              <a:t>    user: { </a:t>
            </a:r>
            <a:r>
              <a:rPr lang="en-US" b="1" dirty="0"/>
              <a:t>type: </a:t>
            </a:r>
            <a:r>
              <a:rPr lang="en-US" b="1" dirty="0" err="1"/>
              <a:t>Schema.Types.ObjectId</a:t>
            </a:r>
            <a:r>
              <a:rPr lang="en-US" b="1" dirty="0"/>
              <a:t>, required: true </a:t>
            </a:r>
            <a:r>
              <a:rPr lang="en-US" dirty="0"/>
              <a:t>},</a:t>
            </a:r>
          </a:p>
          <a:p>
            <a:r>
              <a:rPr lang="en-US" dirty="0"/>
              <a:t>    </a:t>
            </a:r>
            <a:r>
              <a:rPr lang="en-US" dirty="0" err="1"/>
              <a:t>todo</a:t>
            </a:r>
            <a:r>
              <a:rPr lang="en-US" dirty="0"/>
              <a:t>: { type: String, </a:t>
            </a:r>
            <a:r>
              <a:rPr lang="en-US" dirty="0" err="1"/>
              <a:t>requred</a:t>
            </a:r>
            <a:r>
              <a:rPr lang="en-US" dirty="0"/>
              <a:t>: true },</a:t>
            </a:r>
          </a:p>
          <a:p>
            <a:r>
              <a:rPr lang="en-US" dirty="0"/>
              <a:t>	…    </a:t>
            </a:r>
          </a:p>
          <a:p>
            <a:r>
              <a:rPr lang="en-US" dirty="0"/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053F7-48FE-4401-B05F-AC2E892744E7}"/>
              </a:ext>
            </a:extLst>
          </p:cNvPr>
          <p:cNvSpPr txBox="1"/>
          <p:nvPr/>
        </p:nvSpPr>
        <p:spPr>
          <a:xfrm>
            <a:off x="377504" y="1073791"/>
            <a:ext cx="41965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UserSchema</a:t>
            </a:r>
            <a:r>
              <a:rPr lang="en-US" dirty="0"/>
              <a:t> = new Schema({</a:t>
            </a:r>
          </a:p>
          <a:p>
            <a:r>
              <a:rPr lang="en-US" dirty="0"/>
              <a:t>    </a:t>
            </a:r>
            <a:r>
              <a:rPr lang="en-US" dirty="0" err="1"/>
              <a:t>firstName</a:t>
            </a:r>
            <a:r>
              <a:rPr lang="en-US" dirty="0"/>
              <a:t>: { type: String, </a:t>
            </a:r>
            <a:r>
              <a:rPr lang="en-US" dirty="0" err="1"/>
              <a:t>requred</a:t>
            </a:r>
            <a:r>
              <a:rPr lang="en-US" dirty="0"/>
              <a:t>: true },</a:t>
            </a:r>
          </a:p>
          <a:p>
            <a:r>
              <a:rPr lang="en-US" dirty="0"/>
              <a:t>    </a:t>
            </a:r>
            <a:r>
              <a:rPr lang="en-US" dirty="0" err="1"/>
              <a:t>lastName</a:t>
            </a:r>
            <a:r>
              <a:rPr lang="en-US" dirty="0"/>
              <a:t>: { type: String, </a:t>
            </a:r>
            <a:r>
              <a:rPr lang="en-US" dirty="0" err="1"/>
              <a:t>requred</a:t>
            </a:r>
            <a:r>
              <a:rPr lang="en-US" dirty="0"/>
              <a:t>: true },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4A441-62E2-4DBD-B77C-45AA9C14D5BD}"/>
              </a:ext>
            </a:extLst>
          </p:cNvPr>
          <p:cNvSpPr txBox="1"/>
          <p:nvPr/>
        </p:nvSpPr>
        <p:spPr>
          <a:xfrm>
            <a:off x="612396" y="46139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Schema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1DEB3-B31A-4544-BC51-4A85D449FF08}"/>
              </a:ext>
            </a:extLst>
          </p:cNvPr>
          <p:cNvSpPr txBox="1"/>
          <p:nvPr/>
        </p:nvSpPr>
        <p:spPr>
          <a:xfrm>
            <a:off x="612396" y="3456264"/>
            <a:ext cx="143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193214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07096" y="1620638"/>
            <a:ext cx="5836687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userFields</a:t>
            </a:r>
            <a:r>
              <a:rPr lang="en-US" sz="2000" dirty="0"/>
              <a:t> = {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fname</a:t>
            </a:r>
            <a:r>
              <a:rPr lang="en-US" sz="2000" dirty="0"/>
              <a:t>: { type: String },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lname</a:t>
            </a:r>
            <a:r>
              <a:rPr lang="en-US" sz="2000" dirty="0"/>
              <a:t>: { type: String},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registerDate</a:t>
            </a:r>
            <a:r>
              <a:rPr lang="en-US" sz="2000" dirty="0"/>
              <a:t>: { type: Date, default: </a:t>
            </a:r>
            <a:r>
              <a:rPr lang="en-US" sz="2000" dirty="0" err="1"/>
              <a:t>Date.now</a:t>
            </a:r>
            <a:r>
              <a:rPr lang="en-US" sz="2000" dirty="0"/>
              <a:t> },</a:t>
            </a:r>
          </a:p>
          <a:p>
            <a:r>
              <a:rPr lang="en-US" sz="2000" dirty="0"/>
              <a:t>  local:  {</a:t>
            </a:r>
          </a:p>
          <a:p>
            <a:r>
              <a:rPr lang="en-US" sz="2000" dirty="0"/>
              <a:t>        email:        { type: String },</a:t>
            </a:r>
          </a:p>
          <a:p>
            <a:r>
              <a:rPr lang="en-US" sz="2000" dirty="0"/>
              <a:t>        password: { type: String }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135" y="2718486"/>
            <a:ext cx="2117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attribute contains an object with two properties.</a:t>
            </a:r>
          </a:p>
        </p:txBody>
      </p:sp>
    </p:spTree>
    <p:extLst>
      <p:ext uri="{BB962C8B-B14F-4D97-AF65-F5344CB8AC3E}">
        <p14:creationId xmlns:p14="http://schemas.microsoft.com/office/powerpoint/2010/main" val="352741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86171" y="2773938"/>
            <a:ext cx="6448942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schema = new Schema({</a:t>
            </a:r>
          </a:p>
          <a:p>
            <a:r>
              <a:rPr lang="en-US" sz="2400" dirty="0"/>
              <a:t>  updated: { type: Date, default: </a:t>
            </a:r>
            <a:r>
              <a:rPr lang="en-US" sz="2400" dirty="0" err="1"/>
              <a:t>Date.now</a:t>
            </a:r>
            <a:r>
              <a:rPr lang="en-US" sz="2400" dirty="0"/>
              <a:t> },</a:t>
            </a:r>
          </a:p>
          <a:p>
            <a:r>
              <a:rPr lang="en-US" sz="2400" dirty="0"/>
              <a:t>  active: {type: Boolean, default: false}</a:t>
            </a:r>
          </a:p>
          <a:p>
            <a:r>
              <a:rPr lang="en-US" sz="2400" dirty="0"/>
              <a:t>})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61156" y="2044571"/>
            <a:ext cx="4225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keyword allows you to set a default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3442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Required</a:t>
            </a:r>
          </a:p>
          <a:p>
            <a:pPr lvl="1"/>
            <a:r>
              <a:rPr lang="en-US" dirty="0"/>
              <a:t>Value is required</a:t>
            </a:r>
          </a:p>
          <a:p>
            <a:r>
              <a:rPr lang="en-US" dirty="0"/>
              <a:t>Unique</a:t>
            </a:r>
          </a:p>
          <a:p>
            <a:pPr lvl="1"/>
            <a:r>
              <a:rPr lang="en-US" dirty="0"/>
              <a:t>Value must be unique in collection</a:t>
            </a:r>
          </a:p>
          <a:p>
            <a:r>
              <a:rPr lang="en-US" dirty="0"/>
              <a:t>Limit</a:t>
            </a:r>
          </a:p>
          <a:p>
            <a:pPr lvl="1"/>
            <a:r>
              <a:rPr lang="en-US" dirty="0"/>
              <a:t>Max, min for number types</a:t>
            </a:r>
          </a:p>
          <a:p>
            <a:r>
              <a:rPr lang="en-US" dirty="0"/>
              <a:t>ENUM</a:t>
            </a:r>
          </a:p>
          <a:p>
            <a:pPr lvl="1"/>
            <a:r>
              <a:rPr lang="en-US" dirty="0"/>
              <a:t>Can provide a list of possible string values</a:t>
            </a:r>
          </a:p>
          <a:p>
            <a:r>
              <a:rPr lang="en-US" dirty="0"/>
              <a:t>Match</a:t>
            </a:r>
          </a:p>
          <a:p>
            <a:pPr lvl="1"/>
            <a:r>
              <a:rPr lang="en-US" dirty="0"/>
              <a:t>Use regex to match the value</a:t>
            </a:r>
          </a:p>
        </p:txBody>
      </p:sp>
    </p:spTree>
    <p:extLst>
      <p:ext uri="{BB962C8B-B14F-4D97-AF65-F5344CB8AC3E}">
        <p14:creationId xmlns:p14="http://schemas.microsoft.com/office/powerpoint/2010/main" val="72409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85370" y="2006262"/>
            <a:ext cx="8201430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var</a:t>
            </a:r>
            <a:r>
              <a:rPr lang="en-US" sz="1600" dirty="0"/>
              <a:t> genders = [‘MALE’, ‘FEMALE‘];</a:t>
            </a:r>
          </a:p>
          <a:p>
            <a:endParaRPr lang="en-US" sz="1600" dirty="0"/>
          </a:p>
          <a:p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UserSchema</a:t>
            </a:r>
            <a:r>
              <a:rPr lang="en-US" sz="1600" dirty="0"/>
              <a:t> = </a:t>
            </a:r>
            <a:r>
              <a:rPr lang="en-US" sz="1600" dirty="0" err="1"/>
              <a:t>mongoose.Schema</a:t>
            </a:r>
            <a:r>
              <a:rPr lang="en-US" sz="1600" dirty="0"/>
              <a:t>({</a:t>
            </a:r>
          </a:p>
          <a:p>
            <a:r>
              <a:rPr lang="en-US" sz="1600" dirty="0"/>
              <a:t>    name: {type: String, required: true}, 			// Required validation</a:t>
            </a:r>
          </a:p>
          <a:p>
            <a:r>
              <a:rPr lang="en-US" sz="1600" dirty="0"/>
              <a:t>    age: {type: Number, min: 16, max: 60}, 		// Minimum and Maximum value validation</a:t>
            </a:r>
          </a:p>
          <a:p>
            <a:r>
              <a:rPr lang="en-US" sz="1600" dirty="0"/>
              <a:t>    gender: {type: String, </a:t>
            </a:r>
            <a:r>
              <a:rPr lang="en-US" sz="1600" dirty="0" err="1"/>
              <a:t>enum</a:t>
            </a:r>
            <a:r>
              <a:rPr lang="en-US" sz="1600" dirty="0"/>
              <a:t>: genders}, 		// ENUM validation</a:t>
            </a:r>
          </a:p>
          <a:p>
            <a:r>
              <a:rPr lang="en-US" sz="1600" dirty="0"/>
              <a:t>    email: {type: String, match: /\S+@\S+\.\S+/} 	// Match validation via regex</a:t>
            </a:r>
          </a:p>
          <a:p>
            <a:r>
              <a:rPr lang="en-US" sz="1600" dirty="0"/>
              <a:t>});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User = </a:t>
            </a:r>
            <a:r>
              <a:rPr lang="en-US" sz="1600" dirty="0" err="1"/>
              <a:t>mongoose.model</a:t>
            </a:r>
            <a:r>
              <a:rPr lang="en-US" sz="1600" dirty="0"/>
              <a:t>('User', </a:t>
            </a:r>
            <a:r>
              <a:rPr lang="en-US" sz="1600" dirty="0" err="1"/>
              <a:t>UserSchema</a:t>
            </a: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1614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8518-26F8-4120-8BB8-B68F2BE2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DAE24-BA6D-4CD5-904B-28525C5E4DE4}"/>
              </a:ext>
            </a:extLst>
          </p:cNvPr>
          <p:cNvSpPr txBox="1"/>
          <p:nvPr/>
        </p:nvSpPr>
        <p:spPr>
          <a:xfrm>
            <a:off x="931177" y="3020037"/>
            <a:ext cx="501752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UserSchema.virtual</a:t>
            </a:r>
            <a:r>
              <a:rPr lang="en-US" dirty="0"/>
              <a:t>('</a:t>
            </a:r>
            <a:r>
              <a:rPr lang="en-US" dirty="0" err="1"/>
              <a:t>fullName</a:t>
            </a:r>
            <a:r>
              <a:rPr lang="en-US" dirty="0"/>
              <a:t>’)</a:t>
            </a:r>
          </a:p>
          <a:p>
            <a:r>
              <a:rPr lang="en-US" dirty="0"/>
              <a:t>	.get(function () {</a:t>
            </a:r>
          </a:p>
          <a:p>
            <a:r>
              <a:rPr lang="en-US" dirty="0"/>
              <a:t>		return </a:t>
            </a:r>
            <a:r>
              <a:rPr lang="en-US" dirty="0" err="1"/>
              <a:t>this.firstName</a:t>
            </a:r>
            <a:r>
              <a:rPr lang="en-US" dirty="0"/>
              <a:t> + ' ' + </a:t>
            </a:r>
            <a:r>
              <a:rPr lang="en-US" dirty="0" err="1"/>
              <a:t>this.lastName</a:t>
            </a:r>
            <a:r>
              <a:rPr lang="en-US" dirty="0"/>
              <a:t>;</a:t>
            </a:r>
          </a:p>
          <a:p>
            <a:r>
              <a:rPr lang="en-US" dirty="0"/>
              <a:t>	});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0ED09-4E23-4EDF-97C9-C076284E296B}"/>
              </a:ext>
            </a:extLst>
          </p:cNvPr>
          <p:cNvSpPr txBox="1"/>
          <p:nvPr/>
        </p:nvSpPr>
        <p:spPr>
          <a:xfrm>
            <a:off x="587229" y="2155971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also functions that return calculated fields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54B5F6-310F-4C69-9FA2-F4EB848E3B28}"/>
              </a:ext>
            </a:extLst>
          </p:cNvPr>
          <p:cNvCxnSpPr/>
          <p:nvPr/>
        </p:nvCxnSpPr>
        <p:spPr>
          <a:xfrm flipH="1" flipV="1">
            <a:off x="2793534" y="4018327"/>
            <a:ext cx="109057" cy="1233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C97173-520A-4C57-B051-DCD653931060}"/>
              </a:ext>
            </a:extLst>
          </p:cNvPr>
          <p:cNvSpPr txBox="1"/>
          <p:nvPr/>
        </p:nvSpPr>
        <p:spPr>
          <a:xfrm>
            <a:off x="457200" y="5293345"/>
            <a:ext cx="482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refers to a specific document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284866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and </a:t>
            </a:r>
            <a:r>
              <a:rPr lang="en-US" dirty="0" err="1"/>
              <a:t>Todo</a:t>
            </a:r>
            <a:r>
              <a:rPr lang="en-US" dirty="0"/>
              <a:t> schemas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50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C2499D-0A0A-4D7B-8C5E-F65694A8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Reorganizing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4988B-5C9E-44A8-8C79-932B24BD1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7" y="1734424"/>
            <a:ext cx="19050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7FA0CA-1E1B-42E0-B1B7-2CF61984D648}"/>
              </a:ext>
            </a:extLst>
          </p:cNvPr>
          <p:cNvSpPr txBox="1"/>
          <p:nvPr/>
        </p:nvSpPr>
        <p:spPr>
          <a:xfrm>
            <a:off x="3598877" y="2088859"/>
            <a:ext cx="5482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models folder in the app folder</a:t>
            </a:r>
          </a:p>
          <a:p>
            <a:endParaRPr lang="en-US" dirty="0"/>
          </a:p>
          <a:p>
            <a:r>
              <a:rPr lang="en-US" dirty="0"/>
              <a:t>You will have two files in this folder: users.js and todos.js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8E6A01-1969-49BD-AEEF-F9609F388E38}"/>
              </a:ext>
            </a:extLst>
          </p:cNvPr>
          <p:cNvCxnSpPr/>
          <p:nvPr/>
        </p:nvCxnSpPr>
        <p:spPr>
          <a:xfrm flipH="1">
            <a:off x="1895912" y="2332139"/>
            <a:ext cx="1493240" cy="503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10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Schema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66607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66790578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61694032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14336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78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2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9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Default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Required,</a:t>
                      </a:r>
                      <a:r>
                        <a:rPr lang="en-US" baseline="0" dirty="0"/>
                        <a:t> unique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4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00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dateRegistered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today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35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45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Todos</a:t>
            </a:r>
            <a:r>
              <a:rPr lang="en-US" dirty="0"/>
              <a:t> Schema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680273"/>
              </p:ext>
            </p:extLst>
          </p:nvPr>
        </p:nvGraphicFramePr>
        <p:xfrm>
          <a:off x="457200" y="1600200"/>
          <a:ext cx="8229600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66790578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61694032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14336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78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ObjectId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2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9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5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dateCreated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Default today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461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err="1"/>
                        <a:t>dateDue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Default today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0033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Default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8094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fileName</a:t>
                      </a:r>
                      <a:r>
                        <a:rPr lang="en-US" dirty="0"/>
                        <a:t>: String, </a:t>
                      </a:r>
                      <a:r>
                        <a:rPr lang="en-US" dirty="0" err="1"/>
                        <a:t>originalName</a:t>
                      </a:r>
                      <a:r>
                        <a:rPr lang="en-US" dirty="0"/>
                        <a:t>: String}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20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ODM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Mongoose provides a straight-forward, schema-based solution to model your application data and includes built-in type casting, validation, query building, business logic hooks and more, out of the box.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Uses JSON documents to define the schema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1123" y="5385437"/>
            <a:ext cx="2559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npm</a:t>
            </a:r>
            <a:r>
              <a:rPr lang="en-US" sz="1600" dirty="0"/>
              <a:t> install mongoose --save</a:t>
            </a:r>
          </a:p>
        </p:txBody>
      </p:sp>
    </p:spTree>
    <p:extLst>
      <p:ext uri="{BB962C8B-B14F-4D97-AF65-F5344CB8AC3E}">
        <p14:creationId xmlns:p14="http://schemas.microsoft.com/office/powerpoint/2010/main" val="1231688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7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/config.js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17638"/>
            <a:ext cx="4272036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development: {</a:t>
            </a:r>
          </a:p>
          <a:p>
            <a:r>
              <a:rPr lang="en-US" dirty="0"/>
              <a:t>    root: </a:t>
            </a:r>
            <a:r>
              <a:rPr lang="en-US" dirty="0" err="1"/>
              <a:t>rootPath</a:t>
            </a:r>
            <a:r>
              <a:rPr lang="en-US" dirty="0"/>
              <a:t>,</a:t>
            </a:r>
          </a:p>
          <a:p>
            <a:r>
              <a:rPr lang="en-US" dirty="0"/>
              <a:t>    app: {</a:t>
            </a:r>
          </a:p>
          <a:p>
            <a:r>
              <a:rPr lang="en-US" dirty="0"/>
              <a:t>      name: </a:t>
            </a:r>
            <a:r>
              <a:rPr lang="en-US" dirty="0" err="1"/>
              <a:t>Todos</a:t>
            </a:r>
            <a:r>
              <a:rPr lang="en-US" dirty="0"/>
              <a:t>'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port: 5000,</a:t>
            </a:r>
          </a:p>
          <a:p>
            <a:r>
              <a:rPr lang="en-US" dirty="0"/>
              <a:t>    </a:t>
            </a:r>
            <a:r>
              <a:rPr lang="en-US" dirty="0" err="1"/>
              <a:t>db</a:t>
            </a:r>
            <a:r>
              <a:rPr lang="en-US" dirty="0"/>
              <a:t>: '</a:t>
            </a:r>
            <a:r>
              <a:rPr lang="en-US" dirty="0" err="1"/>
              <a:t>mongodb</a:t>
            </a:r>
            <a:r>
              <a:rPr lang="en-US" dirty="0"/>
              <a:t>://127.0.0.1/</a:t>
            </a:r>
            <a:r>
              <a:rPr lang="en-US" dirty="0" err="1"/>
              <a:t>todo</a:t>
            </a:r>
            <a:r>
              <a:rPr lang="en-US" dirty="0"/>
              <a:t>-dev'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895" y="3991799"/>
            <a:ext cx="732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the </a:t>
            </a:r>
            <a:r>
              <a:rPr lang="en-US" dirty="0" err="1"/>
              <a:t>db</a:t>
            </a:r>
            <a:r>
              <a:rPr lang="en-US" dirty="0"/>
              <a:t> property to the configurations in config.js.  The development</a:t>
            </a:r>
            <a:br>
              <a:rPr lang="en-US" dirty="0"/>
            </a:br>
            <a:r>
              <a:rPr lang="en-US" dirty="0"/>
              <a:t>config uses  a database called </a:t>
            </a:r>
            <a:r>
              <a:rPr lang="en-US" dirty="0" err="1"/>
              <a:t>todo</a:t>
            </a:r>
            <a:r>
              <a:rPr lang="en-US" dirty="0"/>
              <a:t>-dev, test uses </a:t>
            </a:r>
            <a:r>
              <a:rPr lang="en-US" dirty="0" err="1"/>
              <a:t>todo</a:t>
            </a:r>
            <a:r>
              <a:rPr lang="en-US" dirty="0"/>
              <a:t>-test and </a:t>
            </a:r>
            <a:br>
              <a:rPr lang="en-US" dirty="0"/>
            </a:br>
            <a:r>
              <a:rPr lang="en-US" dirty="0"/>
              <a:t>production uses </a:t>
            </a:r>
            <a:r>
              <a:rPr lang="en-US" dirty="0" err="1"/>
              <a:t>todo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Mongoose will assume all the default connection details such</a:t>
            </a:r>
            <a:br>
              <a:rPr lang="en-US" dirty="0"/>
            </a:br>
            <a:r>
              <a:rPr lang="en-US" dirty="0"/>
              <a:t>as the port number.</a:t>
            </a:r>
          </a:p>
        </p:txBody>
      </p:sp>
    </p:spTree>
    <p:extLst>
      <p:ext uri="{BB962C8B-B14F-4D97-AF65-F5344CB8AC3E}">
        <p14:creationId xmlns:p14="http://schemas.microsoft.com/office/powerpoint/2010/main" val="150603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0962" y="1551098"/>
            <a:ext cx="720925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mongoose = require('mongoose’);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bluebird = require('bluebird’);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module.exports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function (app, config) {</a:t>
            </a:r>
          </a:p>
          <a:p>
            <a:endParaRPr lang="en-US" dirty="0"/>
          </a:p>
          <a:p>
            <a:r>
              <a:rPr lang="en-US" dirty="0"/>
              <a:t>  logger.log("Loading Mongoose functionality");</a:t>
            </a:r>
          </a:p>
          <a:p>
            <a:r>
              <a:rPr lang="en-US" dirty="0"/>
              <a:t>  </a:t>
            </a:r>
            <a:r>
              <a:rPr lang="en-US" dirty="0" err="1"/>
              <a:t>mongoose.Promise</a:t>
            </a:r>
            <a:r>
              <a:rPr lang="en-US" dirty="0"/>
              <a:t> = require('bluebird’);</a:t>
            </a:r>
          </a:p>
          <a:p>
            <a:r>
              <a:rPr lang="en-US" dirty="0"/>
              <a:t>  </a:t>
            </a:r>
            <a:r>
              <a:rPr lang="en-US" dirty="0" err="1"/>
              <a:t>mongoose.connect</a:t>
            </a:r>
            <a:r>
              <a:rPr lang="en-US" dirty="0"/>
              <a:t>(</a:t>
            </a:r>
            <a:r>
              <a:rPr lang="en-US" dirty="0" err="1"/>
              <a:t>config.db</a:t>
            </a:r>
            <a:r>
              <a:rPr lang="en-US" dirty="0"/>
              <a:t>, {</a:t>
            </a:r>
            <a:r>
              <a:rPr lang="en-US" dirty="0" err="1"/>
              <a:t>useMongoClient</a:t>
            </a:r>
            <a:r>
              <a:rPr lang="en-US" dirty="0"/>
              <a:t>: true});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mongoose.connection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db.on</a:t>
            </a:r>
            <a:r>
              <a:rPr lang="en-US" dirty="0"/>
              <a:t>('error', function () {</a:t>
            </a:r>
          </a:p>
          <a:p>
            <a:r>
              <a:rPr lang="en-US" dirty="0"/>
              <a:t>    throw new Error('unable to connect to database at ' + </a:t>
            </a:r>
            <a:r>
              <a:rPr lang="en-US" dirty="0" err="1"/>
              <a:t>config.db</a:t>
            </a:r>
            <a:r>
              <a:rPr lang="en-US" dirty="0"/>
              <a:t>);</a:t>
            </a:r>
          </a:p>
          <a:p>
            <a:r>
              <a:rPr lang="en-US" dirty="0"/>
              <a:t>  });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122A6-7FED-429C-9B41-B4E56A211FE7}"/>
              </a:ext>
            </a:extLst>
          </p:cNvPr>
          <p:cNvSpPr txBox="1"/>
          <p:nvPr/>
        </p:nvSpPr>
        <p:spPr>
          <a:xfrm>
            <a:off x="6425967" y="274638"/>
            <a:ext cx="264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to install these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4D61BB-B8BE-4501-93F1-9B47FB22E204}"/>
              </a:ext>
            </a:extLst>
          </p:cNvPr>
          <p:cNvCxnSpPr/>
          <p:nvPr/>
        </p:nvCxnSpPr>
        <p:spPr>
          <a:xfrm flipH="1">
            <a:off x="5780015" y="931178"/>
            <a:ext cx="1493240" cy="486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C25D56-6883-4F32-9C34-0D9F0293764F}"/>
              </a:ext>
            </a:extLst>
          </p:cNvPr>
          <p:cNvSpPr txBox="1"/>
          <p:nvPr/>
        </p:nvSpPr>
        <p:spPr>
          <a:xfrm>
            <a:off x="209725" y="394283"/>
            <a:ext cx="220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to MongoDB</a:t>
            </a:r>
            <a:br>
              <a:rPr lang="en-US" dirty="0"/>
            </a:br>
            <a:r>
              <a:rPr lang="en-US" dirty="0"/>
              <a:t>using Mongoose</a:t>
            </a:r>
          </a:p>
        </p:txBody>
      </p:sp>
    </p:spTree>
    <p:extLst>
      <p:ext uri="{BB962C8B-B14F-4D97-AF65-F5344CB8AC3E}">
        <p14:creationId xmlns:p14="http://schemas.microsoft.com/office/powerpoint/2010/main" val="123487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Rectangle 2"/>
          <p:cNvSpPr/>
          <p:nvPr/>
        </p:nvSpPr>
        <p:spPr>
          <a:xfrm>
            <a:off x="621623" y="2098832"/>
            <a:ext cx="7150777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if(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process.env.NODE_ENV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!== 'test')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app.use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morgan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('dev'));</a:t>
            </a:r>
          </a:p>
          <a:p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mongoose.set</a:t>
            </a:r>
            <a:r>
              <a:rPr lang="en-US" dirty="0"/>
              <a:t>('debug', true);</a:t>
            </a:r>
          </a:p>
          <a:p>
            <a:r>
              <a:rPr lang="en-US" dirty="0"/>
              <a:t>	</a:t>
            </a:r>
            <a:r>
              <a:rPr lang="en-US" dirty="0" err="1"/>
              <a:t>mongoose.connection.once</a:t>
            </a:r>
            <a:r>
              <a:rPr lang="en-US" dirty="0"/>
              <a:t>('open', function callback() {</a:t>
            </a:r>
          </a:p>
          <a:p>
            <a:r>
              <a:rPr lang="en-US" dirty="0"/>
              <a:t>		logger.log("Mongoose connected to the database");</a:t>
            </a:r>
          </a:p>
          <a:p>
            <a:r>
              <a:rPr lang="en-US" dirty="0"/>
              <a:t>	});</a:t>
            </a:r>
          </a:p>
          <a:p>
            <a:br>
              <a:rPr lang="en-US" dirty="0"/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app.use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(function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res, next)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logger.log('Request from ' +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req.connection.remoteAddress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'info’);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next();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});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623" y="1249960"/>
            <a:ext cx="4040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to the logging if statement block</a:t>
            </a:r>
          </a:p>
          <a:p>
            <a:endParaRPr lang="en-US" dirty="0"/>
          </a:p>
          <a:p>
            <a:r>
              <a:rPr lang="en-US" dirty="0"/>
              <a:t>This will log all database accesses</a:t>
            </a:r>
          </a:p>
        </p:txBody>
      </p:sp>
    </p:spTree>
    <p:extLst>
      <p:ext uri="{BB962C8B-B14F-4D97-AF65-F5344CB8AC3E}">
        <p14:creationId xmlns:p14="http://schemas.microsoft.com/office/powerpoint/2010/main" val="2407955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the Models and Controllers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4232" y="2912996"/>
            <a:ext cx="6097424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models = </a:t>
            </a:r>
            <a:r>
              <a:rPr lang="en-US" dirty="0" err="1"/>
              <a:t>glob.sync</a:t>
            </a:r>
            <a:r>
              <a:rPr lang="en-US" dirty="0"/>
              <a:t>(</a:t>
            </a:r>
            <a:r>
              <a:rPr lang="en-US" dirty="0" err="1"/>
              <a:t>config.root</a:t>
            </a:r>
            <a:r>
              <a:rPr lang="en-US" dirty="0"/>
              <a:t> + '/app/models/*.</a:t>
            </a:r>
            <a:r>
              <a:rPr lang="en-US" dirty="0" err="1"/>
              <a:t>js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models.forEach</a:t>
            </a:r>
            <a:r>
              <a:rPr lang="en-US" dirty="0"/>
              <a:t>(function (model) {</a:t>
            </a:r>
          </a:p>
          <a:p>
            <a:r>
              <a:rPr lang="en-US" dirty="0"/>
              <a:t>    require(model);</a:t>
            </a:r>
          </a:p>
          <a:p>
            <a:r>
              <a:rPr lang="en-US" dirty="0"/>
              <a:t>  });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controllers = </a:t>
            </a:r>
            <a:r>
              <a:rPr lang="en-US" dirty="0" err="1"/>
              <a:t>glob.sync</a:t>
            </a:r>
            <a:r>
              <a:rPr lang="en-US" dirty="0"/>
              <a:t>(</a:t>
            </a:r>
            <a:r>
              <a:rPr lang="en-US" dirty="0" err="1"/>
              <a:t>config.root</a:t>
            </a:r>
            <a:r>
              <a:rPr lang="en-US" dirty="0"/>
              <a:t> + '/app/controllers/*.</a:t>
            </a:r>
            <a:r>
              <a:rPr lang="en-US" dirty="0" err="1"/>
              <a:t>js</a:t>
            </a:r>
            <a:r>
              <a:rPr lang="en-US" dirty="0"/>
              <a:t>');</a:t>
            </a:r>
          </a:p>
          <a:p>
            <a:r>
              <a:rPr lang="en-US" dirty="0"/>
              <a:t>  </a:t>
            </a:r>
            <a:r>
              <a:rPr lang="en-US" dirty="0" err="1"/>
              <a:t>controllers.forEach</a:t>
            </a:r>
            <a:r>
              <a:rPr lang="en-US" dirty="0"/>
              <a:t>(function (controller) {</a:t>
            </a:r>
          </a:p>
          <a:p>
            <a:r>
              <a:rPr lang="en-US" dirty="0"/>
              <a:t>    require(controller);</a:t>
            </a:r>
          </a:p>
          <a:p>
            <a:r>
              <a:rPr lang="en-US" dirty="0"/>
              <a:t>  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66010"/>
            <a:ext cx="8250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the code below in the express.js file to load the models and controllers.  This uses</a:t>
            </a:r>
            <a:br>
              <a:rPr lang="en-US" dirty="0"/>
            </a:br>
            <a:r>
              <a:rPr lang="en-US" dirty="0"/>
              <a:t>a module called ‘glob’ so install the module and require it at the top of the file</a:t>
            </a:r>
          </a:p>
          <a:p>
            <a:endParaRPr lang="en-US" dirty="0"/>
          </a:p>
          <a:p>
            <a:r>
              <a:rPr lang="en-US" dirty="0"/>
              <a:t>Since the controller files have references to the models, this models must be loaded</a:t>
            </a:r>
          </a:p>
          <a:p>
            <a:r>
              <a:rPr lang="en-US" dirty="0"/>
              <a:t>Before the controllers</a:t>
            </a:r>
          </a:p>
        </p:txBody>
      </p:sp>
    </p:spTree>
    <p:extLst>
      <p:ext uri="{BB962C8B-B14F-4D97-AF65-F5344CB8AC3E}">
        <p14:creationId xmlns:p14="http://schemas.microsoft.com/office/powerpoint/2010/main" val="54193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handlers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37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A0806B-EE65-4680-AB34-596C8D5F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69B3F-6526-4999-B3B8-7E8E9B918D5D}"/>
              </a:ext>
            </a:extLst>
          </p:cNvPr>
          <p:cNvSpPr txBox="1"/>
          <p:nvPr/>
        </p:nvSpPr>
        <p:spPr>
          <a:xfrm>
            <a:off x="457200" y="1862356"/>
            <a:ext cx="80565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i="1" dirty="0"/>
              <a:t>promise </a:t>
            </a:r>
            <a:r>
              <a:rPr lang="en-US" dirty="0"/>
              <a:t>is an object that can take different actions depending on the results from </a:t>
            </a:r>
            <a:br>
              <a:rPr lang="en-US" dirty="0"/>
            </a:br>
            <a:r>
              <a:rPr lang="en-US" dirty="0"/>
              <a:t>the function that created it</a:t>
            </a:r>
          </a:p>
          <a:p>
            <a:pPr lvl="1"/>
            <a:r>
              <a:rPr lang="en-US" b="1" dirty="0"/>
              <a:t>fulfilled</a:t>
            </a:r>
            <a:r>
              <a:rPr lang="en-US" dirty="0"/>
              <a:t> - The action relating to the promise succeeded</a:t>
            </a:r>
          </a:p>
          <a:p>
            <a:pPr lvl="1"/>
            <a:r>
              <a:rPr lang="en-US" b="1" dirty="0"/>
              <a:t>rejected</a:t>
            </a:r>
            <a:r>
              <a:rPr lang="en-US" dirty="0"/>
              <a:t> - The action relating to the promise failed</a:t>
            </a:r>
          </a:p>
          <a:p>
            <a:pPr lvl="1"/>
            <a:r>
              <a:rPr lang="en-US" b="1" dirty="0"/>
              <a:t>pending</a:t>
            </a:r>
            <a:r>
              <a:rPr lang="en-US" dirty="0"/>
              <a:t> - Hasn't fulfilled or rejected yet</a:t>
            </a:r>
          </a:p>
          <a:p>
            <a:pPr lvl="1"/>
            <a:r>
              <a:rPr lang="en-US" b="1" dirty="0"/>
              <a:t>settled</a:t>
            </a:r>
            <a:r>
              <a:rPr lang="en-US" dirty="0"/>
              <a:t> - Has fulfilled or rejected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F3A2D-77CB-4D3B-9853-AF7C7BD9AB33}"/>
              </a:ext>
            </a:extLst>
          </p:cNvPr>
          <p:cNvSpPr txBox="1"/>
          <p:nvPr/>
        </p:nvSpPr>
        <p:spPr>
          <a:xfrm>
            <a:off x="4778302" y="4037361"/>
            <a:ext cx="42979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Interact with database()</a:t>
            </a:r>
          </a:p>
          <a:p>
            <a:r>
              <a:rPr lang="en-US" dirty="0"/>
              <a:t>	.then(Return results to client)</a:t>
            </a:r>
          </a:p>
          <a:p>
            <a:r>
              <a:rPr lang="en-US" dirty="0"/>
              <a:t>	.cancel(Forward error to error handler)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1986D-07CD-4CBC-BB6E-7D1DE8E7466B}"/>
              </a:ext>
            </a:extLst>
          </p:cNvPr>
          <p:cNvSpPr txBox="1"/>
          <p:nvPr/>
        </p:nvSpPr>
        <p:spPr>
          <a:xfrm>
            <a:off x="457200" y="4053011"/>
            <a:ext cx="40542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then clause executes if the promise</a:t>
            </a:r>
            <a:br>
              <a:rPr lang="en-US" dirty="0"/>
            </a:br>
            <a:r>
              <a:rPr lang="en-US" dirty="0"/>
              <a:t>is fulfilled</a:t>
            </a:r>
          </a:p>
          <a:p>
            <a:endParaRPr lang="en-US" dirty="0"/>
          </a:p>
          <a:p>
            <a:r>
              <a:rPr lang="en-US" dirty="0"/>
              <a:t>The cancel clause executes if the promise</a:t>
            </a:r>
            <a:br>
              <a:rPr lang="en-US" dirty="0"/>
            </a:br>
            <a:r>
              <a:rPr lang="en-US" dirty="0"/>
              <a:t>is rejected</a:t>
            </a:r>
          </a:p>
        </p:txBody>
      </p:sp>
    </p:spTree>
    <p:extLst>
      <p:ext uri="{BB962C8B-B14F-4D97-AF65-F5344CB8AC3E}">
        <p14:creationId xmlns:p14="http://schemas.microsoft.com/office/powerpoint/2010/main" val="73513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7F9E-FCE4-4309-8AAB-FE7A2ED6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=&gt; Notations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9DAE3-00F3-4DF5-99FF-3FF9BB81BFE2}"/>
              </a:ext>
            </a:extLst>
          </p:cNvPr>
          <p:cNvSpPr txBox="1"/>
          <p:nvPr/>
        </p:nvSpPr>
        <p:spPr>
          <a:xfrm>
            <a:off x="805343" y="1996580"/>
            <a:ext cx="26972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this notation:</a:t>
            </a:r>
          </a:p>
          <a:p>
            <a:endParaRPr lang="en-US" dirty="0"/>
          </a:p>
          <a:p>
            <a:r>
              <a:rPr lang="en-US" dirty="0" err="1"/>
              <a:t>Users.find</a:t>
            </a:r>
            <a:r>
              <a:rPr lang="en-US" dirty="0"/>
              <a:t>()</a:t>
            </a:r>
          </a:p>
          <a:p>
            <a:r>
              <a:rPr lang="en-US" dirty="0"/>
              <a:t>	.then(function(users){</a:t>
            </a:r>
          </a:p>
          <a:p>
            <a:endParaRPr lang="en-US" dirty="0"/>
          </a:p>
          <a:p>
            <a:r>
              <a:rPr lang="en-US" dirty="0"/>
              <a:t>	})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A149A-2FD2-40E6-988F-533FFBB6817F}"/>
              </a:ext>
            </a:extLst>
          </p:cNvPr>
          <p:cNvSpPr txBox="1"/>
          <p:nvPr/>
        </p:nvSpPr>
        <p:spPr>
          <a:xfrm>
            <a:off x="545284" y="4379053"/>
            <a:ext cx="380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the function we no longer have</a:t>
            </a:r>
            <a:br>
              <a:rPr lang="en-US" dirty="0"/>
            </a:br>
            <a:r>
              <a:rPr lang="en-US" dirty="0"/>
              <a:t>access to the outside context (this)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D016F3-4D22-4AF8-8E52-02C425F76A4A}"/>
              </a:ext>
            </a:extLst>
          </p:cNvPr>
          <p:cNvCxnSpPr/>
          <p:nvPr/>
        </p:nvCxnSpPr>
        <p:spPr>
          <a:xfrm flipV="1">
            <a:off x="1853967" y="3355596"/>
            <a:ext cx="0" cy="906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C14E1E-EEB1-4069-A805-B25EEAA21F17}"/>
              </a:ext>
            </a:extLst>
          </p:cNvPr>
          <p:cNvSpPr txBox="1"/>
          <p:nvPr/>
        </p:nvSpPr>
        <p:spPr>
          <a:xfrm>
            <a:off x="5176008" y="2022209"/>
            <a:ext cx="30439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the arrow notation:</a:t>
            </a:r>
          </a:p>
          <a:p>
            <a:endParaRPr lang="en-US" dirty="0"/>
          </a:p>
          <a:p>
            <a:r>
              <a:rPr lang="en-US" dirty="0" err="1"/>
              <a:t>Users.find</a:t>
            </a:r>
            <a:r>
              <a:rPr lang="en-US" dirty="0"/>
              <a:t>()</a:t>
            </a:r>
          </a:p>
          <a:p>
            <a:r>
              <a:rPr lang="en-US" dirty="0"/>
              <a:t>	.then(users =&gt; {</a:t>
            </a:r>
          </a:p>
          <a:p>
            <a:endParaRPr lang="en-US" dirty="0"/>
          </a:p>
          <a:p>
            <a:r>
              <a:rPr lang="en-US" dirty="0"/>
              <a:t>	})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outer context is preserved</a:t>
            </a:r>
          </a:p>
        </p:txBody>
      </p:sp>
    </p:spTree>
    <p:extLst>
      <p:ext uri="{BB962C8B-B14F-4D97-AF65-F5344CB8AC3E}">
        <p14:creationId xmlns:p14="http://schemas.microsoft.com/office/powerpoint/2010/main" val="3673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POST Handler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63611" y="1350295"/>
            <a:ext cx="5404021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mongoose = require('mongoose')</a:t>
            </a:r>
          </a:p>
          <a:p>
            <a:r>
              <a:rPr lang="en-US" dirty="0"/>
              <a:t>User = </a:t>
            </a:r>
            <a:r>
              <a:rPr lang="en-US" dirty="0" err="1"/>
              <a:t>mongoose.model</a:t>
            </a:r>
            <a:r>
              <a:rPr lang="en-US" dirty="0"/>
              <a:t>('User')</a:t>
            </a:r>
          </a:p>
          <a:p>
            <a:r>
              <a:rPr lang="en-US" dirty="0"/>
              <a:t>…</a:t>
            </a:r>
          </a:p>
          <a:p>
            <a:r>
              <a:rPr lang="en-US" dirty="0" err="1"/>
              <a:t>router.post</a:t>
            </a:r>
            <a:r>
              <a:rPr lang="en-US" dirty="0"/>
              <a:t>('/users', function (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r>
              <a:rPr lang="en-US" dirty="0"/>
              <a:t>      logger.log('Create User', 'verbose');</a:t>
            </a:r>
          </a:p>
          <a:p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user = new User(</a:t>
            </a:r>
            <a:r>
              <a:rPr lang="en-US" dirty="0" err="1"/>
              <a:t>req.body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err="1"/>
              <a:t>user.save</a:t>
            </a:r>
            <a:r>
              <a:rPr lang="en-US" dirty="0"/>
              <a:t>()</a:t>
            </a:r>
          </a:p>
          <a:p>
            <a:r>
              <a:rPr lang="en-US" dirty="0"/>
              <a:t>      .then(result =&gt; {</a:t>
            </a:r>
          </a:p>
          <a:p>
            <a:r>
              <a:rPr lang="en-US" dirty="0"/>
              <a:t>          </a:t>
            </a:r>
            <a:r>
              <a:rPr lang="en-US" dirty="0" err="1"/>
              <a:t>res.status</a:t>
            </a:r>
            <a:r>
              <a:rPr lang="en-US" dirty="0"/>
              <a:t>(201).</a:t>
            </a:r>
            <a:r>
              <a:rPr lang="en-US" dirty="0" err="1"/>
              <a:t>json</a:t>
            </a:r>
            <a:r>
              <a:rPr lang="en-US" dirty="0"/>
              <a:t>(result);</a:t>
            </a:r>
          </a:p>
          <a:p>
            <a:r>
              <a:rPr lang="en-US" dirty="0"/>
              <a:t>      })</a:t>
            </a:r>
          </a:p>
          <a:p>
            <a:r>
              <a:rPr lang="en-US" dirty="0"/>
              <a:t>      .catch( =&gt; err{</a:t>
            </a:r>
          </a:p>
          <a:p>
            <a:r>
              <a:rPr lang="en-US" dirty="0"/>
              <a:t>         return next(err);</a:t>
            </a:r>
          </a:p>
          <a:p>
            <a:r>
              <a:rPr lang="en-US" dirty="0"/>
              <a:t>      });</a:t>
            </a:r>
          </a:p>
          <a:p>
            <a:r>
              <a:rPr lang="en-US" dirty="0"/>
              <a:t>    })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795" y="1639330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the User model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456264" y="1535185"/>
            <a:ext cx="2812732" cy="25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8058" y="2362159"/>
            <a:ext cx="2950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new user object</a:t>
            </a:r>
            <a:br>
              <a:rPr lang="en-US" dirty="0"/>
            </a:br>
            <a:r>
              <a:rPr lang="en-US" dirty="0"/>
              <a:t>from the data sent in the </a:t>
            </a:r>
            <a:br>
              <a:rPr lang="en-US" dirty="0"/>
            </a:br>
            <a:r>
              <a:rPr lang="en-US" dirty="0"/>
              <a:t>request using the User model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674378" y="2652584"/>
            <a:ext cx="2223914" cy="241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8058" y="3394254"/>
            <a:ext cx="2508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user and if there is no error send the user data back with code 201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2902591" y="3285489"/>
            <a:ext cx="2995701" cy="422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6670" y="5474554"/>
            <a:ext cx="438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catch block is executed if an error occurs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669059" y="4885038"/>
            <a:ext cx="107092" cy="480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42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Payload</a:t>
            </a:r>
          </a:p>
        </p:txBody>
      </p:sp>
      <p:sp>
        <p:nvSpPr>
          <p:cNvPr id="3" name="Rectangle 2"/>
          <p:cNvSpPr/>
          <p:nvPr/>
        </p:nvSpPr>
        <p:spPr>
          <a:xfrm>
            <a:off x="593615" y="1481961"/>
            <a:ext cx="3414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    </a:t>
            </a:r>
          </a:p>
          <a:p>
            <a:r>
              <a:rPr lang="en-US" dirty="0"/>
              <a:t>	"</a:t>
            </a:r>
            <a:r>
              <a:rPr lang="en-US" dirty="0" err="1"/>
              <a:t>firstName</a:t>
            </a:r>
            <a:r>
              <a:rPr lang="en-US" dirty="0"/>
              <a:t>" : "Jane",    </a:t>
            </a:r>
          </a:p>
          <a:p>
            <a:r>
              <a:rPr lang="en-US" dirty="0"/>
              <a:t>	"</a:t>
            </a:r>
            <a:r>
              <a:rPr lang="en-US" dirty="0" err="1"/>
              <a:t>lastName</a:t>
            </a:r>
            <a:r>
              <a:rPr lang="en-US" dirty="0"/>
              <a:t>" : "Doe",    </a:t>
            </a:r>
          </a:p>
          <a:p>
            <a:r>
              <a:rPr lang="en-US" dirty="0"/>
              <a:t>	"email" : "yoo@hoo.com",   </a:t>
            </a:r>
          </a:p>
          <a:p>
            <a:r>
              <a:rPr lang="en-US" dirty="0"/>
              <a:t>	"password" : "pass"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3891" y="1797561"/>
            <a:ext cx="3583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this to the body in the Raw tab and set the Content-Type header to </a:t>
            </a:r>
            <a:br>
              <a:rPr lang="en-US" dirty="0"/>
            </a:br>
            <a:r>
              <a:rPr lang="en-US" dirty="0"/>
              <a:t>application/</a:t>
            </a:r>
            <a:r>
              <a:rPr lang="en-US" dirty="0" err="1"/>
              <a:t>json</a:t>
            </a:r>
            <a:r>
              <a:rPr lang="en-US" dirty="0"/>
              <a:t> and perform a POST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93" y="3577609"/>
            <a:ext cx="4234867" cy="1822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55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Mongoose you create a schema which defines the attributes, their data types, default values, validation, etc.</a:t>
            </a:r>
          </a:p>
          <a:p>
            <a:r>
              <a:rPr lang="en-US" dirty="0"/>
              <a:t>The schema can also include functions</a:t>
            </a:r>
          </a:p>
          <a:p>
            <a:r>
              <a:rPr lang="en-US" dirty="0"/>
              <a:t>You then create a model from the schema which provides the interface to MongoDB</a:t>
            </a:r>
          </a:p>
        </p:txBody>
      </p:sp>
    </p:spTree>
    <p:extLst>
      <p:ext uri="{BB962C8B-B14F-4D97-AF65-F5344CB8AC3E}">
        <p14:creationId xmlns:p14="http://schemas.microsoft.com/office/powerpoint/2010/main" val="1242985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All Users Handler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92947" y="1305342"/>
            <a:ext cx="5824793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router.get</a:t>
            </a:r>
            <a:r>
              <a:rPr lang="en-US" dirty="0"/>
              <a:t>('/users’, function (</a:t>
            </a:r>
            <a:r>
              <a:rPr lang="en-US" dirty="0" err="1"/>
              <a:t>req</a:t>
            </a:r>
            <a:r>
              <a:rPr lang="en-US" dirty="0"/>
              <a:t>, res, next) {</a:t>
            </a:r>
          </a:p>
          <a:p>
            <a:r>
              <a:rPr lang="en-US" dirty="0"/>
              <a:t>      logger.log('Get User', 'verbose');</a:t>
            </a:r>
          </a:p>
          <a:p>
            <a:r>
              <a:rPr lang="en-US" dirty="0"/>
              <a:t>      </a:t>
            </a:r>
            <a:r>
              <a:rPr lang="en-US" dirty="0" err="1"/>
              <a:t>var</a:t>
            </a:r>
            <a:r>
              <a:rPr lang="en-US" dirty="0"/>
              <a:t> query = </a:t>
            </a:r>
            <a:r>
              <a:rPr lang="en-US" dirty="0" err="1"/>
              <a:t>User.find</a:t>
            </a:r>
            <a:r>
              <a:rPr lang="en-US" dirty="0"/>
              <a:t>()</a:t>
            </a:r>
          </a:p>
          <a:p>
            <a:r>
              <a:rPr lang="en-US" dirty="0"/>
              <a:t>        .sort(</a:t>
            </a:r>
            <a:r>
              <a:rPr lang="en-US" dirty="0" err="1"/>
              <a:t>req.query.order</a:t>
            </a:r>
            <a:r>
              <a:rPr lang="en-US" dirty="0"/>
              <a:t>)</a:t>
            </a:r>
          </a:p>
          <a:p>
            <a:r>
              <a:rPr lang="en-US" dirty="0"/>
              <a:t>        .exec()</a:t>
            </a:r>
          </a:p>
          <a:p>
            <a:r>
              <a:rPr lang="en-US" dirty="0"/>
              <a:t>        .then(result =&gt; {</a:t>
            </a:r>
          </a:p>
          <a:p>
            <a:r>
              <a:rPr lang="en-US" dirty="0"/>
              <a:t>         	if(result &amp;&amp; </a:t>
            </a:r>
            <a:r>
              <a:rPr lang="en-US" dirty="0" err="1"/>
              <a:t>result.length</a:t>
            </a:r>
            <a:r>
              <a:rPr lang="en-US" dirty="0"/>
              <a:t>) {</a:t>
            </a:r>
          </a:p>
          <a:p>
            <a:r>
              <a:rPr lang="en-US" dirty="0"/>
              <a:t>			</a:t>
            </a:r>
            <a:r>
              <a:rPr lang="en-US" dirty="0" err="1"/>
              <a:t>res.status</a:t>
            </a:r>
            <a:r>
              <a:rPr lang="en-US" dirty="0"/>
              <a:t>(200).</a:t>
            </a:r>
            <a:r>
              <a:rPr lang="en-US" dirty="0" err="1"/>
              <a:t>json</a:t>
            </a:r>
            <a:r>
              <a:rPr lang="en-US" dirty="0"/>
              <a:t>(result);</a:t>
            </a:r>
          </a:p>
          <a:p>
            <a:r>
              <a:rPr lang="en-US" dirty="0"/>
              <a:t>		} else {</a:t>
            </a:r>
          </a:p>
          <a:p>
            <a:r>
              <a:rPr lang="en-US" dirty="0"/>
              <a:t>			</a:t>
            </a:r>
            <a:r>
              <a:rPr lang="en-US" dirty="0" err="1"/>
              <a:t>res.status</a:t>
            </a:r>
            <a:r>
              <a:rPr lang="en-US" dirty="0"/>
              <a:t>(404).</a:t>
            </a:r>
            <a:r>
              <a:rPr lang="en-US" dirty="0" err="1"/>
              <a:t>json</a:t>
            </a:r>
            <a:r>
              <a:rPr lang="en-US" dirty="0"/>
              <a:t>({message: “No users”});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        })</a:t>
            </a:r>
          </a:p>
          <a:p>
            <a:r>
              <a:rPr lang="en-US" dirty="0"/>
              <a:t>        .catch(err =&gt; {</a:t>
            </a:r>
          </a:p>
          <a:p>
            <a:r>
              <a:rPr lang="en-US" dirty="0"/>
              <a:t>          return next(err);</a:t>
            </a:r>
          </a:p>
          <a:p>
            <a:r>
              <a:rPr lang="en-US" dirty="0"/>
              <a:t>        });</a:t>
            </a:r>
          </a:p>
          <a:p>
            <a:r>
              <a:rPr lang="en-US" dirty="0"/>
              <a:t>    })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36158" y="1404173"/>
            <a:ext cx="26690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query object using the User model’s find method</a:t>
            </a:r>
          </a:p>
          <a:p>
            <a:endParaRPr lang="en-US" dirty="0"/>
          </a:p>
          <a:p>
            <a:r>
              <a:rPr lang="en-US" dirty="0"/>
              <a:t>Sort if the </a:t>
            </a:r>
            <a:r>
              <a:rPr lang="en-US" dirty="0" err="1"/>
              <a:t>url</a:t>
            </a:r>
            <a:r>
              <a:rPr lang="en-US" dirty="0"/>
              <a:t> has an ?order=&lt;property&gt; query parameter</a:t>
            </a:r>
          </a:p>
          <a:p>
            <a:endParaRPr lang="en-US" dirty="0"/>
          </a:p>
          <a:p>
            <a:r>
              <a:rPr lang="en-US" dirty="0"/>
              <a:t>Execute the query then</a:t>
            </a:r>
            <a:br>
              <a:rPr lang="en-US" dirty="0"/>
            </a:br>
            <a:r>
              <a:rPr lang="en-US" dirty="0"/>
              <a:t>send back the result or</a:t>
            </a:r>
            <a:br>
              <a:rPr lang="en-US" dirty="0"/>
            </a:br>
            <a:r>
              <a:rPr lang="en-US" dirty="0"/>
              <a:t>catch any errors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87149" y="1862356"/>
            <a:ext cx="2669040" cy="19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196206" y="2433767"/>
            <a:ext cx="2559993" cy="540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778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User Handler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39086" y="1570935"/>
            <a:ext cx="5918433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router.get</a:t>
            </a:r>
            <a:r>
              <a:rPr lang="en-US" dirty="0"/>
              <a:t>('/users/:</a:t>
            </a:r>
            <a:r>
              <a:rPr lang="en-US" dirty="0" err="1"/>
              <a:t>userId</a:t>
            </a:r>
            <a:r>
              <a:rPr lang="en-US" dirty="0"/>
              <a:t>', function(</a:t>
            </a:r>
            <a:r>
              <a:rPr lang="en-US" dirty="0" err="1"/>
              <a:t>req</a:t>
            </a:r>
            <a:r>
              <a:rPr lang="en-US" dirty="0"/>
              <a:t>, res, next){</a:t>
            </a:r>
          </a:p>
          <a:p>
            <a:r>
              <a:rPr lang="en-US" dirty="0"/>
              <a:t>        logger.log('Get user ' + </a:t>
            </a:r>
            <a:r>
              <a:rPr lang="en-US" dirty="0" err="1"/>
              <a:t>req.params.userId</a:t>
            </a:r>
            <a:r>
              <a:rPr lang="en-US" dirty="0"/>
              <a:t>, 'verbose');</a:t>
            </a:r>
          </a:p>
          <a:p>
            <a:br>
              <a:rPr lang="en-US" dirty="0"/>
            </a:br>
            <a:r>
              <a:rPr lang="en-US" dirty="0"/>
              <a:t>        </a:t>
            </a:r>
            <a:r>
              <a:rPr lang="en-US" dirty="0" err="1"/>
              <a:t>User.findById</a:t>
            </a:r>
            <a:r>
              <a:rPr lang="en-US" dirty="0"/>
              <a:t>(</a:t>
            </a:r>
            <a:r>
              <a:rPr lang="en-US" dirty="0" err="1"/>
              <a:t>req.params.userId</a:t>
            </a:r>
            <a:r>
              <a:rPr lang="en-US" dirty="0"/>
              <a:t>)</a:t>
            </a:r>
          </a:p>
          <a:p>
            <a:r>
              <a:rPr lang="en-US" dirty="0"/>
              <a:t>            .then(user =&gt; {</a:t>
            </a:r>
          </a:p>
          <a:p>
            <a:r>
              <a:rPr lang="en-US" dirty="0"/>
              <a:t>                if(user){</a:t>
            </a:r>
          </a:p>
          <a:p>
            <a:r>
              <a:rPr lang="en-US" dirty="0"/>
              <a:t>                    </a:t>
            </a:r>
            <a:r>
              <a:rPr lang="en-US" dirty="0" err="1"/>
              <a:t>res.status</a:t>
            </a:r>
            <a:r>
              <a:rPr lang="en-US" dirty="0"/>
              <a:t>(200).</a:t>
            </a:r>
            <a:r>
              <a:rPr lang="en-US" dirty="0" err="1"/>
              <a:t>json</a:t>
            </a:r>
            <a:r>
              <a:rPr lang="en-US" dirty="0"/>
              <a:t>(user);</a:t>
            </a:r>
          </a:p>
          <a:p>
            <a:r>
              <a:rPr lang="en-US" dirty="0"/>
              <a:t>                } else {</a:t>
            </a:r>
          </a:p>
          <a:p>
            <a:r>
              <a:rPr lang="en-US" dirty="0"/>
              <a:t>                    </a:t>
            </a:r>
            <a:r>
              <a:rPr lang="en-US" dirty="0" err="1"/>
              <a:t>res.status</a:t>
            </a:r>
            <a:r>
              <a:rPr lang="en-US" dirty="0"/>
              <a:t>(404).</a:t>
            </a:r>
            <a:r>
              <a:rPr lang="en-US" dirty="0" err="1"/>
              <a:t>json</a:t>
            </a:r>
            <a:r>
              <a:rPr lang="en-US" dirty="0"/>
              <a:t>({message: "No user found"});</a:t>
            </a:r>
          </a:p>
          <a:p>
            <a:r>
              <a:rPr lang="en-US" dirty="0"/>
              <a:t>                }</a:t>
            </a:r>
          </a:p>
          <a:p>
            <a:r>
              <a:rPr lang="en-US" dirty="0"/>
              <a:t>            })</a:t>
            </a:r>
          </a:p>
          <a:p>
            <a:r>
              <a:rPr lang="en-US" dirty="0"/>
              <a:t>            .catch(error =&gt; {</a:t>
            </a:r>
          </a:p>
          <a:p>
            <a:r>
              <a:rPr lang="en-US" dirty="0"/>
              <a:t>                return next(error);</a:t>
            </a:r>
          </a:p>
          <a:p>
            <a:r>
              <a:rPr lang="en-US" dirty="0"/>
              <a:t>            });</a:t>
            </a:r>
          </a:p>
          <a:p>
            <a:r>
              <a:rPr lang="en-US" dirty="0"/>
              <a:t>    });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84690" y="1743327"/>
            <a:ext cx="2295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findById</a:t>
            </a:r>
            <a:r>
              <a:rPr lang="en-US" dirty="0"/>
              <a:t> search for a </a:t>
            </a:r>
            <a:br>
              <a:rPr lang="en-US" dirty="0"/>
            </a:br>
            <a:r>
              <a:rPr lang="en-US" dirty="0"/>
              <a:t>document with an _id </a:t>
            </a:r>
            <a:br>
              <a:rPr lang="en-US" dirty="0"/>
            </a:br>
            <a:r>
              <a:rPr lang="en-US" dirty="0"/>
              <a:t>equal to the supplied </a:t>
            </a:r>
            <a:br>
              <a:rPr lang="en-US" dirty="0"/>
            </a:br>
            <a:r>
              <a:rPr lang="en-US" dirty="0"/>
              <a:t>value.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86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Handler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559" y="1417638"/>
            <a:ext cx="5670957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router.put</a:t>
            </a:r>
            <a:r>
              <a:rPr lang="en-US" dirty="0"/>
              <a:t>('/users/:</a:t>
            </a:r>
            <a:r>
              <a:rPr lang="en-US" dirty="0" err="1"/>
              <a:t>userId</a:t>
            </a:r>
            <a:r>
              <a:rPr lang="en-US" dirty="0"/>
              <a:t>', function(</a:t>
            </a:r>
            <a:r>
              <a:rPr lang="en-US" dirty="0" err="1"/>
              <a:t>req</a:t>
            </a:r>
            <a:r>
              <a:rPr lang="en-US" dirty="0"/>
              <a:t>, res, next){</a:t>
            </a:r>
          </a:p>
          <a:p>
            <a:r>
              <a:rPr lang="en-US" dirty="0"/>
              <a:t>    logger.log('Update user ' + </a:t>
            </a:r>
            <a:r>
              <a:rPr lang="en-US" dirty="0" err="1"/>
              <a:t>req.params.userId</a:t>
            </a:r>
            <a:r>
              <a:rPr lang="en-US" dirty="0"/>
              <a:t>, 'verbose');</a:t>
            </a:r>
          </a:p>
          <a:p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User.findOneAndUpdate</a:t>
            </a:r>
            <a:r>
              <a:rPr lang="en-US" dirty="0"/>
              <a:t>({_id: </a:t>
            </a:r>
            <a:r>
              <a:rPr lang="en-US" dirty="0" err="1"/>
              <a:t>req.params.userId</a:t>
            </a:r>
            <a:r>
              <a:rPr lang="en-US" dirty="0"/>
              <a:t>}, 		</a:t>
            </a:r>
            <a:r>
              <a:rPr lang="en-US" dirty="0" err="1"/>
              <a:t>req.body</a:t>
            </a:r>
            <a:r>
              <a:rPr lang="en-US" dirty="0"/>
              <a:t>, {</a:t>
            </a:r>
            <a:r>
              <a:rPr lang="en-US" dirty="0" err="1"/>
              <a:t>new:true</a:t>
            </a:r>
            <a:r>
              <a:rPr lang="en-US" dirty="0"/>
              <a:t>, </a:t>
            </a:r>
            <a:r>
              <a:rPr lang="en-US" dirty="0" err="1"/>
              <a:t>multi:false</a:t>
            </a:r>
            <a:r>
              <a:rPr lang="en-US" dirty="0"/>
              <a:t>})</a:t>
            </a:r>
          </a:p>
          <a:p>
            <a:r>
              <a:rPr lang="en-US" dirty="0"/>
              <a:t>        .then(user =&gt; {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res.status</a:t>
            </a:r>
            <a:r>
              <a:rPr lang="en-US" dirty="0"/>
              <a:t>(200).</a:t>
            </a:r>
            <a:r>
              <a:rPr lang="en-US" dirty="0" err="1"/>
              <a:t>json</a:t>
            </a:r>
            <a:r>
              <a:rPr lang="en-US" dirty="0"/>
              <a:t>(user);</a:t>
            </a:r>
          </a:p>
          <a:p>
            <a:r>
              <a:rPr lang="en-US" dirty="0"/>
              <a:t>        })</a:t>
            </a:r>
          </a:p>
          <a:p>
            <a:r>
              <a:rPr lang="en-US" dirty="0"/>
              <a:t>        .catch(error =&gt; {</a:t>
            </a:r>
          </a:p>
          <a:p>
            <a:r>
              <a:rPr lang="en-US" dirty="0"/>
              <a:t>            return next(error);</a:t>
            </a:r>
          </a:p>
          <a:p>
            <a:r>
              <a:rPr lang="en-US" dirty="0"/>
              <a:t>        });</a:t>
            </a:r>
          </a:p>
          <a:p>
            <a:r>
              <a:rPr lang="en-US" dirty="0"/>
              <a:t>}); 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05155" y="1795244"/>
            <a:ext cx="30388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document with</a:t>
            </a:r>
            <a:br>
              <a:rPr lang="en-US" dirty="0"/>
            </a:br>
            <a:r>
              <a:rPr lang="en-US" dirty="0"/>
              <a:t>the same _id as the body</a:t>
            </a:r>
          </a:p>
          <a:p>
            <a:endParaRPr lang="en-US" dirty="0"/>
          </a:p>
          <a:p>
            <a:r>
              <a:rPr lang="en-US" dirty="0"/>
              <a:t>Update it with the contents</a:t>
            </a:r>
            <a:br>
              <a:rPr lang="en-US" dirty="0"/>
            </a:br>
            <a:r>
              <a:rPr lang="en-US" dirty="0"/>
              <a:t>of the body</a:t>
            </a:r>
          </a:p>
          <a:p>
            <a:endParaRPr lang="en-US" dirty="0"/>
          </a:p>
          <a:p>
            <a:r>
              <a:rPr lang="en-US" dirty="0"/>
              <a:t>Return the updated document</a:t>
            </a:r>
          </a:p>
        </p:txBody>
      </p:sp>
    </p:spTree>
    <p:extLst>
      <p:ext uri="{BB962C8B-B14F-4D97-AF65-F5344CB8AC3E}">
        <p14:creationId xmlns:p14="http://schemas.microsoft.com/office/powerpoint/2010/main" val="3350426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Handler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114" y="1490062"/>
            <a:ext cx="5939405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router.delete</a:t>
            </a:r>
            <a:r>
              <a:rPr lang="en-US" dirty="0"/>
              <a:t>('/users/:</a:t>
            </a:r>
            <a:r>
              <a:rPr lang="en-US" dirty="0" err="1"/>
              <a:t>userId</a:t>
            </a:r>
            <a:r>
              <a:rPr lang="en-US" dirty="0"/>
              <a:t>', function(</a:t>
            </a:r>
            <a:r>
              <a:rPr lang="en-US" dirty="0" err="1"/>
              <a:t>req</a:t>
            </a:r>
            <a:r>
              <a:rPr lang="en-US" dirty="0"/>
              <a:t>, res, next){</a:t>
            </a:r>
          </a:p>
          <a:p>
            <a:r>
              <a:rPr lang="en-US" dirty="0"/>
              <a:t>    logger.log('Delete user ' + </a:t>
            </a:r>
            <a:r>
              <a:rPr lang="en-US" dirty="0" err="1"/>
              <a:t>req.params.userId</a:t>
            </a:r>
            <a:r>
              <a:rPr lang="en-US" dirty="0"/>
              <a:t>, 'verbose');</a:t>
            </a:r>
          </a:p>
          <a:p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User.remove</a:t>
            </a:r>
            <a:r>
              <a:rPr lang="en-US" dirty="0"/>
              <a:t>({ _id: </a:t>
            </a:r>
            <a:r>
              <a:rPr lang="en-US" dirty="0" err="1"/>
              <a:t>req.params.userId</a:t>
            </a:r>
            <a:r>
              <a:rPr lang="en-US" dirty="0"/>
              <a:t> })</a:t>
            </a:r>
          </a:p>
          <a:p>
            <a:r>
              <a:rPr lang="en-US" dirty="0"/>
              <a:t>        .then(user =&gt; {</a:t>
            </a:r>
          </a:p>
          <a:p>
            <a:r>
              <a:rPr lang="en-US" dirty="0"/>
              <a:t>            </a:t>
            </a:r>
            <a:r>
              <a:rPr lang="en-US" dirty="0" err="1"/>
              <a:t>res.status</a:t>
            </a:r>
            <a:r>
              <a:rPr lang="en-US" dirty="0"/>
              <a:t>(200).</a:t>
            </a:r>
            <a:r>
              <a:rPr lang="en-US" dirty="0" err="1"/>
              <a:t>json</a:t>
            </a:r>
            <a:r>
              <a:rPr lang="en-US" dirty="0"/>
              <a:t>({</a:t>
            </a:r>
            <a:r>
              <a:rPr lang="en-US" dirty="0" err="1"/>
              <a:t>msg</a:t>
            </a:r>
            <a:r>
              <a:rPr lang="en-US" dirty="0"/>
              <a:t>: “User Deleted"});</a:t>
            </a:r>
          </a:p>
          <a:p>
            <a:r>
              <a:rPr lang="en-US" dirty="0"/>
              <a:t>        })</a:t>
            </a:r>
          </a:p>
          <a:p>
            <a:r>
              <a:rPr lang="en-US" dirty="0"/>
              <a:t>        .catch(error =&gt; {</a:t>
            </a:r>
          </a:p>
          <a:p>
            <a:r>
              <a:rPr lang="en-US" dirty="0"/>
              <a:t>            return next(error);</a:t>
            </a:r>
          </a:p>
          <a:p>
            <a:r>
              <a:rPr lang="en-US" dirty="0"/>
              <a:t>        });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6693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for Model </a:t>
            </a:r>
          </a:p>
        </p:txBody>
      </p:sp>
      <p:sp>
        <p:nvSpPr>
          <p:cNvPr id="6" name="Rectangle 5"/>
          <p:cNvSpPr/>
          <p:nvPr/>
        </p:nvSpPr>
        <p:spPr>
          <a:xfrm>
            <a:off x="753762" y="1656481"/>
            <a:ext cx="4572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Mongoose = require('mongoose');</a:t>
            </a:r>
          </a:p>
          <a:p>
            <a:r>
              <a:rPr lang="en-US" dirty="0" err="1"/>
              <a:t>var</a:t>
            </a:r>
            <a:r>
              <a:rPr lang="en-US" dirty="0"/>
              <a:t> Schema = </a:t>
            </a:r>
            <a:r>
              <a:rPr lang="en-US" dirty="0" err="1"/>
              <a:t>Mongoose.Schema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mySchema</a:t>
            </a:r>
            <a:r>
              <a:rPr lang="en-US" dirty="0"/>
              <a:t> = new Schema({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module.exports</a:t>
            </a:r>
            <a:r>
              <a:rPr lang="en-US" dirty="0"/>
              <a:t> = </a:t>
            </a:r>
          </a:p>
          <a:p>
            <a:r>
              <a:rPr lang="en-US" dirty="0"/>
              <a:t> </a:t>
            </a:r>
            <a:r>
              <a:rPr lang="en-US" dirty="0" err="1"/>
              <a:t>Mongoose.model</a:t>
            </a:r>
            <a:r>
              <a:rPr lang="en-US" dirty="0"/>
              <a:t>('</a:t>
            </a:r>
            <a:r>
              <a:rPr lang="en-US" dirty="0" err="1"/>
              <a:t>MyModel</a:t>
            </a:r>
            <a:r>
              <a:rPr lang="en-US" dirty="0"/>
              <a:t>', </a:t>
            </a:r>
            <a:r>
              <a:rPr lang="en-US" dirty="0" err="1"/>
              <a:t>mySchema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26443" y="2166551"/>
            <a:ext cx="313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properties here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61688" y="2364259"/>
            <a:ext cx="3741189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15914" y="3558746"/>
            <a:ext cx="288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and export the model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4672" y="3748215"/>
            <a:ext cx="651771" cy="179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6054" y="5367646"/>
            <a:ext cx="342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 start with uppercase letter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1845578" y="4261607"/>
            <a:ext cx="889233" cy="964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02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5838" y="2708958"/>
            <a:ext cx="623183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userSchema</a:t>
            </a:r>
            <a:r>
              <a:rPr lang="en-US" dirty="0"/>
              <a:t> = new Schema({</a:t>
            </a:r>
          </a:p>
          <a:p>
            <a:r>
              <a:rPr lang="en-US" dirty="0"/>
              <a:t>  </a:t>
            </a:r>
            <a:r>
              <a:rPr lang="en-US" dirty="0" err="1"/>
              <a:t>fname</a:t>
            </a:r>
            <a:r>
              <a:rPr lang="en-US" dirty="0"/>
              <a:t>: { type: String },</a:t>
            </a:r>
          </a:p>
          <a:p>
            <a:r>
              <a:rPr lang="en-US" dirty="0"/>
              <a:t>  </a:t>
            </a:r>
            <a:r>
              <a:rPr lang="en-US" dirty="0" err="1"/>
              <a:t>lname</a:t>
            </a:r>
            <a:r>
              <a:rPr lang="en-US" dirty="0"/>
              <a:t>: { type: String},</a:t>
            </a:r>
          </a:p>
          <a:p>
            <a:r>
              <a:rPr lang="en-US" dirty="0"/>
              <a:t>  </a:t>
            </a:r>
            <a:r>
              <a:rPr lang="en-US" dirty="0" err="1"/>
              <a:t>registerDate</a:t>
            </a:r>
            <a:r>
              <a:rPr lang="en-US" dirty="0"/>
              <a:t>: { type: Date, default: </a:t>
            </a:r>
            <a:r>
              <a:rPr lang="en-US" dirty="0" err="1"/>
              <a:t>Date.now</a:t>
            </a:r>
            <a:r>
              <a:rPr lang="en-US" dirty="0"/>
              <a:t> }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module.exports</a:t>
            </a:r>
            <a:r>
              <a:rPr lang="en-US" dirty="0"/>
              <a:t> = </a:t>
            </a:r>
            <a:r>
              <a:rPr lang="en-US" dirty="0" err="1"/>
              <a:t>Mongoose.model</a:t>
            </a:r>
            <a:r>
              <a:rPr lang="en-US" dirty="0"/>
              <a:t>(‘User’, </a:t>
            </a:r>
            <a:r>
              <a:rPr lang="en-US" dirty="0" err="1"/>
              <a:t>userSchema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3176" y="1888932"/>
            <a:ext cx="24594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Default value set to current date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54757" y="2175178"/>
            <a:ext cx="0" cy="132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2719" y="1681182"/>
            <a:ext cx="339439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Require statements omitted.</a:t>
            </a:r>
          </a:p>
          <a:p>
            <a:endParaRPr lang="en-US" sz="1350" dirty="0"/>
          </a:p>
          <a:p>
            <a:r>
              <a:rPr lang="en-US" sz="1350" dirty="0"/>
              <a:t>Note that there is no need to set the field size</a:t>
            </a:r>
          </a:p>
        </p:txBody>
      </p:sp>
    </p:spTree>
    <p:extLst>
      <p:ext uri="{BB962C8B-B14F-4D97-AF65-F5344CB8AC3E}">
        <p14:creationId xmlns:p14="http://schemas.microsoft.com/office/powerpoint/2010/main" val="404476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Allowed Datatypes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0088" y="1281419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dirty="0"/>
              <a:t>UTF-8 encoded</a:t>
            </a:r>
          </a:p>
          <a:p>
            <a:r>
              <a:rPr lang="en-US" dirty="0"/>
              <a:t>Number</a:t>
            </a:r>
          </a:p>
          <a:p>
            <a:pPr lvl="1"/>
            <a:r>
              <a:rPr lang="en-US" dirty="0"/>
              <a:t>Mongoose does not include long or double datatypes natively</a:t>
            </a:r>
          </a:p>
          <a:p>
            <a:r>
              <a:rPr lang="en-US" dirty="0"/>
              <a:t>Date</a:t>
            </a:r>
          </a:p>
          <a:p>
            <a:pPr lvl="1"/>
            <a:r>
              <a:rPr lang="en-US" dirty="0" err="1"/>
              <a:t>ISODate</a:t>
            </a:r>
            <a:r>
              <a:rPr lang="en-US" dirty="0"/>
              <a:t> (“2013-04-03T12:56:26.009Z)</a:t>
            </a:r>
          </a:p>
          <a:p>
            <a:r>
              <a:rPr lang="en-US" dirty="0"/>
              <a:t>Buffer</a:t>
            </a:r>
          </a:p>
          <a:p>
            <a:pPr lvl="1"/>
            <a:r>
              <a:rPr lang="en-US" dirty="0"/>
              <a:t>For binary data like images</a:t>
            </a:r>
          </a:p>
          <a:p>
            <a:r>
              <a:rPr lang="en-US" dirty="0"/>
              <a:t>Boolean</a:t>
            </a:r>
          </a:p>
          <a:p>
            <a:pPr lvl="1"/>
            <a:r>
              <a:rPr lang="en-US" dirty="0"/>
              <a:t>True or false</a:t>
            </a:r>
          </a:p>
          <a:p>
            <a:r>
              <a:rPr lang="en-US" dirty="0"/>
              <a:t>Mixed </a:t>
            </a:r>
          </a:p>
          <a:p>
            <a:pPr lvl="1"/>
            <a:r>
              <a:rPr lang="en-US" dirty="0"/>
              <a:t>Allows anything</a:t>
            </a:r>
          </a:p>
          <a:p>
            <a:r>
              <a:rPr lang="en-US" dirty="0" err="1"/>
              <a:t>ObjectId</a:t>
            </a:r>
            <a:endParaRPr lang="en-US" dirty="0"/>
          </a:p>
          <a:p>
            <a:pPr lvl="1"/>
            <a:r>
              <a:rPr lang="en-US" dirty="0"/>
              <a:t>For foreign keys</a:t>
            </a:r>
          </a:p>
          <a:p>
            <a:r>
              <a:rPr lang="en-US" dirty="0"/>
              <a:t>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7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Datatype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399" y="2118131"/>
            <a:ext cx="2956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Can use simple arrays:</a:t>
            </a:r>
          </a:p>
          <a:p>
            <a:endParaRPr lang="en-US" sz="1350" dirty="0"/>
          </a:p>
          <a:p>
            <a:r>
              <a:rPr lang="en-US" sz="1350" dirty="0" err="1"/>
              <a:t>var</a:t>
            </a:r>
            <a:r>
              <a:rPr lang="en-US" sz="1350" dirty="0"/>
              <a:t> </a:t>
            </a:r>
            <a:r>
              <a:rPr lang="en-US" sz="1350" dirty="0" err="1"/>
              <a:t>userSchema</a:t>
            </a:r>
            <a:r>
              <a:rPr lang="en-US" sz="1350" dirty="0"/>
              <a:t> = new Schema({</a:t>
            </a:r>
          </a:p>
          <a:p>
            <a:r>
              <a:rPr lang="en-US" sz="1350" dirty="0"/>
              <a:t>	name: String,</a:t>
            </a:r>
          </a:p>
          <a:p>
            <a:r>
              <a:rPr lang="en-US" sz="1350" dirty="0"/>
              <a:t>	</a:t>
            </a:r>
            <a:r>
              <a:rPr lang="en-US" sz="1350" dirty="0" err="1"/>
              <a:t>emailAddresses</a:t>
            </a:r>
            <a:r>
              <a:rPr lang="en-US" sz="1350" dirty="0"/>
              <a:t>: </a:t>
            </a:r>
            <a:r>
              <a:rPr lang="en-US" sz="1350" b="1" dirty="0"/>
              <a:t>[String]</a:t>
            </a:r>
          </a:p>
          <a:p>
            <a:r>
              <a:rPr lang="en-US" sz="1350" dirty="0"/>
              <a:t>});</a:t>
            </a:r>
          </a:p>
          <a:p>
            <a:endParaRPr lang="en-US" sz="1350" dirty="0"/>
          </a:p>
          <a:p>
            <a:r>
              <a:rPr lang="en-US" sz="1350" dirty="0"/>
              <a:t>Creates a field that is an array of strings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75932" y="3212440"/>
            <a:ext cx="5539468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 dirty="0"/>
              <a:t>Can use arrays to create complex schemas using nested documents:</a:t>
            </a:r>
          </a:p>
          <a:p>
            <a:endParaRPr lang="en-US" sz="1350" dirty="0"/>
          </a:p>
          <a:p>
            <a:endParaRPr lang="en-US" sz="1350" dirty="0"/>
          </a:p>
          <a:p>
            <a:r>
              <a:rPr lang="en-US" sz="1350" dirty="0" err="1"/>
              <a:t>var</a:t>
            </a:r>
            <a:r>
              <a:rPr lang="en-US" sz="1350" dirty="0"/>
              <a:t> </a:t>
            </a:r>
            <a:r>
              <a:rPr lang="en-US" sz="1350" dirty="0" err="1"/>
              <a:t>ToySchema</a:t>
            </a:r>
            <a:r>
              <a:rPr lang="en-US" sz="1350" dirty="0"/>
              <a:t> = new Schema({ name: String });</a:t>
            </a:r>
          </a:p>
          <a:p>
            <a:endParaRPr lang="en-US" sz="1350" dirty="0"/>
          </a:p>
          <a:p>
            <a:r>
              <a:rPr lang="en-US" sz="1350" dirty="0" err="1"/>
              <a:t>var</a:t>
            </a:r>
            <a:r>
              <a:rPr lang="en-US" sz="1350" dirty="0"/>
              <a:t> </a:t>
            </a:r>
            <a:r>
              <a:rPr lang="en-US" sz="1350" dirty="0" err="1"/>
              <a:t>ToyBox</a:t>
            </a:r>
            <a:r>
              <a:rPr lang="en-US" sz="1350" dirty="0"/>
              <a:t> = new Schema({</a:t>
            </a:r>
          </a:p>
          <a:p>
            <a:r>
              <a:rPr lang="en-US" sz="1350" dirty="0"/>
              <a:t>  toys: </a:t>
            </a:r>
            <a:r>
              <a:rPr lang="en-US" sz="1350" b="1" dirty="0"/>
              <a:t>[</a:t>
            </a:r>
            <a:r>
              <a:rPr lang="en-US" sz="1350" b="1" dirty="0" err="1"/>
              <a:t>ToySchema</a:t>
            </a:r>
            <a:r>
              <a:rPr lang="en-US" sz="1350" b="1" dirty="0"/>
              <a:t>],</a:t>
            </a:r>
          </a:p>
          <a:p>
            <a:r>
              <a:rPr lang="en-US" sz="1350" dirty="0"/>
              <a:t>  buffers: [Buffer],</a:t>
            </a:r>
          </a:p>
          <a:p>
            <a:r>
              <a:rPr lang="en-US" sz="1350" dirty="0"/>
              <a:t>  string:  [String],</a:t>
            </a:r>
          </a:p>
          <a:p>
            <a:r>
              <a:rPr lang="en-US" sz="1350" dirty="0"/>
              <a:t>  numbers: [Number]</a:t>
            </a:r>
          </a:p>
          <a:p>
            <a:r>
              <a:rPr lang="en-US" sz="1350" dirty="0"/>
              <a:t>  // ... </a:t>
            </a:r>
            <a:r>
              <a:rPr lang="en-US" sz="1350" dirty="0" err="1"/>
              <a:t>etc</a:t>
            </a:r>
            <a:endParaRPr lang="en-US" sz="1350" dirty="0"/>
          </a:p>
          <a:p>
            <a:r>
              <a:rPr lang="en-US" sz="1350" dirty="0"/>
              <a:t>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7027" y="1688757"/>
            <a:ext cx="5339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array datatype can be used to allow an attribute to</a:t>
            </a:r>
            <a:br>
              <a:rPr lang="en-US" dirty="0"/>
            </a:br>
            <a:r>
              <a:rPr lang="en-US" dirty="0"/>
              <a:t>contain multiple values. Even other schemas which</a:t>
            </a:r>
            <a:br>
              <a:rPr lang="en-US" dirty="0"/>
            </a:br>
            <a:r>
              <a:rPr lang="en-US" dirty="0"/>
              <a:t>allows you to nest one document within another.</a:t>
            </a:r>
          </a:p>
        </p:txBody>
      </p:sp>
    </p:spTree>
    <p:extLst>
      <p:ext uri="{BB962C8B-B14F-4D97-AF65-F5344CB8AC3E}">
        <p14:creationId xmlns:p14="http://schemas.microsoft.com/office/powerpoint/2010/main" val="264839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2C59-20E5-4CC0-B6FE-8C093A26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Datatype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DB674-3D91-457E-9D50-093A13475E1D}"/>
              </a:ext>
            </a:extLst>
          </p:cNvPr>
          <p:cNvSpPr txBox="1"/>
          <p:nvPr/>
        </p:nvSpPr>
        <p:spPr>
          <a:xfrm>
            <a:off x="1082180" y="2550253"/>
            <a:ext cx="59266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Document:</a:t>
            </a:r>
          </a:p>
          <a:p>
            <a:endParaRPr lang="en-US" dirty="0"/>
          </a:p>
          <a:p>
            <a:r>
              <a:rPr lang="en-US" dirty="0"/>
              <a:t>	{</a:t>
            </a:r>
          </a:p>
          <a:p>
            <a:r>
              <a:rPr lang="en-US" dirty="0"/>
              <a:t>		name: ‘Jane Doe’,</a:t>
            </a:r>
          </a:p>
          <a:p>
            <a:r>
              <a:rPr lang="en-US" dirty="0"/>
              <a:t>		</a:t>
            </a:r>
            <a:r>
              <a:rPr lang="en-US" dirty="0" err="1"/>
              <a:t>emailAddresses</a:t>
            </a:r>
            <a:r>
              <a:rPr lang="en-US" dirty="0"/>
              <a:t>: [‘yoo@hoo.com’, ‘woo@boo.edu’]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4560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ObjectID</a:t>
            </a:r>
            <a:r>
              <a:rPr lang="en-US" dirty="0"/>
              <a:t> Datatype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4739" y="3388486"/>
            <a:ext cx="4572000" cy="13388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endParaRPr lang="en-US" sz="1350" dirty="0"/>
          </a:p>
          <a:p>
            <a:r>
              <a:rPr lang="en-US" sz="1350" dirty="0" err="1"/>
              <a:t>var</a:t>
            </a:r>
            <a:r>
              <a:rPr lang="en-US" sz="1350" dirty="0"/>
              <a:t> </a:t>
            </a:r>
            <a:r>
              <a:rPr lang="en-US" sz="1350" dirty="0" err="1"/>
              <a:t>todoSchema</a:t>
            </a:r>
            <a:r>
              <a:rPr lang="en-US" sz="1350" dirty="0"/>
              <a:t> = new Schema({ </a:t>
            </a:r>
          </a:p>
          <a:p>
            <a:endParaRPr lang="en-US" sz="1350" dirty="0"/>
          </a:p>
          <a:p>
            <a:r>
              <a:rPr lang="en-US" sz="1350" dirty="0"/>
              <a:t>	user:    {type : </a:t>
            </a:r>
            <a:r>
              <a:rPr lang="en-US" sz="1350" b="1" dirty="0" err="1"/>
              <a:t>Schema.Types.ObjectId</a:t>
            </a:r>
            <a:r>
              <a:rPr lang="en-US" sz="1350" b="1" dirty="0"/>
              <a:t> </a:t>
            </a:r>
            <a:r>
              <a:rPr lang="en-US" sz="1350" dirty="0"/>
              <a:t>} </a:t>
            </a:r>
          </a:p>
          <a:p>
            <a:endParaRPr lang="en-US" sz="1350" dirty="0"/>
          </a:p>
          <a:p>
            <a:r>
              <a:rPr lang="en-US" sz="1350" dirty="0"/>
              <a:t>})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6511" y="1571960"/>
            <a:ext cx="576779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MongoDB automatically creates a key field called _id which has a data type</a:t>
            </a:r>
            <a:br>
              <a:rPr lang="en-US" sz="1350" dirty="0"/>
            </a:br>
            <a:r>
              <a:rPr lang="en-US" sz="1350" dirty="0"/>
              <a:t>of </a:t>
            </a:r>
            <a:r>
              <a:rPr lang="en-US" sz="1350" dirty="0" err="1"/>
              <a:t>ObjectID</a:t>
            </a:r>
            <a:r>
              <a:rPr lang="en-US" sz="1350" dirty="0"/>
              <a:t>.  If you want to associate documents in one collection to </a:t>
            </a:r>
            <a:br>
              <a:rPr lang="en-US" sz="1350" dirty="0"/>
            </a:br>
            <a:r>
              <a:rPr lang="en-US" sz="1350" dirty="0"/>
              <a:t>documents in another collection (users and their </a:t>
            </a:r>
            <a:r>
              <a:rPr lang="en-US" sz="1350" dirty="0" err="1"/>
              <a:t>todos</a:t>
            </a:r>
            <a:r>
              <a:rPr lang="en-US" sz="1350" dirty="0"/>
              <a:t>), you can create an</a:t>
            </a:r>
            <a:br>
              <a:rPr lang="en-US" sz="1350" dirty="0"/>
            </a:br>
            <a:r>
              <a:rPr lang="en-US" sz="1350" dirty="0"/>
              <a:t>attribute that contains an </a:t>
            </a:r>
            <a:r>
              <a:rPr lang="en-US" sz="1350" dirty="0" err="1"/>
              <a:t>ObjectID</a:t>
            </a:r>
            <a:r>
              <a:rPr lang="en-US" sz="1350" dirty="0"/>
              <a:t> type value as a foreign key.  To use </a:t>
            </a:r>
            <a:r>
              <a:rPr lang="en-US" sz="1350" dirty="0" err="1"/>
              <a:t>ObjectID</a:t>
            </a:r>
            <a:r>
              <a:rPr lang="en-US" sz="1350" dirty="0"/>
              <a:t> </a:t>
            </a:r>
          </a:p>
          <a:p>
            <a:r>
              <a:rPr lang="en-US" sz="1350" dirty="0"/>
              <a:t>as a datatype you must use the fully qualified data type.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06832" y="2857361"/>
            <a:ext cx="858204" cy="113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82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7248</TotalTime>
  <Words>1215</Words>
  <Application>Microsoft Office PowerPoint</Application>
  <PresentationFormat>On-screen Show (4:3)</PresentationFormat>
  <Paragraphs>375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Mongoose</vt:lpstr>
      <vt:lpstr>Mongoose ODM</vt:lpstr>
      <vt:lpstr>Mongoose</vt:lpstr>
      <vt:lpstr>Template for Model </vt:lpstr>
      <vt:lpstr>Example</vt:lpstr>
      <vt:lpstr>Allowed Datatypes</vt:lpstr>
      <vt:lpstr>Array Datatype</vt:lpstr>
      <vt:lpstr>Array Datatype</vt:lpstr>
      <vt:lpstr>ObjectID Datatype</vt:lpstr>
      <vt:lpstr>PowerPoint Presentation</vt:lpstr>
      <vt:lpstr>Nested Objects</vt:lpstr>
      <vt:lpstr>Default Values</vt:lpstr>
      <vt:lpstr>Validation</vt:lpstr>
      <vt:lpstr>Validation</vt:lpstr>
      <vt:lpstr>Virtual Functions</vt:lpstr>
      <vt:lpstr>User and Todo schemas</vt:lpstr>
      <vt:lpstr>Reorganizing</vt:lpstr>
      <vt:lpstr>Users Schema</vt:lpstr>
      <vt:lpstr>Todos Schema</vt:lpstr>
      <vt:lpstr>Connect to Mongodb</vt:lpstr>
      <vt:lpstr>config/config.js</vt:lpstr>
      <vt:lpstr>express.js</vt:lpstr>
      <vt:lpstr>express.js</vt:lpstr>
      <vt:lpstr>Load the Models and Controllers</vt:lpstr>
      <vt:lpstr>Route handlers</vt:lpstr>
      <vt:lpstr>Promises</vt:lpstr>
      <vt:lpstr>=&gt; Notations</vt:lpstr>
      <vt:lpstr>User POST Handler</vt:lpstr>
      <vt:lpstr>Sample Payload</vt:lpstr>
      <vt:lpstr>GET All Users Handler</vt:lpstr>
      <vt:lpstr>GET a User Handler</vt:lpstr>
      <vt:lpstr>PUT Handler</vt:lpstr>
      <vt:lpstr>DELETE Handler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</dc:creator>
  <cp:lastModifiedBy>Ross</cp:lastModifiedBy>
  <cp:revision>64</cp:revision>
  <dcterms:created xsi:type="dcterms:W3CDTF">2015-06-05T19:08:54Z</dcterms:created>
  <dcterms:modified xsi:type="dcterms:W3CDTF">2017-10-09T14:20:32Z</dcterms:modified>
</cp:coreProperties>
</file>