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5"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162D9E2-34B4-423F-8DA3-989503147CCE}" type="datetimeFigureOut">
              <a:rPr lang="en-IN" smtClean="0"/>
              <a:t>09-05-2020</a:t>
            </a:fld>
            <a:endParaRPr lang="en-IN"/>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4F1FE8E-434E-41AD-A083-A788874A6A29}" type="slidenum">
              <a:rPr lang="en-IN" smtClean="0"/>
              <a:t>‹#›</a:t>
            </a:fld>
            <a:endParaRPr lang="en-IN"/>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5759216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2D9E2-34B4-423F-8DA3-989503147CCE}" type="datetimeFigureOut">
              <a:rPr lang="en-IN" smtClean="0"/>
              <a:t>09-05-2020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F1FE8E-434E-41AD-A083-A788874A6A29}" type="slidenum">
              <a:rPr lang="en-IN" smtClean="0"/>
              <a:t>‹#›</a:t>
            </a:fld>
            <a:endParaRPr lang="en-IN"/>
          </a:p>
        </p:txBody>
      </p:sp>
    </p:spTree>
    <p:extLst>
      <p:ext uri="{BB962C8B-B14F-4D97-AF65-F5344CB8AC3E}">
        <p14:creationId xmlns:p14="http://schemas.microsoft.com/office/powerpoint/2010/main" val="2924442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2D9E2-34B4-423F-8DA3-989503147CCE}" type="datetimeFigureOut">
              <a:rPr lang="en-IN" smtClean="0"/>
              <a:t>09-05-2020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F1FE8E-434E-41AD-A083-A788874A6A29}" type="slidenum">
              <a:rPr lang="en-IN" smtClean="0"/>
              <a:t>‹#›</a:t>
            </a:fld>
            <a:endParaRPr lang="en-IN"/>
          </a:p>
        </p:txBody>
      </p:sp>
    </p:spTree>
    <p:extLst>
      <p:ext uri="{BB962C8B-B14F-4D97-AF65-F5344CB8AC3E}">
        <p14:creationId xmlns:p14="http://schemas.microsoft.com/office/powerpoint/2010/main" val="3869036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2D9E2-34B4-423F-8DA3-989503147CCE}" type="datetimeFigureOut">
              <a:rPr lang="en-IN" smtClean="0"/>
              <a:t>09-05-2020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F1FE8E-434E-41AD-A083-A788874A6A29}" type="slidenum">
              <a:rPr lang="en-IN" smtClean="0"/>
              <a:t>‹#›</a:t>
            </a:fld>
            <a:endParaRPr lang="en-IN"/>
          </a:p>
        </p:txBody>
      </p:sp>
    </p:spTree>
    <p:extLst>
      <p:ext uri="{BB962C8B-B14F-4D97-AF65-F5344CB8AC3E}">
        <p14:creationId xmlns:p14="http://schemas.microsoft.com/office/powerpoint/2010/main" val="3761542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162D9E2-34B4-423F-8DA3-989503147CCE}" type="datetimeFigureOut">
              <a:rPr lang="en-IN" smtClean="0"/>
              <a:t>09-05-2020</a:t>
            </a:fld>
            <a:endParaRPr lang="en-IN"/>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4F1FE8E-434E-41AD-A083-A788874A6A29}" type="slidenum">
              <a:rPr lang="en-IN" smtClean="0"/>
              <a:t>‹#›</a:t>
            </a:fld>
            <a:endParaRPr lang="en-IN"/>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84990312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62D9E2-34B4-423F-8DA3-989503147CCE}" type="datetimeFigureOut">
              <a:rPr lang="en-IN" smtClean="0"/>
              <a:t>09-05-2020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F1FE8E-434E-41AD-A083-A788874A6A29}" type="slidenum">
              <a:rPr lang="en-IN" smtClean="0"/>
              <a:t>‹#›</a:t>
            </a:fld>
            <a:endParaRPr lang="en-IN"/>
          </a:p>
        </p:txBody>
      </p:sp>
    </p:spTree>
    <p:extLst>
      <p:ext uri="{BB962C8B-B14F-4D97-AF65-F5344CB8AC3E}">
        <p14:creationId xmlns:p14="http://schemas.microsoft.com/office/powerpoint/2010/main" val="3473033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62D9E2-34B4-423F-8DA3-989503147CCE}" type="datetimeFigureOut">
              <a:rPr lang="en-IN" smtClean="0"/>
              <a:t>09-05-2020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F1FE8E-434E-41AD-A083-A788874A6A29}" type="slidenum">
              <a:rPr lang="en-IN" smtClean="0"/>
              <a:t>‹#›</a:t>
            </a:fld>
            <a:endParaRPr lang="en-IN"/>
          </a:p>
        </p:txBody>
      </p:sp>
    </p:spTree>
    <p:extLst>
      <p:ext uri="{BB962C8B-B14F-4D97-AF65-F5344CB8AC3E}">
        <p14:creationId xmlns:p14="http://schemas.microsoft.com/office/powerpoint/2010/main" val="2912415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62D9E2-34B4-423F-8DA3-989503147CCE}" type="datetimeFigureOut">
              <a:rPr lang="en-IN" smtClean="0"/>
              <a:t>09-05-2020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F1FE8E-434E-41AD-A083-A788874A6A29}" type="slidenum">
              <a:rPr lang="en-IN" smtClean="0"/>
              <a:t>‹#›</a:t>
            </a:fld>
            <a:endParaRPr lang="en-IN"/>
          </a:p>
        </p:txBody>
      </p:sp>
    </p:spTree>
    <p:extLst>
      <p:ext uri="{BB962C8B-B14F-4D97-AF65-F5344CB8AC3E}">
        <p14:creationId xmlns:p14="http://schemas.microsoft.com/office/powerpoint/2010/main" val="3590844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62D9E2-34B4-423F-8DA3-989503147CCE}" type="datetimeFigureOut">
              <a:rPr lang="en-IN" smtClean="0"/>
              <a:t>09-05-2020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F1FE8E-434E-41AD-A083-A788874A6A29}" type="slidenum">
              <a:rPr lang="en-IN" smtClean="0"/>
              <a:t>‹#›</a:t>
            </a:fld>
            <a:endParaRPr lang="en-IN"/>
          </a:p>
        </p:txBody>
      </p:sp>
    </p:spTree>
    <p:extLst>
      <p:ext uri="{BB962C8B-B14F-4D97-AF65-F5344CB8AC3E}">
        <p14:creationId xmlns:p14="http://schemas.microsoft.com/office/powerpoint/2010/main" val="3855642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162D9E2-34B4-423F-8DA3-989503147CCE}" type="datetimeFigureOut">
              <a:rPr lang="en-IN" smtClean="0"/>
              <a:t>09-05-2020</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4F1FE8E-434E-41AD-A083-A788874A6A29}"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80549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162D9E2-34B4-423F-8DA3-989503147CCE}" type="datetimeFigureOut">
              <a:rPr lang="en-IN" smtClean="0"/>
              <a:t>09-05-2020</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4F1FE8E-434E-41AD-A083-A788874A6A29}"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6737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162D9E2-34B4-423F-8DA3-989503147CCE}" type="datetimeFigureOut">
              <a:rPr lang="en-IN" smtClean="0"/>
              <a:t>09-05-2020</a:t>
            </a:fld>
            <a:endParaRPr lang="en-IN"/>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4F1FE8E-434E-41AD-A083-A788874A6A29}" type="slidenum">
              <a:rPr lang="en-IN" smtClean="0"/>
              <a:t>‹#›</a:t>
            </a:fld>
            <a:endParaRPr lang="en-IN"/>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8849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Category:Neighbourhoods_of_Barcelon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E64D-46E5-4E1A-B7EE-5B890288E14D}"/>
              </a:ext>
            </a:extLst>
          </p:cNvPr>
          <p:cNvSpPr>
            <a:spLocks noGrp="1"/>
          </p:cNvSpPr>
          <p:nvPr>
            <p:ph type="ctrTitle"/>
          </p:nvPr>
        </p:nvSpPr>
        <p:spPr>
          <a:xfrm>
            <a:off x="1915123" y="2654423"/>
            <a:ext cx="8361229" cy="1958876"/>
          </a:xfrm>
        </p:spPr>
        <p:txBody>
          <a:bodyPr/>
          <a:lstStyle/>
          <a:p>
            <a:r>
              <a:rPr lang="en-IN" sz="4800" dirty="0"/>
              <a:t>BEST LOCATION FOR INDIAN RESIDENTS/Tourists IN BARCELONA</a:t>
            </a:r>
          </a:p>
        </p:txBody>
      </p:sp>
      <p:sp>
        <p:nvSpPr>
          <p:cNvPr id="3" name="Subtitle 2">
            <a:extLst>
              <a:ext uri="{FF2B5EF4-FFF2-40B4-BE49-F238E27FC236}">
                <a16:creationId xmlns:a16="http://schemas.microsoft.com/office/drawing/2014/main" id="{902DF967-6E23-4F49-8772-FBFFEDC50F23}"/>
              </a:ext>
            </a:extLst>
          </p:cNvPr>
          <p:cNvSpPr>
            <a:spLocks noGrp="1"/>
          </p:cNvSpPr>
          <p:nvPr>
            <p:ph type="subTitle" idx="1"/>
          </p:nvPr>
        </p:nvSpPr>
        <p:spPr>
          <a:xfrm>
            <a:off x="2680163" y="5182664"/>
            <a:ext cx="6831673" cy="463102"/>
          </a:xfrm>
        </p:spPr>
        <p:txBody>
          <a:bodyPr>
            <a:normAutofit lnSpcReduction="10000"/>
          </a:bodyPr>
          <a:lstStyle/>
          <a:p>
            <a:r>
              <a:rPr lang="en-IN" sz="2200" dirty="0"/>
              <a:t>By :- Priyank Mehta</a:t>
            </a:r>
          </a:p>
          <a:p>
            <a:endParaRPr lang="en-IN" sz="2200" dirty="0"/>
          </a:p>
        </p:txBody>
      </p:sp>
      <p:sp>
        <p:nvSpPr>
          <p:cNvPr id="5" name="TextBox 4">
            <a:extLst>
              <a:ext uri="{FF2B5EF4-FFF2-40B4-BE49-F238E27FC236}">
                <a16:creationId xmlns:a16="http://schemas.microsoft.com/office/drawing/2014/main" id="{3F64FB31-7CC5-42DA-97B4-61BA0D8479DC}"/>
              </a:ext>
            </a:extLst>
          </p:cNvPr>
          <p:cNvSpPr txBox="1"/>
          <p:nvPr/>
        </p:nvSpPr>
        <p:spPr>
          <a:xfrm>
            <a:off x="1159754" y="1212234"/>
            <a:ext cx="9871969" cy="1200329"/>
          </a:xfrm>
          <a:prstGeom prst="rect">
            <a:avLst/>
          </a:prstGeom>
          <a:noFill/>
        </p:spPr>
        <p:txBody>
          <a:bodyPr wrap="square" rtlCol="0">
            <a:spAutoFit/>
          </a:bodyPr>
          <a:lstStyle/>
          <a:p>
            <a:pPr algn="ctr"/>
            <a:r>
              <a:rPr lang="en-IN" sz="3600" b="1" dirty="0"/>
              <a:t>COURSERA CAPSTONE</a:t>
            </a:r>
          </a:p>
          <a:p>
            <a:pPr algn="ctr"/>
            <a:r>
              <a:rPr lang="en-IN" sz="3600" dirty="0"/>
              <a:t>IBM Applied Data Science Capstone</a:t>
            </a:r>
          </a:p>
        </p:txBody>
      </p:sp>
    </p:spTree>
    <p:extLst>
      <p:ext uri="{BB962C8B-B14F-4D97-AF65-F5344CB8AC3E}">
        <p14:creationId xmlns:p14="http://schemas.microsoft.com/office/powerpoint/2010/main" val="2025297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67CFB-2105-4FF8-842D-083EED9DE0B4}"/>
              </a:ext>
            </a:extLst>
          </p:cNvPr>
          <p:cNvSpPr>
            <a:spLocks noGrp="1"/>
          </p:cNvSpPr>
          <p:nvPr>
            <p:ph type="title"/>
          </p:nvPr>
        </p:nvSpPr>
        <p:spPr>
          <a:xfrm>
            <a:off x="1371600" y="517124"/>
            <a:ext cx="9601200" cy="681361"/>
          </a:xfrm>
        </p:spPr>
        <p:txBody>
          <a:bodyPr>
            <a:normAutofit fontScale="90000"/>
          </a:bodyPr>
          <a:lstStyle/>
          <a:p>
            <a:r>
              <a:rPr lang="en-IN" sz="4900" dirty="0"/>
              <a:t>BACKGROUND</a:t>
            </a:r>
            <a:endParaRPr lang="en-IN" dirty="0"/>
          </a:p>
        </p:txBody>
      </p:sp>
      <p:sp>
        <p:nvSpPr>
          <p:cNvPr id="3" name="Content Placeholder 2">
            <a:extLst>
              <a:ext uri="{FF2B5EF4-FFF2-40B4-BE49-F238E27FC236}">
                <a16:creationId xmlns:a16="http://schemas.microsoft.com/office/drawing/2014/main" id="{E1813E75-9884-4D4B-B63E-168ED5FE4A7F}"/>
              </a:ext>
            </a:extLst>
          </p:cNvPr>
          <p:cNvSpPr>
            <a:spLocks noGrp="1"/>
          </p:cNvSpPr>
          <p:nvPr>
            <p:ph idx="1"/>
          </p:nvPr>
        </p:nvSpPr>
        <p:spPr>
          <a:xfrm>
            <a:off x="1371600" y="1677880"/>
            <a:ext cx="9601200" cy="4313808"/>
          </a:xfrm>
        </p:spPr>
        <p:txBody>
          <a:bodyPr>
            <a:normAutofit/>
          </a:bodyPr>
          <a:lstStyle/>
          <a:p>
            <a:r>
              <a:rPr lang="en-IN" sz="2400" dirty="0"/>
              <a:t>Barcelona is one of the world's leading tourist, economic, trade fair and cultural centres, and its influence in commerce, education, entertainment, sports, media, fashion, science, and the arts all contribute to its status as one of the major global cities. In 2016 about 59% of the inhabitants of the city were born in Catalonia and 18.5% coming from the rest of the country. In addition to that, 22.5% of the population was born outside of Spain, a proportion which has more than doubled since 2001 and more than quintupled since 1996 when it was 8.6% respectively 3.9%.</a:t>
            </a:r>
          </a:p>
          <a:p>
            <a:endParaRPr lang="en-IN" sz="2400" dirty="0"/>
          </a:p>
        </p:txBody>
      </p:sp>
    </p:spTree>
    <p:extLst>
      <p:ext uri="{BB962C8B-B14F-4D97-AF65-F5344CB8AC3E}">
        <p14:creationId xmlns:p14="http://schemas.microsoft.com/office/powerpoint/2010/main" val="369167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67CFB-2105-4FF8-842D-083EED9DE0B4}"/>
              </a:ext>
            </a:extLst>
          </p:cNvPr>
          <p:cNvSpPr>
            <a:spLocks noGrp="1"/>
          </p:cNvSpPr>
          <p:nvPr>
            <p:ph type="title"/>
          </p:nvPr>
        </p:nvSpPr>
        <p:spPr>
          <a:xfrm>
            <a:off x="1371600" y="517124"/>
            <a:ext cx="9601200" cy="681361"/>
          </a:xfrm>
        </p:spPr>
        <p:txBody>
          <a:bodyPr>
            <a:normAutofit fontScale="90000"/>
          </a:bodyPr>
          <a:lstStyle/>
          <a:p>
            <a:r>
              <a:rPr lang="en-IN" sz="4900" dirty="0"/>
              <a:t>PROBLEM</a:t>
            </a:r>
            <a:endParaRPr lang="en-IN" dirty="0"/>
          </a:p>
        </p:txBody>
      </p:sp>
      <p:sp>
        <p:nvSpPr>
          <p:cNvPr id="3" name="Content Placeholder 2">
            <a:extLst>
              <a:ext uri="{FF2B5EF4-FFF2-40B4-BE49-F238E27FC236}">
                <a16:creationId xmlns:a16="http://schemas.microsoft.com/office/drawing/2014/main" id="{E1813E75-9884-4D4B-B63E-168ED5FE4A7F}"/>
              </a:ext>
            </a:extLst>
          </p:cNvPr>
          <p:cNvSpPr>
            <a:spLocks noGrp="1"/>
          </p:cNvSpPr>
          <p:nvPr>
            <p:ph idx="1"/>
          </p:nvPr>
        </p:nvSpPr>
        <p:spPr>
          <a:xfrm>
            <a:off x="1371600" y="1677880"/>
            <a:ext cx="9601200" cy="4313808"/>
          </a:xfrm>
        </p:spPr>
        <p:txBody>
          <a:bodyPr>
            <a:normAutofit/>
          </a:bodyPr>
          <a:lstStyle/>
          <a:p>
            <a:r>
              <a:rPr lang="en-IN" dirty="0"/>
              <a:t>Since immigration has increased there are lots of Indians who travel there but they don’t know which location will be most suitable for them. We wish to find a good neighbourhood for living in the city which has good Indian restaurants and other places like parks, grocery stores which might interest them.</a:t>
            </a:r>
          </a:p>
        </p:txBody>
      </p:sp>
    </p:spTree>
    <p:extLst>
      <p:ext uri="{BB962C8B-B14F-4D97-AF65-F5344CB8AC3E}">
        <p14:creationId xmlns:p14="http://schemas.microsoft.com/office/powerpoint/2010/main" val="40594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67CFB-2105-4FF8-842D-083EED9DE0B4}"/>
              </a:ext>
            </a:extLst>
          </p:cNvPr>
          <p:cNvSpPr>
            <a:spLocks noGrp="1"/>
          </p:cNvSpPr>
          <p:nvPr>
            <p:ph type="title"/>
          </p:nvPr>
        </p:nvSpPr>
        <p:spPr>
          <a:xfrm>
            <a:off x="1371600" y="517124"/>
            <a:ext cx="9601200" cy="681361"/>
          </a:xfrm>
        </p:spPr>
        <p:txBody>
          <a:bodyPr>
            <a:normAutofit fontScale="90000"/>
          </a:bodyPr>
          <a:lstStyle/>
          <a:p>
            <a:r>
              <a:rPr lang="en-IN" dirty="0"/>
              <a:t>PEOPLE BENEFITTED BY THE PROJECT</a:t>
            </a:r>
          </a:p>
        </p:txBody>
      </p:sp>
      <p:sp>
        <p:nvSpPr>
          <p:cNvPr id="3" name="Content Placeholder 2">
            <a:extLst>
              <a:ext uri="{FF2B5EF4-FFF2-40B4-BE49-F238E27FC236}">
                <a16:creationId xmlns:a16="http://schemas.microsoft.com/office/drawing/2014/main" id="{E1813E75-9884-4D4B-B63E-168ED5FE4A7F}"/>
              </a:ext>
            </a:extLst>
          </p:cNvPr>
          <p:cNvSpPr>
            <a:spLocks noGrp="1"/>
          </p:cNvSpPr>
          <p:nvPr>
            <p:ph idx="1"/>
          </p:nvPr>
        </p:nvSpPr>
        <p:spPr>
          <a:xfrm>
            <a:off x="1371600" y="1677880"/>
            <a:ext cx="9601200" cy="4313808"/>
          </a:xfrm>
        </p:spPr>
        <p:txBody>
          <a:bodyPr>
            <a:normAutofit/>
          </a:bodyPr>
          <a:lstStyle/>
          <a:p>
            <a:r>
              <a:rPr lang="en-IN"/>
              <a:t>People of Indian Origin who want to settle in Barcelona and people who are going there for long trips will be most benefitted. Also, tourist can use this to find neighbourhoods which will have quick access to Indian stores and veg food available. Vegetarian people are most benefitted as its difficult to find suitable food in such countries.</a:t>
            </a:r>
          </a:p>
        </p:txBody>
      </p:sp>
    </p:spTree>
    <p:extLst>
      <p:ext uri="{BB962C8B-B14F-4D97-AF65-F5344CB8AC3E}">
        <p14:creationId xmlns:p14="http://schemas.microsoft.com/office/powerpoint/2010/main" val="3505899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67CFB-2105-4FF8-842D-083EED9DE0B4}"/>
              </a:ext>
            </a:extLst>
          </p:cNvPr>
          <p:cNvSpPr>
            <a:spLocks noGrp="1"/>
          </p:cNvSpPr>
          <p:nvPr>
            <p:ph type="title"/>
          </p:nvPr>
        </p:nvSpPr>
        <p:spPr>
          <a:xfrm>
            <a:off x="1371600" y="517124"/>
            <a:ext cx="9601200" cy="681361"/>
          </a:xfrm>
        </p:spPr>
        <p:txBody>
          <a:bodyPr>
            <a:normAutofit fontScale="90000"/>
          </a:bodyPr>
          <a:lstStyle/>
          <a:p>
            <a:r>
              <a:rPr lang="en-IN" dirty="0"/>
              <a:t>DATA ACQUISITION AND CLEANING</a:t>
            </a:r>
          </a:p>
        </p:txBody>
      </p:sp>
      <p:sp>
        <p:nvSpPr>
          <p:cNvPr id="3" name="Content Placeholder 2">
            <a:extLst>
              <a:ext uri="{FF2B5EF4-FFF2-40B4-BE49-F238E27FC236}">
                <a16:creationId xmlns:a16="http://schemas.microsoft.com/office/drawing/2014/main" id="{E1813E75-9884-4D4B-B63E-168ED5FE4A7F}"/>
              </a:ext>
            </a:extLst>
          </p:cNvPr>
          <p:cNvSpPr>
            <a:spLocks noGrp="1"/>
          </p:cNvSpPr>
          <p:nvPr>
            <p:ph idx="1"/>
          </p:nvPr>
        </p:nvSpPr>
        <p:spPr>
          <a:xfrm>
            <a:off x="1371600" y="1677880"/>
            <a:ext cx="9601200" cy="4313808"/>
          </a:xfrm>
        </p:spPr>
        <p:txBody>
          <a:bodyPr>
            <a:normAutofit lnSpcReduction="10000"/>
          </a:bodyPr>
          <a:lstStyle/>
          <a:p>
            <a:r>
              <a:rPr lang="en-IN" dirty="0"/>
              <a:t>Data is mostly collected from Four-square and web scraping.</a:t>
            </a:r>
          </a:p>
          <a:p>
            <a:r>
              <a:rPr lang="en-IN" dirty="0"/>
              <a:t>List of Neighbourhoods will be collected using web Scraping the following link:</a:t>
            </a:r>
          </a:p>
          <a:p>
            <a:pPr marL="0" indent="0">
              <a:buNone/>
            </a:pPr>
            <a:r>
              <a:rPr lang="en-IN" dirty="0">
                <a:hlinkClick r:id="rId2"/>
              </a:rPr>
              <a:t>https://en.wikipedia.org/wiki/Category:Neighbourhoods_of_Barcelona</a:t>
            </a:r>
            <a:endParaRPr lang="en-IN" dirty="0"/>
          </a:p>
          <a:p>
            <a:r>
              <a:rPr lang="en-IN" dirty="0"/>
              <a:t>For each neighbourhood, we will use Geocoder Python to get its coordinate.</a:t>
            </a:r>
          </a:p>
          <a:p>
            <a:r>
              <a:rPr lang="en-IN" dirty="0"/>
              <a:t>Venues from Four-Square will be used. Web scraping will be used for other data which isn’t available on Four-Square.</a:t>
            </a:r>
          </a:p>
          <a:p>
            <a:r>
              <a:rPr lang="en-IN" dirty="0"/>
              <a:t>Data will be cleaned and organized then displayed in forms understandable to basic users.</a:t>
            </a:r>
          </a:p>
          <a:p>
            <a:r>
              <a:rPr lang="en-IN" dirty="0"/>
              <a:t>Machine learning techniques will be used to classify and segment neighbourhoods.</a:t>
            </a:r>
          </a:p>
          <a:p>
            <a:r>
              <a:rPr lang="en-IN" dirty="0"/>
              <a:t>We have used K-Means Method here for the sake of simplicity.</a:t>
            </a:r>
          </a:p>
          <a:p>
            <a:r>
              <a:rPr lang="en-IN" dirty="0"/>
              <a:t>This will help decide which one is most suitable for the person’s needs.</a:t>
            </a:r>
          </a:p>
        </p:txBody>
      </p:sp>
    </p:spTree>
    <p:extLst>
      <p:ext uri="{BB962C8B-B14F-4D97-AF65-F5344CB8AC3E}">
        <p14:creationId xmlns:p14="http://schemas.microsoft.com/office/powerpoint/2010/main" val="2936229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C0163-4B4E-4335-812C-C5F3A5BFF18E}"/>
              </a:ext>
            </a:extLst>
          </p:cNvPr>
          <p:cNvSpPr>
            <a:spLocks noGrp="1"/>
          </p:cNvSpPr>
          <p:nvPr>
            <p:ph type="title"/>
          </p:nvPr>
        </p:nvSpPr>
        <p:spPr>
          <a:xfrm>
            <a:off x="723900" y="685800"/>
            <a:ext cx="3855720" cy="1782192"/>
          </a:xfrm>
        </p:spPr>
        <p:txBody>
          <a:bodyPr>
            <a:normAutofit fontScale="90000"/>
          </a:bodyPr>
          <a:lstStyle/>
          <a:p>
            <a:r>
              <a:rPr lang="en-IN" dirty="0"/>
              <a:t>OBSERVATION</a:t>
            </a:r>
            <a:br>
              <a:rPr lang="en-IN" dirty="0"/>
            </a:br>
            <a:r>
              <a:rPr lang="en-IN" dirty="0"/>
              <a:t>AND DISCUSSION</a:t>
            </a:r>
            <a:br>
              <a:rPr lang="en-IN" dirty="0"/>
            </a:br>
            <a:endParaRPr lang="en-IN" dirty="0"/>
          </a:p>
        </p:txBody>
      </p:sp>
      <p:pic>
        <p:nvPicPr>
          <p:cNvPr id="5" name="Picture Placeholder 4">
            <a:extLst>
              <a:ext uri="{FF2B5EF4-FFF2-40B4-BE49-F238E27FC236}">
                <a16:creationId xmlns:a16="http://schemas.microsoft.com/office/drawing/2014/main" id="{C7B274F8-1A2A-4886-A804-8784728120F6}"/>
              </a:ext>
            </a:extLst>
          </p:cNvPr>
          <p:cNvPicPr>
            <a:picLocks noGrp="1" noChangeAspect="1"/>
          </p:cNvPicPr>
          <p:nvPr>
            <p:ph type="pic" idx="1"/>
          </p:nvPr>
        </p:nvPicPr>
        <p:blipFill>
          <a:blip r:embed="rId2"/>
          <a:srcRect l="9044" r="9044"/>
          <a:stretch>
            <a:fillRect/>
          </a:stretch>
        </p:blipFill>
        <p:spPr>
          <a:prstGeom prst="rect">
            <a:avLst/>
          </a:prstGeom>
        </p:spPr>
      </p:pic>
      <p:sp>
        <p:nvSpPr>
          <p:cNvPr id="4" name="Text Placeholder 3">
            <a:extLst>
              <a:ext uri="{FF2B5EF4-FFF2-40B4-BE49-F238E27FC236}">
                <a16:creationId xmlns:a16="http://schemas.microsoft.com/office/drawing/2014/main" id="{00F6E534-986E-4765-B274-3A1B3409C328}"/>
              </a:ext>
            </a:extLst>
          </p:cNvPr>
          <p:cNvSpPr>
            <a:spLocks noGrp="1"/>
          </p:cNvSpPr>
          <p:nvPr>
            <p:ph type="body" sz="half" idx="2"/>
          </p:nvPr>
        </p:nvSpPr>
        <p:spPr>
          <a:xfrm>
            <a:off x="723900" y="2352583"/>
            <a:ext cx="3855720" cy="3514817"/>
          </a:xfrm>
        </p:spPr>
        <p:txBody>
          <a:bodyPr/>
          <a:lstStyle/>
          <a:p>
            <a:r>
              <a:rPr lang="en-IN" dirty="0"/>
              <a:t>The image shows different Clusters formed with the help of different colours throughout the city.</a:t>
            </a:r>
          </a:p>
          <a:p>
            <a:r>
              <a:rPr lang="en-IN" dirty="0"/>
              <a:t>The areas are segmented using K-Means.</a:t>
            </a:r>
          </a:p>
          <a:p>
            <a:r>
              <a:rPr lang="en-IN" dirty="0"/>
              <a:t>Cluster shows similar areas </a:t>
            </a:r>
            <a:r>
              <a:rPr lang="en-IN"/>
              <a:t>grouped together.</a:t>
            </a:r>
            <a:endParaRPr lang="en-IN" dirty="0"/>
          </a:p>
        </p:txBody>
      </p:sp>
    </p:spTree>
    <p:extLst>
      <p:ext uri="{BB962C8B-B14F-4D97-AF65-F5344CB8AC3E}">
        <p14:creationId xmlns:p14="http://schemas.microsoft.com/office/powerpoint/2010/main" val="805840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67CFB-2105-4FF8-842D-083EED9DE0B4}"/>
              </a:ext>
            </a:extLst>
          </p:cNvPr>
          <p:cNvSpPr>
            <a:spLocks noGrp="1"/>
          </p:cNvSpPr>
          <p:nvPr>
            <p:ph type="title"/>
          </p:nvPr>
        </p:nvSpPr>
        <p:spPr>
          <a:xfrm>
            <a:off x="1371600" y="517124"/>
            <a:ext cx="9601200" cy="681361"/>
          </a:xfrm>
        </p:spPr>
        <p:txBody>
          <a:bodyPr>
            <a:normAutofit fontScale="90000"/>
          </a:bodyPr>
          <a:lstStyle/>
          <a:p>
            <a:r>
              <a:rPr lang="en-IN" dirty="0"/>
              <a:t>CONCLUSIONS</a:t>
            </a:r>
          </a:p>
        </p:txBody>
      </p:sp>
      <p:sp>
        <p:nvSpPr>
          <p:cNvPr id="3" name="Content Placeholder 2">
            <a:extLst>
              <a:ext uri="{FF2B5EF4-FFF2-40B4-BE49-F238E27FC236}">
                <a16:creationId xmlns:a16="http://schemas.microsoft.com/office/drawing/2014/main" id="{E1813E75-9884-4D4B-B63E-168ED5FE4A7F}"/>
              </a:ext>
            </a:extLst>
          </p:cNvPr>
          <p:cNvSpPr>
            <a:spLocks noGrp="1"/>
          </p:cNvSpPr>
          <p:nvPr>
            <p:ph idx="1"/>
          </p:nvPr>
        </p:nvSpPr>
        <p:spPr>
          <a:xfrm>
            <a:off x="1371600" y="1677880"/>
            <a:ext cx="9601200" cy="4313808"/>
          </a:xfrm>
        </p:spPr>
        <p:txBody>
          <a:bodyPr>
            <a:normAutofit/>
          </a:bodyPr>
          <a:lstStyle/>
          <a:p>
            <a:r>
              <a:rPr lang="en-IN" dirty="0"/>
              <a:t>So after the analysis we have classified different areas based on Venues they have-Basically, we identified different clusters</a:t>
            </a:r>
          </a:p>
          <a:p>
            <a:r>
              <a:rPr lang="en-IN" dirty="0"/>
              <a:t>Cluster 5 is most suitable for families-                                                                 </a:t>
            </a:r>
            <a:r>
              <a:rPr lang="en-IN" dirty="0" err="1"/>
              <a:t>Pedralbes</a:t>
            </a:r>
            <a:r>
              <a:rPr lang="en-IN" dirty="0"/>
              <a:t> ,Sant </a:t>
            </a:r>
            <a:r>
              <a:rPr lang="en-IN" dirty="0" err="1"/>
              <a:t>Genís</a:t>
            </a:r>
            <a:r>
              <a:rPr lang="en-IN" dirty="0"/>
              <a:t> </a:t>
            </a:r>
            <a:r>
              <a:rPr lang="en-IN" dirty="0" err="1"/>
              <a:t>dels</a:t>
            </a:r>
            <a:r>
              <a:rPr lang="en-IN" dirty="0"/>
              <a:t> </a:t>
            </a:r>
            <a:r>
              <a:rPr lang="en-IN" dirty="0" err="1"/>
              <a:t>Agudells</a:t>
            </a:r>
            <a:r>
              <a:rPr lang="en-IN" dirty="0"/>
              <a:t> ,Torre </a:t>
            </a:r>
            <a:r>
              <a:rPr lang="en-IN" dirty="0" err="1"/>
              <a:t>Baró</a:t>
            </a:r>
            <a:r>
              <a:rPr lang="en-IN" dirty="0"/>
              <a:t> being the most suitable</a:t>
            </a:r>
          </a:p>
          <a:p>
            <a:r>
              <a:rPr lang="en-IN" dirty="0"/>
              <a:t>Cluster 2 is most suitable for Bachelors -                                                                      Fort </a:t>
            </a:r>
            <a:r>
              <a:rPr lang="en-IN" dirty="0" err="1"/>
              <a:t>Pienc</a:t>
            </a:r>
            <a:r>
              <a:rPr lang="en-IN" dirty="0"/>
              <a:t>, </a:t>
            </a:r>
            <a:r>
              <a:rPr lang="en-IN" dirty="0" err="1"/>
              <a:t>Sants,Sants</a:t>
            </a:r>
            <a:r>
              <a:rPr lang="en-IN" dirty="0"/>
              <a:t>-Badal being the most suitable</a:t>
            </a:r>
          </a:p>
          <a:p>
            <a:r>
              <a:rPr lang="en-IN" dirty="0"/>
              <a:t>General good places for living are - El </a:t>
            </a:r>
            <a:r>
              <a:rPr lang="en-IN" dirty="0" err="1"/>
              <a:t>Congrés</a:t>
            </a:r>
            <a:r>
              <a:rPr lang="en-IN" dirty="0"/>
              <a:t> </a:t>
            </a:r>
            <a:r>
              <a:rPr lang="en-IN" dirty="0" err="1"/>
              <a:t>i</a:t>
            </a:r>
            <a:r>
              <a:rPr lang="en-IN" dirty="0"/>
              <a:t> </a:t>
            </a:r>
            <a:r>
              <a:rPr lang="en-IN" dirty="0" err="1"/>
              <a:t>els</a:t>
            </a:r>
            <a:r>
              <a:rPr lang="en-IN" dirty="0"/>
              <a:t> </a:t>
            </a:r>
            <a:r>
              <a:rPr lang="en-IN" dirty="0" err="1"/>
              <a:t>Indians,Can</a:t>
            </a:r>
            <a:r>
              <a:rPr lang="en-IN" dirty="0"/>
              <a:t> </a:t>
            </a:r>
            <a:r>
              <a:rPr lang="en-IN" dirty="0" err="1"/>
              <a:t>Peguera,Bon</a:t>
            </a:r>
            <a:r>
              <a:rPr lang="en-IN" dirty="0"/>
              <a:t> </a:t>
            </a:r>
            <a:r>
              <a:rPr lang="en-IN" dirty="0" err="1"/>
              <a:t>Pastor,Sant</a:t>
            </a:r>
            <a:r>
              <a:rPr lang="en-IN" dirty="0"/>
              <a:t> Andreu de </a:t>
            </a:r>
            <a:r>
              <a:rPr lang="en-IN" dirty="0" err="1"/>
              <a:t>Palomar,Vallvidrera,La</a:t>
            </a:r>
            <a:r>
              <a:rPr lang="en-IN" dirty="0"/>
              <a:t> </a:t>
            </a:r>
            <a:r>
              <a:rPr lang="en-IN" dirty="0" err="1"/>
              <a:t>Guineueta</a:t>
            </a:r>
            <a:endParaRPr lang="en-IN" dirty="0"/>
          </a:p>
          <a:p>
            <a:r>
              <a:rPr lang="en-IN" dirty="0"/>
              <a:t>For Specific places with Indian Restaurants -                                                                        Les Tres Torres, Diagonal Mar </a:t>
            </a:r>
            <a:r>
              <a:rPr lang="en-IN" dirty="0" err="1"/>
              <a:t>i</a:t>
            </a:r>
            <a:r>
              <a:rPr lang="en-IN" dirty="0"/>
              <a:t> el Front </a:t>
            </a:r>
            <a:r>
              <a:rPr lang="en-IN" dirty="0" err="1"/>
              <a:t>Marítim</a:t>
            </a:r>
            <a:r>
              <a:rPr lang="en-IN" dirty="0"/>
              <a:t> del </a:t>
            </a:r>
            <a:r>
              <a:rPr lang="en-IN" dirty="0" err="1"/>
              <a:t>Poblenou</a:t>
            </a:r>
            <a:endParaRPr lang="en-IN" dirty="0"/>
          </a:p>
        </p:txBody>
      </p:sp>
    </p:spTree>
    <p:extLst>
      <p:ext uri="{BB962C8B-B14F-4D97-AF65-F5344CB8AC3E}">
        <p14:creationId xmlns:p14="http://schemas.microsoft.com/office/powerpoint/2010/main" val="631946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67CFB-2105-4FF8-842D-083EED9DE0B4}"/>
              </a:ext>
            </a:extLst>
          </p:cNvPr>
          <p:cNvSpPr>
            <a:spLocks noGrp="1"/>
          </p:cNvSpPr>
          <p:nvPr>
            <p:ph type="title"/>
          </p:nvPr>
        </p:nvSpPr>
        <p:spPr>
          <a:xfrm>
            <a:off x="1371600" y="517124"/>
            <a:ext cx="9601200" cy="681361"/>
          </a:xfrm>
        </p:spPr>
        <p:txBody>
          <a:bodyPr>
            <a:normAutofit fontScale="90000"/>
          </a:bodyPr>
          <a:lstStyle/>
          <a:p>
            <a:r>
              <a:rPr lang="en-IN" dirty="0"/>
              <a:t>LIMITATIONS AND FUTURE SCOPE</a:t>
            </a:r>
          </a:p>
        </p:txBody>
      </p:sp>
      <p:sp>
        <p:nvSpPr>
          <p:cNvPr id="3" name="Content Placeholder 2">
            <a:extLst>
              <a:ext uri="{FF2B5EF4-FFF2-40B4-BE49-F238E27FC236}">
                <a16:creationId xmlns:a16="http://schemas.microsoft.com/office/drawing/2014/main" id="{E1813E75-9884-4D4B-B63E-168ED5FE4A7F}"/>
              </a:ext>
            </a:extLst>
          </p:cNvPr>
          <p:cNvSpPr>
            <a:spLocks noGrp="1"/>
          </p:cNvSpPr>
          <p:nvPr>
            <p:ph idx="1"/>
          </p:nvPr>
        </p:nvSpPr>
        <p:spPr>
          <a:xfrm>
            <a:off x="1371600" y="1677880"/>
            <a:ext cx="9601200" cy="4313808"/>
          </a:xfrm>
        </p:spPr>
        <p:txBody>
          <a:bodyPr>
            <a:normAutofit/>
          </a:bodyPr>
          <a:lstStyle/>
          <a:p>
            <a:r>
              <a:rPr lang="en-IN" dirty="0"/>
              <a:t>We need to incorporate more data to find what kind of population lives in what region.</a:t>
            </a:r>
          </a:p>
          <a:p>
            <a:r>
              <a:rPr lang="en-IN" dirty="0"/>
              <a:t>Also, we haven’t considered distance from workplace in our program.</a:t>
            </a:r>
          </a:p>
          <a:p>
            <a:r>
              <a:rPr lang="en-IN" dirty="0"/>
              <a:t>We can add these and few small more details to make this program more accurate and useful.</a:t>
            </a:r>
          </a:p>
          <a:p>
            <a:r>
              <a:rPr lang="en-IN" dirty="0"/>
              <a:t>We can also expand this to make this useful for people of different religions, countries etc.</a:t>
            </a:r>
          </a:p>
        </p:txBody>
      </p:sp>
    </p:spTree>
    <p:extLst>
      <p:ext uri="{BB962C8B-B14F-4D97-AF65-F5344CB8AC3E}">
        <p14:creationId xmlns:p14="http://schemas.microsoft.com/office/powerpoint/2010/main" val="2357810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Value Of A Well-Written Thank-You Note">
            <a:extLst>
              <a:ext uri="{FF2B5EF4-FFF2-40B4-BE49-F238E27FC236}">
                <a16:creationId xmlns:a16="http://schemas.microsoft.com/office/drawing/2014/main" id="{F322375A-B23E-4713-BD71-9B8A1FE952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75987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25</TotalTime>
  <Words>601</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Franklin Gothic Book</vt:lpstr>
      <vt:lpstr>Crop</vt:lpstr>
      <vt:lpstr>BEST LOCATION FOR INDIAN RESIDENTS/Tourists IN BARCELONA</vt:lpstr>
      <vt:lpstr>BACKGROUND</vt:lpstr>
      <vt:lpstr>PROBLEM</vt:lpstr>
      <vt:lpstr>PEOPLE BENEFITTED BY THE PROJECT</vt:lpstr>
      <vt:lpstr>DATA ACQUISITION AND CLEANING</vt:lpstr>
      <vt:lpstr>OBSERVATION AND DISCUSSION </vt:lpstr>
      <vt:lpstr>CONCLUSIONS</vt:lpstr>
      <vt:lpstr>LIMITATIONS AND 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LOCATION FOR INDIAN RESIDENTS IN BARCELONA</dc:title>
  <dc:creator>Nakul Pacheriwala</dc:creator>
  <cp:lastModifiedBy>MEHTA</cp:lastModifiedBy>
  <cp:revision>6</cp:revision>
  <dcterms:created xsi:type="dcterms:W3CDTF">2020-04-18T08:57:12Z</dcterms:created>
  <dcterms:modified xsi:type="dcterms:W3CDTF">2020-05-08T22:47:09Z</dcterms:modified>
</cp:coreProperties>
</file>