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Lst>
  <p:notesMasterIdLst>
    <p:notesMasterId r:id="rId15"/>
  </p:notesMasterIdLst>
  <p:sldIdLst>
    <p:sldId id="1906872562" r:id="rId6"/>
    <p:sldId id="318" r:id="rId7"/>
    <p:sldId id="1906872563" r:id="rId8"/>
    <p:sldId id="1906872569" r:id="rId9"/>
    <p:sldId id="1906872570" r:id="rId10"/>
    <p:sldId id="1906872571" r:id="rId11"/>
    <p:sldId id="1906872572" r:id="rId12"/>
    <p:sldId id="1906872573" r:id="rId13"/>
    <p:sldId id="19068725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62"/>
            <p14:sldId id="318"/>
            <p14:sldId id="1906872563"/>
            <p14:sldId id="1906872569"/>
            <p14:sldId id="1906872570"/>
            <p14:sldId id="1906872571"/>
            <p14:sldId id="1906872572"/>
            <p14:sldId id="1906872573"/>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7500C0"/>
    <a:srgbClr val="A100FF"/>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0E97B-80EB-42A1-A994-6DB9335D67E8}" v="15" dt="2021-07-19T20:01:22.002"/>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89"/>
    <p:restoredTop sz="65223" autoAdjust="0"/>
  </p:normalViewPr>
  <p:slideViewPr>
    <p:cSldViewPr snapToGrid="0">
      <p:cViewPr varScale="1">
        <p:scale>
          <a:sx n="72" d="100"/>
          <a:sy n="72" d="100"/>
        </p:scale>
        <p:origin x="1050" y="78"/>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pPr/>
              <a:t>Tuesday, August 31, 2021</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pPr/>
              <a:t>Tuesday, August 31, 2021</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pPr/>
              <a:t>Tuesday, August 31, 2021</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pPr/>
              <a:t>Tuesday, August 31, 2021</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pPr/>
              <a:t>Tuesday, August 31, 2021</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6" name="TextBox 25">
            <a:extLst>
              <a:ext uri="{FF2B5EF4-FFF2-40B4-BE49-F238E27FC236}">
                <a16:creationId xmlns:a16="http://schemas.microsoft.com/office/drawing/2014/main" id="{95C777F7-C185-0145-A86B-3A8769FF5A97}"/>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1"/>
                </a:solidFill>
              </a:rPr>
              <a:t>Copyright © 2021 Accenture. All rights reserved.</a:t>
            </a:r>
            <a:endParaRPr lang="en-US" sz="800">
              <a:solidFill>
                <a:schemeClr val="tx1"/>
              </a:solidFill>
            </a:endParaRPr>
          </a:p>
          <a:p>
            <a:pPr algn="r" defTabSz="228600">
              <a:spcAft>
                <a:spcPts val="1200"/>
              </a:spcAft>
            </a:pPr>
            <a:endParaRPr lang="en-US" noProof="0">
              <a:solidFill>
                <a:schemeClr val="tx1"/>
              </a:solidFill>
            </a:endParaRPr>
          </a:p>
        </p:txBody>
      </p:sp>
      <p:sp>
        <p:nvSpPr>
          <p:cNvPr id="4" name="TextBox 3">
            <a:extLst>
              <a:ext uri="{FF2B5EF4-FFF2-40B4-BE49-F238E27FC236}">
                <a16:creationId xmlns:a16="http://schemas.microsoft.com/office/drawing/2014/main" id="{844FA456-2D38-40C1-B831-1BBEA124254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10785629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Basic - Light, Black Tex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pic>
        <p:nvPicPr>
          <p:cNvPr id="8" name="Graphic 7">
            <a:extLst>
              <a:ext uri="{FF2B5EF4-FFF2-40B4-BE49-F238E27FC236}">
                <a16:creationId xmlns:a16="http://schemas.microsoft.com/office/drawing/2014/main" id="{4F59C2A9-CAAD-4437-A35B-5F02FAD0D90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8A775A16-A4B2-4AE5-AFA0-950C115C747E}" type="datetime2">
              <a:rPr lang="en-US" smtClean="0"/>
              <a:pPr/>
              <a:t>Tuesday, August 31, 2021</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26" name="TextBox 25">
            <a:extLst>
              <a:ext uri="{FF2B5EF4-FFF2-40B4-BE49-F238E27FC236}">
                <a16:creationId xmlns:a16="http://schemas.microsoft.com/office/drawing/2014/main" id="{B49246FF-2C3D-9D46-B1DB-1D6FABA657CD}"/>
              </a:ext>
            </a:extLst>
          </p:cNvPr>
          <p:cNvSpPr txBox="1"/>
          <p:nvPr userDrawn="1"/>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a:solidFill>
                  <a:schemeClr val="tx2"/>
                </a:solidFill>
              </a:rPr>
              <a:t>Copyright © 2021 Accenture. All rights reserved.</a:t>
            </a:r>
            <a:endParaRPr lang="en-US" noProof="0">
              <a:solidFill>
                <a:schemeClr val="tx2"/>
              </a:solidFill>
            </a:endParaRPr>
          </a:p>
        </p:txBody>
      </p:sp>
    </p:spTree>
    <p:extLst>
      <p:ext uri="{BB962C8B-B14F-4D97-AF65-F5344CB8AC3E}">
        <p14:creationId xmlns:p14="http://schemas.microsoft.com/office/powerpoint/2010/main" val="8553992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1" name="Text Placeholder 15">
            <a:extLst>
              <a:ext uri="{FF2B5EF4-FFF2-40B4-BE49-F238E27FC236}">
                <a16:creationId xmlns:a16="http://schemas.microsoft.com/office/drawing/2014/main" id="{C1BA4F43-9A33-40BF-9D42-10A895373950}"/>
              </a:ext>
            </a:extLst>
          </p:cNvPr>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buNone/>
              <a:tabLst/>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lvl="0"/>
            <a:r>
              <a:rPr lang="en-GB"/>
              <a:t>Place subtitle here in GT </a:t>
            </a:r>
            <a:r>
              <a:rPr lang="en-GB" err="1"/>
              <a:t>Sectra</a:t>
            </a:r>
            <a:r>
              <a:rPr lang="en-GB"/>
              <a:t> Fine 24pt</a:t>
            </a:r>
            <a:endParaRPr lang="en-US"/>
          </a:p>
        </p:txBody>
      </p:sp>
    </p:spTree>
    <p:extLst>
      <p:ext uri="{BB962C8B-B14F-4D97-AF65-F5344CB8AC3E}">
        <p14:creationId xmlns:p14="http://schemas.microsoft.com/office/powerpoint/2010/main" val="2184918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DF230BE-E12B-4B12-B01F-61A3FEC100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2"/>
            <a:ext cx="12191994" cy="6857997"/>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p>
        </p:txBody>
      </p:sp>
      <p:sp>
        <p:nvSpPr>
          <p:cNvPr id="27" name="TextBox 26">
            <a:extLst>
              <a:ext uri="{FF2B5EF4-FFF2-40B4-BE49-F238E27FC236}">
                <a16:creationId xmlns:a16="http://schemas.microsoft.com/office/drawing/2014/main" id="{5B5705D7-5365-4FDC-B41B-8DBB58CDEE10}"/>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9" name="TextBox 28">
            <a:extLst>
              <a:ext uri="{FF2B5EF4-FFF2-40B4-BE49-F238E27FC236}">
                <a16:creationId xmlns:a16="http://schemas.microsoft.com/office/drawing/2014/main" id="{8F437B85-F911-4C8D-9468-5AF6FC49DE17}"/>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pic>
        <p:nvPicPr>
          <p:cNvPr id="33" name="Picture 32">
            <a:extLst>
              <a:ext uri="{FF2B5EF4-FFF2-40B4-BE49-F238E27FC236}">
                <a16:creationId xmlns:a16="http://schemas.microsoft.com/office/drawing/2014/main" id="{A9E94FE1-7A96-4985-B027-96607E09045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
        <p:nvSpPr>
          <p:cNvPr id="9" name="Text Placeholder 8">
            <a:extLst>
              <a:ext uri="{FF2B5EF4-FFF2-40B4-BE49-F238E27FC236}">
                <a16:creationId xmlns:a16="http://schemas.microsoft.com/office/drawing/2014/main" id="{BD15763B-29DE-5842-9F25-C3613114D2A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796041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22C143E8-DD15-4271-878B-9FB6C450FC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482" b="19537"/>
          <a:stretch/>
        </p:blipFill>
        <p:spPr>
          <a:xfrm>
            <a:off x="0" y="0"/>
            <a:ext cx="12192000" cy="3427713"/>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6233B92-45BF-2844-92CF-A75DE09F6EBC}"/>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29955934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a:extLst>
              <a:ext uri="{FF2B5EF4-FFF2-40B4-BE49-F238E27FC236}">
                <a16:creationId xmlns:a16="http://schemas.microsoft.com/office/drawing/2014/main" id="{0CD753C7-2DCF-4C34-80DC-870F688988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29893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8F4B10C-5234-40B6-8CA6-79B2DF02B86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6" name="Rectangle 5">
            <a:extLst>
              <a:ext uri="{FF2B5EF4-FFF2-40B4-BE49-F238E27FC236}">
                <a16:creationId xmlns:a16="http://schemas.microsoft.com/office/drawing/2014/main" id="{DAB64210-BE23-4613-90AC-3738A40ED78F}"/>
              </a:ext>
            </a:extLst>
          </p:cNvPr>
          <p:cNvSpPr/>
          <p:nvPr userDrawn="1"/>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pic>
        <p:nvPicPr>
          <p:cNvPr id="4" name="Picture 3">
            <a:extLst>
              <a:ext uri="{FF2B5EF4-FFF2-40B4-BE49-F238E27FC236}">
                <a16:creationId xmlns:a16="http://schemas.microsoft.com/office/drawing/2014/main" id="{85602A9B-7D88-4730-BA84-E2AEAFB9998C}"/>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5" name="TextBox 4">
            <a:extLst>
              <a:ext uri="{FF2B5EF4-FFF2-40B4-BE49-F238E27FC236}">
                <a16:creationId xmlns:a16="http://schemas.microsoft.com/office/drawing/2014/main" id="{BD20B5CF-ECAF-4871-B303-435D56BF9C7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FC829F91-EB74-4AA2-B649-E33D7237FE06}"/>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12" name="Text Placeholder 8">
            <a:extLst>
              <a:ext uri="{FF2B5EF4-FFF2-40B4-BE49-F238E27FC236}">
                <a16:creationId xmlns:a16="http://schemas.microsoft.com/office/drawing/2014/main" id="{0741A08E-B93F-E14E-AB8A-C62CD19AED61}"/>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25381325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48144646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A31FE-1E07-4053-A99E-D3461DEE40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87" y="668"/>
            <a:ext cx="12189628" cy="6856665"/>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p>
        </p:txBody>
      </p:sp>
      <p:sp>
        <p:nvSpPr>
          <p:cNvPr id="6" name="TextBox 5">
            <a:extLst>
              <a:ext uri="{FF2B5EF4-FFF2-40B4-BE49-F238E27FC236}">
                <a16:creationId xmlns:a16="http://schemas.microsoft.com/office/drawing/2014/main" id="{C36B84D5-0A22-4711-8F52-BDC8137A168E}"/>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a:extLst>
              <a:ext uri="{FF2B5EF4-FFF2-40B4-BE49-F238E27FC236}">
                <a16:creationId xmlns:a16="http://schemas.microsoft.com/office/drawing/2014/main" id="{3CADCD88-2176-4497-B5B6-CEC45FAC70F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pic>
        <p:nvPicPr>
          <p:cNvPr id="4" name="Picture 3">
            <a:extLst>
              <a:ext uri="{FF2B5EF4-FFF2-40B4-BE49-F238E27FC236}">
                <a16:creationId xmlns:a16="http://schemas.microsoft.com/office/drawing/2014/main" id="{23951368-DA63-486C-A3F0-C29653258B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381468" y="6482516"/>
            <a:ext cx="191086" cy="202327"/>
          </a:xfrm>
          <a:prstGeom prst="rect">
            <a:avLst/>
          </a:prstGeom>
        </p:spPr>
      </p:pic>
    </p:spTree>
    <p:extLst>
      <p:ext uri="{BB962C8B-B14F-4D97-AF65-F5344CB8AC3E}">
        <p14:creationId xmlns:p14="http://schemas.microsoft.com/office/powerpoint/2010/main" val="70974523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Footers Only: Ligh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161190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pPr/>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pPr/>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pPr/>
              <a:t>Tuesday, August 31, 2021</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pPr/>
              <a:t>Tuesday, August 31, 2021</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pPr/>
              <a:t>Tuesday, August 31, 2021</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pPr marL="0" marR="0" lvl="0" indent="0" algn="r" defTabSz="228600" rtl="0" eaLnBrk="1" fontAlgn="auto" latinLnBrk="0" hangingPunct="1">
                <a:lnSpc>
                  <a:spcPct val="100000"/>
                </a:lnSpc>
                <a:spcBef>
                  <a:spcPts val="0"/>
                </a:spcBef>
                <a:spcAft>
                  <a:spcPts val="1200"/>
                </a:spcAft>
                <a:buClrTx/>
                <a:buSzTx/>
                <a:buFontTx/>
                <a:buNone/>
                <a:tabLst/>
                <a:defRPr/>
              </a:p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pPr/>
              <a:t>Tuesday, August 31, 2021</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51"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741" r:id="rId3"/>
    <p:sldLayoutId id="2147483682" r:id="rId4"/>
    <p:sldLayoutId id="2147483734" r:id="rId5"/>
    <p:sldLayoutId id="2147483742" r:id="rId6"/>
    <p:sldLayoutId id="2147483733" r:id="rId7"/>
    <p:sldLayoutId id="2147483730" r:id="rId8"/>
    <p:sldLayoutId id="2147483728" r:id="rId9"/>
    <p:sldLayoutId id="2147483743" r:id="rId10"/>
    <p:sldLayoutId id="2147483744" r:id="rId11"/>
    <p:sldLayoutId id="2147483732" r:id="rId12"/>
    <p:sldLayoutId id="2147483731" r:id="rId13"/>
    <p:sldLayoutId id="2147483681" r:id="rId14"/>
    <p:sldLayoutId id="2147483649" r:id="rId15"/>
    <p:sldLayoutId id="2147483737" r:id="rId16"/>
    <p:sldLayoutId id="2147483651" r:id="rId17"/>
    <p:sldLayoutId id="2147483721" r:id="rId18"/>
    <p:sldLayoutId id="2147483750" r:id="rId19"/>
    <p:sldLayoutId id="2147483745" r:id="rId20"/>
    <p:sldLayoutId id="2147483746" r:id="rId21"/>
    <p:sldLayoutId id="2147483747" r:id="rId22"/>
    <p:sldLayoutId id="2147483739" r:id="rId23"/>
    <p:sldLayoutId id="2147483748" r:id="rId24"/>
    <p:sldLayoutId id="2147483724" r:id="rId25"/>
    <p:sldLayoutId id="2147483723" r:id="rId26"/>
    <p:sldLayoutId id="2147483725" r:id="rId27"/>
    <p:sldLayoutId id="2147483673" r:id="rId28"/>
    <p:sldLayoutId id="2147483653" r:id="rId29"/>
    <p:sldLayoutId id="2147483722" r:id="rId30"/>
    <p:sldLayoutId id="2147483693" r:id="rId31"/>
    <p:sldLayoutId id="2147483701" r:id="rId32"/>
    <p:sldLayoutId id="2147483668" r:id="rId33"/>
    <p:sldLayoutId id="2147483707" r:id="rId34"/>
    <p:sldLayoutId id="2147483714" r:id="rId35"/>
    <p:sldLayoutId id="2147483657" r:id="rId36"/>
    <p:sldLayoutId id="2147483679" r:id="rId37"/>
    <p:sldLayoutId id="2147483661" r:id="rId38"/>
    <p:sldLayoutId id="2147483678" r:id="rId39"/>
    <p:sldLayoutId id="2147483663" r:id="rId40"/>
    <p:sldLayoutId id="2147483667" r:id="rId41"/>
    <p:sldLayoutId id="2147483749" r:id="rId42"/>
    <p:sldLayoutId id="2147483726" r:id="rId43"/>
    <p:sldLayoutId id="2147483688" r:id="rId44"/>
    <p:sldLayoutId id="2147483751" r:id="rId45"/>
    <p:sldLayoutId id="2147483655" r:id="rId46"/>
    <p:sldLayoutId id="2147483727" r:id="rId47"/>
    <p:sldLayoutId id="2147483740" r:id="rId48"/>
    <p:sldLayoutId id="2147483753" r:id="rId49"/>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pPr/>
              <a:t>31-08-2021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pPr/>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youtube.com/watch?v=stGdufyHNew" TargetMode="Externa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FDA3EE-238E-4DA0-9F25-E4D4D14AD291}"/>
              </a:ext>
            </a:extLst>
          </p:cNvPr>
          <p:cNvSpPr>
            <a:spLocks noGrp="1"/>
          </p:cNvSpPr>
          <p:nvPr>
            <p:ph type="sldNum" sz="quarter" idx="12"/>
          </p:nvPr>
        </p:nvSpPr>
        <p:spPr/>
        <p:txBody>
          <a:bodyPr/>
          <a:lstStyle/>
          <a:p>
            <a:fld id="{4F9AC08D-23A9-440E-BCB9-AA1E9877CC38}" type="slidenum">
              <a:rPr lang="en-US" smtClean="0"/>
              <a:pPr/>
              <a:t>1</a:t>
            </a:fld>
            <a:endParaRPr lang="en-US"/>
          </a:p>
        </p:txBody>
      </p:sp>
      <p:pic>
        <p:nvPicPr>
          <p:cNvPr id="4" name="Picture 3" descr="A picture containing blur&#10;&#10;Description automatically generated">
            <a:extLst>
              <a:ext uri="{FF2B5EF4-FFF2-40B4-BE49-F238E27FC236}">
                <a16:creationId xmlns:a16="http://schemas.microsoft.com/office/drawing/2014/main" id="{1D3BB965-3FCC-4BDF-A2EB-02D3B935EA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picture containing card, drawing, crosswalk, table&#10;&#10;Description automatically generated">
            <a:extLst>
              <a:ext uri="{FF2B5EF4-FFF2-40B4-BE49-F238E27FC236}">
                <a16:creationId xmlns:a16="http://schemas.microsoft.com/office/drawing/2014/main" id="{88181436-EA83-4F7B-833C-188C6BCD19E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26694" y="389452"/>
            <a:ext cx="670786" cy="710244"/>
          </a:xfrm>
          <a:prstGeom prst="rect">
            <a:avLst/>
          </a:prstGeom>
        </p:spPr>
      </p:pic>
      <p:sp>
        <p:nvSpPr>
          <p:cNvPr id="6" name="TextBox 5">
            <a:extLst>
              <a:ext uri="{FF2B5EF4-FFF2-40B4-BE49-F238E27FC236}">
                <a16:creationId xmlns:a16="http://schemas.microsoft.com/office/drawing/2014/main" id="{82CB12CF-BA7C-42CA-B45E-11400D67A0CD}"/>
              </a:ext>
            </a:extLst>
          </p:cNvPr>
          <p:cNvSpPr txBox="1"/>
          <p:nvPr/>
        </p:nvSpPr>
        <p:spPr>
          <a:xfrm>
            <a:off x="848412" y="2130458"/>
            <a:ext cx="4223209" cy="254523"/>
          </a:xfrm>
          <a:prstGeom prst="rect">
            <a:avLst/>
          </a:prstGeom>
          <a:noFill/>
        </p:spPr>
        <p:txBody>
          <a:bodyPr wrap="square" lIns="0" tIns="0" rIns="0" bIns="0" rtlCol="0">
            <a:noAutofit/>
          </a:bodyPr>
          <a:lstStyle/>
          <a:p>
            <a:pPr algn="l" defTabSz="228600">
              <a:spcAft>
                <a:spcPts val="1200"/>
              </a:spcAft>
            </a:pPr>
            <a:r>
              <a:rPr lang="en-US" sz="2000" noProof="0" dirty="0">
                <a:solidFill>
                  <a:schemeClr val="bg1"/>
                </a:solidFill>
              </a:rPr>
              <a:t>Accenture Innovation Challenge</a:t>
            </a:r>
          </a:p>
        </p:txBody>
      </p:sp>
      <p:sp>
        <p:nvSpPr>
          <p:cNvPr id="7" name="TextBox 6">
            <a:extLst>
              <a:ext uri="{FF2B5EF4-FFF2-40B4-BE49-F238E27FC236}">
                <a16:creationId xmlns:a16="http://schemas.microsoft.com/office/drawing/2014/main" id="{743FA1DE-F1CC-4DB4-B91B-563DBDACD55C}"/>
              </a:ext>
            </a:extLst>
          </p:cNvPr>
          <p:cNvSpPr txBox="1"/>
          <p:nvPr/>
        </p:nvSpPr>
        <p:spPr>
          <a:xfrm>
            <a:off x="848411" y="2377122"/>
            <a:ext cx="5335573" cy="254523"/>
          </a:xfrm>
          <a:prstGeom prst="rect">
            <a:avLst/>
          </a:prstGeom>
          <a:noFill/>
        </p:spPr>
        <p:txBody>
          <a:bodyPr wrap="square" lIns="0" tIns="0" rIns="0" bIns="0" rtlCol="0">
            <a:noAutofit/>
          </a:bodyPr>
          <a:lstStyle/>
          <a:p>
            <a:pPr algn="l" defTabSz="228600">
              <a:spcAft>
                <a:spcPts val="1200"/>
              </a:spcAft>
            </a:pPr>
            <a:r>
              <a:rPr lang="en-US" sz="4400" b="1" noProof="0" dirty="0">
                <a:solidFill>
                  <a:schemeClr val="bg1"/>
                </a:solidFill>
              </a:rPr>
              <a:t>Blaze the path to new realities</a:t>
            </a:r>
          </a:p>
        </p:txBody>
      </p:sp>
    </p:spTree>
    <p:extLst>
      <p:ext uri="{BB962C8B-B14F-4D97-AF65-F5344CB8AC3E}">
        <p14:creationId xmlns:p14="http://schemas.microsoft.com/office/powerpoint/2010/main" val="261176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Content Placeholder 20">
            <a:extLst>
              <a:ext uri="{FF2B5EF4-FFF2-40B4-BE49-F238E27FC236}">
                <a16:creationId xmlns:a16="http://schemas.microsoft.com/office/drawing/2014/main" id="{C48B5C5C-37A9-4300-B3C0-F9BE781F2D5E}"/>
              </a:ext>
            </a:extLst>
          </p:cNvPr>
          <p:cNvGraphicFramePr>
            <a:graphicFrameLocks noGrp="1"/>
          </p:cNvGraphicFramePr>
          <p:nvPr>
            <p:ph type="pic" sz="quarter" idx="16"/>
            <p:extLst>
              <p:ext uri="{D42A27DB-BD31-4B8C-83A1-F6EECF244321}">
                <p14:modId xmlns:p14="http://schemas.microsoft.com/office/powerpoint/2010/main" val="1132352252"/>
              </p:ext>
            </p:extLst>
          </p:nvPr>
        </p:nvGraphicFramePr>
        <p:xfrm>
          <a:off x="340961" y="1341799"/>
          <a:ext cx="11057063" cy="2785602"/>
        </p:xfrm>
        <a:graphic>
          <a:graphicData uri="http://schemas.openxmlformats.org/drawingml/2006/table">
            <a:tbl>
              <a:tblPr firstRow="1" bandRow="1"/>
              <a:tblGrid>
                <a:gridCol w="1771698">
                  <a:extLst>
                    <a:ext uri="{9D8B030D-6E8A-4147-A177-3AD203B41FA5}">
                      <a16:colId xmlns:a16="http://schemas.microsoft.com/office/drawing/2014/main" val="3985016129"/>
                    </a:ext>
                  </a:extLst>
                </a:gridCol>
                <a:gridCol w="3533000">
                  <a:extLst>
                    <a:ext uri="{9D8B030D-6E8A-4147-A177-3AD203B41FA5}">
                      <a16:colId xmlns:a16="http://schemas.microsoft.com/office/drawing/2014/main" val="20001"/>
                    </a:ext>
                  </a:extLst>
                </a:gridCol>
                <a:gridCol w="5752365">
                  <a:extLst>
                    <a:ext uri="{9D8B030D-6E8A-4147-A177-3AD203B41FA5}">
                      <a16:colId xmlns:a16="http://schemas.microsoft.com/office/drawing/2014/main" val="266952976"/>
                    </a:ext>
                  </a:extLst>
                </a:gridCol>
              </a:tblGrid>
              <a:tr h="673919">
                <a:tc>
                  <a:txBody>
                    <a:bodyPr/>
                    <a:lstStyle/>
                    <a:p>
                      <a:pPr algn="ctr"/>
                      <a:r>
                        <a:rPr lang="en-GB" sz="1600" b="0" dirty="0">
                          <a:solidFill>
                            <a:schemeClr val="tx1"/>
                          </a:solidFill>
                          <a:latin typeface="Arial" panose="020B0604020202020204" pitchFamily="34" charset="0"/>
                          <a:cs typeface="Arial" panose="020B0604020202020204" pitchFamily="34" charset="0"/>
                        </a:rPr>
                        <a:t>Team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dirty="0">
                          <a:solidFill>
                            <a:schemeClr val="tx1"/>
                          </a:solidFill>
                          <a:latin typeface="Arial" panose="020B0604020202020204" pitchFamily="34" charset="0"/>
                          <a:cs typeface="Arial" panose="020B0604020202020204" pitchFamily="34" charset="0"/>
                        </a:rPr>
                        <a:t>Member names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dirty="0">
                          <a:solidFill>
                            <a:schemeClr val="tx1"/>
                          </a:solidFill>
                          <a:latin typeface="Arial" panose="020B0604020202020204" pitchFamily="34" charset="0"/>
                          <a:cs typeface="Arial" panose="020B0604020202020204" pitchFamily="34" charset="0"/>
                        </a:rPr>
                        <a:t>Education institute 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8363536"/>
                  </a:ext>
                </a:extLst>
              </a:tr>
              <a:tr h="524273">
                <a:tc rowSpan="4">
                  <a:txBody>
                    <a:bodyPr/>
                    <a:lstStyle/>
                    <a:p>
                      <a:pPr algn="l"/>
                      <a:r>
                        <a:rPr lang="en-GB" sz="1600" b="0" dirty="0">
                          <a:solidFill>
                            <a:schemeClr val="tx1"/>
                          </a:solidFill>
                          <a:latin typeface="Arial" panose="020B0604020202020204" pitchFamily="34" charset="0"/>
                          <a:cs typeface="Arial" panose="020B0604020202020204" pitchFamily="34" charset="0"/>
                        </a:rPr>
                        <a:t>   TEAM ULTRON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EYInterstate Light"/>
                        </a:defRPr>
                      </a:lvl1pPr>
                      <a:lvl2pPr marL="457200" algn="l" defTabSz="914400" rtl="0" eaLnBrk="1" latinLnBrk="0" hangingPunct="1">
                        <a:defRPr sz="1800" b="1" kern="1200">
                          <a:solidFill>
                            <a:schemeClr val="lt1"/>
                          </a:solidFill>
                          <a:latin typeface="EYInterstate Light"/>
                        </a:defRPr>
                      </a:lvl2pPr>
                      <a:lvl3pPr marL="914400" algn="l" defTabSz="914400" rtl="0" eaLnBrk="1" latinLnBrk="0" hangingPunct="1">
                        <a:defRPr sz="1800" b="1" kern="1200">
                          <a:solidFill>
                            <a:schemeClr val="lt1"/>
                          </a:solidFill>
                          <a:latin typeface="EYInterstate Light"/>
                        </a:defRPr>
                      </a:lvl3pPr>
                      <a:lvl4pPr marL="1371600" algn="l" defTabSz="914400" rtl="0" eaLnBrk="1" latinLnBrk="0" hangingPunct="1">
                        <a:defRPr sz="1800" b="1" kern="1200">
                          <a:solidFill>
                            <a:schemeClr val="lt1"/>
                          </a:solidFill>
                          <a:latin typeface="EYInterstate Light"/>
                        </a:defRPr>
                      </a:lvl4pPr>
                      <a:lvl5pPr marL="1828800" algn="l" defTabSz="914400" rtl="0" eaLnBrk="1" latinLnBrk="0" hangingPunct="1">
                        <a:defRPr sz="1800" b="1" kern="1200">
                          <a:solidFill>
                            <a:schemeClr val="lt1"/>
                          </a:solidFill>
                          <a:latin typeface="EYInterstate Light"/>
                        </a:defRPr>
                      </a:lvl5pPr>
                      <a:lvl6pPr marL="2286000" algn="l" defTabSz="914400" rtl="0" eaLnBrk="1" latinLnBrk="0" hangingPunct="1">
                        <a:defRPr sz="1800" b="1" kern="1200">
                          <a:solidFill>
                            <a:schemeClr val="lt1"/>
                          </a:solidFill>
                          <a:latin typeface="EYInterstate Light"/>
                        </a:defRPr>
                      </a:lvl6pPr>
                      <a:lvl7pPr marL="2743200" algn="l" defTabSz="914400" rtl="0" eaLnBrk="1" latinLnBrk="0" hangingPunct="1">
                        <a:defRPr sz="1800" b="1" kern="1200">
                          <a:solidFill>
                            <a:schemeClr val="lt1"/>
                          </a:solidFill>
                          <a:latin typeface="EYInterstate Light"/>
                        </a:defRPr>
                      </a:lvl7pPr>
                      <a:lvl8pPr marL="3200400" algn="l" defTabSz="914400" rtl="0" eaLnBrk="1" latinLnBrk="0" hangingPunct="1">
                        <a:defRPr sz="1800" b="1" kern="1200">
                          <a:solidFill>
                            <a:schemeClr val="lt1"/>
                          </a:solidFill>
                          <a:latin typeface="EYInterstate Light"/>
                        </a:defRPr>
                      </a:lvl8pPr>
                      <a:lvl9pPr marL="3657600" algn="l" defTabSz="914400" rtl="0" eaLnBrk="1" latinLnBrk="0" hangingPunct="1">
                        <a:defRPr sz="1800" b="1" kern="1200">
                          <a:solidFill>
                            <a:schemeClr val="lt1"/>
                          </a:solidFill>
                          <a:latin typeface="EYInterstate Light"/>
                        </a:defRPr>
                      </a:lvl9pPr>
                    </a:lstStyle>
                    <a:p>
                      <a:pPr algn="ctr"/>
                      <a:r>
                        <a:rPr lang="en-GB" sz="1600" b="0" dirty="0">
                          <a:solidFill>
                            <a:schemeClr val="tx1"/>
                          </a:solidFill>
                          <a:latin typeface="+mn-lt"/>
                          <a:cs typeface="Arial" panose="020B0604020202020204" pitchFamily="34" charset="0"/>
                        </a:rPr>
                        <a:t>Aasawari Saprey (Team Leader)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600" b="0" dirty="0">
                          <a:solidFill>
                            <a:schemeClr val="tx1"/>
                          </a:solidFill>
                          <a:latin typeface="+mn-lt"/>
                          <a:cs typeface="Arial" panose="020B0604020202020204" pitchFamily="34" charset="0"/>
                        </a:rPr>
                        <a:t>GYAN GANGA INSTITUTE OF TECHNOLOGY AND SCIENCES,JABALPUR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24273">
                <a:tc vMerge="1">
                  <a:txBody>
                    <a:bodyPr/>
                    <a:lstStyle/>
                    <a:p>
                      <a:pPr algn="l"/>
                      <a:endParaRPr lang="en-GB" sz="1600" b="0" dirty="0">
                        <a:solidFill>
                          <a:schemeClr val="tx1"/>
                        </a:solidFill>
                        <a:latin typeface="EYInterstate Light" panose="02000506000000020004"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ctr"/>
                      <a:r>
                        <a:rPr lang="en-GB" sz="1600" b="0" dirty="0">
                          <a:solidFill>
                            <a:schemeClr val="tx1"/>
                          </a:solidFill>
                          <a:latin typeface="+mn-lt"/>
                          <a:cs typeface="Arial" panose="020B0604020202020204" pitchFamily="34" charset="0"/>
                        </a:rPr>
                        <a:t>Garima Khatri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latin typeface="+mn-lt"/>
                          <a:cs typeface="Arial" panose="020B0604020202020204" pitchFamily="34" charset="0"/>
                        </a:rPr>
                        <a:t>GYAN GANGA INSTITUTE OF TECHNOLOGY AND SCIENCES,JABALPUR</a:t>
                      </a:r>
                    </a:p>
                    <a:p>
                      <a:pPr algn="ctr"/>
                      <a:endParaRPr lang="en-GB" sz="1600" b="0" dirty="0">
                        <a:solidFill>
                          <a:schemeClr val="tx1"/>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4273">
                <a:tc vMerge="1">
                  <a:txBody>
                    <a:bodyPr/>
                    <a:lstStyle/>
                    <a:p>
                      <a:pPr algn="l"/>
                      <a:endParaRPr lang="en-GB" sz="1600" b="0" dirty="0">
                        <a:solidFill>
                          <a:schemeClr val="tx1"/>
                        </a:solidFill>
                        <a:latin typeface="EYInterstate Light" panose="02000506000000020004"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EYInterstate Light"/>
                        </a:defRPr>
                      </a:lvl1pPr>
                      <a:lvl2pPr marL="457200" algn="l" defTabSz="914400" rtl="0" eaLnBrk="1" latinLnBrk="0" hangingPunct="1">
                        <a:defRPr sz="1800" kern="1200">
                          <a:solidFill>
                            <a:schemeClr val="dk1"/>
                          </a:solidFill>
                          <a:latin typeface="EYInterstate Light"/>
                        </a:defRPr>
                      </a:lvl2pPr>
                      <a:lvl3pPr marL="914400" algn="l" defTabSz="914400" rtl="0" eaLnBrk="1" latinLnBrk="0" hangingPunct="1">
                        <a:defRPr sz="1800" kern="1200">
                          <a:solidFill>
                            <a:schemeClr val="dk1"/>
                          </a:solidFill>
                          <a:latin typeface="EYInterstate Light"/>
                        </a:defRPr>
                      </a:lvl3pPr>
                      <a:lvl4pPr marL="1371600" algn="l" defTabSz="914400" rtl="0" eaLnBrk="1" latinLnBrk="0" hangingPunct="1">
                        <a:defRPr sz="1800" kern="1200">
                          <a:solidFill>
                            <a:schemeClr val="dk1"/>
                          </a:solidFill>
                          <a:latin typeface="EYInterstate Light"/>
                        </a:defRPr>
                      </a:lvl4pPr>
                      <a:lvl5pPr marL="1828800" algn="l" defTabSz="914400" rtl="0" eaLnBrk="1" latinLnBrk="0" hangingPunct="1">
                        <a:defRPr sz="1800" kern="1200">
                          <a:solidFill>
                            <a:schemeClr val="dk1"/>
                          </a:solidFill>
                          <a:latin typeface="EYInterstate Light"/>
                        </a:defRPr>
                      </a:lvl5pPr>
                      <a:lvl6pPr marL="2286000" algn="l" defTabSz="914400" rtl="0" eaLnBrk="1" latinLnBrk="0" hangingPunct="1">
                        <a:defRPr sz="1800" kern="1200">
                          <a:solidFill>
                            <a:schemeClr val="dk1"/>
                          </a:solidFill>
                          <a:latin typeface="EYInterstate Light"/>
                        </a:defRPr>
                      </a:lvl6pPr>
                      <a:lvl7pPr marL="2743200" algn="l" defTabSz="914400" rtl="0" eaLnBrk="1" latinLnBrk="0" hangingPunct="1">
                        <a:defRPr sz="1800" kern="1200">
                          <a:solidFill>
                            <a:schemeClr val="dk1"/>
                          </a:solidFill>
                          <a:latin typeface="EYInterstate Light"/>
                        </a:defRPr>
                      </a:lvl7pPr>
                      <a:lvl8pPr marL="3200400" algn="l" defTabSz="914400" rtl="0" eaLnBrk="1" latinLnBrk="0" hangingPunct="1">
                        <a:defRPr sz="1800" kern="1200">
                          <a:solidFill>
                            <a:schemeClr val="dk1"/>
                          </a:solidFill>
                          <a:latin typeface="EYInterstate Light"/>
                        </a:defRPr>
                      </a:lvl8pPr>
                      <a:lvl9pPr marL="3657600" algn="l" defTabSz="914400" rtl="0" eaLnBrk="1" latinLnBrk="0" hangingPunct="1">
                        <a:defRPr sz="1800" kern="1200">
                          <a:solidFill>
                            <a:schemeClr val="dk1"/>
                          </a:solidFill>
                          <a:latin typeface="EYInterstate Light"/>
                        </a:defRPr>
                      </a:lvl9pPr>
                    </a:lstStyle>
                    <a:p>
                      <a:pPr algn="ctr"/>
                      <a:r>
                        <a:rPr lang="en-GB" sz="1600" b="0" dirty="0">
                          <a:solidFill>
                            <a:schemeClr val="tx1"/>
                          </a:solidFill>
                          <a:latin typeface="+mn-lt"/>
                          <a:cs typeface="Arial" panose="020B0604020202020204" pitchFamily="34" charset="0"/>
                        </a:rPr>
                        <a:t>Priyank Namdeo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latin typeface="+mn-lt"/>
                          <a:cs typeface="Arial" panose="020B0604020202020204" pitchFamily="34" charset="0"/>
                        </a:rPr>
                        <a:t>GYAN GANGA INSTITUTE OF TECHNOLOGY AND SCIENCES,JABALPUR</a:t>
                      </a:r>
                    </a:p>
                    <a:p>
                      <a:pPr algn="ctr"/>
                      <a:endParaRPr lang="en-GB" sz="1600" b="0" dirty="0">
                        <a:solidFill>
                          <a:schemeClr val="tx1"/>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38864">
                <a:tc vMerge="1">
                  <a:txBody>
                    <a:bodyPr/>
                    <a:lstStyle/>
                    <a:p>
                      <a:pPr algn="l"/>
                      <a:endParaRPr lang="en-GB" sz="1600" b="0" dirty="0">
                        <a:solidFill>
                          <a:schemeClr val="tx1"/>
                        </a:solidFill>
                        <a:latin typeface="EYInterstate Light" panose="02000506000000020004" pitchFamily="2"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latin typeface="+mn-lt"/>
                          <a:cs typeface="Arial" panose="020B0604020202020204" pitchFamily="34" charset="0"/>
                        </a:rPr>
                        <a:t>Chitra Upadhyay</a:t>
                      </a:r>
                    </a:p>
                    <a:p>
                      <a:pPr algn="ctr"/>
                      <a:endParaRPr lang="en-GB" sz="1600" b="0" dirty="0">
                        <a:solidFill>
                          <a:schemeClr val="tx1"/>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0" dirty="0">
                          <a:solidFill>
                            <a:schemeClr val="tx1"/>
                          </a:solidFill>
                          <a:latin typeface="+mn-lt"/>
                          <a:cs typeface="Arial" panose="020B0604020202020204" pitchFamily="34" charset="0"/>
                        </a:rPr>
                        <a:t>GYAN GANGA INSTITUTE OF TECHNOLOGY AND SCIENCES,JABALPUR</a:t>
                      </a:r>
                    </a:p>
                    <a:p>
                      <a:pPr algn="ctr"/>
                      <a:endParaRPr lang="en-GB" sz="1600" b="0" dirty="0">
                        <a:solidFill>
                          <a:schemeClr val="tx1"/>
                        </a:solidFill>
                        <a:latin typeface="+mn-lt"/>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3122574"/>
                  </a:ext>
                </a:extLst>
              </a:tr>
            </a:tbl>
          </a:graphicData>
        </a:graphic>
      </p:graphicFrame>
      <p:sp>
        <p:nvSpPr>
          <p:cNvPr id="4" name="Title 3"/>
          <p:cNvSpPr>
            <a:spLocks noGrp="1"/>
          </p:cNvSpPr>
          <p:nvPr>
            <p:ph type="title" idx="4294967295"/>
          </p:nvPr>
        </p:nvSpPr>
        <p:spPr>
          <a:xfrm>
            <a:off x="340961" y="342685"/>
            <a:ext cx="11282796" cy="590550"/>
          </a:xfrm>
          <a:solidFill>
            <a:srgbClr val="7030A0"/>
          </a:solid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Team name and member details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76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7030A0"/>
          </a:solid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Problem statement</a:t>
            </a:r>
            <a:endParaRPr lang="en-IN"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559B8A7-7D03-4530-A37A-EB44E3040ECB}"/>
              </a:ext>
            </a:extLst>
          </p:cNvPr>
          <p:cNvSpPr txBox="1"/>
          <p:nvPr/>
        </p:nvSpPr>
        <p:spPr>
          <a:xfrm>
            <a:off x="702365" y="1484243"/>
            <a:ext cx="10482470" cy="4832092"/>
          </a:xfrm>
          <a:prstGeom prst="rect">
            <a:avLst/>
          </a:prstGeom>
          <a:noFill/>
        </p:spPr>
        <p:txBody>
          <a:bodyPr wrap="square" rtlCol="0">
            <a:spAutoFit/>
          </a:bodyPr>
          <a:lstStyle/>
          <a:p>
            <a:r>
              <a:rPr lang="en-US" sz="2800" dirty="0"/>
              <a:t>Statement</a:t>
            </a:r>
          </a:p>
          <a:p>
            <a:r>
              <a:rPr lang="en-US" sz="2800" dirty="0"/>
              <a:t>Develop a web application to help small business owners promote their shops and businesses and giving it a boost by providing a platform for selling their products in addition to provide one-to-one interaction to customers and business owner as well.</a:t>
            </a:r>
          </a:p>
          <a:p>
            <a:endParaRPr lang="en-US" sz="2800" dirty="0"/>
          </a:p>
          <a:p>
            <a:r>
              <a:rPr lang="en-US" sz="2800" dirty="0"/>
              <a:t>Description</a:t>
            </a:r>
          </a:p>
          <a:p>
            <a:r>
              <a:rPr lang="en-US" sz="2800" dirty="0"/>
              <a:t>As we know that a  lot small business and small shops suffered huge losses in this pandemic so it is necessary that they get maximum exposure and get to make new connections easily to increase their business</a:t>
            </a:r>
            <a:endParaRPr lang="en-IN" sz="2800" dirty="0"/>
          </a:p>
        </p:txBody>
      </p:sp>
    </p:spTree>
    <p:extLst>
      <p:ext uri="{BB962C8B-B14F-4D97-AF65-F5344CB8AC3E}">
        <p14:creationId xmlns:p14="http://schemas.microsoft.com/office/powerpoint/2010/main" val="96971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7030A0"/>
          </a:solid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Solution / your big Idea</a:t>
            </a:r>
            <a:endParaRPr lang="en-IN"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665018" y="1122218"/>
            <a:ext cx="10446327" cy="5262979"/>
          </a:xfrm>
          <a:prstGeom prst="rect">
            <a:avLst/>
          </a:prstGeom>
          <a:noFill/>
        </p:spPr>
        <p:txBody>
          <a:bodyPr wrap="square" rtlCol="0">
            <a:spAutoFit/>
          </a:bodyPr>
          <a:lstStyle/>
          <a:p>
            <a:pPr>
              <a:buFont typeface="Arial" pitchFamily="34" charset="0"/>
              <a:buChar char="•"/>
            </a:pPr>
            <a:r>
              <a:rPr lang="en-GB" sz="2800" dirty="0"/>
              <a:t>Our Solution To The business problem will include a web application based prototype.</a:t>
            </a:r>
          </a:p>
          <a:p>
            <a:pPr>
              <a:buFont typeface="Arial" pitchFamily="34" charset="0"/>
              <a:buChar char="•"/>
            </a:pPr>
            <a:r>
              <a:rPr lang="en-GB" sz="2800" dirty="0"/>
              <a:t>Establishing A Local for vocal solution for enriching the small local shops to gain one to one owner, customer experience through a single platform.</a:t>
            </a:r>
          </a:p>
          <a:p>
            <a:pPr>
              <a:buFont typeface="Arial" pitchFamily="34" charset="0"/>
              <a:buChar char="•"/>
            </a:pPr>
            <a:r>
              <a:rPr lang="en-GB" sz="2800" dirty="0"/>
              <a:t>The technology stack to be used for web application will include Angular for front end Development , My SQL for database management and Node Js for backend management.</a:t>
            </a:r>
          </a:p>
          <a:p>
            <a:pPr>
              <a:buFont typeface="Arial" pitchFamily="34" charset="0"/>
              <a:buChar char="•"/>
            </a:pPr>
            <a:r>
              <a:rPr lang="en-GB" sz="2800" dirty="0"/>
              <a:t>There’ll be personalized delivery from your Bakery.</a:t>
            </a:r>
          </a:p>
          <a:p>
            <a:pPr>
              <a:buFont typeface="Arial" pitchFamily="34" charset="0"/>
              <a:buChar char="•"/>
            </a:pPr>
            <a:r>
              <a:rPr lang="en-GB" sz="2800" dirty="0"/>
              <a:t>Instant push notification for client and customer.</a:t>
            </a:r>
          </a:p>
          <a:p>
            <a:pPr>
              <a:buFont typeface="Arial" pitchFamily="34" charset="0"/>
              <a:buChar char="•"/>
            </a:pPr>
            <a:r>
              <a:rPr lang="en-GB" sz="2800" dirty="0"/>
              <a:t>Feedback and review rating option.</a:t>
            </a:r>
          </a:p>
          <a:p>
            <a:pPr>
              <a:buFont typeface="Arial" pitchFamily="34" charset="0"/>
              <a:buChar char="•"/>
            </a:pPr>
            <a:r>
              <a:rPr lang="en-GB" sz="2800" dirty="0"/>
              <a:t>Multiple Payment options. </a:t>
            </a:r>
          </a:p>
        </p:txBody>
      </p:sp>
    </p:spTree>
    <p:extLst>
      <p:ext uri="{BB962C8B-B14F-4D97-AF65-F5344CB8AC3E}">
        <p14:creationId xmlns:p14="http://schemas.microsoft.com/office/powerpoint/2010/main" val="220598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7030A0"/>
          </a:solid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Impact</a:t>
            </a:r>
            <a:endParaRPr lang="en-IN"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450272" y="2007101"/>
            <a:ext cx="11291455" cy="3539430"/>
          </a:xfrm>
          <a:prstGeom prst="rect">
            <a:avLst/>
          </a:prstGeom>
          <a:noFill/>
        </p:spPr>
        <p:txBody>
          <a:bodyPr wrap="square" rtlCol="0">
            <a:spAutoFit/>
          </a:bodyPr>
          <a:lstStyle/>
          <a:p>
            <a:pPr>
              <a:buFont typeface="Arial" pitchFamily="34" charset="0"/>
              <a:buChar char="•"/>
            </a:pPr>
            <a:r>
              <a:rPr lang="en-GB" sz="2800" dirty="0"/>
              <a:t>Establishing A Local for vocal solution for enriching the small local shops to gain one to one owner, customer experience through a single platform.</a:t>
            </a:r>
          </a:p>
          <a:p>
            <a:pPr>
              <a:buFont typeface="Arial" pitchFamily="34" charset="0"/>
              <a:buChar char="•"/>
            </a:pPr>
            <a:r>
              <a:rPr lang="en-GB" sz="2800" dirty="0"/>
              <a:t>The pandemic has really affected the small shop owners in many ways and therefore to help them regain their business and get it back on the track.</a:t>
            </a:r>
          </a:p>
          <a:p>
            <a:pPr>
              <a:buFont typeface="Arial" pitchFamily="34" charset="0"/>
              <a:buChar char="•"/>
            </a:pPr>
            <a:r>
              <a:rPr lang="en-GB" sz="2800" dirty="0"/>
              <a:t>Also it will increase clientele of the business by improving their communication with customers and help them with task such as delivery.</a:t>
            </a:r>
          </a:p>
          <a:p>
            <a:endParaRPr lang="en-GB" sz="2800" dirty="0"/>
          </a:p>
          <a:p>
            <a:endParaRPr lang="en-GB" sz="2800" dirty="0"/>
          </a:p>
        </p:txBody>
      </p:sp>
    </p:spTree>
    <p:extLst>
      <p:ext uri="{BB962C8B-B14F-4D97-AF65-F5344CB8AC3E}">
        <p14:creationId xmlns:p14="http://schemas.microsoft.com/office/powerpoint/2010/main" val="3845603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7030A0"/>
          </a:solid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How is the solution innovative?</a:t>
            </a:r>
            <a:endParaRPr lang="en-IN"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415636" y="983673"/>
            <a:ext cx="10834255" cy="6124754"/>
          </a:xfrm>
          <a:prstGeom prst="rect">
            <a:avLst/>
          </a:prstGeom>
          <a:noFill/>
        </p:spPr>
        <p:txBody>
          <a:bodyPr wrap="square" rtlCol="0">
            <a:spAutoFit/>
          </a:bodyPr>
          <a:lstStyle/>
          <a:p>
            <a:pPr>
              <a:buFont typeface="Arial" pitchFamily="34" charset="0"/>
              <a:buChar char="•"/>
            </a:pPr>
            <a:r>
              <a:rPr lang="en-GB" sz="2800" dirty="0"/>
              <a:t>We will customize the web app, taking it from a functional state to a production-ready state. This will involve finding and handling error cases, adding accessibility features, allowing for localization, mediator free service etc.</a:t>
            </a:r>
          </a:p>
          <a:p>
            <a:pPr>
              <a:buFont typeface="Arial" pitchFamily="34" charset="0"/>
              <a:buChar char="•"/>
            </a:pPr>
            <a:r>
              <a:rPr lang="en-GB" sz="2800" dirty="0"/>
              <a:t>There’ll be vouchers and coupons for repetitive customers as well as first time customers.</a:t>
            </a:r>
          </a:p>
          <a:p>
            <a:pPr>
              <a:buFont typeface="Arial" pitchFamily="34" charset="0"/>
              <a:buChar char="•"/>
            </a:pPr>
            <a:r>
              <a:rPr lang="en-GB" sz="2800" dirty="0"/>
              <a:t>Customer and owner will have their own encrypted accounts and encrypted payment linking options cause privacy and security are a must.</a:t>
            </a:r>
          </a:p>
          <a:p>
            <a:pPr>
              <a:buFont typeface="Arial" pitchFamily="34" charset="0"/>
              <a:buChar char="•"/>
            </a:pPr>
            <a:r>
              <a:rPr lang="en-GB" sz="2800" dirty="0"/>
              <a:t>Multiple Payment options. </a:t>
            </a:r>
          </a:p>
          <a:p>
            <a:pPr>
              <a:buFont typeface="Arial" pitchFamily="34" charset="0"/>
              <a:buChar char="•"/>
            </a:pPr>
            <a:r>
              <a:rPr lang="en-GB" sz="2800" dirty="0"/>
              <a:t>Aim to Customize / personalize your order.</a:t>
            </a:r>
          </a:p>
          <a:p>
            <a:pPr>
              <a:buFont typeface="Arial" pitchFamily="34" charset="0"/>
              <a:buChar char="•"/>
            </a:pPr>
            <a:r>
              <a:rPr lang="en-GB" sz="2800" dirty="0"/>
              <a:t>Hyperlink and enrich username to make business grow and add hash tags in your bio.</a:t>
            </a:r>
          </a:p>
          <a:p>
            <a:endParaRPr lang="en-GB" sz="2800" dirty="0"/>
          </a:p>
          <a:p>
            <a:endParaRPr lang="en-GB" sz="2800" dirty="0"/>
          </a:p>
        </p:txBody>
      </p:sp>
    </p:spTree>
    <p:extLst>
      <p:ext uri="{BB962C8B-B14F-4D97-AF65-F5344CB8AC3E}">
        <p14:creationId xmlns:p14="http://schemas.microsoft.com/office/powerpoint/2010/main" val="359256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7030A0"/>
          </a:solid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Testimony</a:t>
            </a:r>
            <a:endParaRPr lang="en-IN"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48CB3F8-C6DF-4268-8ED3-5738EEA8A07B}"/>
              </a:ext>
            </a:extLst>
          </p:cNvPr>
          <p:cNvSpPr txBox="1"/>
          <p:nvPr/>
        </p:nvSpPr>
        <p:spPr>
          <a:xfrm>
            <a:off x="172038" y="6299871"/>
            <a:ext cx="6652967" cy="430887"/>
          </a:xfrm>
          <a:prstGeom prst="rect">
            <a:avLst/>
          </a:prstGeom>
          <a:noFill/>
        </p:spPr>
        <p:txBody>
          <a:bodyPr wrap="square">
            <a:spAutoFit/>
          </a:bodyPr>
          <a:lstStyle/>
          <a:p>
            <a:pPr marL="171450" marR="0" lvl="1" indent="-171450" algn="l" defTabSz="914400" rtl="0" eaLnBrk="0" fontAlgn="auto" latinLnBrk="0" hangingPunct="0">
              <a:lnSpc>
                <a:spcPct val="100000"/>
              </a:lnSpc>
              <a:spcBef>
                <a:spcPts val="0"/>
              </a:spcBef>
              <a:spcAft>
                <a:spcPts val="0"/>
              </a:spcAft>
              <a:buClr>
                <a:srgbClr val="000000"/>
              </a:buClr>
              <a:buSzPct val="100000"/>
              <a:buFont typeface="Arial" panose="020B0604020202020204" pitchFamily="34" charset="0"/>
              <a:buChar char="•"/>
              <a:tabLst/>
              <a:defRPr/>
            </a:pPr>
            <a:r>
              <a:rPr lang="en-GB" sz="1100" b="1" dirty="0">
                <a:solidFill>
                  <a:srgbClr val="000000"/>
                </a:solidFill>
                <a:latin typeface="Graphik" panose="020B0503030202060203" pitchFamily="34" charset="0"/>
              </a:rPr>
              <a:t>IS THE IDEA/INNOVATION PUBLISHED EXTERNALLY AND REFERENCEABLE ? </a:t>
            </a:r>
            <a:r>
              <a:rPr lang="en-GB" sz="1100" b="0" kern="1200" dirty="0">
                <a:solidFill>
                  <a:srgbClr val="000000"/>
                </a:solidFill>
                <a:latin typeface="Graphik" panose="020B0503030202060203" pitchFamily="34" charset="0"/>
                <a:ea typeface="+mn-ea"/>
                <a:cs typeface="+mn-cs"/>
              </a:rPr>
              <a:t>Yes/No</a:t>
            </a:r>
          </a:p>
          <a:p>
            <a:pPr marL="171450" lvl="1" indent="-171450" eaLnBrk="0" hangingPunct="0">
              <a:buClr>
                <a:srgbClr val="000000"/>
              </a:buClr>
              <a:buSzPct val="100000"/>
              <a:buFont typeface="Arial" panose="020B0604020202020204" pitchFamily="34" charset="0"/>
              <a:buChar char="•"/>
            </a:pPr>
            <a:r>
              <a:rPr lang="en-IN" sz="1100" b="0" dirty="0">
                <a:solidFill>
                  <a:srgbClr val="000000"/>
                </a:solidFill>
                <a:latin typeface="Graphik" panose="020B0503030202060203" pitchFamily="34" charset="0"/>
              </a:rPr>
              <a:t>Video Testimony Link  OR External publication Links if any</a:t>
            </a:r>
          </a:p>
        </p:txBody>
      </p:sp>
      <p:sp>
        <p:nvSpPr>
          <p:cNvPr id="2" name="TextBox 1">
            <a:extLst>
              <a:ext uri="{FF2B5EF4-FFF2-40B4-BE49-F238E27FC236}">
                <a16:creationId xmlns:a16="http://schemas.microsoft.com/office/drawing/2014/main" id="{D5C3CDF7-3958-485C-82A7-E9EBBAED7ED4}"/>
              </a:ext>
            </a:extLst>
          </p:cNvPr>
          <p:cNvSpPr txBox="1"/>
          <p:nvPr/>
        </p:nvSpPr>
        <p:spPr>
          <a:xfrm>
            <a:off x="834886" y="1404730"/>
            <a:ext cx="9236765" cy="1077218"/>
          </a:xfrm>
          <a:prstGeom prst="rect">
            <a:avLst/>
          </a:prstGeom>
          <a:noFill/>
        </p:spPr>
        <p:txBody>
          <a:bodyPr wrap="square" rtlCol="0">
            <a:spAutoFit/>
          </a:bodyPr>
          <a:lstStyle/>
          <a:p>
            <a:r>
              <a:rPr lang="en-IN" sz="3200" dirty="0"/>
              <a:t>The idea is not published externally and it has not been patented yet.</a:t>
            </a:r>
          </a:p>
        </p:txBody>
      </p:sp>
    </p:spTree>
    <p:extLst>
      <p:ext uri="{BB962C8B-B14F-4D97-AF65-F5344CB8AC3E}">
        <p14:creationId xmlns:p14="http://schemas.microsoft.com/office/powerpoint/2010/main" val="242996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590550"/>
          </a:xfrm>
          <a:solidFill>
            <a:srgbClr val="7030A0"/>
          </a:solid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Elevator pitch </a:t>
            </a:r>
            <a:r>
              <a:rPr lang="en-IN" sz="3600" b="1">
                <a:solidFill>
                  <a:schemeClr val="bg1"/>
                </a:solidFill>
                <a:latin typeface="Arial" panose="020B0604020202020204" pitchFamily="34" charset="0"/>
                <a:cs typeface="Arial" panose="020B0604020202020204" pitchFamily="34" charset="0"/>
              </a:rPr>
              <a:t>video (1-2 </a:t>
            </a:r>
            <a:r>
              <a:rPr lang="en-IN" sz="3600" b="1" dirty="0">
                <a:solidFill>
                  <a:schemeClr val="bg1"/>
                </a:solidFill>
                <a:latin typeface="Arial" panose="020B0604020202020204" pitchFamily="34" charset="0"/>
                <a:cs typeface="Arial" panose="020B0604020202020204" pitchFamily="34" charset="0"/>
              </a:rPr>
              <a:t>min)</a:t>
            </a:r>
            <a:endParaRPr lang="en-IN"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BFC3305-F853-4A45-A1C8-7F401987DB92}"/>
              </a:ext>
            </a:extLst>
          </p:cNvPr>
          <p:cNvSpPr txBox="1"/>
          <p:nvPr/>
        </p:nvSpPr>
        <p:spPr>
          <a:xfrm>
            <a:off x="172038" y="6299871"/>
            <a:ext cx="6652967" cy="261610"/>
          </a:xfrm>
          <a:prstGeom prst="rect">
            <a:avLst/>
          </a:prstGeom>
          <a:noFill/>
        </p:spPr>
        <p:txBody>
          <a:bodyPr wrap="square">
            <a:spAutoFit/>
          </a:bodyPr>
          <a:lstStyle/>
          <a:p>
            <a:pPr marL="171450" marR="0" lvl="1" indent="-171450" algn="l" defTabSz="914400" rtl="0" eaLnBrk="0" fontAlgn="auto" latinLnBrk="0" hangingPunct="0">
              <a:lnSpc>
                <a:spcPct val="100000"/>
              </a:lnSpc>
              <a:spcBef>
                <a:spcPts val="0"/>
              </a:spcBef>
              <a:spcAft>
                <a:spcPts val="0"/>
              </a:spcAft>
              <a:buClr>
                <a:srgbClr val="000000"/>
              </a:buClr>
              <a:buSzPct val="100000"/>
              <a:buFont typeface="Arial" panose="020B0604020202020204" pitchFamily="34" charset="0"/>
              <a:buChar char="•"/>
              <a:tabLst/>
              <a:defRPr/>
            </a:pPr>
            <a:r>
              <a:rPr lang="en-GB" sz="1100" b="1" dirty="0">
                <a:solidFill>
                  <a:srgbClr val="000000"/>
                </a:solidFill>
                <a:latin typeface="Graphik" panose="020B0503030202060203" pitchFamily="34" charset="0"/>
              </a:rPr>
              <a:t>Insert the video on this slide or send it separately</a:t>
            </a:r>
            <a:endParaRPr lang="en-IN" sz="1100" b="0" dirty="0">
              <a:solidFill>
                <a:srgbClr val="000000"/>
              </a:solidFill>
              <a:latin typeface="Graphik" panose="020B0503030202060203" pitchFamily="34" charset="0"/>
            </a:endParaRPr>
          </a:p>
        </p:txBody>
      </p:sp>
      <p:sp>
        <p:nvSpPr>
          <p:cNvPr id="2" name="TextBox 1">
            <a:extLst>
              <a:ext uri="{FF2B5EF4-FFF2-40B4-BE49-F238E27FC236}">
                <a16:creationId xmlns:a16="http://schemas.microsoft.com/office/drawing/2014/main" id="{C588C0EE-5ABB-4E57-BD89-93FA169CB167}"/>
              </a:ext>
            </a:extLst>
          </p:cNvPr>
          <p:cNvSpPr txBox="1"/>
          <p:nvPr/>
        </p:nvSpPr>
        <p:spPr>
          <a:xfrm>
            <a:off x="340961" y="2217260"/>
            <a:ext cx="10522226" cy="707886"/>
          </a:xfrm>
          <a:prstGeom prst="rect">
            <a:avLst/>
          </a:prstGeom>
          <a:noFill/>
        </p:spPr>
        <p:txBody>
          <a:bodyPr wrap="square" rtlCol="0">
            <a:spAutoFit/>
          </a:bodyPr>
          <a:lstStyle/>
          <a:p>
            <a:r>
              <a:rPr lang="en-IN" sz="2000" dirty="0"/>
              <a:t>Watch our elevator pitch on </a:t>
            </a:r>
            <a:r>
              <a:rPr lang="en-IN" sz="2000" dirty="0" err="1"/>
              <a:t>youtube</a:t>
            </a:r>
            <a:r>
              <a:rPr lang="en-IN" sz="2000" dirty="0"/>
              <a:t>:</a:t>
            </a:r>
          </a:p>
          <a:p>
            <a:r>
              <a:rPr lang="en-IN" sz="2000" dirty="0">
                <a:hlinkClick r:id="rId2"/>
              </a:rPr>
              <a:t>https://www.youtube.com/watch?v=stGdufyHNew</a:t>
            </a:r>
            <a:endParaRPr lang="en-IN" sz="2000" dirty="0"/>
          </a:p>
        </p:txBody>
      </p:sp>
      <p:pic>
        <p:nvPicPr>
          <p:cNvPr id="6" name="Picture 5">
            <a:extLst>
              <a:ext uri="{FF2B5EF4-FFF2-40B4-BE49-F238E27FC236}">
                <a16:creationId xmlns:a16="http://schemas.microsoft.com/office/drawing/2014/main" id="{3BB39C61-F06B-4A52-B15B-35E9D590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44" y="1364974"/>
            <a:ext cx="5330595" cy="2996997"/>
          </a:xfrm>
          <a:prstGeom prst="rect">
            <a:avLst/>
          </a:prstGeom>
        </p:spPr>
      </p:pic>
    </p:spTree>
    <p:extLst>
      <p:ext uri="{BB962C8B-B14F-4D97-AF65-F5344CB8AC3E}">
        <p14:creationId xmlns:p14="http://schemas.microsoft.com/office/powerpoint/2010/main" val="290436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BFFC05-B2F6-4CED-BE65-F75B1EB7AD7B}">
  <ds:schemaRefs>
    <ds:schemaRef ds:uri="17c09f85-56e7-4417-b5d2-7fa4154de313"/>
    <ds:schemaRef ds:uri="f09dec34-126f-4759-b06d-a920de720ce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9831B46-6CD1-40D2-9FB5-3E58559F90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1955</TotalTime>
  <Words>521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Graphik</vt:lpstr>
      <vt:lpstr>Graphik Regular</vt:lpstr>
      <vt:lpstr>GT Sectra Fine</vt:lpstr>
      <vt:lpstr>System Font</vt:lpstr>
      <vt:lpstr>Office Theme</vt:lpstr>
      <vt:lpstr>1_Office Theme</vt:lpstr>
      <vt:lpstr>PowerPoint Presentation</vt:lpstr>
      <vt:lpstr>Team name and member details</vt:lpstr>
      <vt:lpstr>Problem statement</vt:lpstr>
      <vt:lpstr>Solution / your big Idea</vt:lpstr>
      <vt:lpstr>Impact</vt:lpstr>
      <vt:lpstr>How is the solution innovative?</vt:lpstr>
      <vt:lpstr>Testimony</vt:lpstr>
      <vt:lpstr>Elevator pitch video (1-2 min)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Aasawari Saprey</cp:lastModifiedBy>
  <cp:revision>264</cp:revision>
  <dcterms:created xsi:type="dcterms:W3CDTF">2020-08-05T08:43:32Z</dcterms:created>
  <dcterms:modified xsi:type="dcterms:W3CDTF">2021-08-31T17:29:20Z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