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D81631-E1FA-4908-9C01-426E2B5FDF86}" type="datetimeFigureOut">
              <a:rPr lang="en-US" smtClean="0"/>
              <a:pPr/>
              <a:t>9/12/2021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DFA24-07AC-4210-B79D-B997C7A4BBD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C5DFA24-07AC-4210-B79D-B997C7A4BBD4}"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C5DFA24-07AC-4210-B79D-B997C7A4BBD4}" type="slidenum">
              <a:rPr lang="en-IN" smtClean="0"/>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C5DFA24-07AC-4210-B79D-B997C7A4BBD4}"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D84514-530E-4043-838C-0547375013B4}" type="datetimeFigureOut">
              <a:rPr lang="en-US" smtClean="0"/>
              <a:pPr/>
              <a:t>9/12/2021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A1DFF6A-3D8D-4292-BD3C-4A05166E8AC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84514-530E-4043-838C-0547375013B4}" type="datetimeFigureOut">
              <a:rPr lang="en-US" smtClean="0"/>
              <a:pPr/>
              <a:t>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84514-530E-4043-838C-0547375013B4}" type="datetimeFigureOut">
              <a:rPr lang="en-US" smtClean="0"/>
              <a:pPr/>
              <a:t>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84514-530E-4043-838C-0547375013B4}" type="datetimeFigureOut">
              <a:rPr lang="en-US" smtClean="0"/>
              <a:pPr/>
              <a:t>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D84514-530E-4043-838C-0547375013B4}" type="datetimeFigureOut">
              <a:rPr lang="en-US" smtClean="0"/>
              <a:pPr/>
              <a:t>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DFF6A-3D8D-4292-BD3C-4A05166E8AC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D84514-530E-4043-838C-0547375013B4}" type="datetimeFigureOut">
              <a:rPr lang="en-US" smtClean="0"/>
              <a:pPr/>
              <a:t>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D84514-530E-4043-838C-0547375013B4}" type="datetimeFigureOut">
              <a:rPr lang="en-US" smtClean="0"/>
              <a:pPr/>
              <a:t>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D84514-530E-4043-838C-0547375013B4}" type="datetimeFigureOut">
              <a:rPr lang="en-US" smtClean="0"/>
              <a:pPr/>
              <a:t>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84514-530E-4043-838C-0547375013B4}" type="datetimeFigureOut">
              <a:rPr lang="en-US" smtClean="0"/>
              <a:pPr/>
              <a:t>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D84514-530E-4043-838C-0547375013B4}" type="datetimeFigureOut">
              <a:rPr lang="en-US" smtClean="0"/>
              <a:pPr/>
              <a:t>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DFF6A-3D8D-4292-BD3C-4A05166E8AC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D84514-530E-4043-838C-0547375013B4}" type="datetimeFigureOut">
              <a:rPr lang="en-US" smtClean="0"/>
              <a:pPr/>
              <a:t>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1"/>
            <a:ext cx="609600" cy="365125"/>
          </a:xfrm>
        </p:spPr>
        <p:txBody>
          <a:bodyPr/>
          <a:lstStyle/>
          <a:p>
            <a:fld id="{DA1DFF6A-3D8D-4292-BD3C-4A05166E8AC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D84514-530E-4043-838C-0547375013B4}" type="datetimeFigureOut">
              <a:rPr lang="en-US" smtClean="0"/>
              <a:pPr/>
              <a:t>9/12/2021</a:t>
            </a:fld>
            <a:endParaRPr lang="en-IN"/>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1DFF6A-3D8D-4292-BD3C-4A05166E8AC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pic>
        <p:nvPicPr>
          <p:cNvPr id="33" name="Google Shape;33;p1"/>
          <p:cNvPicPr preferRelativeResize="0"/>
          <p:nvPr/>
        </p:nvPicPr>
        <p:blipFill>
          <a:blip r:embed="rId2">
            <a:alphaModFix/>
          </a:blip>
          <a:stretch>
            <a:fillRect/>
          </a:stretch>
        </p:blipFill>
        <p:spPr>
          <a:xfrm>
            <a:off x="323475" y="849750"/>
            <a:ext cx="8398550" cy="5562276"/>
          </a:xfrm>
          <a:prstGeom prst="rect">
            <a:avLst/>
          </a:prstGeom>
          <a:noFill/>
          <a:ln>
            <a:noFill/>
          </a:ln>
        </p:spPr>
      </p:pic>
      <p:sp>
        <p:nvSpPr>
          <p:cNvPr id="34" name="Google Shape;34;p1"/>
          <p:cNvSpPr txBox="1"/>
          <p:nvPr/>
        </p:nvSpPr>
        <p:spPr>
          <a:xfrm rot="-810">
            <a:off x="3563691" y="4965983"/>
            <a:ext cx="63654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GB">
                <a:latin typeface="Constantia"/>
                <a:ea typeface="Constantia"/>
                <a:cs typeface="Constantia"/>
                <a:sym typeface="Constantia"/>
              </a:rPr>
              <a:t>##YOUR OWN STORY</a:t>
            </a:r>
            <a:endParaRPr>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oper Black" pitchFamily="18" charset="0"/>
              </a:rPr>
              <a:t>THE X-FACTOR OF OUR PRODUCT !!!</a:t>
            </a:r>
            <a:endParaRPr lang="en-IN" sz="3200" dirty="0">
              <a:latin typeface="Cooper Black" pitchFamily="18" charset="0"/>
            </a:endParaRPr>
          </a:p>
        </p:txBody>
      </p:sp>
      <p:sp>
        <p:nvSpPr>
          <p:cNvPr id="3" name="Content Placeholder 2"/>
          <p:cNvSpPr>
            <a:spLocks noGrp="1"/>
          </p:cNvSpPr>
          <p:nvPr>
            <p:ph idx="1"/>
          </p:nvPr>
        </p:nvSpPr>
        <p:spPr/>
        <p:txBody>
          <a:bodyPr/>
          <a:lstStyle/>
          <a:p>
            <a:r>
              <a:rPr lang="en-GB" sz="2400" dirty="0" smtClean="0"/>
              <a:t>We will customize the web app, taking it from a functional state to a production-ready state. This will involve finding and handling error cases, adding accessibility features, allowing for localization, mediator free service etc.</a:t>
            </a:r>
          </a:p>
          <a:p>
            <a:r>
              <a:rPr lang="en-GB" sz="2400" dirty="0" smtClean="0"/>
              <a:t>There’ll be vouchers and coupons for repetitive customers as well as first time customers.</a:t>
            </a:r>
          </a:p>
          <a:p>
            <a:r>
              <a:rPr lang="en-GB" sz="2400" dirty="0" smtClean="0"/>
              <a:t>Customer and owner will have their own encrypted accounts and encrypted payment linking options cause privacy and security are a must.</a:t>
            </a:r>
          </a:p>
          <a:p>
            <a:r>
              <a:rPr lang="en-GB" sz="2400" dirty="0" smtClean="0"/>
              <a:t>Multiple Payment options. </a:t>
            </a:r>
          </a:p>
          <a:p>
            <a:endParaRPr lang="en-GB" sz="2400" dirty="0" smtClean="0"/>
          </a:p>
          <a:p>
            <a:endParaRPr lang="en-GB" sz="2400"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lstStyle/>
          <a:p>
            <a:pPr>
              <a:buFont typeface="Arial" pitchFamily="34" charset="0"/>
              <a:buChar char="•"/>
            </a:pPr>
            <a:endParaRPr lang="en-GB" sz="2400" dirty="0" smtClean="0"/>
          </a:p>
          <a:p>
            <a:pPr>
              <a:buFont typeface="Arial" pitchFamily="34" charset="0"/>
              <a:buChar char="•"/>
            </a:pPr>
            <a:r>
              <a:rPr lang="en-GB" sz="2400" dirty="0" smtClean="0"/>
              <a:t>Aim to Customize / personalize your order.</a:t>
            </a:r>
          </a:p>
          <a:p>
            <a:r>
              <a:rPr lang="en-GB" sz="2400" dirty="0" smtClean="0"/>
              <a:t>Hyperlink and enrich username to make business grow and add hash tags in your bio.</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Wire-Frame Diagrams</a:t>
            </a:r>
            <a:endParaRPr lang="en-IN" dirty="0"/>
          </a:p>
        </p:txBody>
      </p:sp>
      <p:pic>
        <p:nvPicPr>
          <p:cNvPr id="4" name="Content Placeholder 3" descr="New Wireframe 1.png"/>
          <p:cNvPicPr>
            <a:picLocks noGrp="1" noChangeAspect="1"/>
          </p:cNvPicPr>
          <p:nvPr>
            <p:ph idx="1"/>
          </p:nvPr>
        </p:nvPicPr>
        <p:blipFill>
          <a:blip r:embed="rId2"/>
          <a:stretch>
            <a:fillRect/>
          </a:stretch>
        </p:blipFill>
        <p:spPr>
          <a:xfrm>
            <a:off x="1039273" y="1935163"/>
            <a:ext cx="7065453" cy="438943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Wireframe 2.png"/>
          <p:cNvPicPr>
            <a:picLocks noGrp="1" noChangeAspect="1"/>
          </p:cNvPicPr>
          <p:nvPr>
            <p:ph idx="1"/>
          </p:nvPr>
        </p:nvPicPr>
        <p:blipFill>
          <a:blip r:embed="rId2"/>
          <a:stretch>
            <a:fillRect/>
          </a:stretch>
        </p:blipFill>
        <p:spPr>
          <a:xfrm>
            <a:off x="428597" y="1000108"/>
            <a:ext cx="8286808" cy="532449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2"/>
          <p:cNvSpPr txBox="1"/>
          <p:nvPr>
            <p:ph idx="1" type="body"/>
          </p:nvPr>
        </p:nvSpPr>
        <p:spPr>
          <a:xfrm>
            <a:off x="457200" y="1676385"/>
            <a:ext cx="8229600" cy="5181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GB"/>
              <a:t>The competitive world along with digitalization and  covid -19  has made it hard for new budding businesses to set a foot in the market. </a:t>
            </a:r>
            <a:endParaRPr/>
          </a:p>
          <a:p>
            <a:pPr indent="-274320" lvl="0" marL="274320" rtl="0" algn="l">
              <a:spcBef>
                <a:spcPts val="520"/>
              </a:spcBef>
              <a:spcAft>
                <a:spcPts val="0"/>
              </a:spcAft>
              <a:buSzPts val="2470"/>
              <a:buNone/>
            </a:pPr>
            <a:r>
              <a:t/>
            </a:r>
            <a:endParaRPr/>
          </a:p>
          <a:p>
            <a:pPr indent="-274320" lvl="0" marL="274320" rtl="0" algn="l">
              <a:spcBef>
                <a:spcPts val="520"/>
              </a:spcBef>
              <a:spcAft>
                <a:spcPts val="0"/>
              </a:spcAft>
              <a:buSzPts val="2470"/>
              <a:buChar char="⚫"/>
            </a:pPr>
            <a:r>
              <a:rPr lang="en-GB"/>
              <a:t>   The “BAKER’S TABLE”  is typically a web app which would be designed for budding businesses who are trying to set their foot in the market and eventually expand it, by providing them with facility to have one to one interaction with their customers.</a:t>
            </a:r>
            <a:endParaRPr/>
          </a:p>
        </p:txBody>
      </p:sp>
      <p:sp>
        <p:nvSpPr>
          <p:cNvPr id="37" name="Google Shape;37;p2"/>
          <p:cNvSpPr txBox="1"/>
          <p:nvPr/>
        </p:nvSpPr>
        <p:spPr>
          <a:xfrm flipH="1">
            <a:off x="914400" y="968854"/>
            <a:ext cx="7315200" cy="992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GB" sz="2600">
                <a:solidFill>
                  <a:schemeClr val="dk2"/>
                </a:solidFill>
                <a:highlight>
                  <a:srgbClr val="FFFFFF"/>
                </a:highlight>
                <a:latin typeface="Comic Sans MS"/>
                <a:ea typeface="Comic Sans MS"/>
                <a:cs typeface="Comic Sans MS"/>
                <a:sym typeface="Comic Sans MS"/>
              </a:rPr>
              <a:t>What is “THE BAKER’S TABLE” ??</a:t>
            </a:r>
            <a:endParaRPr b="1" sz="2600">
              <a:solidFill>
                <a:schemeClr val="dk2"/>
              </a:solidFill>
              <a:highlight>
                <a:srgbClr val="FFFFFF"/>
              </a:highlight>
              <a:latin typeface="Comic Sans MS"/>
              <a:ea typeface="Comic Sans MS"/>
              <a:cs typeface="Comic Sans MS"/>
              <a:sym typeface="Comic Sans MS"/>
            </a:endParaRPr>
          </a:p>
          <a:p>
            <a:pPr indent="0" lvl="0" marL="0" rtl="0" algn="ctr">
              <a:spcBef>
                <a:spcPts val="0"/>
              </a:spcBef>
              <a:spcAft>
                <a:spcPts val="0"/>
              </a:spcAft>
              <a:buNone/>
            </a:pPr>
            <a:r>
              <a:t/>
            </a:r>
            <a:endParaRPr b="1" sz="2600">
              <a:solidFill>
                <a:schemeClr val="dk2"/>
              </a:solidFill>
              <a:highlight>
                <a:srgbClr val="FFFFFF"/>
              </a:highlight>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oper Black" pitchFamily="18" charset="0"/>
              </a:rPr>
              <a:t>CONCEPT BEHIND THIS PROJECT!!</a:t>
            </a:r>
            <a:endParaRPr lang="en-IN" sz="3200" dirty="0">
              <a:latin typeface="Cooper Black" pitchFamily="18" charset="0"/>
            </a:endParaRPr>
          </a:p>
        </p:txBody>
      </p:sp>
      <p:sp>
        <p:nvSpPr>
          <p:cNvPr id="3" name="Content Placeholder 2"/>
          <p:cNvSpPr>
            <a:spLocks noGrp="1"/>
          </p:cNvSpPr>
          <p:nvPr>
            <p:ph idx="1"/>
          </p:nvPr>
        </p:nvSpPr>
        <p:spPr/>
        <p:txBody>
          <a:bodyPr/>
          <a:lstStyle/>
          <a:p>
            <a:r>
              <a:rPr lang="en-US" dirty="0" smtClean="0"/>
              <a:t>Many small and new businesses these days face a lot of</a:t>
            </a:r>
            <a:r>
              <a:rPr lang="en-IN" dirty="0" smtClean="0"/>
              <a:t> problems to expand their businesses .We intend to provide them a platform to expand it and  where the owner and customer have one to one interaction .</a:t>
            </a:r>
          </a:p>
          <a:p>
            <a:endParaRPr lang="en-IN" dirty="0" smtClean="0"/>
          </a:p>
          <a:p>
            <a:r>
              <a:rPr lang="en-US" dirty="0" smtClean="0"/>
              <a:t>We at the same time intend to maintain the authenticity and originality of the businesses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5"/>
            <a:ext cx="8229600" cy="5181616"/>
          </a:xfrm>
        </p:spPr>
        <p:txBody>
          <a:bodyPr/>
          <a:lstStyle/>
          <a:p>
            <a:r>
              <a:rPr lang="en-GB" sz="2400" dirty="0" smtClean="0"/>
              <a:t>-&gt;Establishing A Local for vocal solution for enriching the small local shops to gain one to one owner, customer experience through a single platform.</a:t>
            </a:r>
          </a:p>
          <a:p>
            <a:r>
              <a:rPr lang="en-GB" sz="2400" dirty="0" smtClean="0"/>
              <a:t>-&gt;Our Solution To The business problem will include a web application     based prototype.</a:t>
            </a:r>
          </a:p>
          <a:p>
            <a:r>
              <a:rPr lang="en-GB" sz="2400" dirty="0" smtClean="0"/>
              <a:t>-&gt;There’ll be personalized delivery from your Bakery.</a:t>
            </a:r>
          </a:p>
          <a:p>
            <a:r>
              <a:rPr lang="en-GB" sz="2400" dirty="0" smtClean="0"/>
              <a:t>-&gt;Instant push notification for client and customer.</a:t>
            </a:r>
          </a:p>
          <a:p>
            <a:r>
              <a:rPr lang="en-GB" sz="2400" dirty="0" smtClean="0"/>
              <a:t>-&gt;Feedback and review rating option.</a:t>
            </a:r>
          </a:p>
          <a:p>
            <a:r>
              <a:rPr lang="en-GB" sz="2400" dirty="0" smtClean="0"/>
              <a:t>-&gt;Multiple Payment options. </a:t>
            </a:r>
          </a:p>
          <a:p>
            <a:endParaRPr lang="en-IN" dirty="0"/>
          </a:p>
        </p:txBody>
      </p:sp>
      <p:sp>
        <p:nvSpPr>
          <p:cNvPr id="5" name="Rectangle 4"/>
          <p:cNvSpPr/>
          <p:nvPr/>
        </p:nvSpPr>
        <p:spPr>
          <a:xfrm>
            <a:off x="500035" y="2547892"/>
            <a:ext cx="8358245" cy="523220"/>
          </a:xfrm>
          <a:prstGeom prst="rect">
            <a:avLst/>
          </a:prstGeom>
        </p:spPr>
        <p:txBody>
          <a:bodyPr wrap="square">
            <a:spAutoFit/>
          </a:bodyPr>
          <a:lstStyle/>
          <a:p>
            <a:pPr lvl="0"/>
            <a:endParaRPr lang="en-IN" sz="2800" dirty="0">
              <a:solidFill>
                <a:prstClr val="black"/>
              </a:solidFill>
              <a:latin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oper Black" pitchFamily="18" charset="0"/>
              </a:rPr>
              <a:t>INDUSTRY IMPACT         </a:t>
            </a:r>
            <a:endParaRPr lang="en-IN" sz="3200" dirty="0">
              <a:latin typeface="Cooper Black" pitchFamily="18" charset="0"/>
            </a:endParaRPr>
          </a:p>
        </p:txBody>
      </p:sp>
      <p:sp>
        <p:nvSpPr>
          <p:cNvPr id="4" name="Content Placeholder 3"/>
          <p:cNvSpPr>
            <a:spLocks noGrp="1"/>
          </p:cNvSpPr>
          <p:nvPr>
            <p:ph idx="1"/>
          </p:nvPr>
        </p:nvSpPr>
        <p:spPr/>
        <p:txBody>
          <a:bodyPr/>
          <a:lstStyle/>
          <a:p>
            <a:r>
              <a:rPr lang="en-GB" sz="2400" dirty="0" smtClean="0"/>
              <a:t>Establishing A Local for vocal solution for enriching the small local shops to gain one to one owner, customer experience through a single platform.</a:t>
            </a:r>
          </a:p>
          <a:p>
            <a:pPr>
              <a:buFont typeface="Arial" pitchFamily="34" charset="0"/>
              <a:buChar char="•"/>
            </a:pPr>
            <a:r>
              <a:rPr lang="en-GB" sz="2400" dirty="0" smtClean="0"/>
              <a:t>The pandemic has really affected the small shop owners in many ways and therefore to help them regain their business and get it back on the track.</a:t>
            </a:r>
          </a:p>
          <a:p>
            <a:pPr>
              <a:buFont typeface="Arial" pitchFamily="34" charset="0"/>
              <a:buChar char="•"/>
            </a:pPr>
            <a:r>
              <a:rPr lang="en-GB" sz="2400" dirty="0" smtClean="0"/>
              <a:t>Also it will increase clientele of the business by improving their communication with customers and help them with task such as delivery.</a:t>
            </a:r>
          </a:p>
          <a:p>
            <a:pPr>
              <a:buFont typeface="Arial" pitchFamily="34" charset="0"/>
              <a:buChar char="•"/>
            </a:pPr>
            <a:endParaRPr lang="en-GB"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oper Black" pitchFamily="18" charset="0"/>
              </a:rPr>
              <a:t> TECHNOLOGIES USED..</a:t>
            </a:r>
            <a:endParaRPr lang="en-IN" sz="3200" dirty="0">
              <a:latin typeface="Cooper Black" pitchFamily="18" charset="0"/>
            </a:endParaRPr>
          </a:p>
        </p:txBody>
      </p:sp>
      <p:sp>
        <p:nvSpPr>
          <p:cNvPr id="3" name="Content Placeholder 2"/>
          <p:cNvSpPr>
            <a:spLocks noGrp="1"/>
          </p:cNvSpPr>
          <p:nvPr>
            <p:ph idx="1"/>
          </p:nvPr>
        </p:nvSpPr>
        <p:spPr/>
        <p:txBody>
          <a:bodyPr/>
          <a:lstStyle/>
          <a:p>
            <a:r>
              <a:rPr lang="en-GB" sz="2400" dirty="0" smtClean="0"/>
              <a:t>The technology stack to be used for  web application will include </a:t>
            </a:r>
          </a:p>
          <a:p>
            <a:r>
              <a:rPr lang="en-GB" sz="2400" dirty="0" smtClean="0"/>
              <a:t>Angular for front end Development </a:t>
            </a:r>
          </a:p>
          <a:p>
            <a:r>
              <a:rPr lang="en-GB" sz="2400" dirty="0" smtClean="0"/>
              <a:t>My SQL for database management  and </a:t>
            </a:r>
          </a:p>
          <a:p>
            <a:r>
              <a:rPr lang="en-GB" sz="2400" dirty="0" smtClean="0"/>
              <a:t>Node Js for backend management.</a:t>
            </a:r>
            <a:endParaRPr lang="en-IN" dirty="0"/>
          </a:p>
        </p:txBody>
      </p:sp>
      <p:pic>
        <p:nvPicPr>
          <p:cNvPr id="4" name="Picture 3" descr="serverless backend.JPG"/>
          <p:cNvPicPr>
            <a:picLocks noChangeAspect="1"/>
          </p:cNvPicPr>
          <p:nvPr/>
        </p:nvPicPr>
        <p:blipFill>
          <a:blip r:embed="rId2"/>
          <a:stretch>
            <a:fillRect/>
          </a:stretch>
        </p:blipFill>
        <p:spPr>
          <a:xfrm>
            <a:off x="571472" y="4143380"/>
            <a:ext cx="7715304" cy="229553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642934"/>
          </a:xfrm>
        </p:spPr>
        <p:txBody>
          <a:bodyPr>
            <a:normAutofit/>
          </a:bodyPr>
          <a:lstStyle/>
          <a:p>
            <a:r>
              <a:rPr lang="en-US" sz="3200" dirty="0" smtClean="0">
                <a:latin typeface="Cooper Black" pitchFamily="18" charset="0"/>
              </a:rPr>
              <a:t>IBM SERVICES WE USED …</a:t>
            </a:r>
            <a:endParaRPr lang="en-IN" sz="3200" dirty="0">
              <a:latin typeface="Cooper Black" pitchFamily="18" charset="0"/>
            </a:endParaRPr>
          </a:p>
        </p:txBody>
      </p:sp>
      <p:sp>
        <p:nvSpPr>
          <p:cNvPr id="4" name="Content Placeholder 3"/>
          <p:cNvSpPr>
            <a:spLocks noGrp="1"/>
          </p:cNvSpPr>
          <p:nvPr>
            <p:ph idx="1"/>
          </p:nvPr>
        </p:nvSpPr>
        <p:spPr>
          <a:xfrm>
            <a:off x="457200" y="1000108"/>
            <a:ext cx="8229600" cy="5500726"/>
          </a:xfrm>
        </p:spPr>
        <p:txBody>
          <a:bodyPr>
            <a:normAutofit/>
          </a:bodyPr>
          <a:lstStyle/>
          <a:p>
            <a:r>
              <a:rPr lang="en-GB" sz="2000" b="1" dirty="0" smtClean="0"/>
              <a:t>IBM® Db2® Warehouse </a:t>
            </a:r>
            <a:r>
              <a:rPr lang="en-GB" sz="2000" dirty="0" smtClean="0"/>
              <a:t>on Cloud is a fully managed, elastic cloud data warehouse that delivers independent scaling of storage and compute.</a:t>
            </a:r>
          </a:p>
          <a:p>
            <a:r>
              <a:rPr lang="en-GB" sz="2000" dirty="0" smtClean="0"/>
              <a:t>IBM Cloud® offers purpose-built databases that deliver high availability, enhanced security and scalable performance. ... </a:t>
            </a:r>
            <a:r>
              <a:rPr lang="en-GB" sz="2000" dirty="0" err="1" smtClean="0"/>
              <a:t>DBaaS</a:t>
            </a:r>
            <a:r>
              <a:rPr lang="en-GB" sz="2000" dirty="0" smtClean="0"/>
              <a:t> solutions on IBM Cloud include auto provisioning, hosting, and 24x7 management with automated high availability, backup and restore, version upgrades, security and more.</a:t>
            </a:r>
          </a:p>
          <a:p>
            <a:r>
              <a:rPr lang="en-GB" sz="2000" b="1" dirty="0" err="1" smtClean="0"/>
              <a:t>Serverless</a:t>
            </a:r>
            <a:r>
              <a:rPr lang="en-GB" sz="2000" b="1" dirty="0" smtClean="0"/>
              <a:t> </a:t>
            </a:r>
            <a:r>
              <a:rPr lang="en-GB" sz="2000" b="1" dirty="0" err="1" smtClean="0"/>
              <a:t>Backends</a:t>
            </a:r>
            <a:endParaRPr lang="en-GB" sz="2000" b="1" dirty="0" smtClean="0"/>
          </a:p>
          <a:p>
            <a:r>
              <a:rPr lang="en-GB" sz="2000" dirty="0" smtClean="0"/>
              <a:t>Expose application logic by implementing </a:t>
            </a:r>
            <a:r>
              <a:rPr lang="en-GB" sz="2000" dirty="0" err="1" smtClean="0"/>
              <a:t>serverless</a:t>
            </a:r>
            <a:r>
              <a:rPr lang="en-GB" sz="2000" dirty="0" smtClean="0"/>
              <a:t> </a:t>
            </a:r>
            <a:r>
              <a:rPr lang="en-GB" sz="2000" dirty="0" err="1" smtClean="0"/>
              <a:t>microservices</a:t>
            </a:r>
            <a:r>
              <a:rPr lang="en-GB" sz="2000" dirty="0" smtClean="0"/>
              <a:t>. Simply map your functions to well-defined API endpoints any client can call by making use of Web Actions or our latest API Gateway integration.</a:t>
            </a:r>
          </a:p>
          <a:p>
            <a:r>
              <a:rPr lang="en-GB" sz="2000" dirty="0" smtClean="0"/>
              <a:t>Users may build their own private cloud or purchase services hosted on the IBM cloud. Users may also purchase IBM hardware, software and services to build their customized cloud environment.</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29600" cy="5500726"/>
          </a:xfrm>
        </p:spPr>
        <p:txBody>
          <a:bodyPr>
            <a:normAutofit/>
          </a:bodyPr>
          <a:lstStyle/>
          <a:p>
            <a:r>
              <a:rPr lang="en-GB" sz="2000" b="1" dirty="0" smtClean="0"/>
              <a:t>Watson </a:t>
            </a:r>
            <a:r>
              <a:rPr lang="en-GB" sz="2000" b="1" dirty="0" smtClean="0"/>
              <a:t>Assistant/</a:t>
            </a:r>
            <a:r>
              <a:rPr lang="en-GB" sz="2000" b="1" dirty="0" smtClean="0"/>
              <a:t>Watson Natural Language </a:t>
            </a:r>
            <a:r>
              <a:rPr lang="en-GB" sz="2000" b="1" dirty="0" smtClean="0"/>
              <a:t>Understanding</a:t>
            </a:r>
            <a:endParaRPr lang="en-GB" sz="2000" b="1" dirty="0" smtClean="0"/>
          </a:p>
          <a:p>
            <a:r>
              <a:rPr lang="en-GB" sz="2000" dirty="0" smtClean="0"/>
              <a:t>Provide customers with fast, consistent and accurate answers across any application, device or channel</a:t>
            </a:r>
            <a:r>
              <a:rPr lang="en-GB" sz="2000" dirty="0" smtClean="0"/>
              <a:t>.</a:t>
            </a:r>
            <a:endParaRPr lang="en-GB" sz="2000" dirty="0" smtClean="0"/>
          </a:p>
          <a:p>
            <a:r>
              <a:rPr lang="en-GB" sz="2000" dirty="0" smtClean="0"/>
              <a:t>Increase </a:t>
            </a:r>
            <a:r>
              <a:rPr lang="en-GB" sz="2000" dirty="0" smtClean="0"/>
              <a:t>understanding of human language by analyzing text and </a:t>
            </a:r>
            <a:r>
              <a:rPr lang="en-GB" sz="2000" dirty="0" smtClean="0"/>
              <a:t>identifying </a:t>
            </a:r>
            <a:r>
              <a:rPr lang="en-GB" sz="2000" dirty="0" smtClean="0"/>
              <a:t>concepts, keywords, categories, sentiment, and more</a:t>
            </a:r>
            <a:r>
              <a:rPr lang="en-GB" sz="2000" dirty="0" smtClean="0"/>
              <a:t>.</a:t>
            </a:r>
          </a:p>
          <a:p>
            <a:endParaRPr lang="en-GB" sz="2000" dirty="0" smtClean="0"/>
          </a:p>
          <a:p>
            <a:r>
              <a:rPr lang="en-GB" sz="2000" b="1" dirty="0" smtClean="0"/>
              <a:t>IBM Cloud container</a:t>
            </a:r>
          </a:p>
          <a:p>
            <a:r>
              <a:rPr lang="en-GB" sz="2000" dirty="0" smtClean="0"/>
              <a:t>Containers are a form of operating system virtualization. A single container might be used to run anything from a small </a:t>
            </a:r>
            <a:r>
              <a:rPr lang="en-GB" sz="2000" dirty="0" err="1" smtClean="0"/>
              <a:t>microservice</a:t>
            </a:r>
            <a:r>
              <a:rPr lang="en-GB" sz="2000" dirty="0" smtClean="0"/>
              <a:t> or software process to a larger application. Inside a container are all the necessary executables, binary code, libraries, and configuration files.</a:t>
            </a:r>
          </a:p>
          <a:p>
            <a:r>
              <a:rPr lang="en-GB" sz="2000" dirty="0" smtClean="0"/>
              <a:t>Containers are packages of software that contain all of the necessary elements to run in any environment. In this way, containers </a:t>
            </a:r>
            <a:r>
              <a:rPr lang="en-GB" sz="2000" dirty="0" err="1" smtClean="0"/>
              <a:t>virtualize</a:t>
            </a:r>
            <a:r>
              <a:rPr lang="en-GB" sz="2000" dirty="0" smtClean="0"/>
              <a:t> the operating system and run anywhere, from a private data </a:t>
            </a:r>
            <a:r>
              <a:rPr lang="en-GB" sz="2000" dirty="0" err="1" smtClean="0"/>
              <a:t>center</a:t>
            </a:r>
            <a:r>
              <a:rPr lang="en-GB" sz="2000" dirty="0" smtClean="0"/>
              <a:t> to the public cloud or even on a developer's personal laptop.</a:t>
            </a: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29576" cy="1143000"/>
          </a:xfrm>
        </p:spPr>
        <p:txBody>
          <a:bodyPr>
            <a:normAutofit/>
          </a:bodyPr>
          <a:lstStyle/>
          <a:p>
            <a:r>
              <a:rPr lang="en-US" sz="3200" dirty="0" smtClean="0">
                <a:latin typeface="Cooper Black" pitchFamily="18" charset="0"/>
              </a:rPr>
              <a:t>EXTENT OF </a:t>
            </a:r>
            <a:r>
              <a:rPr lang="en-US" sz="3200" dirty="0" smtClean="0">
                <a:latin typeface="Cooper Black" pitchFamily="18" charset="0"/>
              </a:rPr>
              <a:t>IMPLEMENTATION</a:t>
            </a:r>
            <a:endParaRPr lang="en-IN" sz="3200" dirty="0">
              <a:latin typeface="Cooper Black" pitchFamily="18" charset="0"/>
            </a:endParaRPr>
          </a:p>
        </p:txBody>
      </p:sp>
      <p:sp>
        <p:nvSpPr>
          <p:cNvPr id="3" name="Content Placeholder 2"/>
          <p:cNvSpPr>
            <a:spLocks noGrp="1"/>
          </p:cNvSpPr>
          <p:nvPr>
            <p:ph idx="1"/>
          </p:nvPr>
        </p:nvSpPr>
        <p:spPr/>
        <p:txBody>
          <a:bodyPr/>
          <a:lstStyle/>
          <a:p>
            <a:r>
              <a:rPr lang="en-US" dirty="0" smtClean="0"/>
              <a:t>This web app right now solely focuses on small and new bakery shops</a:t>
            </a:r>
          </a:p>
          <a:p>
            <a:r>
              <a:rPr lang="en-US" dirty="0" smtClean="0"/>
              <a:t>We aim to develop our web app  for more than just bakeries such as  handcraft shops ,gyms and as We believe in maintaining the authenticity and originality and are bound to be credible to our  customers .we would ensure that our services do not  lack.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