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FF7E5-705A-4189-9AB7-C15B5843563E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351E8-4F92-4C31-A399-8ACE6F08E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28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6E8C-4839-40CF-A46F-FD20BFD87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5A0B9-14FB-47F7-857A-07EEC5B41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9B1B9-DDB5-4636-ABCD-82004D914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F15F-8E37-4573-971F-36C6DA27506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6448E-B992-4366-92FB-1772B9D9F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C89C4-41C3-45B5-8C9B-286DC7E78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2251-6691-4D31-928E-5706F6B0D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90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2EFB8-29CA-49DB-BAF9-E7B1E9A4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5AD25-E28A-424E-AD4E-04D85D4EA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8A638-8522-48E1-BF85-6F37C1DA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F15F-8E37-4573-971F-36C6DA27506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28F4A-8E02-4915-A222-F947F72A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E9533-308F-49B0-9AC2-A15754AA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2251-6691-4D31-928E-5706F6B0D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7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E1E7A-0FE8-460D-848B-0A585EFBB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26437-0005-49B8-8001-781FCF43F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EC679-E2CE-40E4-A0DD-235B4EF6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F15F-8E37-4573-971F-36C6DA27506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3B2DF-6674-432D-9805-AB88E540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DE1AC-8CDE-4169-BD5D-61EDFA1F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2251-6691-4D31-928E-5706F6B0D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84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48C3B-8D5A-4646-AD4F-155423D3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4BFF-CFFC-4E36-B929-29E277131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4D8E8-0EB7-496E-A887-E6A814A5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F15F-8E37-4573-971F-36C6DA27506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A54AB-23C4-43C3-9263-4E46C997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EFDB3-434D-48C1-937E-9346A781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2251-6691-4D31-928E-5706F6B0D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12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6FCC-B6BE-4394-9602-EEF148063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64D87-D8DE-4F0D-8C6A-57CD9FA62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8252-87B3-4A61-B290-17BF996C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F15F-8E37-4573-971F-36C6DA27506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C912F-BF44-4B57-8BA0-E26AE67B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46958-EC44-4800-9EFF-FE51DE3E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2251-6691-4D31-928E-5706F6B0D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58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AC51-E1BE-4EBB-A0A2-BDF5AA69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4B115-E91D-4DB2-8CB4-CC2BE6F44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109C4-3B40-4B57-8241-76F9B86FC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E5B07-EDBE-4B76-933F-A28BD029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F15F-8E37-4573-971F-36C6DA27506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21BA1-682C-464A-A8EE-FBC38A23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9AE89-F04F-4408-A6FE-9627B5EB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2251-6691-4D31-928E-5706F6B0D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83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DD72-03DB-4280-BFF4-60BA5F578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E4C6C-4855-4103-99CE-A1EDF7538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62BE0-63D2-4FDD-9C60-40CEDA7FE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9D7FE4-FBD3-4F1B-8890-C4291A3F8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896560-C9BF-4535-8D2A-D24BE2500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EC9554-55CA-4CE6-A261-888E825E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F15F-8E37-4573-971F-36C6DA27506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099298-2119-48CB-BFD2-224958C9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5487C7-D737-48A7-A432-9EFECEF98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2251-6691-4D31-928E-5706F6B0D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438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2229-2B7A-4A8D-9F7A-39CD7B6B1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2D10A-BA15-4E9F-8590-4CF22BD97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F15F-8E37-4573-971F-36C6DA27506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307D2-F4C2-403F-9D0F-1897D909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71EF6-1434-4579-911B-DEFB5A24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2251-6691-4D31-928E-5706F6B0D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39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EBB876-4EAF-4F4B-98A9-75F281BF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F15F-8E37-4573-971F-36C6DA27506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EB846A-BDE5-49DA-90FC-8C93FBF6A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D735C-0ABA-4410-8AC5-94818163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2251-6691-4D31-928E-5706F6B0D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23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7A620-03B7-4913-BF35-4B2CEE49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1AD72-B676-4480-AC44-3EA127C6C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448B1-1683-4F28-A125-CC026F06A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8C468-0911-47F8-BB48-6E51119E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F15F-8E37-4573-971F-36C6DA27506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2C506-83B6-46A3-AFB2-5C4D734E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880FB-95DD-4B18-B3B1-7DC6A7B6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2251-6691-4D31-928E-5706F6B0D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61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C102-A650-4C3B-ACA7-27D7B2A63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14658B-80ED-43FC-9A16-C3FBF7899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B4F88-4D0E-4B41-B3FC-72B0D7137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55D2A-D92A-4CDB-967E-CBA9D7CF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F15F-8E37-4573-971F-36C6DA27506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AF496-8AD6-475C-A80A-7891AD2F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F4F01-B2A9-4AAC-AA79-13A6FC2B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2251-6691-4D31-928E-5706F6B0D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4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86B5BF-94AB-47F1-B0F3-BEC9B570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4C232-1E39-4BA2-9B21-7D53684DB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E3CF9-81A4-47E1-B2FD-E6292E1C0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0F15F-8E37-4573-971F-36C6DA27506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25DA1-6A43-4F7D-9A36-01D4A082E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90072-4F1F-42D3-8194-EBB31B3D5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F2251-6691-4D31-928E-5706F6B0D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54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6591-397E-45F0-9CF5-5D6DE800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375" y="2611176"/>
            <a:ext cx="11634926" cy="1325563"/>
          </a:xfrm>
        </p:spPr>
        <p:txBody>
          <a:bodyPr/>
          <a:lstStyle/>
          <a:p>
            <a:pPr algn="ctr"/>
            <a:r>
              <a:rPr lang="en-US" dirty="0"/>
              <a:t>Order Checkout &amp; </a:t>
            </a:r>
            <a:r>
              <a:rPr lang="en-US" dirty="0" err="1"/>
              <a:t>OrderSubmitted</a:t>
            </a:r>
            <a:r>
              <a:rPr lang="en-US" dirty="0"/>
              <a:t> Event Flow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78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8DB4EFE-643D-464F-8CEC-12FB67B8ED17}"/>
              </a:ext>
            </a:extLst>
          </p:cNvPr>
          <p:cNvSpPr/>
          <p:nvPr/>
        </p:nvSpPr>
        <p:spPr>
          <a:xfrm>
            <a:off x="3451722" y="74948"/>
            <a:ext cx="8493155" cy="6599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00F9DF-2B85-45C1-8307-9BF71F8E61F3}"/>
              </a:ext>
            </a:extLst>
          </p:cNvPr>
          <p:cNvSpPr txBox="1"/>
          <p:nvPr/>
        </p:nvSpPr>
        <p:spPr>
          <a:xfrm>
            <a:off x="95469" y="3289214"/>
            <a:ext cx="319067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UserCheckoutAcceptedIntegrationEventHandler</a:t>
            </a:r>
            <a:endParaRPr lang="en-US" sz="1200" dirty="0"/>
          </a:p>
          <a:p>
            <a:pPr algn="ctr"/>
            <a:r>
              <a:rPr lang="en-US" sz="1200" dirty="0"/>
              <a:t>.Handle()</a:t>
            </a:r>
            <a:endParaRPr lang="en-IN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698A0-381A-439F-8150-0854E99868A6}"/>
              </a:ext>
            </a:extLst>
          </p:cNvPr>
          <p:cNvSpPr txBox="1"/>
          <p:nvPr/>
        </p:nvSpPr>
        <p:spPr>
          <a:xfrm>
            <a:off x="116481" y="4189699"/>
            <a:ext cx="312027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Order API</a:t>
            </a:r>
            <a:r>
              <a:rPr lang="en-US" sz="1200" dirty="0"/>
              <a:t> – </a:t>
            </a:r>
            <a:r>
              <a:rPr lang="en-US" sz="1200" dirty="0" err="1"/>
              <a:t>Startup.cs</a:t>
            </a:r>
            <a:endParaRPr lang="en-US" sz="1200" dirty="0"/>
          </a:p>
          <a:p>
            <a:pPr algn="ctr"/>
            <a:r>
              <a:rPr lang="en-US" sz="1200" dirty="0" err="1"/>
              <a:t>eventBus.Subscribe</a:t>
            </a:r>
            <a:endParaRPr lang="en-US" sz="1200" dirty="0"/>
          </a:p>
          <a:p>
            <a:pPr algn="ctr"/>
            <a:r>
              <a:rPr lang="en-US" sz="1200" dirty="0"/>
              <a:t>&lt;</a:t>
            </a:r>
            <a:r>
              <a:rPr lang="en-US" sz="1200" dirty="0" err="1"/>
              <a:t>UserCheckoutAcceptedIntegrationEvent</a:t>
            </a:r>
            <a:r>
              <a:rPr lang="en-US" sz="1200" dirty="0"/>
              <a:t>&gt;</a:t>
            </a:r>
            <a:endParaRPr lang="en-IN" sz="1200" dirty="0"/>
          </a:p>
        </p:txBody>
      </p:sp>
      <p:sp>
        <p:nvSpPr>
          <p:cNvPr id="8" name="Flowchart: Direct Access Storage 7">
            <a:extLst>
              <a:ext uri="{FF2B5EF4-FFF2-40B4-BE49-F238E27FC236}">
                <a16:creationId xmlns:a16="http://schemas.microsoft.com/office/drawing/2014/main" id="{A5E9EA73-7599-4F4A-BDFC-1DFED753CC9A}"/>
              </a:ext>
            </a:extLst>
          </p:cNvPr>
          <p:cNvSpPr/>
          <p:nvPr/>
        </p:nvSpPr>
        <p:spPr>
          <a:xfrm>
            <a:off x="974628" y="5164356"/>
            <a:ext cx="1394112" cy="420329"/>
          </a:xfrm>
          <a:prstGeom prst="flowChartMagneticDrum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Service Bus</a:t>
            </a:r>
            <a:endParaRPr lang="en-IN" sz="12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C17ACD-8C85-45AE-854F-3ACF21F0FC34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1671684" y="4836030"/>
            <a:ext cx="4933" cy="328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EFDDF-A529-41F7-B5A3-71B2C6B740A0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1676617" y="3750879"/>
            <a:ext cx="14190" cy="438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03DB6D-A15A-4ACC-84AA-D20CF0464EFE}"/>
              </a:ext>
            </a:extLst>
          </p:cNvPr>
          <p:cNvSpPr txBox="1"/>
          <p:nvPr/>
        </p:nvSpPr>
        <p:spPr>
          <a:xfrm>
            <a:off x="859171" y="2468863"/>
            <a:ext cx="168896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_</a:t>
            </a:r>
            <a:r>
              <a:rPr lang="en-US" sz="1200" b="1" dirty="0" err="1"/>
              <a:t>mediator.send</a:t>
            </a:r>
            <a:endParaRPr lang="en-US" sz="1200" b="1" dirty="0"/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createordercommand</a:t>
            </a:r>
            <a:r>
              <a:rPr lang="en-US" sz="1200" dirty="0"/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044415-852B-440F-922C-169A11EC32D0}"/>
              </a:ext>
            </a:extLst>
          </p:cNvPr>
          <p:cNvCxnSpPr>
            <a:cxnSpLocks/>
            <a:stCxn id="6" idx="0"/>
            <a:endCxn id="19" idx="2"/>
          </p:cNvCxnSpPr>
          <p:nvPr/>
        </p:nvCxnSpPr>
        <p:spPr>
          <a:xfrm flipV="1">
            <a:off x="1690807" y="2930528"/>
            <a:ext cx="12849" cy="35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442B100-9AEE-45C7-A4C4-73DCB0B819CB}"/>
              </a:ext>
            </a:extLst>
          </p:cNvPr>
          <p:cNvSpPr txBox="1"/>
          <p:nvPr/>
        </p:nvSpPr>
        <p:spPr>
          <a:xfrm>
            <a:off x="1643968" y="2973743"/>
            <a:ext cx="1489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CreateOrderCommand</a:t>
            </a:r>
            <a:endParaRPr lang="en-IN" sz="1100" dirty="0"/>
          </a:p>
        </p:txBody>
      </p:sp>
      <p:sp>
        <p:nvSpPr>
          <p:cNvPr id="25" name="Rectangle: Top Corners One Rounded and One Snipped 24">
            <a:extLst>
              <a:ext uri="{FF2B5EF4-FFF2-40B4-BE49-F238E27FC236}">
                <a16:creationId xmlns:a16="http://schemas.microsoft.com/office/drawing/2014/main" id="{129C7E9C-B261-4EB6-B773-D4C606E037BD}"/>
              </a:ext>
            </a:extLst>
          </p:cNvPr>
          <p:cNvSpPr/>
          <p:nvPr/>
        </p:nvSpPr>
        <p:spPr>
          <a:xfrm>
            <a:off x="1431516" y="3026468"/>
            <a:ext cx="206477" cy="176778"/>
          </a:xfrm>
          <a:prstGeom prst="snip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8289CE-6817-4F9E-916E-ED08A7FC5E62}"/>
              </a:ext>
            </a:extLst>
          </p:cNvPr>
          <p:cNvSpPr txBox="1"/>
          <p:nvPr/>
        </p:nvSpPr>
        <p:spPr>
          <a:xfrm>
            <a:off x="3444128" y="3504614"/>
            <a:ext cx="868006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_</a:t>
            </a:r>
            <a:r>
              <a:rPr lang="en-IN" sz="1200" b="1" dirty="0" err="1"/>
              <a:t>orderingIntegrationEventService.AddAndSaveEventAsync</a:t>
            </a:r>
            <a:r>
              <a:rPr lang="en-IN" sz="1200" b="1" dirty="0"/>
              <a:t>(</a:t>
            </a:r>
            <a:r>
              <a:rPr lang="en-IN" sz="1200" b="1" dirty="0" err="1"/>
              <a:t>orderStartedIntegrationEvent</a:t>
            </a:r>
            <a:r>
              <a:rPr lang="en-IN" sz="1200" b="1" dirty="0"/>
              <a:t>)</a:t>
            </a:r>
          </a:p>
          <a:p>
            <a:pPr algn="ctr"/>
            <a:r>
              <a:rPr lang="en-IN" sz="1200" b="1" i="1" dirty="0">
                <a:solidFill>
                  <a:srgbClr val="FF0000"/>
                </a:solidFill>
              </a:rPr>
              <a:t>This publishes </a:t>
            </a:r>
            <a:r>
              <a:rPr lang="en-IN" sz="1200" b="1" i="1" dirty="0" err="1">
                <a:solidFill>
                  <a:srgbClr val="FF0000"/>
                </a:solidFill>
              </a:rPr>
              <a:t>orderStartedIntegrationEvent</a:t>
            </a:r>
            <a:r>
              <a:rPr lang="en-IN" sz="1200" b="1" i="1" dirty="0">
                <a:solidFill>
                  <a:srgbClr val="FF0000"/>
                </a:solidFill>
              </a:rPr>
              <a:t> to </a:t>
            </a:r>
            <a:r>
              <a:rPr lang="en-IN" sz="1200" b="1" i="1" dirty="0" err="1">
                <a:solidFill>
                  <a:srgbClr val="FF0000"/>
                </a:solidFill>
              </a:rPr>
              <a:t>servicebus</a:t>
            </a:r>
            <a:r>
              <a:rPr lang="en-IN" sz="1200" b="1" i="1" dirty="0">
                <a:solidFill>
                  <a:srgbClr val="FF0000"/>
                </a:solidFill>
              </a:rPr>
              <a:t> via </a:t>
            </a:r>
            <a:r>
              <a:rPr lang="en-IN" sz="1200" b="1" i="1" dirty="0" err="1">
                <a:solidFill>
                  <a:srgbClr val="FF0000"/>
                </a:solidFill>
              </a:rPr>
              <a:t>TransactionBehavior</a:t>
            </a:r>
            <a:r>
              <a:rPr lang="en-IN" sz="1200" b="1" i="1" dirty="0">
                <a:solidFill>
                  <a:srgbClr val="FF0000"/>
                </a:solidFill>
              </a:rPr>
              <a:t> post processing pipeline as described in next slide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BE6C65-5B74-4369-B76B-C1ED829125D9}"/>
              </a:ext>
            </a:extLst>
          </p:cNvPr>
          <p:cNvSpPr txBox="1"/>
          <p:nvPr/>
        </p:nvSpPr>
        <p:spPr>
          <a:xfrm>
            <a:off x="3753749" y="2534261"/>
            <a:ext cx="808906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0070C0"/>
                </a:solidFill>
              </a:rPr>
              <a:t>CreateOrderCommandHandler</a:t>
            </a:r>
            <a:r>
              <a:rPr lang="en-US" sz="1200" dirty="0"/>
              <a:t> : </a:t>
            </a:r>
            <a:r>
              <a:rPr lang="en-US" sz="1200" b="1" dirty="0" err="1">
                <a:solidFill>
                  <a:srgbClr val="FF0000"/>
                </a:solidFill>
              </a:rPr>
              <a:t>mediator</a:t>
            </a:r>
            <a:r>
              <a:rPr lang="en-US" sz="1200" b="1" dirty="0" err="1"/>
              <a:t>.IRequestHandler</a:t>
            </a:r>
            <a:r>
              <a:rPr lang="en-US" sz="1200" dirty="0"/>
              <a:t>&lt;</a:t>
            </a:r>
            <a:r>
              <a:rPr lang="en-US" sz="1200" dirty="0" err="1"/>
              <a:t>CreateOrderCommand</a:t>
            </a:r>
            <a:r>
              <a:rPr lang="en-US" sz="1200" dirty="0"/>
              <a:t>, bool&gt;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5221C1-3C80-4087-AD6B-FC1C94246515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 flipH="1">
            <a:off x="7784159" y="2811260"/>
            <a:ext cx="14122" cy="693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1E3A6C-00FD-4D81-901C-B1B4EB60F0CC}"/>
              </a:ext>
            </a:extLst>
          </p:cNvPr>
          <p:cNvSpPr txBox="1"/>
          <p:nvPr/>
        </p:nvSpPr>
        <p:spPr>
          <a:xfrm>
            <a:off x="3406487" y="2775141"/>
            <a:ext cx="87411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 </a:t>
            </a:r>
            <a:r>
              <a:rPr lang="en-US" sz="1100" dirty="0" err="1"/>
              <a:t>CreateOrderCommandHandler</a:t>
            </a:r>
            <a:r>
              <a:rPr lang="en-US" sz="1100" dirty="0"/>
              <a:t> calls below method that creates and saves ‘</a:t>
            </a:r>
            <a:r>
              <a:rPr lang="en-IN" sz="1100" dirty="0" err="1"/>
              <a:t>orderStartedIntegrationEvent</a:t>
            </a:r>
            <a:r>
              <a:rPr lang="en-US" sz="1100" dirty="0"/>
              <a:t>’event  from </a:t>
            </a:r>
            <a:r>
              <a:rPr lang="en-US" sz="1100" dirty="0" err="1"/>
              <a:t>CreateOrderCommand</a:t>
            </a:r>
            <a:r>
              <a:rPr lang="en-US" sz="1100" dirty="0"/>
              <a:t>  to </a:t>
            </a:r>
            <a:r>
              <a:rPr lang="en-US" sz="1100" dirty="0" err="1"/>
              <a:t>eventstore</a:t>
            </a:r>
            <a:r>
              <a:rPr lang="en-US" sz="1100" dirty="0"/>
              <a:t> using </a:t>
            </a:r>
            <a:r>
              <a:rPr lang="en-US" sz="1100" dirty="0" err="1"/>
              <a:t>dbcontext.SaveChangesAsync</a:t>
            </a:r>
            <a:r>
              <a:rPr lang="en-US" sz="1100" dirty="0"/>
              <a:t>()</a:t>
            </a:r>
            <a:endParaRPr lang="en-IN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7DBAB7-47E8-4C38-8FEF-A417C706ADB3}"/>
              </a:ext>
            </a:extLst>
          </p:cNvPr>
          <p:cNvSpPr txBox="1"/>
          <p:nvPr/>
        </p:nvSpPr>
        <p:spPr>
          <a:xfrm>
            <a:off x="7742299" y="2107981"/>
            <a:ext cx="15119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/>
              <a:t>CreateOrderCommand</a:t>
            </a:r>
            <a:endParaRPr lang="en-IN" sz="11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0EDFC8-73D6-416D-A6EF-86318FB2C0A9}"/>
              </a:ext>
            </a:extLst>
          </p:cNvPr>
          <p:cNvSpPr txBox="1"/>
          <p:nvPr/>
        </p:nvSpPr>
        <p:spPr>
          <a:xfrm>
            <a:off x="3611013" y="2305864"/>
            <a:ext cx="7676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Mediator routes command to corresponding </a:t>
            </a:r>
            <a:r>
              <a:rPr lang="en-US" sz="1100" dirty="0" err="1"/>
              <a:t>commandhandler.Handle</a:t>
            </a:r>
            <a:r>
              <a:rPr lang="en-US" sz="1100" dirty="0"/>
              <a:t>() method following </a:t>
            </a:r>
            <a:r>
              <a:rPr lang="en-US" sz="1100" dirty="0" err="1"/>
              <a:t>IRequestHandler</a:t>
            </a:r>
            <a:r>
              <a:rPr lang="en-US" sz="1100" dirty="0"/>
              <a:t> interface definition</a:t>
            </a:r>
            <a:endParaRPr lang="en-IN" sz="1100" dirty="0"/>
          </a:p>
        </p:txBody>
      </p:sp>
      <p:sp>
        <p:nvSpPr>
          <p:cNvPr id="31" name="Rectangle: Top Corners One Rounded and One Snipped 30">
            <a:extLst>
              <a:ext uri="{FF2B5EF4-FFF2-40B4-BE49-F238E27FC236}">
                <a16:creationId xmlns:a16="http://schemas.microsoft.com/office/drawing/2014/main" id="{4FF5F43F-5267-494F-BBF8-05659CFDFDBA}"/>
              </a:ext>
            </a:extLst>
          </p:cNvPr>
          <p:cNvSpPr/>
          <p:nvPr/>
        </p:nvSpPr>
        <p:spPr>
          <a:xfrm>
            <a:off x="7538132" y="2141572"/>
            <a:ext cx="206477" cy="176778"/>
          </a:xfrm>
          <a:prstGeom prst="snip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: Top Corners One Rounded and One Snipped 32">
            <a:extLst>
              <a:ext uri="{FF2B5EF4-FFF2-40B4-BE49-F238E27FC236}">
                <a16:creationId xmlns:a16="http://schemas.microsoft.com/office/drawing/2014/main" id="{D3F7B925-81B2-4C11-8B20-75458398658E}"/>
              </a:ext>
            </a:extLst>
          </p:cNvPr>
          <p:cNvSpPr/>
          <p:nvPr/>
        </p:nvSpPr>
        <p:spPr>
          <a:xfrm>
            <a:off x="7507749" y="3264043"/>
            <a:ext cx="206477" cy="176778"/>
          </a:xfrm>
          <a:prstGeom prst="snip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4B5A4C-1561-4B6E-91C1-5F15B70044C0}"/>
              </a:ext>
            </a:extLst>
          </p:cNvPr>
          <p:cNvSpPr txBox="1"/>
          <p:nvPr/>
        </p:nvSpPr>
        <p:spPr>
          <a:xfrm>
            <a:off x="86591" y="225294"/>
            <a:ext cx="11756221" cy="18466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b="1" u="sng" dirty="0" err="1"/>
              <a:t>IPipelineBehavior</a:t>
            </a:r>
            <a:r>
              <a:rPr lang="en-IN" sz="1400" b="1" u="sng" dirty="0"/>
              <a:t> Pre-Processing Logic:</a:t>
            </a:r>
            <a:r>
              <a:rPr lang="en-IN" sz="1400" b="1" dirty="0"/>
              <a:t>                  </a:t>
            </a:r>
            <a:r>
              <a:rPr lang="en-IN" sz="1200" dirty="0" err="1"/>
              <a:t>ValidationBehaviour</a:t>
            </a:r>
            <a:r>
              <a:rPr lang="en-IN" sz="1200" dirty="0"/>
              <a:t> : </a:t>
            </a:r>
            <a:r>
              <a:rPr lang="en-IN" sz="1200" b="1" dirty="0" err="1">
                <a:solidFill>
                  <a:srgbClr val="FF0000"/>
                </a:solidFill>
              </a:rPr>
              <a:t>mediator</a:t>
            </a:r>
            <a:r>
              <a:rPr lang="en-IN" sz="1200" b="1" dirty="0" err="1"/>
              <a:t>.IPipelineBehavior</a:t>
            </a:r>
            <a:r>
              <a:rPr lang="en-IN" sz="1200" b="1" dirty="0"/>
              <a:t>,    </a:t>
            </a:r>
            <a:r>
              <a:rPr lang="en-IN" sz="1200" dirty="0" err="1"/>
              <a:t>TransactionBehaviour</a:t>
            </a:r>
            <a:r>
              <a:rPr lang="en-IN" sz="1200" dirty="0"/>
              <a:t> : </a:t>
            </a:r>
            <a:r>
              <a:rPr lang="en-IN" sz="1200" b="1" dirty="0" err="1">
                <a:solidFill>
                  <a:srgbClr val="FF0000"/>
                </a:solidFill>
              </a:rPr>
              <a:t>mediator</a:t>
            </a:r>
            <a:r>
              <a:rPr lang="en-IN" sz="1200" b="1" dirty="0" err="1"/>
              <a:t>.IPipelineBehavior</a:t>
            </a:r>
            <a:endParaRPr lang="en-IN" sz="1200" b="1" dirty="0"/>
          </a:p>
          <a:p>
            <a:endParaRPr lang="en-IN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1" dirty="0" err="1">
                <a:solidFill>
                  <a:srgbClr val="FF0000"/>
                </a:solidFill>
              </a:rPr>
              <a:t>PipelineBehavior.Handle</a:t>
            </a:r>
            <a:r>
              <a:rPr lang="en-US" sz="1200" b="1" i="1" dirty="0">
                <a:solidFill>
                  <a:srgbClr val="FF0000"/>
                </a:solidFill>
              </a:rPr>
              <a:t>() method executes every time </a:t>
            </a:r>
            <a:r>
              <a:rPr lang="en-US" sz="1200" b="1" i="1" dirty="0" err="1">
                <a:solidFill>
                  <a:srgbClr val="FF0000"/>
                </a:solidFill>
              </a:rPr>
              <a:t>mediator.send</a:t>
            </a:r>
            <a:r>
              <a:rPr lang="en-US" sz="1200" b="1" i="1" dirty="0">
                <a:solidFill>
                  <a:srgbClr val="FF0000"/>
                </a:solidFill>
              </a:rPr>
              <a:t>() or </a:t>
            </a:r>
            <a:r>
              <a:rPr lang="en-US" sz="1200" b="1" i="1" dirty="0" err="1">
                <a:solidFill>
                  <a:srgbClr val="FF0000"/>
                </a:solidFill>
              </a:rPr>
              <a:t>mediator.publish</a:t>
            </a:r>
            <a:r>
              <a:rPr lang="en-US" sz="1200" b="1" i="1" dirty="0">
                <a:solidFill>
                  <a:srgbClr val="FF0000"/>
                </a:solidFill>
              </a:rPr>
              <a:t>() is called.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/>
              <a:t>It uses</a:t>
            </a:r>
            <a:r>
              <a:rPr lang="en-US" sz="1200" b="1" i="1" dirty="0"/>
              <a:t> await next(); </a:t>
            </a:r>
            <a:r>
              <a:rPr lang="en-US" sz="1200" i="1" dirty="0"/>
              <a:t>to invoke target handler</a:t>
            </a:r>
            <a:r>
              <a:rPr lang="en-US" sz="1200" b="1" i="1" dirty="0"/>
              <a:t> </a:t>
            </a:r>
            <a:r>
              <a:rPr lang="en-US" sz="1200" i="1" dirty="0"/>
              <a:t>handle() method and thus, code that is written ‘before’ </a:t>
            </a:r>
            <a:r>
              <a:rPr lang="en-US" sz="1200" i="1" dirty="0" err="1"/>
              <a:t>await.next</a:t>
            </a:r>
            <a:r>
              <a:rPr lang="en-US" sz="1200" i="1" dirty="0"/>
              <a:t>() then performs </a:t>
            </a:r>
            <a:r>
              <a:rPr lang="en-US" sz="1200" b="1" i="1" dirty="0">
                <a:solidFill>
                  <a:srgbClr val="FF0000"/>
                </a:solidFill>
              </a:rPr>
              <a:t>“</a:t>
            </a:r>
            <a:r>
              <a:rPr lang="en-US" sz="1400" b="1" i="1" dirty="0">
                <a:solidFill>
                  <a:srgbClr val="FF0000"/>
                </a:solidFill>
              </a:rPr>
              <a:t>pre processing</a:t>
            </a:r>
            <a:r>
              <a:rPr lang="en-US" sz="1200" b="1" i="1" dirty="0">
                <a:solidFill>
                  <a:srgbClr val="FF0000"/>
                </a:solidFill>
              </a:rPr>
              <a:t>”</a:t>
            </a:r>
            <a:r>
              <a:rPr lang="en-US" sz="1200" i="1" dirty="0"/>
              <a:t> logic as explained below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i="1" dirty="0"/>
              <a:t>For example, Code snippet in ‘</a:t>
            </a:r>
            <a:r>
              <a:rPr lang="en-IN" sz="1200" b="1" i="1" dirty="0" err="1"/>
              <a:t>ValidationBehaviour.handle</a:t>
            </a:r>
            <a:r>
              <a:rPr lang="en-IN" sz="1200" b="1" i="1" dirty="0"/>
              <a:t>()’ executes before </a:t>
            </a:r>
            <a:r>
              <a:rPr lang="en-US" sz="1200" b="1" i="1" dirty="0" err="1"/>
              <a:t>CreateOrderCommandHandler</a:t>
            </a:r>
            <a:r>
              <a:rPr lang="en-US" sz="1200" b="1" i="1" dirty="0"/>
              <a:t>.</a:t>
            </a:r>
            <a:r>
              <a:rPr lang="en-IN" sz="1200" b="1" i="1" dirty="0"/>
              <a:t>Handle() is invoked</a:t>
            </a:r>
            <a:r>
              <a:rPr lang="en-IN" sz="1200" b="1" i="1" dirty="0">
                <a:solidFill>
                  <a:srgbClr val="FF0000"/>
                </a:solidFill>
              </a:rPr>
              <a:t>.</a:t>
            </a:r>
            <a:r>
              <a:rPr lang="en-IN" sz="1200" i="1" dirty="0"/>
              <a:t> It raises exception if ‘</a:t>
            </a:r>
            <a:r>
              <a:rPr lang="en-IN" sz="1200" i="1" dirty="0" err="1"/>
              <a:t>CreateOrderCommandValidator</a:t>
            </a:r>
            <a:r>
              <a:rPr lang="en-IN" sz="1200" i="1" dirty="0"/>
              <a:t>’ validation fails for </a:t>
            </a:r>
            <a:r>
              <a:rPr lang="en-IN" sz="1200" i="1" dirty="0" err="1"/>
              <a:t>createordercommand</a:t>
            </a:r>
            <a:r>
              <a:rPr lang="en-IN" sz="1200" i="1" dirty="0"/>
              <a:t> object, and entire pipeline fails. If validation is successful – then only it calls </a:t>
            </a:r>
            <a:r>
              <a:rPr lang="en-IN" sz="1200" i="1" dirty="0" err="1"/>
              <a:t>await.next</a:t>
            </a:r>
            <a:r>
              <a:rPr lang="en-IN" sz="1200" i="1" dirty="0"/>
              <a:t>() to invoke </a:t>
            </a:r>
            <a:r>
              <a:rPr lang="en-US" sz="1200" i="1" dirty="0" err="1"/>
              <a:t>CreateOrderCommandHandler</a:t>
            </a:r>
            <a:r>
              <a:rPr lang="en-IN" sz="1200" i="1" dirty="0"/>
              <a:t>.handle().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i="1" dirty="0" err="1"/>
              <a:t>MediatorModule.cs</a:t>
            </a:r>
            <a:r>
              <a:rPr lang="en-IN" sz="1200" i="1" dirty="0"/>
              <a:t> contains registration of </a:t>
            </a:r>
            <a:r>
              <a:rPr lang="en-IN" sz="1200" i="1" dirty="0" err="1"/>
              <a:t>CreateOrderCommandValidator</a:t>
            </a:r>
            <a:r>
              <a:rPr lang="en-IN" sz="1200" i="1" dirty="0"/>
              <a:t>  class against </a:t>
            </a:r>
            <a:r>
              <a:rPr lang="en-IN" sz="1200" i="1" dirty="0" err="1"/>
              <a:t>IValidator</a:t>
            </a:r>
            <a:r>
              <a:rPr lang="en-IN" sz="1200" i="1" dirty="0"/>
              <a:t> interface. This way, it gets picked up in </a:t>
            </a:r>
            <a:r>
              <a:rPr lang="en-IN" sz="1200" i="1" dirty="0" err="1"/>
              <a:t>ValidationBehaviour.Handle</a:t>
            </a:r>
            <a:r>
              <a:rPr lang="en-IN" sz="1200" i="1" dirty="0"/>
              <a:t>() method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i="1" dirty="0" err="1"/>
              <a:t>TransactionBehaviour</a:t>
            </a:r>
            <a:r>
              <a:rPr lang="en-IN" sz="1200" i="1" dirty="0"/>
              <a:t>  performs ‘</a:t>
            </a:r>
            <a:r>
              <a:rPr lang="en-IN" sz="1200" b="1" i="1" dirty="0" err="1"/>
              <a:t>PublishEventsThroughEventBusAsync</a:t>
            </a:r>
            <a:r>
              <a:rPr lang="en-IN" sz="1200" b="1" i="1" dirty="0"/>
              <a:t>’ as part of</a:t>
            </a:r>
            <a:r>
              <a:rPr lang="en-IN" sz="1400" b="1" i="1" dirty="0"/>
              <a:t> </a:t>
            </a:r>
            <a:r>
              <a:rPr lang="en-IN" sz="1400" b="1" i="1" dirty="0">
                <a:solidFill>
                  <a:srgbClr val="FF0000"/>
                </a:solidFill>
              </a:rPr>
              <a:t>post processing</a:t>
            </a:r>
            <a:r>
              <a:rPr lang="en-IN" sz="1200" b="1" i="1" dirty="0">
                <a:solidFill>
                  <a:srgbClr val="FF0000"/>
                </a:solidFill>
              </a:rPr>
              <a:t> actions </a:t>
            </a:r>
            <a:r>
              <a:rPr lang="en-IN" sz="1200" b="1" i="1" dirty="0"/>
              <a:t>only </a:t>
            </a:r>
            <a:r>
              <a:rPr lang="en-IN" sz="1200" b="1" i="1" dirty="0">
                <a:solidFill>
                  <a:srgbClr val="FF0000"/>
                </a:solidFill>
              </a:rPr>
              <a:t>after </a:t>
            </a:r>
            <a:r>
              <a:rPr lang="en-IN" sz="1200" b="1" i="1" dirty="0" err="1">
                <a:solidFill>
                  <a:srgbClr val="FF0000"/>
                </a:solidFill>
              </a:rPr>
              <a:t>await.next</a:t>
            </a:r>
            <a:r>
              <a:rPr lang="en-IN" sz="1200" b="1" i="1" dirty="0">
                <a:solidFill>
                  <a:srgbClr val="FF0000"/>
                </a:solidFill>
              </a:rPr>
              <a:t>() has been successfully called</a:t>
            </a:r>
            <a:r>
              <a:rPr lang="en-IN" sz="1200" b="1" i="1" dirty="0"/>
              <a:t>. This publishes events to service bus after each integration event has been committed to </a:t>
            </a:r>
            <a:r>
              <a:rPr lang="en-IN" sz="1200" b="1" i="1" dirty="0" err="1"/>
              <a:t>eventstore</a:t>
            </a:r>
            <a:r>
              <a:rPr lang="en-IN" sz="1200" b="1" i="1" dirty="0"/>
              <a:t> </a:t>
            </a:r>
            <a:r>
              <a:rPr lang="en-IN" sz="1200" b="1" i="1" dirty="0" err="1"/>
              <a:t>sql</a:t>
            </a:r>
            <a:r>
              <a:rPr lang="en-IN" sz="1200" b="1" i="1" dirty="0"/>
              <a:t> database by _</a:t>
            </a:r>
            <a:r>
              <a:rPr lang="en-IN" sz="1200" b="1" i="1" dirty="0" err="1"/>
              <a:t>orderingIntegrationEventService.AddAndSaveEventAsync</a:t>
            </a:r>
            <a:r>
              <a:rPr lang="en-IN" sz="1200" b="1" i="1" dirty="0"/>
              <a:t> method.</a:t>
            </a:r>
            <a:endParaRPr lang="en-IN" sz="1200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F6BEA0-4B59-4B8F-A42F-728DD58C61C0}"/>
              </a:ext>
            </a:extLst>
          </p:cNvPr>
          <p:cNvSpPr txBox="1"/>
          <p:nvPr/>
        </p:nvSpPr>
        <p:spPr>
          <a:xfrm>
            <a:off x="1645050" y="2130881"/>
            <a:ext cx="1489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CreateOrderCommand</a:t>
            </a:r>
            <a:endParaRPr lang="en-IN" sz="1100" dirty="0"/>
          </a:p>
        </p:txBody>
      </p:sp>
      <p:sp>
        <p:nvSpPr>
          <p:cNvPr id="38" name="Rectangle: Top Corners One Rounded and One Snipped 37">
            <a:extLst>
              <a:ext uri="{FF2B5EF4-FFF2-40B4-BE49-F238E27FC236}">
                <a16:creationId xmlns:a16="http://schemas.microsoft.com/office/drawing/2014/main" id="{0FE63BCA-E796-49D3-BE58-654FB314463C}"/>
              </a:ext>
            </a:extLst>
          </p:cNvPr>
          <p:cNvSpPr/>
          <p:nvPr/>
        </p:nvSpPr>
        <p:spPr>
          <a:xfrm>
            <a:off x="1455764" y="2189819"/>
            <a:ext cx="206477" cy="176778"/>
          </a:xfrm>
          <a:prstGeom prst="snip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177D15-BA8D-432D-88DA-D7589EE27534}"/>
              </a:ext>
            </a:extLst>
          </p:cNvPr>
          <p:cNvSpPr txBox="1"/>
          <p:nvPr/>
        </p:nvSpPr>
        <p:spPr>
          <a:xfrm>
            <a:off x="3611013" y="4251816"/>
            <a:ext cx="8211327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CreateOrderCommandHandler</a:t>
            </a:r>
            <a:r>
              <a:rPr lang="en-US" sz="1200" dirty="0"/>
              <a:t> then </a:t>
            </a:r>
            <a:r>
              <a:rPr lang="en-IN" sz="1200" dirty="0"/>
              <a:t>performs following </a:t>
            </a:r>
          </a:p>
          <a:p>
            <a:pPr algn="ctr"/>
            <a:endParaRPr lang="en-IN" sz="1200" dirty="0"/>
          </a:p>
          <a:p>
            <a:pPr algn="ctr"/>
            <a:r>
              <a:rPr lang="en-IN" sz="1200" dirty="0"/>
              <a:t>1. Build Order Aggregate from </a:t>
            </a:r>
            <a:r>
              <a:rPr lang="en-IN" sz="1200" dirty="0" err="1"/>
              <a:t>CreateOrderCommand</a:t>
            </a:r>
            <a:r>
              <a:rPr lang="en-IN" sz="1200" dirty="0"/>
              <a:t> object &amp; </a:t>
            </a:r>
            <a:r>
              <a:rPr lang="en-IN" sz="1200" b="1" dirty="0"/>
              <a:t>add all domain events to order aggregate</a:t>
            </a:r>
          </a:p>
          <a:p>
            <a:pPr algn="ctr"/>
            <a:r>
              <a:rPr lang="en-IN" sz="1200" dirty="0"/>
              <a:t>2. _</a:t>
            </a:r>
            <a:r>
              <a:rPr lang="en-IN" sz="1200" dirty="0" err="1"/>
              <a:t>orderRepository.Add</a:t>
            </a:r>
            <a:r>
              <a:rPr lang="en-IN" sz="1200" dirty="0"/>
              <a:t>(order); </a:t>
            </a:r>
          </a:p>
          <a:p>
            <a:pPr algn="ctr"/>
            <a:r>
              <a:rPr lang="en-IN" sz="1200" dirty="0"/>
              <a:t>3. </a:t>
            </a:r>
            <a:r>
              <a:rPr lang="en-IN" sz="1200" b="1" dirty="0"/>
              <a:t>_</a:t>
            </a:r>
            <a:r>
              <a:rPr lang="en-IN" sz="1200" b="1" dirty="0" err="1"/>
              <a:t>orderRepository.UnitOfWork.SaveEntitiesAsync</a:t>
            </a:r>
            <a:r>
              <a:rPr lang="en-US" sz="1200" b="1" dirty="0"/>
              <a:t>()</a:t>
            </a:r>
            <a:r>
              <a:rPr lang="en-US" sz="1200" dirty="0"/>
              <a:t> </a:t>
            </a:r>
            <a:r>
              <a:rPr lang="en-IN" sz="1200" dirty="0"/>
              <a:t> </a:t>
            </a:r>
            <a:r>
              <a:rPr lang="en-IN" sz="1200" b="1" dirty="0">
                <a:solidFill>
                  <a:srgbClr val="FF0000"/>
                </a:solidFill>
              </a:rPr>
              <a:t>Adds new Order to database to start next set of processing (see slide 5)</a:t>
            </a:r>
            <a:endParaRPr lang="en-US" sz="1200" dirty="0"/>
          </a:p>
          <a:p>
            <a:pPr algn="ctr"/>
            <a:r>
              <a:rPr lang="en-US" sz="1200" dirty="0"/>
              <a:t>4. Call</a:t>
            </a:r>
            <a:r>
              <a:rPr lang="en-IN" sz="1200" dirty="0"/>
              <a:t>_</a:t>
            </a:r>
            <a:r>
              <a:rPr lang="en-IN" sz="1200" dirty="0" err="1"/>
              <a:t>dispatchDomainEventsAsync</a:t>
            </a:r>
            <a:r>
              <a:rPr lang="en-IN" sz="1200" dirty="0"/>
              <a:t>. This is a mediator extension method which then calls following for each domain event</a:t>
            </a:r>
          </a:p>
          <a:p>
            <a:pPr algn="ctr"/>
            <a:r>
              <a:rPr lang="en-IN" sz="1200" b="1" dirty="0"/>
              <a:t>_</a:t>
            </a:r>
            <a:r>
              <a:rPr lang="en-IN" sz="1200" b="1" dirty="0" err="1"/>
              <a:t>mediator.publish</a:t>
            </a:r>
            <a:r>
              <a:rPr lang="en-IN" sz="1200" b="1" dirty="0"/>
              <a:t>(</a:t>
            </a:r>
            <a:r>
              <a:rPr lang="en-IN" sz="1200" b="1" dirty="0" err="1"/>
              <a:t>orderStartedDomainEvent</a:t>
            </a:r>
            <a:r>
              <a:rPr lang="en-IN" sz="1200" b="1" dirty="0"/>
              <a:t>) </a:t>
            </a:r>
            <a:endParaRPr lang="en-US" sz="1200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CC96FEE-AB53-49AC-B270-4ABED425DBC1}"/>
              </a:ext>
            </a:extLst>
          </p:cNvPr>
          <p:cNvCxnSpPr>
            <a:cxnSpLocks/>
            <a:stCxn id="28" idx="2"/>
            <a:endCxn id="26" idx="0"/>
          </p:cNvCxnSpPr>
          <p:nvPr/>
        </p:nvCxnSpPr>
        <p:spPr>
          <a:xfrm flipH="1">
            <a:off x="7716677" y="3966279"/>
            <a:ext cx="67482" cy="285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Top Corners One Rounded and One Snipped 35">
            <a:extLst>
              <a:ext uri="{FF2B5EF4-FFF2-40B4-BE49-F238E27FC236}">
                <a16:creationId xmlns:a16="http://schemas.microsoft.com/office/drawing/2014/main" id="{D9D620C0-1398-4E88-903F-22689DB5F545}"/>
              </a:ext>
            </a:extLst>
          </p:cNvPr>
          <p:cNvSpPr/>
          <p:nvPr/>
        </p:nvSpPr>
        <p:spPr>
          <a:xfrm>
            <a:off x="7488665" y="3993655"/>
            <a:ext cx="206477" cy="176778"/>
          </a:xfrm>
          <a:prstGeom prst="snip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26CE3F-07F7-4C90-A9A9-4808B2FF214A}"/>
              </a:ext>
            </a:extLst>
          </p:cNvPr>
          <p:cNvSpPr txBox="1"/>
          <p:nvPr/>
        </p:nvSpPr>
        <p:spPr>
          <a:xfrm>
            <a:off x="7766174" y="3965557"/>
            <a:ext cx="2567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CreateOrderCommand</a:t>
            </a:r>
            <a:endParaRPr lang="en-IN" sz="1100" b="1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5CA2AB5-C2B9-45BC-AA78-B9F30360902A}"/>
              </a:ext>
            </a:extLst>
          </p:cNvPr>
          <p:cNvCxnSpPr>
            <a:cxnSpLocks/>
            <a:stCxn id="19" idx="0"/>
            <a:endCxn id="17" idx="0"/>
          </p:cNvCxnSpPr>
          <p:nvPr/>
        </p:nvCxnSpPr>
        <p:spPr>
          <a:xfrm rot="16200000" flipH="1">
            <a:off x="4718269" y="-545750"/>
            <a:ext cx="65398" cy="6094625"/>
          </a:xfrm>
          <a:prstGeom prst="bentConnector3">
            <a:avLst>
              <a:gd name="adj1" fmla="val -288804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792699B-7593-473C-8744-1863DE0F960F}"/>
              </a:ext>
            </a:extLst>
          </p:cNvPr>
          <p:cNvSpPr txBox="1"/>
          <p:nvPr/>
        </p:nvSpPr>
        <p:spPr>
          <a:xfrm>
            <a:off x="340066" y="652446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Basket API</a:t>
            </a:r>
            <a:endParaRPr lang="en-IN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7493D9E-7706-444B-8FC6-5B27D9006536}"/>
              </a:ext>
            </a:extLst>
          </p:cNvPr>
          <p:cNvSpPr txBox="1"/>
          <p:nvPr/>
        </p:nvSpPr>
        <p:spPr>
          <a:xfrm>
            <a:off x="3619891" y="5975751"/>
            <a:ext cx="8211327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dirty="0" err="1"/>
              <a:t>validateOrAddBuyerAggregateWhenOrderStartedDomainEventHandler</a:t>
            </a:r>
            <a:r>
              <a:rPr lang="en-IN" sz="1200" dirty="0"/>
              <a:t> : </a:t>
            </a:r>
            <a:r>
              <a:rPr lang="en-IN" sz="1200" b="1" dirty="0" err="1">
                <a:solidFill>
                  <a:srgbClr val="FF0000"/>
                </a:solidFill>
              </a:rPr>
              <a:t>INotificationHandler</a:t>
            </a:r>
            <a:r>
              <a:rPr lang="en-IN" sz="1200" b="1" dirty="0">
                <a:solidFill>
                  <a:srgbClr val="FF0000"/>
                </a:solidFill>
              </a:rPr>
              <a:t>&lt;</a:t>
            </a:r>
            <a:r>
              <a:rPr lang="en-IN" sz="1200" b="1" dirty="0" err="1">
                <a:solidFill>
                  <a:srgbClr val="FF0000"/>
                </a:solidFill>
              </a:rPr>
              <a:t>OrderStartedDomainEvent</a:t>
            </a:r>
            <a:r>
              <a:rPr lang="en-IN" sz="1200" b="1" dirty="0">
                <a:solidFill>
                  <a:srgbClr val="FF0000"/>
                </a:solidFill>
              </a:rPr>
              <a:t>&gt;</a:t>
            </a:r>
            <a:r>
              <a:rPr lang="en-IN" sz="1200" dirty="0"/>
              <a:t>.</a:t>
            </a:r>
          </a:p>
          <a:p>
            <a:pPr algn="ctr"/>
            <a:r>
              <a:rPr lang="en-IN" sz="1200" dirty="0"/>
              <a:t>Handle(</a:t>
            </a:r>
            <a:r>
              <a:rPr lang="en-IN" sz="1200" dirty="0" err="1"/>
              <a:t>orderStartedDomainEvent</a:t>
            </a:r>
            <a:r>
              <a:rPr lang="en-IN" sz="1200" dirty="0"/>
              <a:t>)</a:t>
            </a:r>
            <a:endParaRPr lang="en-IN" sz="10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B00F82-0F3A-4146-9487-EA933E2FDA8A}"/>
              </a:ext>
            </a:extLst>
          </p:cNvPr>
          <p:cNvCxnSpPr>
            <a:cxnSpLocks/>
            <a:stCxn id="26" idx="2"/>
            <a:endCxn id="70" idx="0"/>
          </p:cNvCxnSpPr>
          <p:nvPr/>
        </p:nvCxnSpPr>
        <p:spPr>
          <a:xfrm>
            <a:off x="7716677" y="5636811"/>
            <a:ext cx="8878" cy="33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Top Corners One Rounded and One Snipped 73">
            <a:extLst>
              <a:ext uri="{FF2B5EF4-FFF2-40B4-BE49-F238E27FC236}">
                <a16:creationId xmlns:a16="http://schemas.microsoft.com/office/drawing/2014/main" id="{838B0ECC-5E26-4E3F-A684-A44D4BE70E93}"/>
              </a:ext>
            </a:extLst>
          </p:cNvPr>
          <p:cNvSpPr/>
          <p:nvPr/>
        </p:nvSpPr>
        <p:spPr>
          <a:xfrm>
            <a:off x="7436875" y="5717401"/>
            <a:ext cx="206477" cy="176778"/>
          </a:xfrm>
          <a:prstGeom prst="snip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DE8182-DAAB-451E-93C5-2895CD6E37B6}"/>
              </a:ext>
            </a:extLst>
          </p:cNvPr>
          <p:cNvSpPr txBox="1"/>
          <p:nvPr/>
        </p:nvSpPr>
        <p:spPr>
          <a:xfrm>
            <a:off x="7749896" y="5671547"/>
            <a:ext cx="2567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err="1">
                <a:solidFill>
                  <a:srgbClr val="FF0000"/>
                </a:solidFill>
              </a:rPr>
              <a:t>OrderStartedDomainEvent</a:t>
            </a:r>
            <a:endParaRPr lang="en-IN" sz="800" b="1" dirty="0">
              <a:solidFill>
                <a:srgbClr val="FF0000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5D4202A-9209-4760-9D6A-C064F35CF15A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7725555" y="6437416"/>
            <a:ext cx="0" cy="387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D287F72-C2F0-4438-AE98-8A73BBA2BBED}"/>
              </a:ext>
            </a:extLst>
          </p:cNvPr>
          <p:cNvSpPr txBox="1"/>
          <p:nvPr/>
        </p:nvSpPr>
        <p:spPr>
          <a:xfrm>
            <a:off x="7946486" y="6444498"/>
            <a:ext cx="256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</a:rPr>
              <a:t>SEE NEXT SLIDE</a:t>
            </a:r>
            <a:endParaRPr lang="en-IN" sz="1050" b="1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97CE04-8C35-4A47-A0B5-34BB57BBB7BA}"/>
              </a:ext>
            </a:extLst>
          </p:cNvPr>
          <p:cNvSpPr txBox="1"/>
          <p:nvPr/>
        </p:nvSpPr>
        <p:spPr>
          <a:xfrm>
            <a:off x="247968" y="5931361"/>
            <a:ext cx="2885510" cy="46166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Basket API </a:t>
            </a:r>
            <a:r>
              <a:rPr lang="en-US" sz="1200" dirty="0" err="1"/>
              <a:t>CheckoutAsync</a:t>
            </a:r>
            <a:r>
              <a:rPr lang="en-US" sz="1200" dirty="0"/>
              <a:t> controller</a:t>
            </a:r>
          </a:p>
          <a:p>
            <a:pPr algn="ctr"/>
            <a:r>
              <a:rPr lang="en-US" sz="1200" b="1" dirty="0"/>
              <a:t>_</a:t>
            </a:r>
            <a:r>
              <a:rPr lang="en-US" sz="1200" b="1" dirty="0" err="1"/>
              <a:t>eventBus.publish</a:t>
            </a:r>
            <a:endParaRPr lang="en-IN" sz="1200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388DA28-7306-4F64-B969-AF68949A5D69}"/>
              </a:ext>
            </a:extLst>
          </p:cNvPr>
          <p:cNvCxnSpPr>
            <a:cxnSpLocks/>
          </p:cNvCxnSpPr>
          <p:nvPr/>
        </p:nvCxnSpPr>
        <p:spPr>
          <a:xfrm flipV="1">
            <a:off x="1635607" y="5527294"/>
            <a:ext cx="5937" cy="40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Top Corners One Rounded and One Snipped 40">
            <a:extLst>
              <a:ext uri="{FF2B5EF4-FFF2-40B4-BE49-F238E27FC236}">
                <a16:creationId xmlns:a16="http://schemas.microsoft.com/office/drawing/2014/main" id="{1F443C75-738A-46A3-A75B-BF3D874924FC}"/>
              </a:ext>
            </a:extLst>
          </p:cNvPr>
          <p:cNvSpPr/>
          <p:nvPr/>
        </p:nvSpPr>
        <p:spPr>
          <a:xfrm>
            <a:off x="1315199" y="5662474"/>
            <a:ext cx="206477" cy="176778"/>
          </a:xfrm>
          <a:prstGeom prst="snip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A94CAA-B434-42F1-8F12-7D5FF32155D8}"/>
              </a:ext>
            </a:extLst>
          </p:cNvPr>
          <p:cNvSpPr txBox="1"/>
          <p:nvPr/>
        </p:nvSpPr>
        <p:spPr>
          <a:xfrm>
            <a:off x="1592708" y="5636176"/>
            <a:ext cx="2567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UserCheckoutAcceptedIntegrationEvent</a:t>
            </a:r>
            <a:endParaRPr lang="en-IN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92B88A-881F-40F4-AE59-C1B43D59588E}"/>
              </a:ext>
            </a:extLst>
          </p:cNvPr>
          <p:cNvSpPr/>
          <p:nvPr/>
        </p:nvSpPr>
        <p:spPr>
          <a:xfrm>
            <a:off x="86591" y="6542843"/>
            <a:ext cx="277393" cy="1968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93D7A42-9591-4C1E-BBE5-A0B127C0F3EB}"/>
              </a:ext>
            </a:extLst>
          </p:cNvPr>
          <p:cNvSpPr/>
          <p:nvPr/>
        </p:nvSpPr>
        <p:spPr>
          <a:xfrm>
            <a:off x="1598085" y="6524468"/>
            <a:ext cx="277393" cy="1968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BE8958-57BB-4D37-A5A0-A6BD1DE5995E}"/>
              </a:ext>
            </a:extLst>
          </p:cNvPr>
          <p:cNvSpPr txBox="1"/>
          <p:nvPr/>
        </p:nvSpPr>
        <p:spPr>
          <a:xfrm>
            <a:off x="7831116" y="3202117"/>
            <a:ext cx="15119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/>
              <a:t>CreateOrderCommand</a:t>
            </a:r>
            <a:endParaRPr lang="en-IN" sz="11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E3F13C-B426-496B-9A43-6849660FBADB}"/>
              </a:ext>
            </a:extLst>
          </p:cNvPr>
          <p:cNvSpPr txBox="1"/>
          <p:nvPr/>
        </p:nvSpPr>
        <p:spPr>
          <a:xfrm>
            <a:off x="1824116" y="6499315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Order API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82651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D53689-AC36-4A08-A0EF-EFD61180546D}"/>
              </a:ext>
            </a:extLst>
          </p:cNvPr>
          <p:cNvSpPr txBox="1"/>
          <p:nvPr/>
        </p:nvSpPr>
        <p:spPr>
          <a:xfrm>
            <a:off x="1371821" y="196386"/>
            <a:ext cx="808905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dirty="0" err="1"/>
              <a:t>validateOrAddBuyerAggregateWhenOrderStartedDomainEventHandler</a:t>
            </a:r>
            <a:r>
              <a:rPr lang="en-IN" sz="1200" dirty="0"/>
              <a:t> : </a:t>
            </a:r>
            <a:r>
              <a:rPr lang="en-IN" sz="1200" b="1" dirty="0" err="1"/>
              <a:t>INotificationHandler</a:t>
            </a:r>
            <a:r>
              <a:rPr lang="en-IN" sz="1200" b="1" dirty="0">
                <a:solidFill>
                  <a:srgbClr val="FF0000"/>
                </a:solidFill>
              </a:rPr>
              <a:t>&lt;</a:t>
            </a:r>
            <a:r>
              <a:rPr lang="en-IN" sz="1200" b="1" dirty="0" err="1">
                <a:solidFill>
                  <a:srgbClr val="FF0000"/>
                </a:solidFill>
              </a:rPr>
              <a:t>OrderStartedDomainEvent</a:t>
            </a:r>
            <a:r>
              <a:rPr lang="en-IN" sz="1200" b="1" dirty="0">
                <a:solidFill>
                  <a:srgbClr val="FF0000"/>
                </a:solidFill>
              </a:rPr>
              <a:t>&gt;</a:t>
            </a:r>
            <a:r>
              <a:rPr lang="en-IN" sz="1200" dirty="0"/>
              <a:t>.</a:t>
            </a:r>
          </a:p>
          <a:p>
            <a:pPr algn="ctr"/>
            <a:r>
              <a:rPr lang="en-IN" sz="1200" dirty="0"/>
              <a:t>Handle(</a:t>
            </a:r>
            <a:r>
              <a:rPr lang="en-IN" sz="1200" b="1" dirty="0" err="1">
                <a:solidFill>
                  <a:srgbClr val="FF0000"/>
                </a:solidFill>
              </a:rPr>
              <a:t>orderStartedDomainEvent</a:t>
            </a:r>
            <a:r>
              <a:rPr lang="en-IN" sz="1200" dirty="0"/>
              <a:t>)</a:t>
            </a:r>
            <a:endParaRPr lang="en-IN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E8A2DC-21DF-441B-8EB0-B58DBAA0AB76}"/>
              </a:ext>
            </a:extLst>
          </p:cNvPr>
          <p:cNvSpPr txBox="1"/>
          <p:nvPr/>
        </p:nvSpPr>
        <p:spPr>
          <a:xfrm>
            <a:off x="1371821" y="1196415"/>
            <a:ext cx="8089059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 </a:t>
            </a:r>
            <a:r>
              <a:rPr lang="en-IN" sz="1200" dirty="0" err="1"/>
              <a:t>validateOrAddBuyerAggregateWhenOrderStartedDomainEventHandler</a:t>
            </a:r>
            <a:r>
              <a:rPr lang="en-US" sz="1200" dirty="0"/>
              <a:t> calls below method that creates and saves ‘</a:t>
            </a:r>
            <a:r>
              <a:rPr lang="en-IN" sz="1200" dirty="0" err="1"/>
              <a:t>orderStatusChangedTosubmittedIntegrationEvent</a:t>
            </a:r>
            <a:r>
              <a:rPr lang="en-US" sz="1200" dirty="0"/>
              <a:t>’event to </a:t>
            </a:r>
            <a:r>
              <a:rPr lang="en-US" sz="1200" dirty="0" err="1"/>
              <a:t>eventstore</a:t>
            </a:r>
            <a:r>
              <a:rPr lang="en-US" sz="1200" dirty="0"/>
              <a:t> using </a:t>
            </a:r>
            <a:r>
              <a:rPr lang="en-US" sz="1200" dirty="0" err="1"/>
              <a:t>dbcontext.SaveChangesAsync</a:t>
            </a:r>
            <a:r>
              <a:rPr lang="en-US" sz="1200" dirty="0"/>
              <a:t>()</a:t>
            </a:r>
          </a:p>
          <a:p>
            <a:pPr algn="ctr"/>
            <a:endParaRPr lang="en-US" sz="1200" dirty="0"/>
          </a:p>
          <a:p>
            <a:pPr algn="ctr"/>
            <a:r>
              <a:rPr lang="en-IN" sz="1200" b="1" dirty="0"/>
              <a:t>_</a:t>
            </a:r>
            <a:r>
              <a:rPr lang="en-IN" sz="1200" b="1" dirty="0" err="1"/>
              <a:t>orderingIntegrationEventService.AddAndSaveEventAsync</a:t>
            </a:r>
            <a:r>
              <a:rPr lang="en-IN" sz="1200" b="1" dirty="0"/>
              <a:t>(</a:t>
            </a:r>
            <a:r>
              <a:rPr lang="en-IN" sz="1200" b="1" dirty="0" err="1"/>
              <a:t>orderStartedIntegrationEvent</a:t>
            </a:r>
            <a:r>
              <a:rPr lang="en-IN" sz="1200" b="1" dirty="0"/>
              <a:t>)</a:t>
            </a:r>
          </a:p>
        </p:txBody>
      </p:sp>
      <p:sp>
        <p:nvSpPr>
          <p:cNvPr id="8" name="Rectangle: Top Corners One Rounded and One Snipped 7">
            <a:extLst>
              <a:ext uri="{FF2B5EF4-FFF2-40B4-BE49-F238E27FC236}">
                <a16:creationId xmlns:a16="http://schemas.microsoft.com/office/drawing/2014/main" id="{13FFF206-9C68-4CA3-AFD6-6355E97B7700}"/>
              </a:ext>
            </a:extLst>
          </p:cNvPr>
          <p:cNvSpPr/>
          <p:nvPr/>
        </p:nvSpPr>
        <p:spPr>
          <a:xfrm>
            <a:off x="5137410" y="941846"/>
            <a:ext cx="206477" cy="176778"/>
          </a:xfrm>
          <a:prstGeom prst="snip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970E6E-D9B2-498F-88C3-11DC2DDAC2FB}"/>
              </a:ext>
            </a:extLst>
          </p:cNvPr>
          <p:cNvSpPr txBox="1"/>
          <p:nvPr/>
        </p:nvSpPr>
        <p:spPr>
          <a:xfrm>
            <a:off x="5414911" y="896195"/>
            <a:ext cx="3267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err="1"/>
              <a:t>orderStatusChangedTosubmittedIntegrationEvent</a:t>
            </a:r>
            <a:endParaRPr lang="en-IN" sz="9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E75AE5-C001-46D8-81BA-C7711648121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416351" y="658051"/>
            <a:ext cx="0" cy="53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7FA4FF-55CF-41ED-B27E-49CACCD1D60B}"/>
              </a:ext>
            </a:extLst>
          </p:cNvPr>
          <p:cNvSpPr txBox="1"/>
          <p:nvPr/>
        </p:nvSpPr>
        <p:spPr>
          <a:xfrm>
            <a:off x="408370" y="2254935"/>
            <a:ext cx="10129424" cy="23391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5"/>
            <a:r>
              <a:rPr lang="en-IN" sz="1200" b="1" u="sng" dirty="0" err="1"/>
              <a:t>IPipelineBehavior</a:t>
            </a:r>
            <a:r>
              <a:rPr lang="en-IN" sz="1200" b="1" u="sng" dirty="0"/>
              <a:t> Pre Processing Logic:</a:t>
            </a:r>
            <a:r>
              <a:rPr lang="en-IN" sz="1200" b="1" dirty="0"/>
              <a:t>            </a:t>
            </a:r>
            <a:r>
              <a:rPr lang="en-IN" sz="1200" b="1" dirty="0" err="1"/>
              <a:t>TransactionBehaviour</a:t>
            </a:r>
            <a:r>
              <a:rPr lang="en-IN" sz="1200" dirty="0"/>
              <a:t> : </a:t>
            </a:r>
            <a:r>
              <a:rPr lang="en-IN" sz="1200" b="1" dirty="0" err="1">
                <a:solidFill>
                  <a:srgbClr val="FF0000"/>
                </a:solidFill>
              </a:rPr>
              <a:t>mediator</a:t>
            </a:r>
            <a:r>
              <a:rPr lang="en-IN" sz="1200" b="1" dirty="0" err="1"/>
              <a:t>.IPipelineBehavior</a:t>
            </a:r>
            <a:endParaRPr lang="en-IN" sz="1200" b="1" u="sng" dirty="0"/>
          </a:p>
          <a:p>
            <a:pPr lvl="5"/>
            <a:endParaRPr lang="en-IN" sz="1200" b="1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 err="1"/>
              <a:t>PipelineBehavior.Handle</a:t>
            </a:r>
            <a:r>
              <a:rPr lang="en-US" sz="1200" i="1" dirty="0"/>
              <a:t>() method executes every time </a:t>
            </a:r>
            <a:r>
              <a:rPr lang="en-US" sz="1200" i="1" dirty="0" err="1"/>
              <a:t>mediator.send</a:t>
            </a:r>
            <a:r>
              <a:rPr lang="en-US" sz="1200" i="1" dirty="0"/>
              <a:t>() or publish() is called.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/>
              <a:t>It uses await next(); to invoke target handle() method and code that is written after </a:t>
            </a:r>
            <a:r>
              <a:rPr lang="en-US" sz="1200" i="1" dirty="0" err="1"/>
              <a:t>await.next</a:t>
            </a:r>
            <a:r>
              <a:rPr lang="en-US" sz="1200" i="1" dirty="0"/>
              <a:t>() is used as </a:t>
            </a:r>
            <a:r>
              <a:rPr lang="en-US" sz="1200" b="1" i="1" dirty="0">
                <a:solidFill>
                  <a:srgbClr val="FF0000"/>
                </a:solidFill>
              </a:rPr>
              <a:t>‘post processing logic’</a:t>
            </a:r>
            <a:r>
              <a:rPr lang="en-US" sz="1200" i="1" dirty="0"/>
              <a:t> perform post processing activities as explained below.</a:t>
            </a:r>
            <a:endParaRPr lang="en-IN" sz="12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/>
              <a:t>After </a:t>
            </a:r>
            <a:r>
              <a:rPr lang="en-US" sz="1200" i="1" dirty="0" err="1"/>
              <a:t>await.next</a:t>
            </a:r>
            <a:r>
              <a:rPr lang="en-US" sz="1200" i="1" dirty="0"/>
              <a:t>() successfully finishes execution, </a:t>
            </a:r>
            <a:r>
              <a:rPr lang="en-IN" sz="1400" b="1" i="1" dirty="0" err="1"/>
              <a:t>TransactionBehavior</a:t>
            </a:r>
            <a:r>
              <a:rPr lang="en-IN" sz="1200" i="1" dirty="0"/>
              <a:t> calls “</a:t>
            </a:r>
            <a:r>
              <a:rPr lang="en-IN" sz="1200" i="1" dirty="0" err="1"/>
              <a:t>PublishEventsThroughEventBusAsync</a:t>
            </a:r>
            <a:r>
              <a:rPr lang="en-IN" sz="1200" i="1" dirty="0"/>
              <a:t>” to </a:t>
            </a:r>
            <a:r>
              <a:rPr lang="en-US" sz="1200" i="1" dirty="0"/>
              <a:t>fetch all ‘unpublished’ events from event store </a:t>
            </a:r>
            <a:r>
              <a:rPr lang="en-US" sz="1200" i="1" dirty="0" err="1"/>
              <a:t>sql</a:t>
            </a:r>
            <a:r>
              <a:rPr lang="en-US" sz="1200" i="1" dirty="0"/>
              <a:t> database and then submits each of these integration events to service bus</a:t>
            </a:r>
            <a:r>
              <a:rPr lang="en-IN" sz="1200" i="1" dirty="0"/>
              <a:t>. After each event has been successfully published to service bus, it updates the status as ‘published’ for that event in </a:t>
            </a:r>
            <a:r>
              <a:rPr lang="en-IN" sz="1200" i="1" dirty="0" err="1"/>
              <a:t>eventstore</a:t>
            </a:r>
            <a:r>
              <a:rPr lang="en-IN" sz="1200" i="1" dirty="0"/>
              <a:t> in </a:t>
            </a:r>
            <a:r>
              <a:rPr lang="en-IN" sz="1200" i="1" dirty="0" err="1"/>
              <a:t>sql</a:t>
            </a:r>
            <a:r>
              <a:rPr lang="en-IN" sz="1200" i="1" dirty="0"/>
              <a:t> DB.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i="1" dirty="0" err="1"/>
              <a:t>TransactionBehaviour</a:t>
            </a:r>
            <a:r>
              <a:rPr lang="en-IN" sz="1200" i="1" dirty="0"/>
              <a:t>  wraps all pre/post processing code a) first into a </a:t>
            </a:r>
            <a:r>
              <a:rPr lang="en-IN" sz="1200" i="1" dirty="0" err="1"/>
              <a:t>BeginTransactionAsync</a:t>
            </a:r>
            <a:r>
              <a:rPr lang="en-IN" sz="1200" i="1" dirty="0"/>
              <a:t>, b) then calls </a:t>
            </a:r>
            <a:r>
              <a:rPr lang="en-IN" sz="1200" i="1" dirty="0" err="1"/>
              <a:t>await.next</a:t>
            </a:r>
            <a:r>
              <a:rPr lang="en-IN" sz="1200" i="1" dirty="0"/>
              <a:t>() and c) finally calls </a:t>
            </a:r>
            <a:r>
              <a:rPr lang="en-IN" sz="1200" i="1" dirty="0" err="1"/>
              <a:t>CommitTransactionAsync</a:t>
            </a:r>
            <a:r>
              <a:rPr lang="en-IN" sz="1200" i="1" dirty="0"/>
              <a:t>, followed by “</a:t>
            </a:r>
            <a:r>
              <a:rPr lang="en-IN" sz="1200" i="1" dirty="0" err="1"/>
              <a:t>PublishEventsThroughEventBusAsync</a:t>
            </a:r>
            <a:r>
              <a:rPr lang="en-IN" sz="1200" i="1" dirty="0"/>
              <a:t>”</a:t>
            </a:r>
          </a:p>
          <a:p>
            <a:endParaRPr lang="en-IN" sz="1200" b="1" i="1" dirty="0"/>
          </a:p>
          <a:p>
            <a:r>
              <a:rPr lang="en-IN" sz="1200" b="1" dirty="0">
                <a:solidFill>
                  <a:srgbClr val="FF0000"/>
                </a:solidFill>
              </a:rPr>
              <a:t>			</a:t>
            </a:r>
            <a:r>
              <a:rPr lang="en-IN" sz="1200" b="1" dirty="0" err="1">
                <a:solidFill>
                  <a:srgbClr val="FF0000"/>
                </a:solidFill>
              </a:rPr>
              <a:t>PublishEventsThroughEventBusAsync</a:t>
            </a:r>
            <a:r>
              <a:rPr lang="en-IN" sz="1200" b="1" dirty="0">
                <a:solidFill>
                  <a:srgbClr val="FF0000"/>
                </a:solidFill>
              </a:rPr>
              <a:t> publishes two events to service bus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2D35FB-540A-4860-8035-7879E3C66C82}"/>
              </a:ext>
            </a:extLst>
          </p:cNvPr>
          <p:cNvSpPr txBox="1"/>
          <p:nvPr/>
        </p:nvSpPr>
        <p:spPr>
          <a:xfrm>
            <a:off x="2067465" y="5959137"/>
            <a:ext cx="2034018" cy="64633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Basket API </a:t>
            </a:r>
          </a:p>
          <a:p>
            <a:pPr algn="ctr"/>
            <a:endParaRPr lang="en-IN" sz="1200" dirty="0"/>
          </a:p>
          <a:p>
            <a:pPr algn="ctr"/>
            <a:r>
              <a:rPr lang="en-IN" sz="1200" dirty="0" err="1"/>
              <a:t>DeleteBasketAsync</a:t>
            </a:r>
            <a:endParaRPr lang="en-IN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A0A44E-CE8E-4B61-8361-0829A49F445A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5416351" y="2027412"/>
            <a:ext cx="8732" cy="3023104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irect Access Storage 12">
            <a:extLst>
              <a:ext uri="{FF2B5EF4-FFF2-40B4-BE49-F238E27FC236}">
                <a16:creationId xmlns:a16="http://schemas.microsoft.com/office/drawing/2014/main" id="{C8D0E30E-DD13-41C8-91EC-BC30F464D741}"/>
              </a:ext>
            </a:extLst>
          </p:cNvPr>
          <p:cNvSpPr/>
          <p:nvPr/>
        </p:nvSpPr>
        <p:spPr>
          <a:xfrm>
            <a:off x="4728027" y="5050516"/>
            <a:ext cx="1394112" cy="420329"/>
          </a:xfrm>
          <a:prstGeom prst="flowChartMagneticDru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Service Bus</a:t>
            </a:r>
            <a:endParaRPr lang="en-IN" sz="1200" b="1" dirty="0"/>
          </a:p>
        </p:txBody>
      </p:sp>
      <p:sp>
        <p:nvSpPr>
          <p:cNvPr id="17" name="Rectangle: Top Corners One Rounded and One Snipped 16">
            <a:extLst>
              <a:ext uri="{FF2B5EF4-FFF2-40B4-BE49-F238E27FC236}">
                <a16:creationId xmlns:a16="http://schemas.microsoft.com/office/drawing/2014/main" id="{2275F44F-FBA2-49E6-A57C-30B015920FDD}"/>
              </a:ext>
            </a:extLst>
          </p:cNvPr>
          <p:cNvSpPr/>
          <p:nvPr/>
        </p:nvSpPr>
        <p:spPr>
          <a:xfrm>
            <a:off x="5112257" y="4666315"/>
            <a:ext cx="206477" cy="176778"/>
          </a:xfrm>
          <a:prstGeom prst="snip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: Top Corners One Rounded and One Snipped 17">
            <a:extLst>
              <a:ext uri="{FF2B5EF4-FFF2-40B4-BE49-F238E27FC236}">
                <a16:creationId xmlns:a16="http://schemas.microsoft.com/office/drawing/2014/main" id="{3B37E891-60B4-40B9-AB65-50E8015BCA67}"/>
              </a:ext>
            </a:extLst>
          </p:cNvPr>
          <p:cNvSpPr/>
          <p:nvPr/>
        </p:nvSpPr>
        <p:spPr>
          <a:xfrm>
            <a:off x="5486598" y="4676673"/>
            <a:ext cx="206477" cy="176778"/>
          </a:xfrm>
          <a:prstGeom prst="snip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027625-2A50-40FC-840D-E1F3A55AE447}"/>
              </a:ext>
            </a:extLst>
          </p:cNvPr>
          <p:cNvSpPr txBox="1"/>
          <p:nvPr/>
        </p:nvSpPr>
        <p:spPr>
          <a:xfrm>
            <a:off x="5425268" y="4812730"/>
            <a:ext cx="3267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err="1"/>
              <a:t>orderStatusChangedTosubmittedIntegrationEvent</a:t>
            </a:r>
            <a:endParaRPr lang="en-IN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D161D2-D1A3-4B05-9E12-4263D96077EC}"/>
              </a:ext>
            </a:extLst>
          </p:cNvPr>
          <p:cNvSpPr txBox="1"/>
          <p:nvPr/>
        </p:nvSpPr>
        <p:spPr>
          <a:xfrm>
            <a:off x="3420386" y="4805337"/>
            <a:ext cx="2034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err="1"/>
              <a:t>OrderStartedIntegrationEvent</a:t>
            </a:r>
            <a:endParaRPr lang="en-IN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637B01-DB43-4C59-9629-BEAEA6F16E03}"/>
              </a:ext>
            </a:extLst>
          </p:cNvPr>
          <p:cNvSpPr txBox="1"/>
          <p:nvPr/>
        </p:nvSpPr>
        <p:spPr>
          <a:xfrm>
            <a:off x="6674973" y="5923625"/>
            <a:ext cx="203401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dirty="0" err="1"/>
              <a:t>Ordering.SignalRHub</a:t>
            </a:r>
            <a:r>
              <a:rPr lang="en-IN" sz="1200" dirty="0"/>
              <a:t> </a:t>
            </a:r>
          </a:p>
          <a:p>
            <a:pPr algn="ctr"/>
            <a:endParaRPr lang="en-IN" sz="1200" dirty="0"/>
          </a:p>
          <a:p>
            <a:pPr algn="ctr"/>
            <a:r>
              <a:rPr lang="en-IN" sz="1200" dirty="0"/>
              <a:t>Notifies user in frontend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226DAD-48DF-4257-A74B-D12A8866E7F4}"/>
              </a:ext>
            </a:extLst>
          </p:cNvPr>
          <p:cNvCxnSpPr>
            <a:cxnSpLocks/>
            <a:stCxn id="13" idx="1"/>
            <a:endCxn id="22" idx="0"/>
          </p:cNvCxnSpPr>
          <p:nvPr/>
        </p:nvCxnSpPr>
        <p:spPr>
          <a:xfrm flipH="1">
            <a:off x="3084474" y="5260681"/>
            <a:ext cx="1643553" cy="69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724E9D-330E-4BB0-B3D1-8C10B8CBB7EF}"/>
              </a:ext>
            </a:extLst>
          </p:cNvPr>
          <p:cNvCxnSpPr>
            <a:cxnSpLocks/>
            <a:stCxn id="13" idx="4"/>
            <a:endCxn id="24" idx="0"/>
          </p:cNvCxnSpPr>
          <p:nvPr/>
        </p:nvCxnSpPr>
        <p:spPr>
          <a:xfrm>
            <a:off x="6122139" y="5260681"/>
            <a:ext cx="1569843" cy="66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1C891E6-FBD3-491E-AB4F-CCE7BA87FB86}"/>
              </a:ext>
            </a:extLst>
          </p:cNvPr>
          <p:cNvSpPr txBox="1"/>
          <p:nvPr/>
        </p:nvSpPr>
        <p:spPr>
          <a:xfrm>
            <a:off x="1964597" y="5277448"/>
            <a:ext cx="2034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err="1"/>
              <a:t>OrderStartedIntegrationEvent</a:t>
            </a:r>
            <a:endParaRPr lang="en-IN" sz="900" dirty="0"/>
          </a:p>
        </p:txBody>
      </p:sp>
      <p:sp>
        <p:nvSpPr>
          <p:cNvPr id="30" name="Rectangle: Top Corners One Rounded and One Snipped 29">
            <a:extLst>
              <a:ext uri="{FF2B5EF4-FFF2-40B4-BE49-F238E27FC236}">
                <a16:creationId xmlns:a16="http://schemas.microsoft.com/office/drawing/2014/main" id="{CC2D7A11-5CB8-4275-91A2-4978512D3AF6}"/>
              </a:ext>
            </a:extLst>
          </p:cNvPr>
          <p:cNvSpPr/>
          <p:nvPr/>
        </p:nvSpPr>
        <p:spPr>
          <a:xfrm>
            <a:off x="3924128" y="5342493"/>
            <a:ext cx="206477" cy="176778"/>
          </a:xfrm>
          <a:prstGeom prst="snip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Rectangle: Top Corners One Rounded and One Snipped 30">
            <a:extLst>
              <a:ext uri="{FF2B5EF4-FFF2-40B4-BE49-F238E27FC236}">
                <a16:creationId xmlns:a16="http://schemas.microsoft.com/office/drawing/2014/main" id="{275E54EA-C1DC-4A17-AE03-90CDCF00303F}"/>
              </a:ext>
            </a:extLst>
          </p:cNvPr>
          <p:cNvSpPr/>
          <p:nvPr/>
        </p:nvSpPr>
        <p:spPr>
          <a:xfrm>
            <a:off x="6730955" y="5308462"/>
            <a:ext cx="206477" cy="176778"/>
          </a:xfrm>
          <a:prstGeom prst="snip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44F455-A025-4A26-87D5-7DF1790149CE}"/>
              </a:ext>
            </a:extLst>
          </p:cNvPr>
          <p:cNvSpPr txBox="1"/>
          <p:nvPr/>
        </p:nvSpPr>
        <p:spPr>
          <a:xfrm>
            <a:off x="6891561" y="5266972"/>
            <a:ext cx="3267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err="1"/>
              <a:t>orderStatusChangedTosubmittedIntegrationEvent</a:t>
            </a:r>
            <a:endParaRPr lang="en-IN" sz="9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20E399-408A-4382-984A-1AB408E27310}"/>
              </a:ext>
            </a:extLst>
          </p:cNvPr>
          <p:cNvSpPr/>
          <p:nvPr/>
        </p:nvSpPr>
        <p:spPr>
          <a:xfrm>
            <a:off x="8999797" y="6542843"/>
            <a:ext cx="277393" cy="1968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F6054F1-8FF4-4FEE-9EA8-48A40B29AC33}"/>
              </a:ext>
            </a:extLst>
          </p:cNvPr>
          <p:cNvSpPr/>
          <p:nvPr/>
        </p:nvSpPr>
        <p:spPr>
          <a:xfrm>
            <a:off x="10511291" y="6524468"/>
            <a:ext cx="277393" cy="1968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B8E506-1CE2-4299-93A3-24CFD5781918}"/>
              </a:ext>
            </a:extLst>
          </p:cNvPr>
          <p:cNvSpPr txBox="1"/>
          <p:nvPr/>
        </p:nvSpPr>
        <p:spPr>
          <a:xfrm>
            <a:off x="10737322" y="6499315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Order API</a:t>
            </a:r>
            <a:endParaRPr lang="en-IN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8F0486-DB0D-4174-88B1-77C8895E659B}"/>
              </a:ext>
            </a:extLst>
          </p:cNvPr>
          <p:cNvSpPr txBox="1"/>
          <p:nvPr/>
        </p:nvSpPr>
        <p:spPr>
          <a:xfrm>
            <a:off x="9238474" y="6509667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Basket API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42223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6591-397E-45F0-9CF5-5D6DE800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117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Order Validation Flow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445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9ED59B-05D1-45CC-BBC9-3FB76E9E0CB0}"/>
              </a:ext>
            </a:extLst>
          </p:cNvPr>
          <p:cNvSpPr txBox="1"/>
          <p:nvPr/>
        </p:nvSpPr>
        <p:spPr>
          <a:xfrm>
            <a:off x="147704" y="5062502"/>
            <a:ext cx="223151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err="1">
                <a:solidFill>
                  <a:srgbClr val="FF0000"/>
                </a:solidFill>
              </a:rPr>
              <a:t>Ordering.BackgroundTask</a:t>
            </a:r>
            <a:endParaRPr lang="en-IN" sz="1200" b="1" dirty="0">
              <a:solidFill>
                <a:srgbClr val="FF0000"/>
              </a:solidFill>
            </a:endParaRPr>
          </a:p>
          <a:p>
            <a:pPr algn="ctr"/>
            <a:r>
              <a:rPr lang="en-IN" sz="1200" dirty="0"/>
              <a:t>Runs every N minutes and pulls order id from “Orders” table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164B4D85-D011-4248-8F2F-705FA76A7CDA}"/>
              </a:ext>
            </a:extLst>
          </p:cNvPr>
          <p:cNvSpPr/>
          <p:nvPr/>
        </p:nvSpPr>
        <p:spPr>
          <a:xfrm>
            <a:off x="621438" y="6249880"/>
            <a:ext cx="1287262" cy="5237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DB</a:t>
            </a:r>
            <a:endParaRPr lang="en-IN" dirty="0"/>
          </a:p>
        </p:txBody>
      </p:sp>
      <p:sp>
        <p:nvSpPr>
          <p:cNvPr id="7" name="Flowchart: Direct Access Storage 6">
            <a:extLst>
              <a:ext uri="{FF2B5EF4-FFF2-40B4-BE49-F238E27FC236}">
                <a16:creationId xmlns:a16="http://schemas.microsoft.com/office/drawing/2014/main" id="{54DCCD97-6D2C-465C-B02A-050AD29E5EC8}"/>
              </a:ext>
            </a:extLst>
          </p:cNvPr>
          <p:cNvSpPr/>
          <p:nvPr/>
        </p:nvSpPr>
        <p:spPr>
          <a:xfrm>
            <a:off x="575135" y="4045770"/>
            <a:ext cx="1394112" cy="420329"/>
          </a:xfrm>
          <a:prstGeom prst="flowChartMagneticDrum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Service Bus</a:t>
            </a:r>
            <a:endParaRPr lang="en-IN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5FD1B8-94CF-4388-93A8-4E1D871E6186}"/>
              </a:ext>
            </a:extLst>
          </p:cNvPr>
          <p:cNvSpPr txBox="1"/>
          <p:nvPr/>
        </p:nvSpPr>
        <p:spPr>
          <a:xfrm>
            <a:off x="107603" y="2902435"/>
            <a:ext cx="234263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Order API</a:t>
            </a:r>
            <a:r>
              <a:rPr lang="en-US" sz="1200" dirty="0"/>
              <a:t> </a:t>
            </a:r>
            <a:r>
              <a:rPr lang="en-IN" sz="1200" dirty="0" err="1"/>
              <a:t>GracePeriodConfirmedIntegrationEventHandler</a:t>
            </a:r>
            <a:r>
              <a:rPr lang="en-US" sz="1200" dirty="0"/>
              <a:t>.Handle()</a:t>
            </a:r>
            <a:endParaRPr lang="en-IN" sz="1200" dirty="0"/>
          </a:p>
        </p:txBody>
      </p:sp>
      <p:sp>
        <p:nvSpPr>
          <p:cNvPr id="9" name="Rectangle: Top Corners One Rounded and One Snipped 8">
            <a:extLst>
              <a:ext uri="{FF2B5EF4-FFF2-40B4-BE49-F238E27FC236}">
                <a16:creationId xmlns:a16="http://schemas.microsoft.com/office/drawing/2014/main" id="{B18B8F40-531B-46C5-84C2-DFBF28C12488}"/>
              </a:ext>
            </a:extLst>
          </p:cNvPr>
          <p:cNvSpPr/>
          <p:nvPr/>
        </p:nvSpPr>
        <p:spPr>
          <a:xfrm>
            <a:off x="951216" y="4614909"/>
            <a:ext cx="206477" cy="176778"/>
          </a:xfrm>
          <a:prstGeom prst="snip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81D2E-B42C-443E-BA16-81A4917C0D3C}"/>
              </a:ext>
            </a:extLst>
          </p:cNvPr>
          <p:cNvSpPr txBox="1"/>
          <p:nvPr/>
        </p:nvSpPr>
        <p:spPr>
          <a:xfrm>
            <a:off x="1228725" y="4588611"/>
            <a:ext cx="17809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GracePeriodConfirmed</a:t>
            </a:r>
            <a:endParaRPr lang="en-US" sz="1100" dirty="0"/>
          </a:p>
          <a:p>
            <a:r>
              <a:rPr lang="en-US" sz="1100" dirty="0" err="1"/>
              <a:t>IntegrationEvent</a:t>
            </a:r>
            <a:endParaRPr lang="en-IN" sz="11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649C2B-59BA-49FF-A470-DE9FE68087F3}"/>
              </a:ext>
            </a:extLst>
          </p:cNvPr>
          <p:cNvCxnSpPr>
            <a:cxnSpLocks/>
            <a:stCxn id="6" idx="1"/>
            <a:endCxn id="5" idx="2"/>
          </p:cNvCxnSpPr>
          <p:nvPr/>
        </p:nvCxnSpPr>
        <p:spPr>
          <a:xfrm flipH="1" flipV="1">
            <a:off x="1263459" y="5708833"/>
            <a:ext cx="1610" cy="54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DC5017-8B70-442E-BB9E-13220643AC9F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1263459" y="4466099"/>
            <a:ext cx="8732" cy="596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107A6C-37B2-41B1-994A-79C62343FE77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1272191" y="3548766"/>
            <a:ext cx="6729" cy="49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36FECDE-0AC8-4BFD-88C2-9645C964854A}"/>
              </a:ext>
            </a:extLst>
          </p:cNvPr>
          <p:cNvSpPr txBox="1"/>
          <p:nvPr/>
        </p:nvSpPr>
        <p:spPr>
          <a:xfrm>
            <a:off x="1239082" y="5832963"/>
            <a:ext cx="15404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Newly created </a:t>
            </a:r>
          </a:p>
          <a:p>
            <a:r>
              <a:rPr lang="en-US" sz="1100" dirty="0"/>
              <a:t>Order ID</a:t>
            </a:r>
            <a:endParaRPr lang="en-IN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F170C3-786C-4E39-A18E-D0D64D42C6A5}"/>
              </a:ext>
            </a:extLst>
          </p:cNvPr>
          <p:cNvSpPr txBox="1"/>
          <p:nvPr/>
        </p:nvSpPr>
        <p:spPr>
          <a:xfrm>
            <a:off x="116482" y="1856302"/>
            <a:ext cx="234263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_</a:t>
            </a:r>
            <a:r>
              <a:rPr lang="en-US" sz="1200" dirty="0" err="1"/>
              <a:t>mediator.send</a:t>
            </a:r>
            <a:endParaRPr lang="en-US" sz="1200" dirty="0"/>
          </a:p>
          <a:p>
            <a:pPr algn="ctr"/>
            <a:r>
              <a:rPr lang="en-US" sz="1200" dirty="0"/>
              <a:t>(</a:t>
            </a:r>
            <a:r>
              <a:rPr lang="en-IN" sz="1100" b="1" dirty="0" err="1"/>
              <a:t>SetAwaitingStockValidationStatusCommand</a:t>
            </a:r>
            <a:r>
              <a:rPr lang="en-US" sz="1200" dirty="0"/>
              <a:t>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1257CDE-6B13-4ABE-9B6D-D88D9FC784E8}"/>
              </a:ext>
            </a:extLst>
          </p:cNvPr>
          <p:cNvCxnSpPr>
            <a:cxnSpLocks/>
            <a:stCxn id="8" idx="0"/>
            <a:endCxn id="23" idx="2"/>
          </p:cNvCxnSpPr>
          <p:nvPr/>
        </p:nvCxnSpPr>
        <p:spPr>
          <a:xfrm flipV="1">
            <a:off x="1278920" y="2502633"/>
            <a:ext cx="8879" cy="399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ACB2271-0A6F-4327-8AF2-5CF1F5AA48B7}"/>
              </a:ext>
            </a:extLst>
          </p:cNvPr>
          <p:cNvSpPr txBox="1"/>
          <p:nvPr/>
        </p:nvSpPr>
        <p:spPr>
          <a:xfrm>
            <a:off x="3009676" y="322987"/>
            <a:ext cx="8984056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err="1">
                <a:solidFill>
                  <a:srgbClr val="0070C0"/>
                </a:solidFill>
              </a:rPr>
              <a:t>SetAwaitingStockValidationStatusCommandHandler</a:t>
            </a:r>
            <a:r>
              <a:rPr lang="en-US" sz="1200" dirty="0"/>
              <a:t> : </a:t>
            </a:r>
            <a:r>
              <a:rPr lang="en-US" sz="1200" b="1" dirty="0" err="1">
                <a:solidFill>
                  <a:srgbClr val="FF0000"/>
                </a:solidFill>
              </a:rPr>
              <a:t>mediator</a:t>
            </a:r>
            <a:r>
              <a:rPr lang="en-US" sz="1200" b="1" dirty="0" err="1"/>
              <a:t>.IRequestHandler</a:t>
            </a:r>
            <a:r>
              <a:rPr lang="en-US" sz="1200" dirty="0"/>
              <a:t>&lt;</a:t>
            </a:r>
            <a:r>
              <a:rPr lang="en-IN" sz="1200" b="1" dirty="0" err="1"/>
              <a:t>SetAwaitingStockValidationStatusCommand</a:t>
            </a:r>
            <a:r>
              <a:rPr lang="en-US" sz="1200" dirty="0"/>
              <a:t>, bool&gt;</a:t>
            </a:r>
          </a:p>
          <a:p>
            <a:pPr algn="ctr"/>
            <a:endParaRPr lang="en-US" sz="1200" dirty="0"/>
          </a:p>
          <a:p>
            <a:pPr marL="228600" indent="-228600" algn="ctr">
              <a:buAutoNum type="arabicParenR"/>
            </a:pPr>
            <a:r>
              <a:rPr lang="en-US" sz="1200" dirty="0"/>
              <a:t>Fetches Order aggregate from repo using order id inside </a:t>
            </a:r>
            <a:r>
              <a:rPr lang="en-IN" sz="1200" dirty="0" err="1"/>
              <a:t>SetAwaitingStockValidationStatusCommand</a:t>
            </a:r>
            <a:endParaRPr lang="en-US" sz="1200" dirty="0"/>
          </a:p>
          <a:p>
            <a:pPr marL="228600" indent="-228600" algn="ctr">
              <a:buAutoNum type="arabicParenR"/>
            </a:pPr>
            <a:r>
              <a:rPr lang="en-US" sz="1200" dirty="0"/>
              <a:t>Then creates a domain event "</a:t>
            </a:r>
            <a:r>
              <a:rPr lang="en-US" sz="1200" dirty="0" err="1"/>
              <a:t>OrderStatusChangedToAwaitingStockValidationDomainEvent</a:t>
            </a:r>
            <a:r>
              <a:rPr lang="en-US" sz="1200" dirty="0"/>
              <a:t>“ inside the aggregate</a:t>
            </a:r>
          </a:p>
          <a:p>
            <a:pPr marL="228600" indent="-228600" algn="ctr">
              <a:buAutoNum type="arabicParenR"/>
            </a:pPr>
            <a:r>
              <a:rPr lang="en-US" sz="1200" dirty="0"/>
              <a:t>Then it first calls _</a:t>
            </a:r>
            <a:r>
              <a:rPr lang="en-US" sz="1200" dirty="0" err="1"/>
              <a:t>mediator.DispatchDomainEventsAsync</a:t>
            </a:r>
            <a:r>
              <a:rPr lang="en-US" sz="1200" dirty="0"/>
              <a:t>; and then saves order back to repository.</a:t>
            </a:r>
          </a:p>
          <a:p>
            <a:pPr marL="228600" indent="-228600" algn="ctr">
              <a:buAutoNum type="arabicParenR"/>
            </a:pPr>
            <a:r>
              <a:rPr lang="en-US" sz="1200" dirty="0"/>
              <a:t>_</a:t>
            </a:r>
            <a:r>
              <a:rPr lang="en-US" sz="1200" b="1" dirty="0" err="1"/>
              <a:t>mediator</a:t>
            </a:r>
            <a:r>
              <a:rPr lang="en-US" sz="1200" dirty="0" err="1"/>
              <a:t>.</a:t>
            </a:r>
            <a:r>
              <a:rPr lang="en-US" sz="1200" b="1" dirty="0" err="1"/>
              <a:t>DispatchDomainEventsAsync</a:t>
            </a:r>
            <a:r>
              <a:rPr lang="en-US" sz="1200" dirty="0"/>
              <a:t> calls "OrderStatusChangedToAwaitingStockValidationDomainEventHandler.Handle()“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3E0666-0161-47A9-AC2D-95429214F96D}"/>
              </a:ext>
            </a:extLst>
          </p:cNvPr>
          <p:cNvSpPr txBox="1"/>
          <p:nvPr/>
        </p:nvSpPr>
        <p:spPr>
          <a:xfrm>
            <a:off x="3009676" y="1949089"/>
            <a:ext cx="8984056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0070C0"/>
                </a:solidFill>
              </a:rPr>
              <a:t>OrderStatusChangedToAwaitingStockValidationDomainEventHandler</a:t>
            </a:r>
            <a:r>
              <a:rPr lang="en-US" sz="1200" dirty="0"/>
              <a:t> : </a:t>
            </a:r>
            <a:r>
              <a:rPr lang="en-US" sz="1200" b="1" dirty="0">
                <a:solidFill>
                  <a:srgbClr val="FF0000"/>
                </a:solidFill>
              </a:rPr>
              <a:t>mediator</a:t>
            </a:r>
            <a:r>
              <a:rPr lang="en-US" sz="1200" b="1" dirty="0"/>
              <a:t>.</a:t>
            </a:r>
            <a:r>
              <a:rPr lang="en-IN" sz="1200" b="1" dirty="0" err="1"/>
              <a:t>INotificationHandler</a:t>
            </a:r>
            <a:r>
              <a:rPr lang="en-IN" dirty="0"/>
              <a:t> </a:t>
            </a:r>
            <a:r>
              <a:rPr lang="en-US" sz="1200" dirty="0"/>
              <a:t>&lt;</a:t>
            </a:r>
            <a:r>
              <a:rPr lang="en-IN" dirty="0"/>
              <a:t> </a:t>
            </a:r>
            <a:r>
              <a:rPr lang="en-IN" sz="1200" b="1" dirty="0" err="1"/>
              <a:t>OrderStatusChangedToAwaitingStockValidationDomainEvent</a:t>
            </a:r>
            <a:r>
              <a:rPr lang="en-US" sz="1200" dirty="0"/>
              <a:t>, bool&gt;</a:t>
            </a:r>
          </a:p>
          <a:p>
            <a:pPr algn="ctr"/>
            <a:endParaRPr lang="en-US" sz="1200" dirty="0"/>
          </a:p>
          <a:p>
            <a:pPr marL="228600" indent="-228600" algn="ctr">
              <a:buAutoNum type="arabicParenR"/>
            </a:pPr>
            <a:r>
              <a:rPr lang="en-US" sz="1200" dirty="0"/>
              <a:t>This handle() method creates “</a:t>
            </a:r>
            <a:r>
              <a:rPr lang="en-US" sz="1200" dirty="0" err="1"/>
              <a:t>OrderStatusChangedToAwaitingStockValidationIntegrationEvent</a:t>
            </a:r>
            <a:r>
              <a:rPr lang="en-US" sz="1200" dirty="0"/>
              <a:t>” </a:t>
            </a:r>
          </a:p>
          <a:p>
            <a:pPr marL="228600" indent="-228600" algn="ctr">
              <a:buAutoNum type="arabicParenR"/>
            </a:pPr>
            <a:r>
              <a:rPr lang="en-US" sz="1200" dirty="0"/>
              <a:t>Then this handle() method calls </a:t>
            </a:r>
            <a:r>
              <a:rPr lang="en-IN" sz="1200" dirty="0"/>
              <a:t>_</a:t>
            </a:r>
            <a:r>
              <a:rPr lang="en-IN" sz="1200" dirty="0" err="1"/>
              <a:t>orderingIntegrationEventService.AddAndSaveEventAsync</a:t>
            </a:r>
            <a:r>
              <a:rPr lang="en-IN" sz="1200" dirty="0"/>
              <a:t>. </a:t>
            </a:r>
          </a:p>
          <a:p>
            <a:pPr marL="228600" indent="-228600" algn="ctr">
              <a:buAutoNum type="arabicParenR"/>
            </a:pPr>
            <a:r>
              <a:rPr lang="en-IN" sz="1200" dirty="0"/>
              <a:t>This </a:t>
            </a:r>
            <a:r>
              <a:rPr lang="en-IN" sz="1200" b="1" dirty="0" err="1"/>
              <a:t>AddAndSaveEventAsync</a:t>
            </a:r>
            <a:r>
              <a:rPr lang="en-IN" sz="1200" dirty="0"/>
              <a:t> stores “</a:t>
            </a:r>
            <a:r>
              <a:rPr lang="en-IN" sz="1200" b="1" dirty="0" err="1"/>
              <a:t>OrderStatusChangedToAwaitingStockValidationIntegrationEvent</a:t>
            </a:r>
            <a:r>
              <a:rPr lang="en-IN" sz="1200" dirty="0"/>
              <a:t>” to event store and </a:t>
            </a:r>
          </a:p>
          <a:p>
            <a:pPr marL="228600" indent="-228600" algn="ctr">
              <a:buAutoNum type="arabicParenR"/>
            </a:pPr>
            <a:r>
              <a:rPr lang="en-IN" sz="1200" dirty="0"/>
              <a:t>publishes that integration event to service bus by use of </a:t>
            </a:r>
            <a:r>
              <a:rPr lang="en-IN" sz="1200" dirty="0" err="1"/>
              <a:t>TransactionBehaviour</a:t>
            </a:r>
            <a:r>
              <a:rPr lang="en-IN" sz="1200" dirty="0"/>
              <a:t> pipeline post-processing code. </a:t>
            </a:r>
            <a:endParaRPr lang="en-US" sz="12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B08CBEF-9F7E-4C62-88DA-F88D5580646A}"/>
              </a:ext>
            </a:extLst>
          </p:cNvPr>
          <p:cNvCxnSpPr>
            <a:stCxn id="23" idx="0"/>
            <a:endCxn id="32" idx="1"/>
          </p:cNvCxnSpPr>
          <p:nvPr/>
        </p:nvCxnSpPr>
        <p:spPr>
          <a:xfrm rot="5400000" flipH="1" flipV="1">
            <a:off x="1682162" y="528789"/>
            <a:ext cx="933150" cy="17218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Top Corners One Rounded and One Snipped 35">
            <a:extLst>
              <a:ext uri="{FF2B5EF4-FFF2-40B4-BE49-F238E27FC236}">
                <a16:creationId xmlns:a16="http://schemas.microsoft.com/office/drawing/2014/main" id="{42C5DF02-0807-4AF8-B20F-2F60F3DDB0C8}"/>
              </a:ext>
            </a:extLst>
          </p:cNvPr>
          <p:cNvSpPr/>
          <p:nvPr/>
        </p:nvSpPr>
        <p:spPr>
          <a:xfrm>
            <a:off x="1334436" y="1003169"/>
            <a:ext cx="206477" cy="176778"/>
          </a:xfrm>
          <a:prstGeom prst="snip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06DAEA-2F3C-4B14-B7BF-EB8FC78605ED}"/>
              </a:ext>
            </a:extLst>
          </p:cNvPr>
          <p:cNvSpPr txBox="1"/>
          <p:nvPr/>
        </p:nvSpPr>
        <p:spPr>
          <a:xfrm>
            <a:off x="1256835" y="506355"/>
            <a:ext cx="17809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err="1"/>
              <a:t>SetAwaitingStockValidationStatusCommand</a:t>
            </a:r>
            <a:endParaRPr lang="en-IN" sz="1100" dirty="0"/>
          </a:p>
        </p:txBody>
      </p:sp>
      <p:sp>
        <p:nvSpPr>
          <p:cNvPr id="38" name="Flowchart: Direct Access Storage 37">
            <a:extLst>
              <a:ext uri="{FF2B5EF4-FFF2-40B4-BE49-F238E27FC236}">
                <a16:creationId xmlns:a16="http://schemas.microsoft.com/office/drawing/2014/main" id="{40730F03-5C46-461C-BD3D-951E5266B017}"/>
              </a:ext>
            </a:extLst>
          </p:cNvPr>
          <p:cNvSpPr/>
          <p:nvPr/>
        </p:nvSpPr>
        <p:spPr>
          <a:xfrm>
            <a:off x="7128341" y="3871117"/>
            <a:ext cx="1394112" cy="420329"/>
          </a:xfrm>
          <a:prstGeom prst="flowChartMagneticDrum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Service Bus</a:t>
            </a:r>
            <a:endParaRPr lang="en-IN" sz="1200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2AB5B09-F3CA-4E85-A2E4-A94C9884373E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7825396" y="3408661"/>
            <a:ext cx="1" cy="46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Top Corners One Rounded and One Snipped 40">
            <a:extLst>
              <a:ext uri="{FF2B5EF4-FFF2-40B4-BE49-F238E27FC236}">
                <a16:creationId xmlns:a16="http://schemas.microsoft.com/office/drawing/2014/main" id="{14D70EAD-D013-450B-BAF5-26CA863E13E6}"/>
              </a:ext>
            </a:extLst>
          </p:cNvPr>
          <p:cNvSpPr/>
          <p:nvPr/>
        </p:nvSpPr>
        <p:spPr>
          <a:xfrm>
            <a:off x="7576262" y="3533743"/>
            <a:ext cx="206477" cy="176778"/>
          </a:xfrm>
          <a:prstGeom prst="snip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1DA6A6-4160-45D0-AD58-78F8311AC9C9}"/>
              </a:ext>
            </a:extLst>
          </p:cNvPr>
          <p:cNvSpPr txBox="1"/>
          <p:nvPr/>
        </p:nvSpPr>
        <p:spPr>
          <a:xfrm>
            <a:off x="7813869" y="3426021"/>
            <a:ext cx="4206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err="1"/>
              <a:t>OrderStatusChangedToAwaitingStockValidation</a:t>
            </a:r>
            <a:r>
              <a:rPr lang="en-IN" sz="1100" b="1" dirty="0" err="1"/>
              <a:t>IntegrationEvent</a:t>
            </a:r>
            <a:endParaRPr lang="en-IN" sz="11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1730556-5481-4E66-A01C-B1C3E3C67803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7501704" y="1523316"/>
            <a:ext cx="0" cy="42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Top Corners One Rounded and One Snipped 45">
            <a:extLst>
              <a:ext uri="{FF2B5EF4-FFF2-40B4-BE49-F238E27FC236}">
                <a16:creationId xmlns:a16="http://schemas.microsoft.com/office/drawing/2014/main" id="{A922270A-A583-41A7-A252-EAE124AFC8E5}"/>
              </a:ext>
            </a:extLst>
          </p:cNvPr>
          <p:cNvSpPr/>
          <p:nvPr/>
        </p:nvSpPr>
        <p:spPr>
          <a:xfrm>
            <a:off x="7222633" y="1653154"/>
            <a:ext cx="206477" cy="176778"/>
          </a:xfrm>
          <a:prstGeom prst="snip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D83363-B9AC-4C52-B44A-9B855EE34AB6}"/>
              </a:ext>
            </a:extLst>
          </p:cNvPr>
          <p:cNvSpPr txBox="1"/>
          <p:nvPr/>
        </p:nvSpPr>
        <p:spPr>
          <a:xfrm>
            <a:off x="7469113" y="1598700"/>
            <a:ext cx="4206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OrderStatusChangedToAwaitingStockValidation</a:t>
            </a:r>
            <a:r>
              <a:rPr lang="en-US" sz="1100" b="1" dirty="0" err="1"/>
              <a:t>DomainEvent</a:t>
            </a:r>
            <a:endParaRPr lang="en-IN" sz="11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DE934E-5B57-436D-9B5D-98F00BAB87C5}"/>
              </a:ext>
            </a:extLst>
          </p:cNvPr>
          <p:cNvSpPr txBox="1"/>
          <p:nvPr/>
        </p:nvSpPr>
        <p:spPr>
          <a:xfrm>
            <a:off x="3009677" y="3754562"/>
            <a:ext cx="3727342" cy="212365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err="1"/>
              <a:t>Catalog</a:t>
            </a:r>
            <a:r>
              <a:rPr lang="en-IN" sz="1200" b="1" dirty="0"/>
              <a:t> API </a:t>
            </a:r>
            <a:endParaRPr lang="en-IN" sz="1200" dirty="0"/>
          </a:p>
          <a:p>
            <a:pPr algn="ctr"/>
            <a:r>
              <a:rPr lang="en-IN" sz="1200" dirty="0"/>
              <a:t>OrderStatusChangedToAwaitingStockValidationIntegrationEventHandler.Handle()</a:t>
            </a:r>
          </a:p>
          <a:p>
            <a:pPr algn="ctr"/>
            <a:endParaRPr lang="en-IN" sz="1200" dirty="0"/>
          </a:p>
          <a:p>
            <a:pPr marL="228600" indent="-228600">
              <a:buAutoNum type="arabicPeriod"/>
            </a:pPr>
            <a:r>
              <a:rPr lang="en-IN" sz="1200" dirty="0"/>
              <a:t>Checks if stock available</a:t>
            </a:r>
          </a:p>
          <a:p>
            <a:pPr marL="685800" lvl="1" indent="-228600">
              <a:buAutoNum type="arabicPeriod"/>
            </a:pPr>
            <a:r>
              <a:rPr lang="en-IN" sz="1200" dirty="0"/>
              <a:t>If yes, </a:t>
            </a:r>
            <a:r>
              <a:rPr lang="en-IN" sz="1100" dirty="0" err="1"/>
              <a:t>OrderStockConfirmedIntegrationEvent</a:t>
            </a:r>
            <a:endParaRPr lang="en-IN" sz="1100" dirty="0"/>
          </a:p>
          <a:p>
            <a:pPr marL="685800" lvl="1" indent="-228600">
              <a:buAutoNum type="arabicPeriod"/>
            </a:pPr>
            <a:r>
              <a:rPr lang="en-IN" sz="1100" dirty="0"/>
              <a:t>If no, </a:t>
            </a:r>
            <a:r>
              <a:rPr lang="en-IN" sz="1200" dirty="0" err="1"/>
              <a:t>OrderStockRejectedIntegrationEvent</a:t>
            </a:r>
            <a:endParaRPr lang="en-IN" sz="1200" dirty="0"/>
          </a:p>
          <a:p>
            <a:pPr marL="228600" indent="-228600">
              <a:buAutoNum type="arabicPeriod"/>
            </a:pPr>
            <a:r>
              <a:rPr lang="en-IN" sz="1200" dirty="0"/>
              <a:t>_catalogIntegrationEventService.SaveEventAndCatalogContextChangesAsync =&gt; Saves event to </a:t>
            </a:r>
            <a:r>
              <a:rPr lang="en-IN" sz="1200" dirty="0" err="1"/>
              <a:t>catalog</a:t>
            </a:r>
            <a:r>
              <a:rPr lang="en-IN" sz="1200" dirty="0"/>
              <a:t> database and </a:t>
            </a:r>
            <a:r>
              <a:rPr lang="en-IN" sz="1200" dirty="0" err="1"/>
              <a:t>catalog</a:t>
            </a:r>
            <a:r>
              <a:rPr lang="en-IN" sz="1200" dirty="0"/>
              <a:t> </a:t>
            </a:r>
            <a:r>
              <a:rPr lang="en-IN" sz="1200" dirty="0" err="1"/>
              <a:t>eventlog</a:t>
            </a:r>
            <a:r>
              <a:rPr lang="en-IN" sz="1200" dirty="0"/>
              <a:t> database</a:t>
            </a:r>
          </a:p>
          <a:p>
            <a:pPr marL="228600" indent="-228600">
              <a:buAutoNum type="arabicPeriod"/>
            </a:pPr>
            <a:r>
              <a:rPr lang="en-IN" sz="1200" dirty="0"/>
              <a:t>Publish event to service bus</a:t>
            </a:r>
            <a:endParaRPr lang="en-IN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62E263-0960-4577-ACBF-A5D232921D39}"/>
              </a:ext>
            </a:extLst>
          </p:cNvPr>
          <p:cNvSpPr txBox="1"/>
          <p:nvPr/>
        </p:nvSpPr>
        <p:spPr>
          <a:xfrm>
            <a:off x="9480316" y="3761669"/>
            <a:ext cx="251341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err="1"/>
              <a:t>Ordering.SignalRHub</a:t>
            </a:r>
            <a:r>
              <a:rPr lang="en-IN" sz="1200" b="1" dirty="0"/>
              <a:t> </a:t>
            </a:r>
          </a:p>
          <a:p>
            <a:pPr algn="ctr"/>
            <a:r>
              <a:rPr lang="en-IN" sz="1200" dirty="0"/>
              <a:t>Notifies user in frontend about awaiting stock validation status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43E208-7328-4386-B5F6-665AF42CA613}"/>
              </a:ext>
            </a:extLst>
          </p:cNvPr>
          <p:cNvCxnSpPr>
            <a:cxnSpLocks/>
            <a:stCxn id="38" idx="4"/>
            <a:endCxn id="49" idx="1"/>
          </p:cNvCxnSpPr>
          <p:nvPr/>
        </p:nvCxnSpPr>
        <p:spPr>
          <a:xfrm>
            <a:off x="8522453" y="4081282"/>
            <a:ext cx="957863" cy="3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C6817D6-72E1-46F8-9F28-E14EF21F1771}"/>
              </a:ext>
            </a:extLst>
          </p:cNvPr>
          <p:cNvCxnSpPr>
            <a:cxnSpLocks/>
            <a:stCxn id="38" idx="1"/>
            <a:endCxn id="48" idx="3"/>
          </p:cNvCxnSpPr>
          <p:nvPr/>
        </p:nvCxnSpPr>
        <p:spPr>
          <a:xfrm rot="10800000" flipV="1">
            <a:off x="6737019" y="4081281"/>
            <a:ext cx="391322" cy="7351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Top Corners One Rounded and One Snipped 60">
            <a:extLst>
              <a:ext uri="{FF2B5EF4-FFF2-40B4-BE49-F238E27FC236}">
                <a16:creationId xmlns:a16="http://schemas.microsoft.com/office/drawing/2014/main" id="{374F668E-1C53-4B62-8FD3-71F421EB1B12}"/>
              </a:ext>
            </a:extLst>
          </p:cNvPr>
          <p:cNvSpPr/>
          <p:nvPr/>
        </p:nvSpPr>
        <p:spPr>
          <a:xfrm>
            <a:off x="6841430" y="3965859"/>
            <a:ext cx="206477" cy="176778"/>
          </a:xfrm>
          <a:prstGeom prst="snip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: Top Corners One Rounded and One Snipped 61">
            <a:extLst>
              <a:ext uri="{FF2B5EF4-FFF2-40B4-BE49-F238E27FC236}">
                <a16:creationId xmlns:a16="http://schemas.microsoft.com/office/drawing/2014/main" id="{C2F65D35-4DF1-4153-8B06-70C05E865A64}"/>
              </a:ext>
            </a:extLst>
          </p:cNvPr>
          <p:cNvSpPr/>
          <p:nvPr/>
        </p:nvSpPr>
        <p:spPr>
          <a:xfrm>
            <a:off x="8644058" y="3980656"/>
            <a:ext cx="206477" cy="176778"/>
          </a:xfrm>
          <a:prstGeom prst="snip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Flowchart: Direct Access Storage 71">
            <a:extLst>
              <a:ext uri="{FF2B5EF4-FFF2-40B4-BE49-F238E27FC236}">
                <a16:creationId xmlns:a16="http://schemas.microsoft.com/office/drawing/2014/main" id="{BDCAA42C-EB07-4C8B-A54C-6D5469AC55A6}"/>
              </a:ext>
            </a:extLst>
          </p:cNvPr>
          <p:cNvSpPr/>
          <p:nvPr/>
        </p:nvSpPr>
        <p:spPr>
          <a:xfrm>
            <a:off x="7459038" y="6263850"/>
            <a:ext cx="1394112" cy="420329"/>
          </a:xfrm>
          <a:prstGeom prst="flowChartMagneticDrum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Service Bus</a:t>
            </a:r>
            <a:endParaRPr lang="en-IN" sz="1200" b="1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22D15A5-0B8C-47B0-9D9A-64BADFACD047}"/>
              </a:ext>
            </a:extLst>
          </p:cNvPr>
          <p:cNvCxnSpPr>
            <a:stCxn id="48" idx="2"/>
            <a:endCxn id="72" idx="1"/>
          </p:cNvCxnSpPr>
          <p:nvPr/>
        </p:nvCxnSpPr>
        <p:spPr>
          <a:xfrm rot="16200000" flipH="1">
            <a:off x="5868296" y="4883272"/>
            <a:ext cx="595795" cy="2585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Top Corners One Rounded and One Snipped 75">
            <a:extLst>
              <a:ext uri="{FF2B5EF4-FFF2-40B4-BE49-F238E27FC236}">
                <a16:creationId xmlns:a16="http://schemas.microsoft.com/office/drawing/2014/main" id="{C350819E-A3F2-4814-A424-46EDF1B2F0E7}"/>
              </a:ext>
            </a:extLst>
          </p:cNvPr>
          <p:cNvSpPr/>
          <p:nvPr/>
        </p:nvSpPr>
        <p:spPr>
          <a:xfrm>
            <a:off x="4943090" y="6229763"/>
            <a:ext cx="206477" cy="176778"/>
          </a:xfrm>
          <a:prstGeom prst="snip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C0DA094-BEDD-4FE0-8142-3928BCFF6CEF}"/>
              </a:ext>
            </a:extLst>
          </p:cNvPr>
          <p:cNvSpPr txBox="1"/>
          <p:nvPr/>
        </p:nvSpPr>
        <p:spPr>
          <a:xfrm>
            <a:off x="5112993" y="6176116"/>
            <a:ext cx="23887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err="1"/>
              <a:t>OrderStockConfirmedIntegrationEvent</a:t>
            </a:r>
            <a:endParaRPr lang="en-IN" sz="1100" dirty="0"/>
          </a:p>
          <a:p>
            <a:r>
              <a:rPr lang="en-IN" sz="1100" b="1" dirty="0"/>
              <a:t>	OR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13CB091-3055-49D6-952D-B5A47C834398}"/>
              </a:ext>
            </a:extLst>
          </p:cNvPr>
          <p:cNvSpPr txBox="1"/>
          <p:nvPr/>
        </p:nvSpPr>
        <p:spPr>
          <a:xfrm>
            <a:off x="5123348" y="6479438"/>
            <a:ext cx="23887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err="1"/>
              <a:t>OrderStockRejectedIntegrationEvent</a:t>
            </a:r>
            <a:endParaRPr lang="en-IN" sz="1100" b="1" dirty="0"/>
          </a:p>
        </p:txBody>
      </p:sp>
      <p:sp>
        <p:nvSpPr>
          <p:cNvPr id="79" name="Rectangle: Top Corners One Rounded and One Snipped 78">
            <a:extLst>
              <a:ext uri="{FF2B5EF4-FFF2-40B4-BE49-F238E27FC236}">
                <a16:creationId xmlns:a16="http://schemas.microsoft.com/office/drawing/2014/main" id="{369A2BD4-9078-41A4-94F6-0DCB998AA57A}"/>
              </a:ext>
            </a:extLst>
          </p:cNvPr>
          <p:cNvSpPr/>
          <p:nvPr/>
        </p:nvSpPr>
        <p:spPr>
          <a:xfrm>
            <a:off x="4953445" y="6541967"/>
            <a:ext cx="206477" cy="176778"/>
          </a:xfrm>
          <a:prstGeom prst="snip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98EEAD4-C631-43EE-95BB-C6174B63E18C}"/>
              </a:ext>
            </a:extLst>
          </p:cNvPr>
          <p:cNvCxnSpPr>
            <a:stCxn id="72" idx="4"/>
          </p:cNvCxnSpPr>
          <p:nvPr/>
        </p:nvCxnSpPr>
        <p:spPr>
          <a:xfrm flipV="1">
            <a:off x="8853150" y="6474014"/>
            <a:ext cx="9211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FB26902-76AD-42A7-BACE-DC61619CCF58}"/>
              </a:ext>
            </a:extLst>
          </p:cNvPr>
          <p:cNvSpPr txBox="1"/>
          <p:nvPr/>
        </p:nvSpPr>
        <p:spPr>
          <a:xfrm>
            <a:off x="9758155" y="6291802"/>
            <a:ext cx="256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</a:rPr>
              <a:t>SEE NEXT SLIDE</a:t>
            </a:r>
            <a:endParaRPr lang="en-IN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7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irect Access Storage 4">
            <a:extLst>
              <a:ext uri="{FF2B5EF4-FFF2-40B4-BE49-F238E27FC236}">
                <a16:creationId xmlns:a16="http://schemas.microsoft.com/office/drawing/2014/main" id="{DFBFB755-6BD9-4E14-AA3E-54D6F2CC19F7}"/>
              </a:ext>
            </a:extLst>
          </p:cNvPr>
          <p:cNvSpPr/>
          <p:nvPr/>
        </p:nvSpPr>
        <p:spPr>
          <a:xfrm>
            <a:off x="294759" y="315811"/>
            <a:ext cx="1394112" cy="420329"/>
          </a:xfrm>
          <a:prstGeom prst="flowChartMagneticDrum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Service Bus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2013216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5972</TotalTime>
  <Words>850</Words>
  <Application>Microsoft Office PowerPoint</Application>
  <PresentationFormat>Widescreen</PresentationFormat>
  <Paragraphs>113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Order Checkout &amp; OrderSubmitted Event Flow</vt:lpstr>
      <vt:lpstr>PowerPoint Presentation</vt:lpstr>
      <vt:lpstr>PowerPoint Presentation</vt:lpstr>
      <vt:lpstr>Order Validation Flow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Priyanko Mukherjee</dc:creator>
  <cp:lastModifiedBy>Priyanko Mukherjee</cp:lastModifiedBy>
  <cp:revision>360</cp:revision>
  <dcterms:created xsi:type="dcterms:W3CDTF">2024-06-26T05:36:47Z</dcterms:created>
  <dcterms:modified xsi:type="dcterms:W3CDTF">2024-07-02T01:34:50Z</dcterms:modified>
</cp:coreProperties>
</file>