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F7E5-705A-4189-9AB7-C15B5843563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51E8-4F92-4C31-A399-8ACE6F08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8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6E8C-4839-40CF-A46F-FD20BFD8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A0B9-14FB-47F7-857A-07EEC5B41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B9-DDB5-4636-ABCD-82004D91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448E-B992-4366-92FB-1772B9D9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89C4-41C3-45B5-8C9B-286DC7E7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0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EFB8-29CA-49DB-BAF9-E7B1E9A4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AD25-E28A-424E-AD4E-04D85D4E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A638-8522-48E1-BF85-6F37C1DA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8F4A-8E02-4915-A222-F947F72A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533-308F-49B0-9AC2-A15754A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1E7A-0FE8-460D-848B-0A585EFBB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6437-0005-49B8-8001-781FCF43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C679-E2CE-40E4-A0DD-235B4EF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B2DF-6674-432D-9805-AB88E540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E1AC-8CDE-4169-BD5D-61EDFA1F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8C3B-8D5A-4646-AD4F-155423D3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4BFF-CFFC-4E36-B929-29E27713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D8E8-0EB7-496E-A887-E6A814A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54AB-23C4-43C3-9263-4E46C997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FDB3-434D-48C1-937E-9346A781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6FCC-B6BE-4394-9602-EEF14806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64D87-D8DE-4F0D-8C6A-57CD9FA6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8252-87B3-4A61-B290-17BF996C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912F-BF44-4B57-8BA0-E26AE67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6958-EC44-4800-9EFF-FE51DE3E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AC51-E1BE-4EBB-A0A2-BDF5AA69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B115-E91D-4DB2-8CB4-CC2BE6F44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109C4-3B40-4B57-8241-76F9B86F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5B07-EDBE-4B76-933F-A28BD029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1BA1-682C-464A-A8EE-FBC38A2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9AE89-F04F-4408-A6FE-9627B5EB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DD72-03DB-4280-BFF4-60BA5F57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4C6C-4855-4103-99CE-A1EDF753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2BE0-63D2-4FDD-9C60-40CEDA7F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7FE4-FBD3-4F1B-8890-C4291A3F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96560-C9BF-4535-8D2A-D24BE250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C9554-55CA-4CE6-A261-888E825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99298-2119-48CB-BFD2-224958C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487C7-D737-48A7-A432-9EFECEF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3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2229-2B7A-4A8D-9F7A-39CD7B6B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D10A-BA15-4E9F-8590-4CF22BD9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307D2-F4C2-403F-9D0F-1897D90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71EF6-1434-4579-911B-DEFB5A2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BB876-4EAF-4F4B-98A9-75F281B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B846A-BDE5-49DA-90FC-8C93FBF6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D735C-0ABA-4410-8AC5-94818163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A620-03B7-4913-BF35-4B2CEE49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D72-B676-4480-AC44-3EA127C6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48B1-1683-4F28-A125-CC026F06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C468-0911-47F8-BB48-6E51119E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C506-83B6-46A3-AFB2-5C4D734E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80FB-95DD-4B18-B3B1-7DC6A7B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102-A650-4C3B-ACA7-27D7B2A6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4658B-80ED-43FC-9A16-C3FBF7899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B4F88-4D0E-4B41-B3FC-72B0D713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55D2A-D92A-4CDB-967E-CBA9D7CF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F496-8AD6-475C-A80A-7891AD2F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4F01-B2A9-4AAC-AA79-13A6FC2B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6B5BF-94AB-47F1-B0F3-BEC9B570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4C232-1E39-4BA2-9B21-7D53684D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3CF9-81A4-47E1-B2FD-E6292E1C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F15F-8E37-4573-971F-36C6DA27506A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5DA1-6A43-4F7D-9A36-01D4A082E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0072-4F1F-42D3-8194-EBB31B3D5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591-397E-45F0-9CF5-5D6DE80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1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Order &amp; Buyer – Aggregate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78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DB4EFE-643D-464F-8CEC-12FB67B8ED17}"/>
              </a:ext>
            </a:extLst>
          </p:cNvPr>
          <p:cNvSpPr/>
          <p:nvPr/>
        </p:nvSpPr>
        <p:spPr>
          <a:xfrm>
            <a:off x="3450877" y="88776"/>
            <a:ext cx="8493155" cy="6599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0F9DF-2B85-45C1-8307-9BF71F8E61F3}"/>
              </a:ext>
            </a:extLst>
          </p:cNvPr>
          <p:cNvSpPr txBox="1"/>
          <p:nvPr/>
        </p:nvSpPr>
        <p:spPr>
          <a:xfrm>
            <a:off x="95469" y="3289214"/>
            <a:ext cx="319067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UserCheckoutAcceptedIntegrationEventHandler</a:t>
            </a:r>
            <a:endParaRPr lang="en-US" sz="1200" dirty="0"/>
          </a:p>
          <a:p>
            <a:pPr algn="ctr"/>
            <a:r>
              <a:rPr lang="en-US" sz="1200" dirty="0"/>
              <a:t>.Handle()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98A0-381A-439F-8150-0854E99868A6}"/>
              </a:ext>
            </a:extLst>
          </p:cNvPr>
          <p:cNvSpPr txBox="1"/>
          <p:nvPr/>
        </p:nvSpPr>
        <p:spPr>
          <a:xfrm>
            <a:off x="116481" y="4189699"/>
            <a:ext cx="31202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API – </a:t>
            </a:r>
            <a:r>
              <a:rPr lang="en-US" sz="1200" dirty="0" err="1"/>
              <a:t>Startup.cs</a:t>
            </a:r>
            <a:endParaRPr lang="en-US" sz="1200" dirty="0"/>
          </a:p>
          <a:p>
            <a:pPr algn="ctr"/>
            <a:r>
              <a:rPr lang="en-US" sz="1200" dirty="0" err="1"/>
              <a:t>eventBus.Subscribe</a:t>
            </a:r>
            <a:endParaRPr lang="en-US" sz="1200" dirty="0"/>
          </a:p>
          <a:p>
            <a:pPr algn="ctr"/>
            <a:r>
              <a:rPr lang="en-US" sz="1200" dirty="0"/>
              <a:t>&lt;</a:t>
            </a:r>
            <a:r>
              <a:rPr lang="en-US" sz="1200" dirty="0" err="1"/>
              <a:t>UserCheckoutAcceptedIntegrationEvent</a:t>
            </a:r>
            <a:r>
              <a:rPr lang="en-US" sz="1200" dirty="0"/>
              <a:t>&gt;</a:t>
            </a:r>
            <a:endParaRPr lang="en-IN" sz="1200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A5E9EA73-7599-4F4A-BDFC-1DFED753CC9A}"/>
              </a:ext>
            </a:extLst>
          </p:cNvPr>
          <p:cNvSpPr/>
          <p:nvPr/>
        </p:nvSpPr>
        <p:spPr>
          <a:xfrm>
            <a:off x="974628" y="5111088"/>
            <a:ext cx="1394112" cy="42032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17ACD-8C85-45AE-854F-3ACF21F0FC3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71684" y="4836030"/>
            <a:ext cx="4933" cy="27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EFDDF-A529-41F7-B5A3-71B2C6B740A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676617" y="3750879"/>
            <a:ext cx="14190" cy="43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03DB6D-A15A-4ACC-84AA-D20CF0464EFE}"/>
              </a:ext>
            </a:extLst>
          </p:cNvPr>
          <p:cNvSpPr txBox="1"/>
          <p:nvPr/>
        </p:nvSpPr>
        <p:spPr>
          <a:xfrm>
            <a:off x="859171" y="2273551"/>
            <a:ext cx="168896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_</a:t>
            </a:r>
            <a:r>
              <a:rPr lang="en-US" sz="1200" b="1" dirty="0" err="1"/>
              <a:t>mediator.send</a:t>
            </a:r>
            <a:endParaRPr lang="en-US" sz="1200" b="1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createordercommand</a:t>
            </a:r>
            <a:r>
              <a:rPr lang="en-US" sz="12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044415-852B-440F-922C-169A11EC32D0}"/>
              </a:ext>
            </a:extLst>
          </p:cNvPr>
          <p:cNvCxnSpPr>
            <a:cxnSpLocks/>
            <a:stCxn id="6" idx="0"/>
            <a:endCxn id="19" idx="2"/>
          </p:cNvCxnSpPr>
          <p:nvPr/>
        </p:nvCxnSpPr>
        <p:spPr>
          <a:xfrm flipV="1">
            <a:off x="1690807" y="2735216"/>
            <a:ext cx="12849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42B100-9AEE-45C7-A4C4-73DCB0B819CB}"/>
              </a:ext>
            </a:extLst>
          </p:cNvPr>
          <p:cNvSpPr txBox="1"/>
          <p:nvPr/>
        </p:nvSpPr>
        <p:spPr>
          <a:xfrm>
            <a:off x="1643968" y="2973743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129C7E9C-B261-4EB6-B773-D4C606E037BD}"/>
              </a:ext>
            </a:extLst>
          </p:cNvPr>
          <p:cNvSpPr/>
          <p:nvPr/>
        </p:nvSpPr>
        <p:spPr>
          <a:xfrm>
            <a:off x="1431516" y="3026468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289CE-6817-4F9E-916E-ED08A7FC5E62}"/>
              </a:ext>
            </a:extLst>
          </p:cNvPr>
          <p:cNvSpPr txBox="1"/>
          <p:nvPr/>
        </p:nvSpPr>
        <p:spPr>
          <a:xfrm>
            <a:off x="3742159" y="3460224"/>
            <a:ext cx="808905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_</a:t>
            </a:r>
            <a:r>
              <a:rPr lang="en-IN" sz="1200" dirty="0" err="1"/>
              <a:t>orderingIntegrationEventService.AddAndSaveEventAsync</a:t>
            </a:r>
            <a:r>
              <a:rPr lang="en-IN" sz="1200" dirty="0"/>
              <a:t>(</a:t>
            </a:r>
            <a:r>
              <a:rPr lang="en-IN" sz="1200" dirty="0" err="1"/>
              <a:t>orderStartedIntegrationEvent</a:t>
            </a:r>
            <a:r>
              <a:rPr lang="en-IN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E6C65-5B74-4369-B76B-C1ED829125D9}"/>
              </a:ext>
            </a:extLst>
          </p:cNvPr>
          <p:cNvSpPr txBox="1"/>
          <p:nvPr/>
        </p:nvSpPr>
        <p:spPr>
          <a:xfrm>
            <a:off x="3753749" y="2347828"/>
            <a:ext cx="808906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CreateOrderCommandHandler</a:t>
            </a:r>
            <a:r>
              <a:rPr lang="en-US" sz="1200" dirty="0"/>
              <a:t> : </a:t>
            </a:r>
            <a:r>
              <a:rPr lang="en-US" sz="1200" b="1" dirty="0" err="1">
                <a:solidFill>
                  <a:srgbClr val="FF0000"/>
                </a:solidFill>
              </a:rPr>
              <a:t>mediator</a:t>
            </a:r>
            <a:r>
              <a:rPr lang="en-US" sz="1200" b="1" dirty="0" err="1"/>
              <a:t>.IRequestHandler</a:t>
            </a:r>
            <a:r>
              <a:rPr lang="en-US" sz="1200" dirty="0"/>
              <a:t>&lt;</a:t>
            </a:r>
            <a:r>
              <a:rPr lang="en-US" sz="1200" dirty="0" err="1"/>
              <a:t>CreateOrderCommand</a:t>
            </a:r>
            <a:r>
              <a:rPr lang="en-US" sz="1200" dirty="0"/>
              <a:t>, bool&gt;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5221C1-3C80-4087-AD6B-FC1C94246515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7786689" y="2624827"/>
            <a:ext cx="11592" cy="8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E3A6C-00FD-4D81-901C-B1B4EB60F0CC}"/>
              </a:ext>
            </a:extLst>
          </p:cNvPr>
          <p:cNvSpPr txBox="1"/>
          <p:nvPr/>
        </p:nvSpPr>
        <p:spPr>
          <a:xfrm>
            <a:off x="3406487" y="2828402"/>
            <a:ext cx="874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CreateOrderCommandHandler</a:t>
            </a:r>
            <a:r>
              <a:rPr lang="en-US" sz="1100" dirty="0"/>
              <a:t> calls below method that creates and saves ‘</a:t>
            </a:r>
            <a:r>
              <a:rPr lang="en-IN" sz="1100" dirty="0" err="1"/>
              <a:t>orderStartedIntegrationEvent</a:t>
            </a:r>
            <a:r>
              <a:rPr lang="en-US" sz="1100" dirty="0"/>
              <a:t>’event  from </a:t>
            </a:r>
            <a:r>
              <a:rPr lang="en-US" sz="1100" dirty="0" err="1"/>
              <a:t>CreateOrderCommand</a:t>
            </a:r>
            <a:r>
              <a:rPr lang="en-US" sz="1100" dirty="0"/>
              <a:t>  to </a:t>
            </a:r>
            <a:r>
              <a:rPr lang="en-US" sz="1100" dirty="0" err="1"/>
              <a:t>eventstore</a:t>
            </a:r>
            <a:r>
              <a:rPr lang="en-US" sz="1100" dirty="0"/>
              <a:t> using </a:t>
            </a:r>
            <a:r>
              <a:rPr lang="en-US" sz="1100" dirty="0" err="1"/>
              <a:t>dbcontext.SaveChangesAsync</a:t>
            </a:r>
            <a:r>
              <a:rPr lang="en-US" sz="1100" dirty="0"/>
              <a:t>()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7DBAB7-47E8-4C38-8FEF-A417C706ADB3}"/>
              </a:ext>
            </a:extLst>
          </p:cNvPr>
          <p:cNvSpPr txBox="1"/>
          <p:nvPr/>
        </p:nvSpPr>
        <p:spPr>
          <a:xfrm>
            <a:off x="7742299" y="1886034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EDFC8-73D6-416D-A6EF-86318FB2C0A9}"/>
              </a:ext>
            </a:extLst>
          </p:cNvPr>
          <p:cNvSpPr txBox="1"/>
          <p:nvPr/>
        </p:nvSpPr>
        <p:spPr>
          <a:xfrm>
            <a:off x="3611013" y="2075038"/>
            <a:ext cx="7676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Mediator routes command to corresponding </a:t>
            </a:r>
            <a:r>
              <a:rPr lang="en-US" sz="1100" dirty="0" err="1"/>
              <a:t>commandhandler.Handle</a:t>
            </a:r>
            <a:r>
              <a:rPr lang="en-US" sz="1100" dirty="0"/>
              <a:t>() method following </a:t>
            </a:r>
            <a:r>
              <a:rPr lang="en-US" sz="1100" dirty="0" err="1"/>
              <a:t>IRequestHandler</a:t>
            </a:r>
            <a:r>
              <a:rPr lang="en-US" sz="1100" dirty="0"/>
              <a:t> interface definition</a:t>
            </a:r>
            <a:endParaRPr lang="en-IN" sz="1100" dirty="0"/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4FF5F43F-5267-494F-BBF8-05659CFDFDBA}"/>
              </a:ext>
            </a:extLst>
          </p:cNvPr>
          <p:cNvSpPr/>
          <p:nvPr/>
        </p:nvSpPr>
        <p:spPr>
          <a:xfrm>
            <a:off x="7538132" y="192850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Top Corners One Rounded and One Snipped 32">
            <a:extLst>
              <a:ext uri="{FF2B5EF4-FFF2-40B4-BE49-F238E27FC236}">
                <a16:creationId xmlns:a16="http://schemas.microsoft.com/office/drawing/2014/main" id="{D3F7B925-81B2-4C11-8B20-75458398658E}"/>
              </a:ext>
            </a:extLst>
          </p:cNvPr>
          <p:cNvSpPr/>
          <p:nvPr/>
        </p:nvSpPr>
        <p:spPr>
          <a:xfrm>
            <a:off x="7507749" y="326404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4B5A4C-1561-4B6E-91C1-5F15B70044C0}"/>
              </a:ext>
            </a:extLst>
          </p:cNvPr>
          <p:cNvSpPr txBox="1"/>
          <p:nvPr/>
        </p:nvSpPr>
        <p:spPr>
          <a:xfrm>
            <a:off x="86591" y="225294"/>
            <a:ext cx="11756221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			</a:t>
            </a:r>
            <a:r>
              <a:rPr lang="en-IN" sz="1200" dirty="0" err="1"/>
              <a:t>ValidationBehaviour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r>
              <a:rPr lang="en-IN" sz="1200" b="1" dirty="0"/>
              <a:t>,    </a:t>
            </a:r>
            <a:r>
              <a:rPr lang="en-IN" sz="1200" dirty="0" err="1"/>
              <a:t>TransactionBehaviour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endParaRPr lang="en-IN" sz="1200" b="1" dirty="0"/>
          </a:p>
          <a:p>
            <a:endParaRPr lang="en-I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PipelineBehavior.Handle</a:t>
            </a:r>
            <a:r>
              <a:rPr lang="en-IN" sz="1200" i="1" dirty="0"/>
              <a:t>() method executes every time </a:t>
            </a:r>
            <a:r>
              <a:rPr lang="en-IN" sz="1200" i="1" dirty="0" err="1"/>
              <a:t>mediator.send</a:t>
            </a:r>
            <a:r>
              <a:rPr lang="en-IN" sz="1200" i="1" dirty="0"/>
              <a:t>() or publish() is called. It uses </a:t>
            </a:r>
            <a:r>
              <a:rPr lang="en-IN" sz="1600" dirty="0"/>
              <a:t>await next();</a:t>
            </a:r>
            <a:r>
              <a:rPr lang="en-IN" sz="1200" dirty="0"/>
              <a:t> </a:t>
            </a:r>
            <a:r>
              <a:rPr lang="en-IN" sz="1200" i="1" dirty="0"/>
              <a:t>to invoke target handle() method and then does post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/>
              <a:t>So, Code snippet in ‘</a:t>
            </a:r>
            <a:r>
              <a:rPr lang="en-IN" sz="1200" i="1" dirty="0" err="1"/>
              <a:t>ValidationBehaviour</a:t>
            </a:r>
            <a:r>
              <a:rPr lang="en-IN" sz="1200" i="1" dirty="0"/>
              <a:t>’ executes before </a:t>
            </a:r>
            <a:r>
              <a:rPr lang="en-US" sz="1200" i="1" dirty="0" err="1"/>
              <a:t>CreateOrderCommandHandler</a:t>
            </a:r>
            <a:r>
              <a:rPr lang="en-US" sz="1200" i="1" dirty="0"/>
              <a:t>.</a:t>
            </a:r>
            <a:r>
              <a:rPr lang="en-IN" sz="1200" i="1" dirty="0"/>
              <a:t>Handle() is invoked. It </a:t>
            </a:r>
            <a:r>
              <a:rPr lang="en-IN" sz="1200" b="1" i="1" dirty="0"/>
              <a:t>raises exception if ‘</a:t>
            </a:r>
            <a:r>
              <a:rPr lang="en-IN" sz="1200" b="1" i="1" dirty="0" err="1"/>
              <a:t>CreateOrderCommandValidator</a:t>
            </a:r>
            <a:r>
              <a:rPr lang="en-IN" sz="1200" b="1" i="1" dirty="0"/>
              <a:t>’ validation fails for </a:t>
            </a:r>
            <a:r>
              <a:rPr lang="en-IN" sz="1200" b="1" i="1" dirty="0" err="1"/>
              <a:t>createordercommand</a:t>
            </a:r>
            <a:r>
              <a:rPr lang="en-IN" sz="1200" b="1" i="1" dirty="0"/>
              <a:t> object,  entire pipeline fails.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/>
              <a:t>Similarly Code snippet in ‘</a:t>
            </a:r>
            <a:r>
              <a:rPr lang="en-IN" sz="1200" i="1" dirty="0" err="1"/>
              <a:t>TransactionBehaviour</a:t>
            </a:r>
            <a:r>
              <a:rPr lang="en-IN" sz="1200" i="1" dirty="0"/>
              <a:t>’ also </a:t>
            </a:r>
            <a:r>
              <a:rPr lang="en-IN" sz="1200" i="1" dirty="0" err="1"/>
              <a:t>parallely</a:t>
            </a:r>
            <a:r>
              <a:rPr lang="en-IN" sz="1200" i="1" dirty="0"/>
              <a:t> executes before </a:t>
            </a:r>
            <a:r>
              <a:rPr lang="en-US" sz="1200" i="1" dirty="0" err="1"/>
              <a:t>CreateOrderCommandHandler</a:t>
            </a:r>
            <a:r>
              <a:rPr lang="en-US" sz="1200" i="1" dirty="0"/>
              <a:t>.</a:t>
            </a:r>
            <a:r>
              <a:rPr lang="en-IN" sz="1200" i="1" dirty="0"/>
              <a:t>Handle() is invoked.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TransactionBehaviour</a:t>
            </a:r>
            <a:r>
              <a:rPr lang="en-IN" sz="1200" i="1" dirty="0"/>
              <a:t>  wraps all transactions into a </a:t>
            </a:r>
            <a:r>
              <a:rPr lang="en-IN" sz="1200" i="1" dirty="0" err="1"/>
              <a:t>BeginTransactionAsync</a:t>
            </a:r>
            <a:r>
              <a:rPr lang="en-IN" sz="1200" i="1" dirty="0"/>
              <a:t> and </a:t>
            </a:r>
            <a:r>
              <a:rPr lang="en-IN" sz="1200" i="1" dirty="0" err="1"/>
              <a:t>CommitTransactionAsync</a:t>
            </a:r>
            <a:r>
              <a:rPr lang="en-IN" sz="1200" i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i="1" dirty="0"/>
              <a:t>Finally </a:t>
            </a:r>
            <a:r>
              <a:rPr lang="en-IN" sz="1200" b="1" i="1" dirty="0" err="1"/>
              <a:t>TransactionBehavior</a:t>
            </a:r>
            <a:r>
              <a:rPr lang="en-IN" sz="1200" b="1" i="1" dirty="0"/>
              <a:t> calls “</a:t>
            </a:r>
            <a:r>
              <a:rPr lang="en-IN" sz="1200" b="1" i="1" dirty="0" err="1"/>
              <a:t>PublishEventsThroughEventBusAsync</a:t>
            </a:r>
            <a:r>
              <a:rPr lang="en-IN" sz="1200" b="1" i="1" dirty="0"/>
              <a:t>” to </a:t>
            </a:r>
            <a:r>
              <a:rPr lang="en-US" sz="1200" b="1" i="1" dirty="0"/>
              <a:t>fetch all unpublished events from event store and then submits these integration events to service bus</a:t>
            </a:r>
            <a:r>
              <a:rPr lang="en-IN" sz="1200" b="1" i="1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6BEA0-4B59-4B8F-A42F-728DD58C61C0}"/>
              </a:ext>
            </a:extLst>
          </p:cNvPr>
          <p:cNvSpPr txBox="1"/>
          <p:nvPr/>
        </p:nvSpPr>
        <p:spPr>
          <a:xfrm>
            <a:off x="1671684" y="1944449"/>
            <a:ext cx="148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0FE63BCA-E796-49D3-BE58-654FB314463C}"/>
              </a:ext>
            </a:extLst>
          </p:cNvPr>
          <p:cNvSpPr/>
          <p:nvPr/>
        </p:nvSpPr>
        <p:spPr>
          <a:xfrm>
            <a:off x="1429130" y="1994508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77D15-BA8D-432D-88DA-D7589EE27534}"/>
              </a:ext>
            </a:extLst>
          </p:cNvPr>
          <p:cNvSpPr txBox="1"/>
          <p:nvPr/>
        </p:nvSpPr>
        <p:spPr>
          <a:xfrm>
            <a:off x="3733281" y="4163038"/>
            <a:ext cx="808905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CreateOrderCommandHandler</a:t>
            </a:r>
            <a:r>
              <a:rPr lang="en-US" sz="1200" dirty="0"/>
              <a:t> then </a:t>
            </a:r>
            <a:r>
              <a:rPr lang="en-IN" sz="1200" dirty="0"/>
              <a:t>performs following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1. Build Order Aggregate from </a:t>
            </a:r>
            <a:r>
              <a:rPr lang="en-IN" sz="1200" dirty="0" err="1"/>
              <a:t>CreateOrderCommand</a:t>
            </a:r>
            <a:r>
              <a:rPr lang="en-IN" sz="1200" dirty="0"/>
              <a:t> object &amp; </a:t>
            </a:r>
            <a:r>
              <a:rPr lang="en-IN" sz="1200" b="1" dirty="0">
                <a:solidFill>
                  <a:srgbClr val="FF0000"/>
                </a:solidFill>
              </a:rPr>
              <a:t>add all domain events to order aggregate</a:t>
            </a:r>
          </a:p>
          <a:p>
            <a:pPr algn="ctr"/>
            <a:r>
              <a:rPr lang="en-IN" sz="1200" dirty="0"/>
              <a:t>2. _</a:t>
            </a:r>
            <a:r>
              <a:rPr lang="en-IN" sz="1200" dirty="0" err="1"/>
              <a:t>orderRepository.Add</a:t>
            </a:r>
            <a:r>
              <a:rPr lang="en-IN" sz="1200" dirty="0"/>
              <a:t>(order); </a:t>
            </a:r>
          </a:p>
          <a:p>
            <a:pPr algn="ctr"/>
            <a:r>
              <a:rPr lang="en-IN" sz="1200" dirty="0"/>
              <a:t>3. _</a:t>
            </a:r>
            <a:r>
              <a:rPr lang="en-IN" sz="1200" dirty="0" err="1"/>
              <a:t>orderRepository.UnitOfWork.SaveEntitiesAsync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4. Call</a:t>
            </a:r>
            <a:r>
              <a:rPr lang="en-IN" sz="1200" dirty="0"/>
              <a:t>_</a:t>
            </a:r>
            <a:r>
              <a:rPr lang="en-IN" sz="1200" dirty="0" err="1"/>
              <a:t>dispatchDomainEventsAsync</a:t>
            </a:r>
            <a:r>
              <a:rPr lang="en-IN" sz="1200" dirty="0"/>
              <a:t>. This is a mediator extension method which then calls following for each domain event</a:t>
            </a:r>
          </a:p>
          <a:p>
            <a:pPr algn="ctr"/>
            <a:r>
              <a:rPr lang="en-IN" sz="1200" b="1" dirty="0"/>
              <a:t>_</a:t>
            </a:r>
            <a:r>
              <a:rPr lang="en-IN" sz="1200" b="1" dirty="0" err="1"/>
              <a:t>mediator.publish</a:t>
            </a:r>
            <a:r>
              <a:rPr lang="en-IN" sz="1200" b="1" dirty="0"/>
              <a:t>(</a:t>
            </a:r>
            <a:r>
              <a:rPr lang="en-IN" sz="1200" b="1" dirty="0" err="1"/>
              <a:t>domainEvent</a:t>
            </a:r>
            <a:r>
              <a:rPr lang="en-IN" sz="1200" b="1" dirty="0"/>
              <a:t>) </a:t>
            </a:r>
            <a:endParaRPr lang="en-US" sz="1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C96FEE-AB53-49AC-B270-4ABED425DBC1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777811" y="3737223"/>
            <a:ext cx="8878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D9D620C0-1398-4E88-903F-22689DB5F545}"/>
              </a:ext>
            </a:extLst>
          </p:cNvPr>
          <p:cNvSpPr/>
          <p:nvPr/>
        </p:nvSpPr>
        <p:spPr>
          <a:xfrm>
            <a:off x="7488665" y="3940387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6CE3F-07F7-4C90-A9A9-4808B2FF214A}"/>
              </a:ext>
            </a:extLst>
          </p:cNvPr>
          <p:cNvSpPr txBox="1"/>
          <p:nvPr/>
        </p:nvSpPr>
        <p:spPr>
          <a:xfrm>
            <a:off x="7766174" y="3930045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CA2AB5-C2B9-45BC-AA78-B9F30360902A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4713829" y="-736623"/>
            <a:ext cx="74277" cy="6094625"/>
          </a:xfrm>
          <a:prstGeom prst="bentConnector3">
            <a:avLst>
              <a:gd name="adj1" fmla="val -224401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92699B-7593-473C-8744-1863DE0F960F}"/>
              </a:ext>
            </a:extLst>
          </p:cNvPr>
          <p:cNvSpPr txBox="1"/>
          <p:nvPr/>
        </p:nvSpPr>
        <p:spPr>
          <a:xfrm>
            <a:off x="7758616" y="3200636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493D9E-7706-444B-8FC6-5B27D9006536}"/>
              </a:ext>
            </a:extLst>
          </p:cNvPr>
          <p:cNvSpPr txBox="1"/>
          <p:nvPr/>
        </p:nvSpPr>
        <p:spPr>
          <a:xfrm>
            <a:off x="3742159" y="5931361"/>
            <a:ext cx="808905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validateOrAddBuyerAggregateWhenOrderStartedDomainEventHandler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INotificationHandler</a:t>
            </a:r>
            <a:r>
              <a:rPr lang="en-IN" sz="1200" b="1" dirty="0">
                <a:solidFill>
                  <a:srgbClr val="FF0000"/>
                </a:solidFill>
              </a:rPr>
              <a:t>&lt;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b="1" dirty="0">
                <a:solidFill>
                  <a:srgbClr val="FF0000"/>
                </a:solidFill>
              </a:rPr>
              <a:t>&gt;</a:t>
            </a:r>
            <a:r>
              <a:rPr lang="en-IN" sz="1200" dirty="0"/>
              <a:t>.</a:t>
            </a:r>
          </a:p>
          <a:p>
            <a:pPr algn="ctr"/>
            <a:r>
              <a:rPr lang="en-IN" sz="1200" dirty="0"/>
              <a:t>Handle(</a:t>
            </a:r>
            <a:r>
              <a:rPr lang="en-IN" sz="1200" dirty="0" err="1"/>
              <a:t>orderStartedDomainEvent</a:t>
            </a:r>
            <a:r>
              <a:rPr lang="en-IN" sz="1200" dirty="0"/>
              <a:t>)</a:t>
            </a:r>
            <a:endParaRPr lang="en-IN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B00F82-0F3A-4146-9487-EA933E2FDA8A}"/>
              </a:ext>
            </a:extLst>
          </p:cNvPr>
          <p:cNvCxnSpPr>
            <a:cxnSpLocks/>
            <a:stCxn id="26" idx="2"/>
            <a:endCxn id="70" idx="0"/>
          </p:cNvCxnSpPr>
          <p:nvPr/>
        </p:nvCxnSpPr>
        <p:spPr>
          <a:xfrm>
            <a:off x="7777811" y="5548033"/>
            <a:ext cx="8878" cy="38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Top Corners One Rounded and One Snipped 73">
            <a:extLst>
              <a:ext uri="{FF2B5EF4-FFF2-40B4-BE49-F238E27FC236}">
                <a16:creationId xmlns:a16="http://schemas.microsoft.com/office/drawing/2014/main" id="{838B0ECC-5E26-4E3F-A684-A44D4BE70E93}"/>
              </a:ext>
            </a:extLst>
          </p:cNvPr>
          <p:cNvSpPr/>
          <p:nvPr/>
        </p:nvSpPr>
        <p:spPr>
          <a:xfrm>
            <a:off x="7472387" y="5717401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DE8182-DAAB-451E-93C5-2895CD6E37B6}"/>
              </a:ext>
            </a:extLst>
          </p:cNvPr>
          <p:cNvSpPr txBox="1"/>
          <p:nvPr/>
        </p:nvSpPr>
        <p:spPr>
          <a:xfrm>
            <a:off x="7749896" y="5671547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err="1">
                <a:solidFill>
                  <a:srgbClr val="FF0000"/>
                </a:solidFill>
              </a:rPr>
              <a:t>OrderStartedDomainEvent</a:t>
            </a:r>
            <a:endParaRPr lang="en-IN" sz="800" b="1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D4202A-9209-4760-9D6A-C064F35CF15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786689" y="6393026"/>
            <a:ext cx="8877" cy="40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D287F72-C2F0-4438-AE98-8A73BBA2BBED}"/>
              </a:ext>
            </a:extLst>
          </p:cNvPr>
          <p:cNvSpPr txBox="1"/>
          <p:nvPr/>
        </p:nvSpPr>
        <p:spPr>
          <a:xfrm>
            <a:off x="7777810" y="6444498"/>
            <a:ext cx="256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SEE NEXT SLIDE</a:t>
            </a:r>
            <a:endParaRPr lang="en-IN" sz="105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97CE04-8C35-4A47-A0B5-34BB57BBB7BA}"/>
              </a:ext>
            </a:extLst>
          </p:cNvPr>
          <p:cNvSpPr txBox="1"/>
          <p:nvPr/>
        </p:nvSpPr>
        <p:spPr>
          <a:xfrm>
            <a:off x="247968" y="5931361"/>
            <a:ext cx="288551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Basket API </a:t>
            </a:r>
            <a:r>
              <a:rPr lang="en-US" sz="1200" dirty="0" err="1"/>
              <a:t>usercheckout</a:t>
            </a:r>
            <a:r>
              <a:rPr lang="en-US" sz="1200" dirty="0"/>
              <a:t> controller</a:t>
            </a:r>
            <a:endParaRPr lang="en-IN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88DA28-7306-4F64-B969-AF68949A5D69}"/>
              </a:ext>
            </a:extLst>
          </p:cNvPr>
          <p:cNvCxnSpPr>
            <a:cxnSpLocks/>
          </p:cNvCxnSpPr>
          <p:nvPr/>
        </p:nvCxnSpPr>
        <p:spPr>
          <a:xfrm flipV="1">
            <a:off x="1635607" y="5527294"/>
            <a:ext cx="5937" cy="40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53689-AC36-4A08-A0EF-EFD61180546D}"/>
              </a:ext>
            </a:extLst>
          </p:cNvPr>
          <p:cNvSpPr txBox="1"/>
          <p:nvPr/>
        </p:nvSpPr>
        <p:spPr>
          <a:xfrm>
            <a:off x="1371821" y="196386"/>
            <a:ext cx="808905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validateOrAddBuyerAggregateWhenOrderStartedDomainEventHandler</a:t>
            </a:r>
            <a:r>
              <a:rPr lang="en-IN" sz="1200" dirty="0"/>
              <a:t> : </a:t>
            </a:r>
            <a:r>
              <a:rPr lang="en-IN" sz="1200" b="1" dirty="0" err="1"/>
              <a:t>INotificationHandler</a:t>
            </a:r>
            <a:r>
              <a:rPr lang="en-IN" sz="1200" b="1" dirty="0">
                <a:solidFill>
                  <a:srgbClr val="FF0000"/>
                </a:solidFill>
              </a:rPr>
              <a:t>&lt;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b="1" dirty="0">
                <a:solidFill>
                  <a:srgbClr val="FF0000"/>
                </a:solidFill>
              </a:rPr>
              <a:t>&gt;</a:t>
            </a:r>
            <a:r>
              <a:rPr lang="en-IN" sz="1200" dirty="0"/>
              <a:t>.</a:t>
            </a:r>
          </a:p>
          <a:p>
            <a:pPr algn="ctr"/>
            <a:r>
              <a:rPr lang="en-IN" sz="1200" dirty="0"/>
              <a:t>Handle(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dirty="0"/>
              <a:t>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8A2DC-21DF-441B-8EB0-B58DBAA0AB76}"/>
              </a:ext>
            </a:extLst>
          </p:cNvPr>
          <p:cNvSpPr txBox="1"/>
          <p:nvPr/>
        </p:nvSpPr>
        <p:spPr>
          <a:xfrm>
            <a:off x="1380699" y="1196415"/>
            <a:ext cx="8089059" cy="28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_</a:t>
            </a:r>
            <a:r>
              <a:rPr lang="en-IN" sz="1200" dirty="0" err="1"/>
              <a:t>orderingIntegrationEventService.AddAndSaveEventAsync</a:t>
            </a:r>
            <a:r>
              <a:rPr lang="en-IN" sz="1200" dirty="0"/>
              <a:t>(</a:t>
            </a:r>
            <a:r>
              <a:rPr lang="en-IN" sz="1200" dirty="0" err="1"/>
              <a:t>orderStartedIntegrationEvent</a:t>
            </a:r>
            <a:r>
              <a:rPr lang="en-IN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2DAD9-89A4-4EF6-9972-4239494B7A54}"/>
              </a:ext>
            </a:extLst>
          </p:cNvPr>
          <p:cNvSpPr txBox="1"/>
          <p:nvPr/>
        </p:nvSpPr>
        <p:spPr>
          <a:xfrm>
            <a:off x="982204" y="1443479"/>
            <a:ext cx="87411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 </a:t>
            </a:r>
            <a:r>
              <a:rPr lang="en-IN" sz="1100" dirty="0" err="1"/>
              <a:t>validateOrAddBuyerAggregateWhenOrderStartedDomainEventHandler</a:t>
            </a:r>
            <a:r>
              <a:rPr lang="en-US" sz="1100" dirty="0"/>
              <a:t> calls above method that creates and saves ‘</a:t>
            </a:r>
            <a:r>
              <a:rPr lang="en-IN" sz="1200" dirty="0" err="1"/>
              <a:t>orderStatusChangedTosubmittedIntegrationEvent</a:t>
            </a:r>
            <a:r>
              <a:rPr lang="en-US" sz="1100" dirty="0"/>
              <a:t>’event to </a:t>
            </a:r>
            <a:r>
              <a:rPr lang="en-US" sz="1100" dirty="0" err="1"/>
              <a:t>eventstore</a:t>
            </a:r>
            <a:r>
              <a:rPr lang="en-US" sz="1100" dirty="0"/>
              <a:t> using </a:t>
            </a:r>
            <a:r>
              <a:rPr lang="en-US" sz="1100" dirty="0" err="1"/>
              <a:t>dbcontext.SaveChangesAsync</a:t>
            </a:r>
            <a:r>
              <a:rPr lang="en-US" sz="1100" dirty="0"/>
              <a:t>()</a:t>
            </a:r>
            <a:endParaRPr lang="en-IN" sz="1100" dirty="0"/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13FFF206-9C68-4CA3-AFD6-6355E97B7700}"/>
              </a:ext>
            </a:extLst>
          </p:cNvPr>
          <p:cNvSpPr/>
          <p:nvPr/>
        </p:nvSpPr>
        <p:spPr>
          <a:xfrm>
            <a:off x="5164044" y="959602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0E6E-D9B2-498F-88C3-11DC2DDAC2FB}"/>
              </a:ext>
            </a:extLst>
          </p:cNvPr>
          <p:cNvSpPr txBox="1"/>
          <p:nvPr/>
        </p:nvSpPr>
        <p:spPr>
          <a:xfrm>
            <a:off x="5414911" y="896195"/>
            <a:ext cx="326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orderStatusChangedTosubmittedIntegrationEvent</a:t>
            </a:r>
            <a:endParaRPr lang="en-IN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E75AE5-C001-46D8-81BA-C7711648121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16351" y="658051"/>
            <a:ext cx="8878" cy="53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7FA4FF-55CF-41ED-B27E-49CACCD1D60B}"/>
              </a:ext>
            </a:extLst>
          </p:cNvPr>
          <p:cNvSpPr txBox="1"/>
          <p:nvPr/>
        </p:nvSpPr>
        <p:spPr>
          <a:xfrm>
            <a:off x="363980" y="2121778"/>
            <a:ext cx="10005135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i="1" dirty="0"/>
              <a:t>Finally </a:t>
            </a:r>
            <a:r>
              <a:rPr lang="en-IN" sz="1200" b="1" i="1" dirty="0" err="1"/>
              <a:t>TransactionBehavior</a:t>
            </a:r>
            <a:r>
              <a:rPr lang="en-IN" sz="1200" b="1" i="1" dirty="0"/>
              <a:t> calls “</a:t>
            </a:r>
            <a:r>
              <a:rPr lang="en-IN" sz="1200" b="1" i="1" dirty="0" err="1"/>
              <a:t>PublishEventsThroughEventBusAsync</a:t>
            </a:r>
            <a:r>
              <a:rPr lang="en-IN" sz="1200" b="1" i="1" dirty="0"/>
              <a:t>” to </a:t>
            </a:r>
            <a:r>
              <a:rPr lang="en-US" sz="1200" b="1" i="1" dirty="0"/>
              <a:t>fetch all unpublished events from event store and then submits these integration events to service bus</a:t>
            </a:r>
            <a:r>
              <a:rPr lang="en-IN" sz="1200" b="1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i="1" dirty="0"/>
              <a:t>This happens after </a:t>
            </a:r>
            <a:r>
              <a:rPr lang="en-IN" sz="1200" b="1" i="1" dirty="0" err="1"/>
              <a:t>mediator.send</a:t>
            </a:r>
            <a:r>
              <a:rPr lang="en-IN" sz="1200" b="1" i="1" dirty="0"/>
              <a:t>() and </a:t>
            </a:r>
            <a:r>
              <a:rPr lang="en-IN" sz="1200" b="1" i="1" dirty="0" err="1"/>
              <a:t>mediator.publish</a:t>
            </a:r>
            <a:r>
              <a:rPr lang="en-IN" sz="1200" b="1" i="1" dirty="0"/>
              <a:t>() methods complete their execution and as illustrated above as only then post processing code inside transaction behaviour gets fired that calls “</a:t>
            </a:r>
            <a:r>
              <a:rPr lang="en-IN" sz="1200" b="1" i="1" dirty="0" err="1"/>
              <a:t>PublishEventsThroughEventBusAsync</a:t>
            </a:r>
            <a:r>
              <a:rPr lang="en-IN" sz="1200" b="1" i="1" dirty="0"/>
              <a:t>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2BD86C-FE68-47A8-BBFC-A044C4AB7E7D}"/>
              </a:ext>
            </a:extLst>
          </p:cNvPr>
          <p:cNvCxnSpPr>
            <a:cxnSpLocks/>
            <a:stCxn id="7" idx="0"/>
            <a:endCxn id="14" idx="0"/>
          </p:cNvCxnSpPr>
          <p:nvPr/>
        </p:nvCxnSpPr>
        <p:spPr>
          <a:xfrm>
            <a:off x="5352766" y="1443479"/>
            <a:ext cx="13782" cy="6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2D35FB-540A-4860-8035-7879E3C66C82}"/>
              </a:ext>
            </a:extLst>
          </p:cNvPr>
          <p:cNvSpPr txBox="1"/>
          <p:nvPr/>
        </p:nvSpPr>
        <p:spPr>
          <a:xfrm>
            <a:off x="1070983" y="3429000"/>
            <a:ext cx="858668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This publishes two events to service bus</a:t>
            </a:r>
          </a:p>
          <a:p>
            <a:pPr marL="228600" indent="-228600" algn="ctr">
              <a:buAutoNum type="arabicParenR"/>
            </a:pPr>
            <a:r>
              <a:rPr lang="en-IN" sz="1200" dirty="0" err="1"/>
              <a:t>OrderStartedIntegrationEvent</a:t>
            </a:r>
            <a:r>
              <a:rPr lang="en-IN" sz="1200" dirty="0"/>
              <a:t> =&gt; Basket API has subscription to it and that handler performs </a:t>
            </a:r>
            <a:r>
              <a:rPr lang="en-IN" sz="1200" dirty="0" err="1"/>
              <a:t>DeleteBasketAsync</a:t>
            </a:r>
            <a:r>
              <a:rPr lang="en-IN" sz="1200" dirty="0"/>
              <a:t> operation</a:t>
            </a:r>
          </a:p>
          <a:p>
            <a:pPr marL="228600" indent="-228600" algn="ctr">
              <a:buAutoNum type="arabicParenR"/>
            </a:pPr>
            <a:r>
              <a:rPr lang="en-IN" sz="1200" dirty="0" err="1"/>
              <a:t>OrderStatusChangedToSubmittedIntegrationEvent</a:t>
            </a:r>
            <a:r>
              <a:rPr lang="en-IN" sz="1200" dirty="0"/>
              <a:t> =&gt; </a:t>
            </a:r>
            <a:r>
              <a:rPr lang="en-IN" sz="1200" dirty="0" err="1"/>
              <a:t>Ordering.SignalRHub</a:t>
            </a:r>
            <a:r>
              <a:rPr lang="en-IN" sz="1200" dirty="0"/>
              <a:t> has subscription to it and notifies user in frontend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A0A44E-CE8E-4B61-8361-0829A49F445A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364327" y="2952775"/>
            <a:ext cx="2221" cy="4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302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Order &amp; Buyer – Aggregate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Priyanko Mukherjee</dc:creator>
  <cp:lastModifiedBy>Priyanko Mukherjee</cp:lastModifiedBy>
  <cp:revision>163</cp:revision>
  <dcterms:created xsi:type="dcterms:W3CDTF">2024-06-26T05:36:47Z</dcterms:created>
  <dcterms:modified xsi:type="dcterms:W3CDTF">2024-06-30T17:10:03Z</dcterms:modified>
</cp:coreProperties>
</file>