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58" r:id="rId7"/>
    <p:sldId id="261" r:id="rId8"/>
    <p:sldId id="259" r:id="rId9"/>
    <p:sldId id="294" r:id="rId10"/>
    <p:sldId id="260" r:id="rId11"/>
    <p:sldId id="295" r:id="rId12"/>
    <p:sldId id="297" r:id="rId13"/>
    <p:sldId id="296" r:id="rId14"/>
    <p:sldId id="262" r:id="rId15"/>
    <p:sldId id="291" r:id="rId16"/>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975"/>
    <a:srgbClr val="A78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7"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72A4A-8A4A-41E7-80E6-5BB47EBD150B}" type="datetimeFigureOut">
              <a:rPr lang="zh-HK" altLang="en-US" smtClean="0"/>
              <a:t>1/3/2022</a:t>
            </a:fld>
            <a:endParaRPr lang="zh-HK"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3F8E2-2B57-4153-84BF-55215C764374}" type="slidenum">
              <a:rPr lang="zh-HK" altLang="en-US" smtClean="0"/>
              <a:t>‹#›</a:t>
            </a:fld>
            <a:endParaRPr lang="zh-HK" altLang="en-US"/>
          </a:p>
        </p:txBody>
      </p:sp>
    </p:spTree>
    <p:extLst>
      <p:ext uri="{BB962C8B-B14F-4D97-AF65-F5344CB8AC3E}">
        <p14:creationId xmlns:p14="http://schemas.microsoft.com/office/powerpoint/2010/main" val="426644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C55E80-BC08-4FEF-8FE2-33A9A9C5274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HK" altLang="en-US"/>
          </a:p>
        </p:txBody>
      </p:sp>
      <p:sp>
        <p:nvSpPr>
          <p:cNvPr id="3" name="副標題 2">
            <a:extLst>
              <a:ext uri="{FF2B5EF4-FFF2-40B4-BE49-F238E27FC236}">
                <a16:creationId xmlns:a16="http://schemas.microsoft.com/office/drawing/2014/main" id="{682CC59C-7E80-4C93-A2F7-752D3A0AD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HK" altLang="en-US"/>
          </a:p>
        </p:txBody>
      </p:sp>
      <p:sp>
        <p:nvSpPr>
          <p:cNvPr id="4" name="日期版面配置區 3">
            <a:extLst>
              <a:ext uri="{FF2B5EF4-FFF2-40B4-BE49-F238E27FC236}">
                <a16:creationId xmlns:a16="http://schemas.microsoft.com/office/drawing/2014/main" id="{1BFA219F-D22F-4836-B660-3D1B9DB8CC11}"/>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5" name="頁尾版面配置區 4">
            <a:extLst>
              <a:ext uri="{FF2B5EF4-FFF2-40B4-BE49-F238E27FC236}">
                <a16:creationId xmlns:a16="http://schemas.microsoft.com/office/drawing/2014/main" id="{B54FCFC4-9AD5-4820-B186-F5FA12BEF81E}"/>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4EC731D9-5462-41EB-A5C4-9BE5F1992950}"/>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183292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2B22D1-7B8A-4432-B44B-336CA8F93A7D}"/>
              </a:ext>
            </a:extLst>
          </p:cNvPr>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1FD7C182-EEDA-4508-90C6-08A0FCFFECF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3174A96A-BB16-4146-A135-8DF113FEC6FF}"/>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5" name="頁尾版面配置區 4">
            <a:extLst>
              <a:ext uri="{FF2B5EF4-FFF2-40B4-BE49-F238E27FC236}">
                <a16:creationId xmlns:a16="http://schemas.microsoft.com/office/drawing/2014/main" id="{58E8E477-5F58-4F07-84D8-4321A442F7EF}"/>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C2FE580A-0A3A-40F9-855E-C7DC4BE0F397}"/>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498127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914F25D-5D6F-4CBA-8EF1-4F5CBE901A4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A561807D-2C57-4B68-B6AE-95A2224E6A8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07B66DBF-39C4-4B5E-8753-F45402D03FA5}"/>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5" name="頁尾版面配置區 4">
            <a:extLst>
              <a:ext uri="{FF2B5EF4-FFF2-40B4-BE49-F238E27FC236}">
                <a16:creationId xmlns:a16="http://schemas.microsoft.com/office/drawing/2014/main" id="{2B47EBC7-6238-4624-BB7A-EC847CF633D2}"/>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E070F20D-B6B7-449C-B5AC-B323F6D1E727}"/>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207236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1F107-AA0D-4164-85B8-E1830682FFC9}"/>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A6445FFE-D383-4CDC-AC17-65AB584DA4A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6C5171A9-16E2-44BC-8BC5-7CCDCF287E50}"/>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5" name="頁尾版面配置區 4">
            <a:extLst>
              <a:ext uri="{FF2B5EF4-FFF2-40B4-BE49-F238E27FC236}">
                <a16:creationId xmlns:a16="http://schemas.microsoft.com/office/drawing/2014/main" id="{5DB86562-3442-4E9E-B8EF-41A66E4E2D6E}"/>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C798D642-A394-420C-9415-996FFD45FD73}"/>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168324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AD892-9E89-4B8B-B6D2-9E915194E9B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15A470F9-F304-4472-8EDB-4966D4EE7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5E95910-36C7-4E1B-8D99-1C8CC830B7E7}"/>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5" name="頁尾版面配置區 4">
            <a:extLst>
              <a:ext uri="{FF2B5EF4-FFF2-40B4-BE49-F238E27FC236}">
                <a16:creationId xmlns:a16="http://schemas.microsoft.com/office/drawing/2014/main" id="{62E77511-D1BE-4058-B6BA-F5751C9D4254}"/>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E8477926-15FF-4AD8-AB9F-215501E0673A}"/>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201054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0F7B1F-6178-44A9-A142-BDD6CFDB4A19}"/>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5F78245F-0186-4C0C-B271-76856DE636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a:extLst>
              <a:ext uri="{FF2B5EF4-FFF2-40B4-BE49-F238E27FC236}">
                <a16:creationId xmlns:a16="http://schemas.microsoft.com/office/drawing/2014/main" id="{B96D2104-8561-4A72-83E8-93E4C216C17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4">
            <a:extLst>
              <a:ext uri="{FF2B5EF4-FFF2-40B4-BE49-F238E27FC236}">
                <a16:creationId xmlns:a16="http://schemas.microsoft.com/office/drawing/2014/main" id="{AC952E8C-B046-47DA-849A-E9E52A7530A3}"/>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6" name="頁尾版面配置區 5">
            <a:extLst>
              <a:ext uri="{FF2B5EF4-FFF2-40B4-BE49-F238E27FC236}">
                <a16:creationId xmlns:a16="http://schemas.microsoft.com/office/drawing/2014/main" id="{CDF17394-02CB-4896-9214-555A144AD2FF}"/>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883BAD7F-625C-437B-AAFD-63AB376C0194}"/>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200081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D1DB59-9174-4E77-965D-A8887DC7CD95}"/>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EF8ACA47-6B8C-4367-B4FE-73D27FA73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E5CAEE5-5EFB-4F4D-B205-A1798974BC0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a:extLst>
              <a:ext uri="{FF2B5EF4-FFF2-40B4-BE49-F238E27FC236}">
                <a16:creationId xmlns:a16="http://schemas.microsoft.com/office/drawing/2014/main" id="{25F509EC-0AB7-4C01-ACDF-450A5DC5CE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FF696CD-9DA5-4C20-8EF8-BE8C8B2B707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6">
            <a:extLst>
              <a:ext uri="{FF2B5EF4-FFF2-40B4-BE49-F238E27FC236}">
                <a16:creationId xmlns:a16="http://schemas.microsoft.com/office/drawing/2014/main" id="{C97BDC61-C99E-4901-A10E-F5EC0B4DC9B4}"/>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8" name="頁尾版面配置區 7">
            <a:extLst>
              <a:ext uri="{FF2B5EF4-FFF2-40B4-BE49-F238E27FC236}">
                <a16:creationId xmlns:a16="http://schemas.microsoft.com/office/drawing/2014/main" id="{2B252794-37DA-408E-9FFD-C05EFC5B1CC3}"/>
              </a:ext>
            </a:extLst>
          </p:cNvPr>
          <p:cNvSpPr>
            <a:spLocks noGrp="1"/>
          </p:cNvSpPr>
          <p:nvPr>
            <p:ph type="ftr" sz="quarter" idx="11"/>
          </p:nvPr>
        </p:nvSpPr>
        <p:spPr/>
        <p:txBody>
          <a:bodyPr/>
          <a:lstStyle/>
          <a:p>
            <a:endParaRPr lang="zh-HK" altLang="en-US"/>
          </a:p>
        </p:txBody>
      </p:sp>
      <p:sp>
        <p:nvSpPr>
          <p:cNvPr id="9" name="投影片編號版面配置區 8">
            <a:extLst>
              <a:ext uri="{FF2B5EF4-FFF2-40B4-BE49-F238E27FC236}">
                <a16:creationId xmlns:a16="http://schemas.microsoft.com/office/drawing/2014/main" id="{A863C552-1084-493F-9FEF-6088CDC718E2}"/>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146084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84F195-8E03-4C67-8275-C9421560829F}"/>
              </a:ext>
            </a:extLst>
          </p:cNvPr>
          <p:cNvSpPr>
            <a:spLocks noGrp="1"/>
          </p:cNvSpPr>
          <p:nvPr>
            <p:ph type="title"/>
          </p:nvPr>
        </p:nvSpPr>
        <p:spPr/>
        <p:txBody>
          <a:bodyPr/>
          <a:lstStyle/>
          <a:p>
            <a:r>
              <a:rPr lang="zh-TW" altLang="en-US"/>
              <a:t>按一下以編輯母片標題樣式</a:t>
            </a:r>
            <a:endParaRPr lang="zh-HK" altLang="en-US"/>
          </a:p>
        </p:txBody>
      </p:sp>
      <p:sp>
        <p:nvSpPr>
          <p:cNvPr id="3" name="日期版面配置區 2">
            <a:extLst>
              <a:ext uri="{FF2B5EF4-FFF2-40B4-BE49-F238E27FC236}">
                <a16:creationId xmlns:a16="http://schemas.microsoft.com/office/drawing/2014/main" id="{DABF3312-B5F0-4BF2-8424-DC7271063392}"/>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4" name="頁尾版面配置區 3">
            <a:extLst>
              <a:ext uri="{FF2B5EF4-FFF2-40B4-BE49-F238E27FC236}">
                <a16:creationId xmlns:a16="http://schemas.microsoft.com/office/drawing/2014/main" id="{F0A8337E-ED6D-422D-9DD1-7438A0DDF9CA}"/>
              </a:ext>
            </a:extLst>
          </p:cNvPr>
          <p:cNvSpPr>
            <a:spLocks noGrp="1"/>
          </p:cNvSpPr>
          <p:nvPr>
            <p:ph type="ftr" sz="quarter" idx="11"/>
          </p:nvPr>
        </p:nvSpPr>
        <p:spPr/>
        <p:txBody>
          <a:bodyPr/>
          <a:lstStyle/>
          <a:p>
            <a:endParaRPr lang="zh-HK" altLang="en-US"/>
          </a:p>
        </p:txBody>
      </p:sp>
      <p:sp>
        <p:nvSpPr>
          <p:cNvPr id="5" name="投影片編號版面配置區 4">
            <a:extLst>
              <a:ext uri="{FF2B5EF4-FFF2-40B4-BE49-F238E27FC236}">
                <a16:creationId xmlns:a16="http://schemas.microsoft.com/office/drawing/2014/main" id="{903AE12D-8DBD-4E10-8A1C-E4C15298AA82}"/>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55948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1EB5A3E-653F-45F9-AF7A-A7C2B805E306}"/>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3" name="頁尾版面配置區 2">
            <a:extLst>
              <a:ext uri="{FF2B5EF4-FFF2-40B4-BE49-F238E27FC236}">
                <a16:creationId xmlns:a16="http://schemas.microsoft.com/office/drawing/2014/main" id="{D6C93344-6A13-44A0-902D-C850BF3799E4}"/>
              </a:ext>
            </a:extLst>
          </p:cNvPr>
          <p:cNvSpPr>
            <a:spLocks noGrp="1"/>
          </p:cNvSpPr>
          <p:nvPr>
            <p:ph type="ftr" sz="quarter" idx="11"/>
          </p:nvPr>
        </p:nvSpPr>
        <p:spPr/>
        <p:txBody>
          <a:bodyPr/>
          <a:lstStyle/>
          <a:p>
            <a:endParaRPr lang="zh-HK" altLang="en-US"/>
          </a:p>
        </p:txBody>
      </p:sp>
      <p:sp>
        <p:nvSpPr>
          <p:cNvPr id="4" name="投影片編號版面配置區 3">
            <a:extLst>
              <a:ext uri="{FF2B5EF4-FFF2-40B4-BE49-F238E27FC236}">
                <a16:creationId xmlns:a16="http://schemas.microsoft.com/office/drawing/2014/main" id="{39D3A9F7-2522-4A79-9281-447C76EC4AA1}"/>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385973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BFC54C-E32A-498C-AC27-34CF21CE76E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5FB630AD-95D3-4291-88FA-629E81EB5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a:extLst>
              <a:ext uri="{FF2B5EF4-FFF2-40B4-BE49-F238E27FC236}">
                <a16:creationId xmlns:a16="http://schemas.microsoft.com/office/drawing/2014/main" id="{34FF8FAA-4A2E-41DB-A58E-18FC33C47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52769DA-0E19-43CA-85D3-3097BC357051}"/>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6" name="頁尾版面配置區 5">
            <a:extLst>
              <a:ext uri="{FF2B5EF4-FFF2-40B4-BE49-F238E27FC236}">
                <a16:creationId xmlns:a16="http://schemas.microsoft.com/office/drawing/2014/main" id="{D5A51C1E-2723-4D94-A7B7-2D6A44461092}"/>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E678C885-A03C-43D9-9320-2D3B66965E26}"/>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344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BE9482-E063-4385-B289-D8021F8E51F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圖片版面配置區 2">
            <a:extLst>
              <a:ext uri="{FF2B5EF4-FFF2-40B4-BE49-F238E27FC236}">
                <a16:creationId xmlns:a16="http://schemas.microsoft.com/office/drawing/2014/main" id="{67CA90AD-1352-4299-8CE4-15BEEF084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a:extLst>
              <a:ext uri="{FF2B5EF4-FFF2-40B4-BE49-F238E27FC236}">
                <a16:creationId xmlns:a16="http://schemas.microsoft.com/office/drawing/2014/main" id="{40FB81F6-B627-4205-AE33-5E79FACFA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5A5CAC9-BBEC-4C9B-8559-DE2523A8F01D}"/>
              </a:ext>
            </a:extLst>
          </p:cNvPr>
          <p:cNvSpPr>
            <a:spLocks noGrp="1"/>
          </p:cNvSpPr>
          <p:nvPr>
            <p:ph type="dt" sz="half" idx="10"/>
          </p:nvPr>
        </p:nvSpPr>
        <p:spPr/>
        <p:txBody>
          <a:bodyPr/>
          <a:lstStyle/>
          <a:p>
            <a:fld id="{C0F48361-800D-4395-9C8F-6E9C7872E011}" type="datetimeFigureOut">
              <a:rPr lang="zh-HK" altLang="en-US" smtClean="0"/>
              <a:t>1/3/2022</a:t>
            </a:fld>
            <a:endParaRPr lang="zh-HK" altLang="en-US"/>
          </a:p>
        </p:txBody>
      </p:sp>
      <p:sp>
        <p:nvSpPr>
          <p:cNvPr id="6" name="頁尾版面配置區 5">
            <a:extLst>
              <a:ext uri="{FF2B5EF4-FFF2-40B4-BE49-F238E27FC236}">
                <a16:creationId xmlns:a16="http://schemas.microsoft.com/office/drawing/2014/main" id="{0D20D917-4EB7-4DDF-8986-86DA763C445F}"/>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8DD1DC47-D31F-4AFD-A7C9-A30B4F410A06}"/>
              </a:ext>
            </a:extLst>
          </p:cNvPr>
          <p:cNvSpPr>
            <a:spLocks noGrp="1"/>
          </p:cNvSpPr>
          <p:nvPr>
            <p:ph type="sldNum" sz="quarter" idx="12"/>
          </p:nvPr>
        </p:nvSpPr>
        <p:spPr/>
        <p:txBody>
          <a:body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3741433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9BAD417-6CB4-4187-B49F-C7668941E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1175BF45-94E2-4C0D-9AAF-D6D297723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D63293C5-A8BB-4758-BFC9-722E9A8D68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48361-800D-4395-9C8F-6E9C7872E011}" type="datetimeFigureOut">
              <a:rPr lang="zh-HK" altLang="en-US" smtClean="0"/>
              <a:t>1/3/2022</a:t>
            </a:fld>
            <a:endParaRPr lang="zh-HK" altLang="en-US"/>
          </a:p>
        </p:txBody>
      </p:sp>
      <p:sp>
        <p:nvSpPr>
          <p:cNvPr id="5" name="頁尾版面配置區 4">
            <a:extLst>
              <a:ext uri="{FF2B5EF4-FFF2-40B4-BE49-F238E27FC236}">
                <a16:creationId xmlns:a16="http://schemas.microsoft.com/office/drawing/2014/main" id="{AE3E69B3-5D47-44E6-A120-5B9B212E2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a:extLst>
              <a:ext uri="{FF2B5EF4-FFF2-40B4-BE49-F238E27FC236}">
                <a16:creationId xmlns:a16="http://schemas.microsoft.com/office/drawing/2014/main" id="{AA04375C-194E-419F-9DCC-029B98DD5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20C0-DBFB-483D-90B3-11DC0813151D}" type="slidenum">
              <a:rPr lang="zh-HK" altLang="en-US" smtClean="0"/>
              <a:t>‹#›</a:t>
            </a:fld>
            <a:endParaRPr lang="zh-HK" altLang="en-US"/>
          </a:p>
        </p:txBody>
      </p:sp>
    </p:spTree>
    <p:extLst>
      <p:ext uri="{BB962C8B-B14F-4D97-AF65-F5344CB8AC3E}">
        <p14:creationId xmlns:p14="http://schemas.microsoft.com/office/powerpoint/2010/main" val="2837994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8A8C8F-85E7-4CF0-BDBD-662760425524}"/>
              </a:ext>
            </a:extLst>
          </p:cNvPr>
          <p:cNvSpPr>
            <a:spLocks noGrp="1"/>
          </p:cNvSpPr>
          <p:nvPr>
            <p:ph type="ctrTitle"/>
          </p:nvPr>
        </p:nvSpPr>
        <p:spPr>
          <a:xfrm>
            <a:off x="332665" y="2300435"/>
            <a:ext cx="11998087" cy="1531960"/>
          </a:xfrm>
        </p:spPr>
        <p:txBody>
          <a:bodyPr>
            <a:noAutofit/>
          </a:bodyPr>
          <a:lstStyle/>
          <a:p>
            <a:pPr algn="l"/>
            <a:r>
              <a:rPr lang="en-GB" altLang="zh-HK" sz="3200" b="1" i="0" u="none" strike="noStrike" baseline="0" dirty="0">
                <a:solidFill>
                  <a:srgbClr val="000000"/>
                </a:solidFill>
                <a:latin typeface="Arial" panose="020B0604020202020204" pitchFamily="34" charset="0"/>
                <a:ea typeface="新細明體"/>
                <a:cs typeface="Arial" panose="020B0604020202020204" pitchFamily="34" charset="0"/>
              </a:rPr>
              <a:t>Text Summarization – A study in current Practices</a:t>
            </a:r>
            <a:endParaRPr lang="zh-HK" altLang="en-US" sz="3400" dirty="0">
              <a:latin typeface="Arial" panose="020B0604020202020204" pitchFamily="34" charset="0"/>
              <a:ea typeface="新細明體"/>
              <a:cs typeface="Arial" panose="020B0604020202020204" pitchFamily="34" charset="0"/>
            </a:endParaRPr>
          </a:p>
        </p:txBody>
      </p:sp>
      <p:sp>
        <p:nvSpPr>
          <p:cNvPr id="5" name="文字方塊 4">
            <a:extLst>
              <a:ext uri="{FF2B5EF4-FFF2-40B4-BE49-F238E27FC236}">
                <a16:creationId xmlns:a16="http://schemas.microsoft.com/office/drawing/2014/main" id="{F7702F41-0E07-4BC4-BDE2-66EBF8626304}"/>
              </a:ext>
            </a:extLst>
          </p:cNvPr>
          <p:cNvSpPr txBox="1"/>
          <p:nvPr/>
        </p:nvSpPr>
        <p:spPr>
          <a:xfrm>
            <a:off x="87005" y="116976"/>
            <a:ext cx="10820054" cy="646331"/>
          </a:xfrm>
          <a:prstGeom prst="rect">
            <a:avLst/>
          </a:prstGeom>
          <a:noFill/>
        </p:spPr>
        <p:txBody>
          <a:bodyPr wrap="square">
            <a:spAutoFit/>
          </a:bodyPr>
          <a:lstStyle/>
          <a:p>
            <a:r>
              <a:rPr lang="en-US" altLang="zh-HK" sz="3600" b="1" dirty="0">
                <a:solidFill>
                  <a:schemeClr val="bg1"/>
                </a:solidFill>
                <a:latin typeface="Arial" panose="020B0604020202020204" pitchFamily="34" charset="0"/>
                <a:cs typeface="Arial" panose="020B0604020202020204" pitchFamily="34" charset="0"/>
              </a:rPr>
              <a:t>MSBD </a:t>
            </a:r>
            <a:r>
              <a:rPr lang="en-GB" altLang="zh-HK" sz="3600" b="1" dirty="0">
                <a:solidFill>
                  <a:schemeClr val="bg1"/>
                </a:solidFill>
                <a:latin typeface="Arial" panose="020B0604020202020204" pitchFamily="34" charset="0"/>
                <a:cs typeface="Arial" panose="020B0604020202020204" pitchFamily="34" charset="0"/>
              </a:rPr>
              <a:t>5014 - </a:t>
            </a:r>
            <a:r>
              <a:rPr lang="en-US" altLang="zh-TW" sz="3600" b="1" dirty="0">
                <a:solidFill>
                  <a:schemeClr val="bg1"/>
                </a:solidFill>
                <a:latin typeface="Arial" panose="020B0604020202020204" pitchFamily="34" charset="0"/>
                <a:cs typeface="Arial" panose="020B0604020202020204" pitchFamily="34" charset="0"/>
              </a:rPr>
              <a:t>Project Proposal</a:t>
            </a:r>
            <a:endParaRPr lang="zh-HK" altLang="en-US" sz="3600" b="1" dirty="0">
              <a:solidFill>
                <a:schemeClr val="bg1"/>
              </a:solidFill>
              <a:latin typeface="Arial" panose="020B0604020202020204" pitchFamily="34" charset="0"/>
              <a:cs typeface="Arial" panose="020B0604020202020204" pitchFamily="34" charset="0"/>
            </a:endParaRPr>
          </a:p>
        </p:txBody>
      </p:sp>
      <p:sp>
        <p:nvSpPr>
          <p:cNvPr id="6" name="文字方塊 5">
            <a:extLst>
              <a:ext uri="{FF2B5EF4-FFF2-40B4-BE49-F238E27FC236}">
                <a16:creationId xmlns:a16="http://schemas.microsoft.com/office/drawing/2014/main" id="{80EAE892-CBDA-3243-B1EA-BFC753BF0239}"/>
              </a:ext>
            </a:extLst>
          </p:cNvPr>
          <p:cNvSpPr txBox="1"/>
          <p:nvPr/>
        </p:nvSpPr>
        <p:spPr>
          <a:xfrm>
            <a:off x="2387400" y="4986698"/>
            <a:ext cx="6219264" cy="646331"/>
          </a:xfrm>
          <a:prstGeom prst="rect">
            <a:avLst/>
          </a:prstGeom>
          <a:noFill/>
        </p:spPr>
        <p:txBody>
          <a:bodyPr wrap="square" lIns="91440" tIns="45720" rIns="91440" bIns="45720" anchor="t">
            <a:spAutoFit/>
          </a:bodyPr>
          <a:lstStyle/>
          <a:p>
            <a:pPr algn="ctr" rtl="0">
              <a:spcBef>
                <a:spcPts val="0"/>
              </a:spcBef>
              <a:spcAft>
                <a:spcPts val="0"/>
              </a:spcAft>
            </a:pPr>
            <a:r>
              <a:rPr lang="en-GB" altLang="zh-HK" sz="1800" b="1" i="0" u="none" strike="noStrike" dirty="0">
                <a:solidFill>
                  <a:srgbClr val="000000"/>
                </a:solidFill>
                <a:effectLst/>
                <a:latin typeface="Arial"/>
                <a:ea typeface="新細明體"/>
                <a:cs typeface="Arial"/>
              </a:rPr>
              <a:t>Group Member:</a:t>
            </a:r>
            <a:endParaRPr lang="en-US" dirty="0">
              <a:latin typeface="Arial"/>
              <a:ea typeface="新細明體"/>
              <a:cs typeface="Arial"/>
            </a:endParaRPr>
          </a:p>
          <a:p>
            <a:pPr algn="ctr"/>
            <a:r>
              <a:rPr lang="en-US" altLang="zh-HK" dirty="0">
                <a:latin typeface="Arial"/>
                <a:ea typeface="新細明體"/>
                <a:cs typeface="Arial"/>
              </a:rPr>
              <a:t>BASUCHAUDHURI Priyanko </a:t>
            </a:r>
            <a:r>
              <a:rPr lang="en-GB" altLang="zh-HK" dirty="0">
                <a:solidFill>
                  <a:srgbClr val="000000"/>
                </a:solidFill>
                <a:latin typeface="Arial"/>
                <a:ea typeface="新細明體"/>
                <a:cs typeface="Arial"/>
              </a:rPr>
              <a:t>(20723115)</a:t>
            </a:r>
            <a:endParaRPr lang="en-GB" altLang="zh-HK" dirty="0">
              <a:effectLst/>
              <a:latin typeface="Arial" panose="020B0604020202020204" pitchFamily="34" charset="0"/>
              <a:ea typeface="新細明體"/>
              <a:cs typeface="Arial" panose="020B0604020202020204" pitchFamily="34" charset="0"/>
            </a:endParaRPr>
          </a:p>
        </p:txBody>
      </p:sp>
    </p:spTree>
    <p:extLst>
      <p:ext uri="{BB962C8B-B14F-4D97-AF65-F5344CB8AC3E}">
        <p14:creationId xmlns:p14="http://schemas.microsoft.com/office/powerpoint/2010/main" val="4092449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B4224-374B-44E0-AAAF-55D7756303B6}"/>
              </a:ext>
            </a:extLst>
          </p:cNvPr>
          <p:cNvSpPr>
            <a:spLocks noGrp="1"/>
          </p:cNvSpPr>
          <p:nvPr>
            <p:ph type="title"/>
          </p:nvPr>
        </p:nvSpPr>
        <p:spPr>
          <a:xfrm>
            <a:off x="25548" y="1368"/>
            <a:ext cx="10758857" cy="1196175"/>
          </a:xfrm>
        </p:spPr>
        <p:txBody>
          <a:bodyPr>
            <a:normAutofit/>
          </a:bodyPr>
          <a:lstStyle/>
          <a:p>
            <a:pPr algn="l"/>
            <a:r>
              <a:rPr lang="en-GB" sz="3200" b="1" i="0" dirty="0">
                <a:solidFill>
                  <a:schemeClr val="bg1"/>
                </a:solidFill>
                <a:effectLst/>
                <a:latin typeface="Arial" panose="020B0604020202020204" pitchFamily="34" charset="0"/>
                <a:cs typeface="Arial" panose="020B0604020202020204" pitchFamily="34" charset="0"/>
              </a:rPr>
              <a:t>PEGASUS - Pre-training with Extracted Gap-sentences for Abstractive Summarization</a:t>
            </a:r>
          </a:p>
        </p:txBody>
      </p:sp>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33931" y="6492875"/>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10</a:t>
            </a:fld>
            <a:endParaRPr lang="zh-HK" altLang="en-US" sz="2400" b="1">
              <a:solidFill>
                <a:schemeClr val="bg1"/>
              </a:solidFill>
              <a:latin typeface="Arial" panose="020B0604020202020204" pitchFamily="34" charset="0"/>
              <a:cs typeface="Arial" panose="020B0604020202020204" pitchFamily="34" charset="0"/>
            </a:endParaRPr>
          </a:p>
        </p:txBody>
      </p:sp>
      <p:grpSp>
        <p:nvGrpSpPr>
          <p:cNvPr id="8" name="群組 2">
            <a:extLst>
              <a:ext uri="{FF2B5EF4-FFF2-40B4-BE49-F238E27FC236}">
                <a16:creationId xmlns:a16="http://schemas.microsoft.com/office/drawing/2014/main" id="{FCBFE102-5C24-4814-BB7B-8FA2D5E9B568}"/>
              </a:ext>
            </a:extLst>
          </p:cNvPr>
          <p:cNvGrpSpPr/>
          <p:nvPr/>
        </p:nvGrpSpPr>
        <p:grpSpPr>
          <a:xfrm>
            <a:off x="272682" y="1451061"/>
            <a:ext cx="9363340" cy="786530"/>
            <a:chOff x="838198" y="2686495"/>
            <a:chExt cx="9183824" cy="786530"/>
          </a:xfrm>
        </p:grpSpPr>
        <p:sp>
          <p:nvSpPr>
            <p:cNvPr id="6" name="內容版面配置區 2">
              <a:extLst>
                <a:ext uri="{FF2B5EF4-FFF2-40B4-BE49-F238E27FC236}">
                  <a16:creationId xmlns:a16="http://schemas.microsoft.com/office/drawing/2014/main" id="{467C5CAB-57D3-48D2-9A2D-B5EE3CD3D788}"/>
                </a:ext>
              </a:extLst>
            </p:cNvPr>
            <p:cNvSpPr txBox="1">
              <a:spLocks/>
            </p:cNvSpPr>
            <p:nvPr/>
          </p:nvSpPr>
          <p:spPr>
            <a:xfrm>
              <a:off x="1314963" y="2722604"/>
              <a:ext cx="8707059" cy="750421"/>
            </a:xfrm>
            <a:prstGeom prst="rect">
              <a:avLst/>
            </a:prstGeom>
          </p:spPr>
          <p:txBody>
            <a:bodyPr vert="horz" lIns="91440" tIns="45720" rIns="91440" bIns="45720" rtlCol="0" anchor="t">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Self supervised , Seq2Seq model for Abstractive summarization – trained on GAP sentences.</a:t>
              </a:r>
              <a:endParaRPr lang="en-US" sz="2000" b="0" i="0" u="none" strike="noStrike" dirty="0">
                <a:effectLst/>
                <a:latin typeface="Arial" panose="020B0604020202020204" pitchFamily="34" charset="0"/>
                <a:ea typeface="+mn-lt"/>
                <a:cs typeface="Arial" panose="020B0604020202020204" pitchFamily="34" charset="0"/>
              </a:endParaRPr>
            </a:p>
          </p:txBody>
        </p:sp>
        <p:sp>
          <p:nvSpPr>
            <p:cNvPr id="7" name="矩形: 剪去對角角落 10">
              <a:extLst>
                <a:ext uri="{FF2B5EF4-FFF2-40B4-BE49-F238E27FC236}">
                  <a16:creationId xmlns:a16="http://schemas.microsoft.com/office/drawing/2014/main" id="{CC4AE08F-F319-45FE-9119-3231CF8183B2}"/>
                </a:ext>
              </a:extLst>
            </p:cNvPr>
            <p:cNvSpPr/>
            <p:nvPr/>
          </p:nvSpPr>
          <p:spPr>
            <a:xfrm>
              <a:off x="838198" y="2686495"/>
              <a:ext cx="476765" cy="453136"/>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2000">
                <a:latin typeface="Arial" panose="020B0604020202020204" pitchFamily="34" charset="0"/>
                <a:cs typeface="Arial" panose="020B0604020202020204" pitchFamily="34" charset="0"/>
              </a:endParaRPr>
            </a:p>
          </p:txBody>
        </p:sp>
      </p:grpSp>
      <p:pic>
        <p:nvPicPr>
          <p:cNvPr id="3" name="Picture 2">
            <a:extLst>
              <a:ext uri="{FF2B5EF4-FFF2-40B4-BE49-F238E27FC236}">
                <a16:creationId xmlns:a16="http://schemas.microsoft.com/office/drawing/2014/main" id="{F4541504-6AD6-4EC0-9827-ABC0AAA68212}"/>
              </a:ext>
            </a:extLst>
          </p:cNvPr>
          <p:cNvPicPr>
            <a:picLocks noChangeAspect="1"/>
          </p:cNvPicPr>
          <p:nvPr/>
        </p:nvPicPr>
        <p:blipFill>
          <a:blip r:embed="rId3"/>
          <a:stretch>
            <a:fillRect/>
          </a:stretch>
        </p:blipFill>
        <p:spPr>
          <a:xfrm>
            <a:off x="423037" y="2695449"/>
            <a:ext cx="4857786" cy="2257442"/>
          </a:xfrm>
          <a:prstGeom prst="rect">
            <a:avLst/>
          </a:prstGeom>
        </p:spPr>
      </p:pic>
      <p:pic>
        <p:nvPicPr>
          <p:cNvPr id="5" name="Picture 4">
            <a:extLst>
              <a:ext uri="{FF2B5EF4-FFF2-40B4-BE49-F238E27FC236}">
                <a16:creationId xmlns:a16="http://schemas.microsoft.com/office/drawing/2014/main" id="{5E3141B3-C811-432B-AB71-A28285126DA7}"/>
              </a:ext>
            </a:extLst>
          </p:cNvPr>
          <p:cNvPicPr>
            <a:picLocks noChangeAspect="1"/>
          </p:cNvPicPr>
          <p:nvPr/>
        </p:nvPicPr>
        <p:blipFill>
          <a:blip r:embed="rId4"/>
          <a:stretch>
            <a:fillRect/>
          </a:stretch>
        </p:blipFill>
        <p:spPr>
          <a:xfrm>
            <a:off x="5936702" y="2508897"/>
            <a:ext cx="4876836" cy="2152666"/>
          </a:xfrm>
          <a:prstGeom prst="rect">
            <a:avLst/>
          </a:prstGeom>
        </p:spPr>
      </p:pic>
      <p:pic>
        <p:nvPicPr>
          <p:cNvPr id="9" name="Picture 8">
            <a:extLst>
              <a:ext uri="{FF2B5EF4-FFF2-40B4-BE49-F238E27FC236}">
                <a16:creationId xmlns:a16="http://schemas.microsoft.com/office/drawing/2014/main" id="{0C31F530-83F1-44EE-89AE-D2E59BF5EFC9}"/>
              </a:ext>
            </a:extLst>
          </p:cNvPr>
          <p:cNvPicPr>
            <a:picLocks noChangeAspect="1"/>
          </p:cNvPicPr>
          <p:nvPr/>
        </p:nvPicPr>
        <p:blipFill>
          <a:blip r:embed="rId5"/>
          <a:stretch>
            <a:fillRect/>
          </a:stretch>
        </p:blipFill>
        <p:spPr>
          <a:xfrm>
            <a:off x="2595011" y="4887552"/>
            <a:ext cx="5724567" cy="1457336"/>
          </a:xfrm>
          <a:prstGeom prst="rect">
            <a:avLst/>
          </a:prstGeom>
        </p:spPr>
      </p:pic>
    </p:spTree>
    <p:custDataLst>
      <p:tags r:id="rId1"/>
    </p:custDataLst>
    <p:extLst>
      <p:ext uri="{BB962C8B-B14F-4D97-AF65-F5344CB8AC3E}">
        <p14:creationId xmlns:p14="http://schemas.microsoft.com/office/powerpoint/2010/main" val="196492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72600" y="6494298"/>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11</a:t>
            </a:fld>
            <a:endParaRPr lang="zh-HK" altLang="en-US" sz="2400" b="1">
              <a:solidFill>
                <a:schemeClr val="bg1"/>
              </a:solidFill>
              <a:latin typeface="Arial" panose="020B0604020202020204" pitchFamily="34" charset="0"/>
              <a:cs typeface="Arial" panose="020B0604020202020204" pitchFamily="34" charset="0"/>
            </a:endParaRPr>
          </a:p>
        </p:txBody>
      </p:sp>
      <p:sp>
        <p:nvSpPr>
          <p:cNvPr id="9" name="標題 1">
            <a:extLst>
              <a:ext uri="{FF2B5EF4-FFF2-40B4-BE49-F238E27FC236}">
                <a16:creationId xmlns:a16="http://schemas.microsoft.com/office/drawing/2014/main" id="{284A7BA5-AEDE-47C0-9986-ADA1048555E4}"/>
              </a:ext>
            </a:extLst>
          </p:cNvPr>
          <p:cNvSpPr txBox="1">
            <a:spLocks/>
          </p:cNvSpPr>
          <p:nvPr/>
        </p:nvSpPr>
        <p:spPr>
          <a:xfrm>
            <a:off x="25548" y="1368"/>
            <a:ext cx="9977711" cy="1196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HK" b="1" dirty="0">
                <a:solidFill>
                  <a:schemeClr val="bg1"/>
                </a:solidFill>
                <a:latin typeface="Arial"/>
                <a:ea typeface="新細明體"/>
                <a:cs typeface="Arial"/>
              </a:rPr>
              <a:t>Technology Stack &amp; Data</a:t>
            </a:r>
            <a:endParaRPr lang="en-US" altLang="zh-HK" dirty="0"/>
          </a:p>
        </p:txBody>
      </p:sp>
      <p:pic>
        <p:nvPicPr>
          <p:cNvPr id="5" name="Picture 4" descr="Logo, company name&#10;&#10;Description automatically generated">
            <a:extLst>
              <a:ext uri="{FF2B5EF4-FFF2-40B4-BE49-F238E27FC236}">
                <a16:creationId xmlns:a16="http://schemas.microsoft.com/office/drawing/2014/main" id="{63AFDB60-5CD6-4E0D-BC6B-3AB8FF528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87" y="1430656"/>
            <a:ext cx="3198842" cy="2400978"/>
          </a:xfrm>
          <a:prstGeom prst="rect">
            <a:avLst/>
          </a:prstGeom>
        </p:spPr>
      </p:pic>
      <p:pic>
        <p:nvPicPr>
          <p:cNvPr id="10" name="Picture 9" descr="Logo, company name&#10;&#10;Description automatically generated">
            <a:extLst>
              <a:ext uri="{FF2B5EF4-FFF2-40B4-BE49-F238E27FC236}">
                <a16:creationId xmlns:a16="http://schemas.microsoft.com/office/drawing/2014/main" id="{08D5FE49-B3C9-4904-ABDB-89B8E98EF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470" y="1812782"/>
            <a:ext cx="3028950" cy="1514475"/>
          </a:xfrm>
          <a:prstGeom prst="rect">
            <a:avLst/>
          </a:prstGeom>
        </p:spPr>
      </p:pic>
      <p:pic>
        <p:nvPicPr>
          <p:cNvPr id="12" name="Picture 11" descr="A picture containing company name&#10;&#10;Description automatically generated">
            <a:extLst>
              <a:ext uri="{FF2B5EF4-FFF2-40B4-BE49-F238E27FC236}">
                <a16:creationId xmlns:a16="http://schemas.microsoft.com/office/drawing/2014/main" id="{A21F53B9-91D1-4D6E-B92E-5B99C4B65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0919" y="1724096"/>
            <a:ext cx="3241964" cy="2158721"/>
          </a:xfrm>
          <a:prstGeom prst="rect">
            <a:avLst/>
          </a:prstGeom>
        </p:spPr>
      </p:pic>
      <p:pic>
        <p:nvPicPr>
          <p:cNvPr id="13" name="Picture 12">
            <a:extLst>
              <a:ext uri="{FF2B5EF4-FFF2-40B4-BE49-F238E27FC236}">
                <a16:creationId xmlns:a16="http://schemas.microsoft.com/office/drawing/2014/main" id="{065D043C-8EE3-4F9E-8A92-6F5AB06DB1A3}"/>
              </a:ext>
            </a:extLst>
          </p:cNvPr>
          <p:cNvPicPr>
            <a:picLocks noChangeAspect="1"/>
          </p:cNvPicPr>
          <p:nvPr/>
        </p:nvPicPr>
        <p:blipFill>
          <a:blip r:embed="rId6"/>
          <a:stretch>
            <a:fillRect/>
          </a:stretch>
        </p:blipFill>
        <p:spPr>
          <a:xfrm>
            <a:off x="192894" y="3816042"/>
            <a:ext cx="6448472" cy="1952639"/>
          </a:xfrm>
          <a:prstGeom prst="rect">
            <a:avLst/>
          </a:prstGeom>
        </p:spPr>
      </p:pic>
      <p:pic>
        <p:nvPicPr>
          <p:cNvPr id="14" name="Picture 13">
            <a:extLst>
              <a:ext uri="{FF2B5EF4-FFF2-40B4-BE49-F238E27FC236}">
                <a16:creationId xmlns:a16="http://schemas.microsoft.com/office/drawing/2014/main" id="{28DE0E58-177F-4EDC-BCD1-B10A4E23E63F}"/>
              </a:ext>
            </a:extLst>
          </p:cNvPr>
          <p:cNvPicPr>
            <a:picLocks noChangeAspect="1"/>
          </p:cNvPicPr>
          <p:nvPr/>
        </p:nvPicPr>
        <p:blipFill>
          <a:blip r:embed="rId7"/>
          <a:stretch>
            <a:fillRect/>
          </a:stretch>
        </p:blipFill>
        <p:spPr>
          <a:xfrm>
            <a:off x="6431207" y="3942496"/>
            <a:ext cx="2886096" cy="1028708"/>
          </a:xfrm>
          <a:prstGeom prst="rect">
            <a:avLst/>
          </a:prstGeom>
        </p:spPr>
      </p:pic>
      <p:sp>
        <p:nvSpPr>
          <p:cNvPr id="15" name="TextBox 14">
            <a:extLst>
              <a:ext uri="{FF2B5EF4-FFF2-40B4-BE49-F238E27FC236}">
                <a16:creationId xmlns:a16="http://schemas.microsoft.com/office/drawing/2014/main" id="{85BF0843-C652-4E3F-B547-6373A5560588}"/>
              </a:ext>
            </a:extLst>
          </p:cNvPr>
          <p:cNvSpPr txBox="1"/>
          <p:nvPr/>
        </p:nvSpPr>
        <p:spPr>
          <a:xfrm>
            <a:off x="248129" y="5780479"/>
            <a:ext cx="7664418"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Finally test on samples from different domain – news , user created content , Reddit Post etc ..</a:t>
            </a:r>
            <a:endParaRPr lang="en-HK"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62862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33931" y="6492875"/>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12</a:t>
            </a:fld>
            <a:endParaRPr lang="zh-HK" altLang="en-US" sz="2400" b="1">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50939DD-96DB-4617-9D7C-D67E745E5C10}"/>
              </a:ext>
            </a:extLst>
          </p:cNvPr>
          <p:cNvSpPr txBox="1"/>
          <p:nvPr/>
        </p:nvSpPr>
        <p:spPr>
          <a:xfrm>
            <a:off x="2972949" y="2435337"/>
            <a:ext cx="4328466" cy="2585323"/>
          </a:xfrm>
          <a:prstGeom prst="rect">
            <a:avLst/>
          </a:prstGeom>
          <a:noFill/>
        </p:spPr>
        <p:txBody>
          <a:bodyPr wrap="square" rtlCol="0">
            <a:spAutoFit/>
          </a:bodyPr>
          <a:lstStyle/>
          <a:p>
            <a:pPr algn="ctr"/>
            <a:r>
              <a:rPr lang="en-US" altLang="zh-HK" sz="5400" dirty="0">
                <a:latin typeface="Times New Roman" panose="02020603050405020304" pitchFamily="18" charset="0"/>
                <a:cs typeface="Times New Roman" panose="02020603050405020304" pitchFamily="18" charset="0"/>
              </a:rPr>
              <a:t>Q&amp;A</a:t>
            </a:r>
            <a:endParaRPr lang="en-GB" sz="5400" dirty="0">
              <a:latin typeface="Times New Roman" panose="02020603050405020304" pitchFamily="18" charset="0"/>
              <a:cs typeface="Times New Roman" panose="02020603050405020304" pitchFamily="18" charset="0"/>
            </a:endParaRPr>
          </a:p>
          <a:p>
            <a:endParaRPr lang="en-GB" sz="5400" dirty="0">
              <a:latin typeface="Times New Roman" panose="02020603050405020304" pitchFamily="18" charset="0"/>
              <a:cs typeface="Times New Roman" panose="02020603050405020304" pitchFamily="18" charset="0"/>
            </a:endParaRPr>
          </a:p>
          <a:p>
            <a:pPr algn="ctr"/>
            <a:r>
              <a:rPr lang="en-GB" sz="5400" dirty="0">
                <a:latin typeface="Times New Roman" panose="02020603050405020304" pitchFamily="18" charset="0"/>
                <a:cs typeface="Times New Roman" panose="02020603050405020304" pitchFamily="18" charset="0"/>
              </a:rPr>
              <a:t>Thank You !</a:t>
            </a:r>
            <a:endParaRPr lang="en-HK" sz="5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6456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B4224-374B-44E0-AAAF-55D7756303B6}"/>
              </a:ext>
            </a:extLst>
          </p:cNvPr>
          <p:cNvSpPr>
            <a:spLocks noGrp="1"/>
          </p:cNvSpPr>
          <p:nvPr>
            <p:ph type="title"/>
          </p:nvPr>
        </p:nvSpPr>
        <p:spPr>
          <a:xfrm>
            <a:off x="0" y="0"/>
            <a:ext cx="4170528" cy="1197544"/>
          </a:xfrm>
        </p:spPr>
        <p:txBody>
          <a:bodyPr/>
          <a:lstStyle/>
          <a:p>
            <a:r>
              <a:rPr lang="en-US" altLang="zh-HK" b="1" dirty="0">
                <a:solidFill>
                  <a:schemeClr val="bg1"/>
                </a:solidFill>
                <a:latin typeface="Arial" panose="020B0604020202020204" pitchFamily="34" charset="0"/>
                <a:cs typeface="Arial" panose="020B0604020202020204" pitchFamily="34" charset="0"/>
              </a:rPr>
              <a:t>Background</a:t>
            </a:r>
            <a:endParaRPr lang="zh-HK" altLang="en-US" b="1" dirty="0">
              <a:solidFill>
                <a:schemeClr val="bg1"/>
              </a:solidFill>
              <a:latin typeface="Arial" panose="020B0604020202020204" pitchFamily="34" charset="0"/>
              <a:cs typeface="Arial" panose="020B0604020202020204" pitchFamily="34" charset="0"/>
            </a:endParaRPr>
          </a:p>
        </p:txBody>
      </p:sp>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33931" y="6492875"/>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2</a:t>
            </a:fld>
            <a:endParaRPr lang="zh-HK" altLang="en-US" sz="2400" b="1">
              <a:solidFill>
                <a:schemeClr val="bg1"/>
              </a:solidFill>
              <a:latin typeface="Arial" panose="020B0604020202020204" pitchFamily="34" charset="0"/>
              <a:cs typeface="Arial" panose="020B0604020202020204" pitchFamily="34" charset="0"/>
            </a:endParaRPr>
          </a:p>
        </p:txBody>
      </p:sp>
      <p:sp>
        <p:nvSpPr>
          <p:cNvPr id="10" name="內容版面配置區 2">
            <a:extLst>
              <a:ext uri="{FF2B5EF4-FFF2-40B4-BE49-F238E27FC236}">
                <a16:creationId xmlns:a16="http://schemas.microsoft.com/office/drawing/2014/main" id="{C58CF90F-923B-3B46-9858-2598FA07E817}"/>
              </a:ext>
            </a:extLst>
          </p:cNvPr>
          <p:cNvSpPr txBox="1">
            <a:spLocks/>
          </p:cNvSpPr>
          <p:nvPr/>
        </p:nvSpPr>
        <p:spPr>
          <a:xfrm>
            <a:off x="947161" y="1908354"/>
            <a:ext cx="8871209" cy="823542"/>
          </a:xfrm>
          <a:prstGeom prst="rect">
            <a:avLst/>
          </a:prstGeom>
        </p:spPr>
        <p:txBody>
          <a:bodyPr vert="horz" lIns="91440" tIns="45720" rIns="91440" bIns="45720" rtlCol="0" anchor="t">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endParaRPr lang="zh-HK" altLang="en-US" sz="2000" dirty="0">
              <a:latin typeface="Arial"/>
              <a:ea typeface="新細明體"/>
              <a:cs typeface="Arial"/>
            </a:endParaRPr>
          </a:p>
        </p:txBody>
      </p:sp>
      <p:sp>
        <p:nvSpPr>
          <p:cNvPr id="13" name="TextBox 12">
            <a:extLst>
              <a:ext uri="{FF2B5EF4-FFF2-40B4-BE49-F238E27FC236}">
                <a16:creationId xmlns:a16="http://schemas.microsoft.com/office/drawing/2014/main" id="{D80F4ACC-CE0C-4815-AB07-40551C8A2712}"/>
              </a:ext>
            </a:extLst>
          </p:cNvPr>
          <p:cNvSpPr txBox="1"/>
          <p:nvPr/>
        </p:nvSpPr>
        <p:spPr>
          <a:xfrm>
            <a:off x="330839" y="1332544"/>
            <a:ext cx="10164084" cy="2308324"/>
          </a:xfrm>
          <a:prstGeom prst="rect">
            <a:avLst/>
          </a:prstGeom>
          <a:noFill/>
        </p:spPr>
        <p:txBody>
          <a:bodyPr wrap="square">
            <a:spAutoFit/>
          </a:bodyPr>
          <a:lstStyle/>
          <a:p>
            <a:r>
              <a:rPr lang="en-GB" sz="1600" dirty="0">
                <a:latin typeface="Times New Roman" panose="02020603050405020304" pitchFamily="18" charset="0"/>
                <a:cs typeface="Times New Roman" panose="02020603050405020304" pitchFamily="18" charset="0"/>
              </a:rPr>
              <a:t>As fierce fighting continued across Ukraine on Monday, Kyiv said it would push for a cease-fire at talks with officials from Moscow.</a:t>
            </a:r>
          </a:p>
          <a:p>
            <a:r>
              <a:rPr lang="en-GB" sz="1600" dirty="0">
                <a:latin typeface="Times New Roman" panose="02020603050405020304" pitchFamily="18" charset="0"/>
                <a:cs typeface="Times New Roman" panose="02020603050405020304" pitchFamily="18" charset="0"/>
              </a:rPr>
              <a:t>The meeting on the Belarusian border comes after Russian President Vladimir Putin ordered his nuclear deterrent force to be on high alert, a huge escalation in Russia's confrontation with Western powers who have increased their supply of lethal aid to Ukraine and imposed crippling financial sanctions on Moscow.</a:t>
            </a:r>
          </a:p>
          <a:p>
            <a:r>
              <a:rPr lang="en-GB" sz="1600" dirty="0">
                <a:latin typeface="Times New Roman" panose="02020603050405020304" pitchFamily="18" charset="0"/>
                <a:cs typeface="Times New Roman" panose="02020603050405020304" pitchFamily="18" charset="0"/>
              </a:rPr>
              <a:t>The United States announced Monday morning it would ban all American businesses from dealing with Russia's central banks, as well as freezing the assets of a Putin associate.</a:t>
            </a:r>
          </a:p>
          <a:p>
            <a:r>
              <a:rPr lang="en-GB" sz="1600" dirty="0">
                <a:latin typeface="Times New Roman" panose="02020603050405020304" pitchFamily="18" charset="0"/>
                <a:cs typeface="Times New Roman" panose="02020603050405020304" pitchFamily="18" charset="0"/>
              </a:rPr>
              <a:t>Those sanctions were felt across Russia on Monday, as the value of the </a:t>
            </a:r>
            <a:r>
              <a:rPr lang="en-GB" sz="1600" dirty="0" err="1">
                <a:latin typeface="Times New Roman" panose="02020603050405020304" pitchFamily="18" charset="0"/>
                <a:cs typeface="Times New Roman" panose="02020603050405020304" pitchFamily="18" charset="0"/>
              </a:rPr>
              <a:t>ruble</a:t>
            </a:r>
            <a:r>
              <a:rPr lang="en-GB" sz="1600" dirty="0">
                <a:latin typeface="Times New Roman" panose="02020603050405020304" pitchFamily="18" charset="0"/>
                <a:cs typeface="Times New Roman" panose="02020603050405020304" pitchFamily="18" charset="0"/>
              </a:rPr>
              <a:t> went into freefall and Moscow's central bank raised interest rates from 9.5 percent to 20 percent to protect people's savings.</a:t>
            </a:r>
            <a:endParaRPr lang="en-HK"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50442E8-A418-4A09-91C2-E083CA3C2239}"/>
              </a:ext>
            </a:extLst>
          </p:cNvPr>
          <p:cNvSpPr txBox="1"/>
          <p:nvPr/>
        </p:nvSpPr>
        <p:spPr>
          <a:xfrm>
            <a:off x="330839" y="4328208"/>
            <a:ext cx="6095234" cy="1569660"/>
          </a:xfrm>
          <a:prstGeom prst="rect">
            <a:avLst/>
          </a:prstGeom>
          <a:noFill/>
        </p:spPr>
        <p:txBody>
          <a:bodyPr wrap="square">
            <a:spAutoFit/>
          </a:bodyPr>
          <a:lstStyle/>
          <a:p>
            <a:r>
              <a:rPr lang="en-GB" sz="1600" b="1" dirty="0">
                <a:latin typeface="Times New Roman" panose="02020603050405020304" pitchFamily="18" charset="0"/>
                <a:cs typeface="Times New Roman" panose="02020603050405020304" pitchFamily="18" charset="0"/>
              </a:rPr>
              <a:t>The meeting on the Belarusian border comes after Russian President Vladimir Putin ordered his nuclear force to be on high alert. Western powers have increased their supply of lethal aid to Ukraine and imposed crippling financial sanctions on Moscow. The </a:t>
            </a:r>
            <a:r>
              <a:rPr lang="en-GB" sz="1600" b="1" dirty="0" err="1">
                <a:latin typeface="Times New Roman" panose="02020603050405020304" pitchFamily="18" charset="0"/>
                <a:cs typeface="Times New Roman" panose="02020603050405020304" pitchFamily="18" charset="0"/>
              </a:rPr>
              <a:t>ruble</a:t>
            </a:r>
            <a:r>
              <a:rPr lang="en-GB" sz="1600" b="1" dirty="0">
                <a:latin typeface="Times New Roman" panose="02020603050405020304" pitchFamily="18" charset="0"/>
                <a:cs typeface="Times New Roman" panose="02020603050405020304" pitchFamily="18" charset="0"/>
              </a:rPr>
              <a:t> went into freefall and Moscow's central bank raised interest rates.</a:t>
            </a:r>
            <a:endParaRPr lang="en-HK" sz="1600"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02442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Use Open-Ended Survey Questions +25 Examples | SurveyLegend">
            <a:extLst>
              <a:ext uri="{FF2B5EF4-FFF2-40B4-BE49-F238E27FC236}">
                <a16:creationId xmlns:a16="http://schemas.microsoft.com/office/drawing/2014/main" id="{142DA94F-62E9-48EB-849F-FBCC101AB0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59" r="20492"/>
          <a:stretch/>
        </p:blipFill>
        <p:spPr bwMode="auto">
          <a:xfrm>
            <a:off x="9019915" y="2291825"/>
            <a:ext cx="2983230" cy="280456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8FDB4224-374B-44E0-AAAF-55D7756303B6}"/>
              </a:ext>
            </a:extLst>
          </p:cNvPr>
          <p:cNvSpPr>
            <a:spLocks noGrp="1"/>
          </p:cNvSpPr>
          <p:nvPr>
            <p:ph type="title"/>
          </p:nvPr>
        </p:nvSpPr>
        <p:spPr>
          <a:xfrm>
            <a:off x="25549" y="1368"/>
            <a:ext cx="5449421" cy="1196175"/>
          </a:xfrm>
        </p:spPr>
        <p:txBody>
          <a:bodyPr>
            <a:normAutofit/>
          </a:bodyPr>
          <a:lstStyle/>
          <a:p>
            <a:r>
              <a:rPr lang="en-US" altLang="zh-HK" b="1" dirty="0">
                <a:solidFill>
                  <a:schemeClr val="bg1"/>
                </a:solidFill>
                <a:latin typeface="Arial" panose="020B0604020202020204" pitchFamily="34" charset="0"/>
                <a:cs typeface="Arial" panose="020B0604020202020204" pitchFamily="34" charset="0"/>
              </a:rPr>
              <a:t>Motivations</a:t>
            </a:r>
            <a:endParaRPr lang="zh-HK" altLang="en-US" b="1" dirty="0">
              <a:solidFill>
                <a:schemeClr val="bg1"/>
              </a:solidFill>
              <a:latin typeface="Arial" panose="020B0604020202020204" pitchFamily="34" charset="0"/>
              <a:cs typeface="Arial" panose="020B0604020202020204" pitchFamily="34" charset="0"/>
            </a:endParaRPr>
          </a:p>
        </p:txBody>
      </p:sp>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33931" y="6492875"/>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3</a:t>
            </a:fld>
            <a:endParaRPr lang="zh-HK" altLang="en-US" sz="2400" b="1">
              <a:solidFill>
                <a:schemeClr val="bg1"/>
              </a:solidFill>
              <a:latin typeface="Arial" panose="020B0604020202020204" pitchFamily="34" charset="0"/>
              <a:cs typeface="Arial" panose="020B0604020202020204" pitchFamily="34" charset="0"/>
            </a:endParaRPr>
          </a:p>
        </p:txBody>
      </p:sp>
      <p:grpSp>
        <p:nvGrpSpPr>
          <p:cNvPr id="3" name="群組 2">
            <a:extLst>
              <a:ext uri="{FF2B5EF4-FFF2-40B4-BE49-F238E27FC236}">
                <a16:creationId xmlns:a16="http://schemas.microsoft.com/office/drawing/2014/main" id="{1BF497AB-EDBB-7F44-84D5-3E6C5EDD627B}"/>
              </a:ext>
            </a:extLst>
          </p:cNvPr>
          <p:cNvGrpSpPr/>
          <p:nvPr/>
        </p:nvGrpSpPr>
        <p:grpSpPr>
          <a:xfrm>
            <a:off x="461078" y="1819693"/>
            <a:ext cx="9169990" cy="1029191"/>
            <a:chOff x="838198" y="2633943"/>
            <a:chExt cx="9177893" cy="541797"/>
          </a:xfrm>
        </p:grpSpPr>
        <p:sp>
          <p:nvSpPr>
            <p:cNvPr id="10" name="內容版面配置區 2">
              <a:extLst>
                <a:ext uri="{FF2B5EF4-FFF2-40B4-BE49-F238E27FC236}">
                  <a16:creationId xmlns:a16="http://schemas.microsoft.com/office/drawing/2014/main" id="{C58CF90F-923B-3B46-9858-2598FA07E817}"/>
                </a:ext>
              </a:extLst>
            </p:cNvPr>
            <p:cNvSpPr txBox="1">
              <a:spLocks/>
            </p:cNvSpPr>
            <p:nvPr/>
          </p:nvSpPr>
          <p:spPr>
            <a:xfrm>
              <a:off x="1314963" y="2722604"/>
              <a:ext cx="8701128" cy="453136"/>
            </a:xfrm>
            <a:prstGeom prst="rect">
              <a:avLst/>
            </a:prstGeom>
          </p:spPr>
          <p:txBody>
            <a:bodyPr vert="horz" lIns="91440" tIns="45720" rIns="91440" bIns="45720" rtlCol="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HK" sz="2000" b="0" i="0" u="none" strike="noStrike" dirty="0">
                  <a:solidFill>
                    <a:srgbClr val="000000"/>
                  </a:solidFill>
                  <a:effectLst/>
                  <a:latin typeface="Arial" panose="020B0604020202020204" pitchFamily="34" charset="0"/>
                  <a:cs typeface="Arial" panose="020B0604020202020204" pitchFamily="34" charset="0"/>
                </a:rPr>
                <a:t>Numerous applications – like News Feed , Mail Client , User Content understanding , Event Progression etc.</a:t>
              </a:r>
              <a:endParaRPr lang="zh-HK" altLang="en-US" sz="2000" dirty="0">
                <a:latin typeface="Arial" panose="020B0604020202020204" pitchFamily="34" charset="0"/>
                <a:cs typeface="Arial" panose="020B0604020202020204" pitchFamily="34" charset="0"/>
              </a:endParaRPr>
            </a:p>
          </p:txBody>
        </p:sp>
        <p:sp>
          <p:nvSpPr>
            <p:cNvPr id="11" name="矩形: 剪去對角角落 10">
              <a:extLst>
                <a:ext uri="{FF2B5EF4-FFF2-40B4-BE49-F238E27FC236}">
                  <a16:creationId xmlns:a16="http://schemas.microsoft.com/office/drawing/2014/main" id="{72850E01-9F3E-1946-A92A-2ECD7B761397}"/>
                </a:ext>
              </a:extLst>
            </p:cNvPr>
            <p:cNvSpPr/>
            <p:nvPr/>
          </p:nvSpPr>
          <p:spPr>
            <a:xfrm>
              <a:off x="838198" y="2633943"/>
              <a:ext cx="476765" cy="238544"/>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latin typeface="Arial" panose="020B0604020202020204" pitchFamily="34" charset="0"/>
                <a:cs typeface="Arial" panose="020B0604020202020204" pitchFamily="34" charset="0"/>
              </a:endParaRPr>
            </a:p>
          </p:txBody>
        </p:sp>
      </p:grpSp>
      <p:grpSp>
        <p:nvGrpSpPr>
          <p:cNvPr id="15" name="群組 14">
            <a:extLst>
              <a:ext uri="{FF2B5EF4-FFF2-40B4-BE49-F238E27FC236}">
                <a16:creationId xmlns:a16="http://schemas.microsoft.com/office/drawing/2014/main" id="{B3AF853B-2312-49F3-9219-B227816AFC45}"/>
              </a:ext>
            </a:extLst>
          </p:cNvPr>
          <p:cNvGrpSpPr/>
          <p:nvPr/>
        </p:nvGrpSpPr>
        <p:grpSpPr>
          <a:xfrm>
            <a:off x="461077" y="3158101"/>
            <a:ext cx="9357293" cy="930771"/>
            <a:chOff x="838198" y="2633943"/>
            <a:chExt cx="9177893" cy="930771"/>
          </a:xfrm>
        </p:grpSpPr>
        <p:sp>
          <p:nvSpPr>
            <p:cNvPr id="16" name="內容版面配置區 2">
              <a:extLst>
                <a:ext uri="{FF2B5EF4-FFF2-40B4-BE49-F238E27FC236}">
                  <a16:creationId xmlns:a16="http://schemas.microsoft.com/office/drawing/2014/main" id="{8890C071-AC75-4E61-B2D0-0F6FF041DBB1}"/>
                </a:ext>
              </a:extLst>
            </p:cNvPr>
            <p:cNvSpPr txBox="1">
              <a:spLocks/>
            </p:cNvSpPr>
            <p:nvPr/>
          </p:nvSpPr>
          <p:spPr>
            <a:xfrm>
              <a:off x="1314963" y="2722603"/>
              <a:ext cx="8701128" cy="842111"/>
            </a:xfrm>
            <a:prstGeom prst="rect">
              <a:avLst/>
            </a:prstGeom>
          </p:spPr>
          <p:txBody>
            <a:bodyPr vert="horz" lIns="91440" tIns="45720" rIns="91440" bIns="45720" rtlCol="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HK" sz="2000" b="0" i="0" u="none" strike="noStrike" dirty="0">
                  <a:solidFill>
                    <a:srgbClr val="000000"/>
                  </a:solidFill>
                  <a:effectLst/>
                  <a:latin typeface="Arial" panose="020B0604020202020204" pitchFamily="34" charset="0"/>
                  <a:cs typeface="Arial" panose="020B0604020202020204" pitchFamily="34" charset="0"/>
                </a:rPr>
                <a:t> Specialized application for understanding of niche domain knowledge – like Law , Medicine or Academic Research summarization </a:t>
              </a:r>
              <a:endParaRPr lang="zh-HK" altLang="en-US" sz="2000" dirty="0">
                <a:latin typeface="Arial" panose="020B0604020202020204" pitchFamily="34" charset="0"/>
                <a:cs typeface="Arial" panose="020B0604020202020204" pitchFamily="34" charset="0"/>
              </a:endParaRPr>
            </a:p>
          </p:txBody>
        </p:sp>
        <p:sp>
          <p:nvSpPr>
            <p:cNvPr id="19" name="矩形: 剪去對角角落 18">
              <a:extLst>
                <a:ext uri="{FF2B5EF4-FFF2-40B4-BE49-F238E27FC236}">
                  <a16:creationId xmlns:a16="http://schemas.microsoft.com/office/drawing/2014/main" id="{4D15FE17-3FBF-4BE5-B08F-8F22D769EFD1}"/>
                </a:ext>
              </a:extLst>
            </p:cNvPr>
            <p:cNvSpPr/>
            <p:nvPr/>
          </p:nvSpPr>
          <p:spPr>
            <a:xfrm>
              <a:off x="838198" y="2633943"/>
              <a:ext cx="476765" cy="453136"/>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latin typeface="Arial" panose="020B0604020202020204" pitchFamily="34" charset="0"/>
                <a:cs typeface="Arial" panose="020B0604020202020204" pitchFamily="34" charset="0"/>
              </a:endParaRPr>
            </a:p>
          </p:txBody>
        </p:sp>
      </p:grpSp>
      <p:grpSp>
        <p:nvGrpSpPr>
          <p:cNvPr id="20" name="群組 19">
            <a:extLst>
              <a:ext uri="{FF2B5EF4-FFF2-40B4-BE49-F238E27FC236}">
                <a16:creationId xmlns:a16="http://schemas.microsoft.com/office/drawing/2014/main" id="{D1B554F8-A886-4FFF-B655-2867F492B163}"/>
              </a:ext>
            </a:extLst>
          </p:cNvPr>
          <p:cNvGrpSpPr/>
          <p:nvPr/>
        </p:nvGrpSpPr>
        <p:grpSpPr>
          <a:xfrm>
            <a:off x="461077" y="4399124"/>
            <a:ext cx="8717213" cy="678266"/>
            <a:chOff x="838198" y="2633943"/>
            <a:chExt cx="8550084" cy="678266"/>
          </a:xfrm>
        </p:grpSpPr>
        <p:sp>
          <p:nvSpPr>
            <p:cNvPr id="23" name="內容版面配置區 2">
              <a:extLst>
                <a:ext uri="{FF2B5EF4-FFF2-40B4-BE49-F238E27FC236}">
                  <a16:creationId xmlns:a16="http://schemas.microsoft.com/office/drawing/2014/main" id="{14A6A9E8-361B-42A1-9672-B1698108E6CA}"/>
                </a:ext>
              </a:extLst>
            </p:cNvPr>
            <p:cNvSpPr txBox="1">
              <a:spLocks/>
            </p:cNvSpPr>
            <p:nvPr/>
          </p:nvSpPr>
          <p:spPr>
            <a:xfrm>
              <a:off x="1314962" y="2722604"/>
              <a:ext cx="8073320" cy="589605"/>
            </a:xfrm>
            <a:prstGeom prst="rect">
              <a:avLst/>
            </a:prstGeom>
          </p:spPr>
          <p:txBody>
            <a:bodyPr vert="horz" lIns="91440" tIns="45720" rIns="91440" bIns="45720" rtlCol="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HK" sz="2000" dirty="0">
                  <a:solidFill>
                    <a:srgbClr val="000000"/>
                  </a:solidFill>
                  <a:latin typeface="Arial" panose="020B0604020202020204" pitchFamily="34" charset="0"/>
                  <a:cs typeface="Arial" panose="020B0604020202020204" pitchFamily="34" charset="0"/>
                </a:rPr>
                <a:t>Research area which encompasses both NLU and NLG</a:t>
              </a:r>
              <a:endParaRPr lang="zh-HK" altLang="en-US" sz="2000" dirty="0">
                <a:latin typeface="Arial" panose="020B0604020202020204" pitchFamily="34" charset="0"/>
                <a:cs typeface="Arial" panose="020B0604020202020204" pitchFamily="34" charset="0"/>
              </a:endParaRPr>
            </a:p>
          </p:txBody>
        </p:sp>
        <p:sp>
          <p:nvSpPr>
            <p:cNvPr id="24" name="矩形: 剪去對角角落 23">
              <a:extLst>
                <a:ext uri="{FF2B5EF4-FFF2-40B4-BE49-F238E27FC236}">
                  <a16:creationId xmlns:a16="http://schemas.microsoft.com/office/drawing/2014/main" id="{44F1D31B-FF81-4C4E-8FA4-645FAD9F5701}"/>
                </a:ext>
              </a:extLst>
            </p:cNvPr>
            <p:cNvSpPr/>
            <p:nvPr/>
          </p:nvSpPr>
          <p:spPr>
            <a:xfrm>
              <a:off x="838198" y="2633943"/>
              <a:ext cx="476765" cy="453136"/>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181124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B4224-374B-44E0-AAAF-55D7756303B6}"/>
              </a:ext>
            </a:extLst>
          </p:cNvPr>
          <p:cNvSpPr>
            <a:spLocks noGrp="1"/>
          </p:cNvSpPr>
          <p:nvPr>
            <p:ph type="title"/>
          </p:nvPr>
        </p:nvSpPr>
        <p:spPr>
          <a:xfrm>
            <a:off x="12412" y="1368"/>
            <a:ext cx="5896109" cy="1196175"/>
          </a:xfrm>
        </p:spPr>
        <p:txBody>
          <a:bodyPr>
            <a:normAutofit/>
          </a:bodyPr>
          <a:lstStyle/>
          <a:p>
            <a:r>
              <a:rPr lang="en-US" altLang="zh-HK" b="1" dirty="0">
                <a:solidFill>
                  <a:schemeClr val="bg1"/>
                </a:solidFill>
                <a:latin typeface="Arial"/>
                <a:ea typeface="新細明體"/>
                <a:cs typeface="Arial"/>
              </a:rPr>
              <a:t>Brief Introduction</a:t>
            </a:r>
            <a:endParaRPr lang="zh-HK" altLang="en-US" b="1" dirty="0">
              <a:solidFill>
                <a:schemeClr val="bg1"/>
              </a:solidFill>
              <a:latin typeface="Arial" panose="020B0604020202020204" pitchFamily="34" charset="0"/>
              <a:cs typeface="Arial" panose="020B0604020202020204" pitchFamily="34" charset="0"/>
            </a:endParaRPr>
          </a:p>
        </p:txBody>
      </p:sp>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33931" y="6492875"/>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4</a:t>
            </a:fld>
            <a:endParaRPr lang="zh-HK" altLang="en-US" sz="2400" b="1">
              <a:solidFill>
                <a:schemeClr val="bg1"/>
              </a:solidFill>
              <a:latin typeface="Arial" panose="020B0604020202020204" pitchFamily="34" charset="0"/>
              <a:cs typeface="Arial" panose="020B0604020202020204" pitchFamily="34" charset="0"/>
            </a:endParaRPr>
          </a:p>
        </p:txBody>
      </p:sp>
      <p:graphicFrame>
        <p:nvGraphicFramePr>
          <p:cNvPr id="8" name="Table 8">
            <a:extLst>
              <a:ext uri="{FF2B5EF4-FFF2-40B4-BE49-F238E27FC236}">
                <a16:creationId xmlns:a16="http://schemas.microsoft.com/office/drawing/2014/main" id="{7566BC58-882E-4836-A469-6D07C2F97DEE}"/>
              </a:ext>
            </a:extLst>
          </p:cNvPr>
          <p:cNvGraphicFramePr>
            <a:graphicFrameLocks noGrp="1"/>
          </p:cNvGraphicFramePr>
          <p:nvPr>
            <p:extLst>
              <p:ext uri="{D42A27DB-BD31-4B8C-83A1-F6EECF244321}">
                <p14:modId xmlns:p14="http://schemas.microsoft.com/office/powerpoint/2010/main" val="4001518336"/>
              </p:ext>
            </p:extLst>
          </p:nvPr>
        </p:nvGraphicFramePr>
        <p:xfrm>
          <a:off x="629512" y="1516339"/>
          <a:ext cx="10936041" cy="3749040"/>
        </p:xfrm>
        <a:graphic>
          <a:graphicData uri="http://schemas.openxmlformats.org/drawingml/2006/table">
            <a:tbl>
              <a:tblPr firstRow="1" bandRow="1">
                <a:tableStyleId>{5C22544A-7EE6-4342-B048-85BDC9FD1C3A}</a:tableStyleId>
              </a:tblPr>
              <a:tblGrid>
                <a:gridCol w="1801230">
                  <a:extLst>
                    <a:ext uri="{9D8B030D-6E8A-4147-A177-3AD203B41FA5}">
                      <a16:colId xmlns:a16="http://schemas.microsoft.com/office/drawing/2014/main" val="3431593453"/>
                    </a:ext>
                  </a:extLst>
                </a:gridCol>
                <a:gridCol w="2053953">
                  <a:extLst>
                    <a:ext uri="{9D8B030D-6E8A-4147-A177-3AD203B41FA5}">
                      <a16:colId xmlns:a16="http://schemas.microsoft.com/office/drawing/2014/main" val="176934379"/>
                    </a:ext>
                  </a:extLst>
                </a:gridCol>
                <a:gridCol w="7080858">
                  <a:extLst>
                    <a:ext uri="{9D8B030D-6E8A-4147-A177-3AD203B41FA5}">
                      <a16:colId xmlns:a16="http://schemas.microsoft.com/office/drawing/2014/main" val="3671557525"/>
                    </a:ext>
                  </a:extLst>
                </a:gridCol>
              </a:tblGrid>
              <a:tr h="1679464">
                <a:tc>
                  <a:txBody>
                    <a:bodyPr/>
                    <a:lstStyle/>
                    <a:p>
                      <a:r>
                        <a:rPr lang="en-GB" b="0" dirty="0"/>
                        <a:t>Extractive</a:t>
                      </a:r>
                      <a:endParaRPr lang="en-HK" b="0" dirty="0"/>
                    </a:p>
                  </a:txBody>
                  <a:tcPr/>
                </a:tc>
                <a:tc>
                  <a:txBody>
                    <a:bodyPr/>
                    <a:lstStyle/>
                    <a:p>
                      <a:r>
                        <a:rPr lang="en-GB" b="0" dirty="0"/>
                        <a:t>Extracts from texts  – retains original text’s semantic structures</a:t>
                      </a:r>
                      <a:endParaRPr lang="en-HK" b="0" dirty="0"/>
                    </a:p>
                  </a:txBody>
                  <a:tcPr/>
                </a:tc>
                <a:tc>
                  <a:txBody>
                    <a:bodyPr/>
                    <a:lstStyle/>
                    <a:p>
                      <a:r>
                        <a:rPr lang="en-GB" b="0" dirty="0"/>
                        <a:t>Methods are centred around top </a:t>
                      </a:r>
                      <a:r>
                        <a:rPr lang="en-GB" b="0" i="1" dirty="0"/>
                        <a:t>k </a:t>
                      </a:r>
                      <a:r>
                        <a:rPr lang="en-GB" b="0" i="0" dirty="0"/>
                        <a:t>sentence selection</a:t>
                      </a:r>
                    </a:p>
                    <a:p>
                      <a:pPr marL="285750" indent="-285750">
                        <a:buFontTx/>
                        <a:buChar char="-"/>
                      </a:pPr>
                      <a:r>
                        <a:rPr lang="en-GB" b="0" i="1" dirty="0"/>
                        <a:t>TF/IDF based sentence scoring within documents , using top k.</a:t>
                      </a:r>
                    </a:p>
                    <a:p>
                      <a:pPr marL="285750" indent="-285750">
                        <a:buFontTx/>
                        <a:buChar char="-"/>
                      </a:pPr>
                      <a:r>
                        <a:rPr lang="en-GB" b="0" i="1" dirty="0"/>
                        <a:t>Using Language model (like BERT)  to learn sentence representations and perform K node clustering</a:t>
                      </a:r>
                    </a:p>
                    <a:p>
                      <a:pPr marL="285750" indent="-285750">
                        <a:buFontTx/>
                        <a:buChar char="-"/>
                      </a:pPr>
                      <a:r>
                        <a:rPr lang="en-GB" b="0" i="1" dirty="0"/>
                        <a:t>Building document graphs – based on sentence representation (other nodes like latent topic can be introduced) – apply GNN based summarization.</a:t>
                      </a:r>
                      <a:endParaRPr lang="en-HK" b="0" i="1" dirty="0"/>
                    </a:p>
                  </a:txBody>
                  <a:tcPr/>
                </a:tc>
                <a:extLst>
                  <a:ext uri="{0D108BD9-81ED-4DB2-BD59-A6C34878D82A}">
                    <a16:rowId xmlns:a16="http://schemas.microsoft.com/office/drawing/2014/main" val="2567939350"/>
                  </a:ext>
                </a:extLst>
              </a:tr>
              <a:tr h="1679464">
                <a:tc>
                  <a:txBody>
                    <a:bodyPr/>
                    <a:lstStyle/>
                    <a:p>
                      <a:r>
                        <a:rPr lang="en-GB" dirty="0"/>
                        <a:t>Abstractive</a:t>
                      </a:r>
                      <a:endParaRPr lang="en-HK" dirty="0"/>
                    </a:p>
                  </a:txBody>
                  <a:tcPr/>
                </a:tc>
                <a:tc>
                  <a:txBody>
                    <a:bodyPr/>
                    <a:lstStyle/>
                    <a:p>
                      <a:r>
                        <a:rPr lang="en-GB" dirty="0"/>
                        <a:t>Abstracts from text – generates new text </a:t>
                      </a:r>
                      <a:endParaRPr lang="en-HK" dirty="0"/>
                    </a:p>
                  </a:txBody>
                  <a:tcPr/>
                </a:tc>
                <a:tc>
                  <a:txBody>
                    <a:bodyPr/>
                    <a:lstStyle/>
                    <a:p>
                      <a:r>
                        <a:rPr lang="en-GB" dirty="0"/>
                        <a:t>Methods are </a:t>
                      </a:r>
                      <a:r>
                        <a:rPr lang="en-GB" b="0" dirty="0"/>
                        <a:t>centred around </a:t>
                      </a:r>
                      <a:r>
                        <a:rPr lang="en-GB" dirty="0"/>
                        <a:t>Seq2Seq neural model training</a:t>
                      </a:r>
                    </a:p>
                    <a:p>
                      <a:pPr marL="285750" indent="-285750">
                        <a:buFontTx/>
                        <a:buChar char="-"/>
                      </a:pPr>
                      <a:r>
                        <a:rPr lang="en-GB" dirty="0"/>
                        <a:t>Build custom Encoder-Decoder model to summarize text</a:t>
                      </a:r>
                    </a:p>
                    <a:p>
                      <a:pPr marL="285750" indent="-285750">
                        <a:buFontTx/>
                        <a:buChar char="-"/>
                      </a:pPr>
                      <a:r>
                        <a:rPr lang="en-GB" dirty="0"/>
                        <a:t>Use large pre-trained general purpose language models(GPT2, BERT.. ) to train for summarization task</a:t>
                      </a:r>
                    </a:p>
                    <a:p>
                      <a:pPr marL="285750" indent="-285750">
                        <a:buFontTx/>
                        <a:buChar char="-"/>
                      </a:pPr>
                      <a:r>
                        <a:rPr lang="en-GB" dirty="0"/>
                        <a:t>Use large pre-trained language model specifically trained for text summarization (PEGASUS) </a:t>
                      </a:r>
                      <a:endParaRPr lang="en-HK" dirty="0"/>
                    </a:p>
                  </a:txBody>
                  <a:tcPr/>
                </a:tc>
                <a:extLst>
                  <a:ext uri="{0D108BD9-81ED-4DB2-BD59-A6C34878D82A}">
                    <a16:rowId xmlns:a16="http://schemas.microsoft.com/office/drawing/2014/main" val="2513132386"/>
                  </a:ext>
                </a:extLst>
              </a:tr>
            </a:tbl>
          </a:graphicData>
        </a:graphic>
      </p:graphicFrame>
    </p:spTree>
    <p:custDataLst>
      <p:tags r:id="rId1"/>
    </p:custDataLst>
    <p:extLst>
      <p:ext uri="{BB962C8B-B14F-4D97-AF65-F5344CB8AC3E}">
        <p14:creationId xmlns:p14="http://schemas.microsoft.com/office/powerpoint/2010/main" val="69294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B4224-374B-44E0-AAAF-55D7756303B6}"/>
              </a:ext>
            </a:extLst>
          </p:cNvPr>
          <p:cNvSpPr>
            <a:spLocks noGrp="1"/>
          </p:cNvSpPr>
          <p:nvPr>
            <p:ph type="title"/>
          </p:nvPr>
        </p:nvSpPr>
        <p:spPr>
          <a:xfrm>
            <a:off x="5844" y="1368"/>
            <a:ext cx="6914297" cy="1196175"/>
          </a:xfrm>
        </p:spPr>
        <p:txBody>
          <a:bodyPr>
            <a:normAutofit/>
          </a:bodyPr>
          <a:lstStyle/>
          <a:p>
            <a:r>
              <a:rPr lang="en-US" altLang="zh-HK" b="1" dirty="0">
                <a:solidFill>
                  <a:schemeClr val="bg1"/>
                </a:solidFill>
                <a:latin typeface="Arial" panose="020B0604020202020204" pitchFamily="34" charset="0"/>
                <a:ea typeface="新細明體"/>
                <a:cs typeface="Arial" panose="020B0604020202020204" pitchFamily="34" charset="0"/>
              </a:rPr>
              <a:t>Comparisons</a:t>
            </a:r>
            <a:endParaRPr lang="zh-HK" altLang="en-US" b="1" dirty="0">
              <a:solidFill>
                <a:schemeClr val="bg1"/>
              </a:solidFill>
              <a:latin typeface="Arial" panose="020B0604020202020204" pitchFamily="34" charset="0"/>
              <a:ea typeface="新細明體"/>
              <a:cs typeface="Arial" panose="020B0604020202020204" pitchFamily="34" charset="0"/>
            </a:endParaRPr>
          </a:p>
        </p:txBody>
      </p:sp>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33931" y="6492875"/>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5</a:t>
            </a:fld>
            <a:endParaRPr lang="zh-HK" altLang="en-US" sz="2400" b="1">
              <a:solidFill>
                <a:schemeClr val="bg1"/>
              </a:solidFill>
              <a:latin typeface="Arial" panose="020B0604020202020204" pitchFamily="34" charset="0"/>
              <a:cs typeface="Arial" panose="020B0604020202020204" pitchFamily="34" charset="0"/>
            </a:endParaRPr>
          </a:p>
        </p:txBody>
      </p:sp>
      <p:grpSp>
        <p:nvGrpSpPr>
          <p:cNvPr id="16" name="群組 2">
            <a:extLst>
              <a:ext uri="{FF2B5EF4-FFF2-40B4-BE49-F238E27FC236}">
                <a16:creationId xmlns:a16="http://schemas.microsoft.com/office/drawing/2014/main" id="{3E151952-39D4-4DCB-B61E-BD6B978D1B9E}"/>
              </a:ext>
            </a:extLst>
          </p:cNvPr>
          <p:cNvGrpSpPr/>
          <p:nvPr/>
        </p:nvGrpSpPr>
        <p:grpSpPr>
          <a:xfrm>
            <a:off x="461078" y="1819693"/>
            <a:ext cx="9169990" cy="1029191"/>
            <a:chOff x="838198" y="2633943"/>
            <a:chExt cx="9177893" cy="541797"/>
          </a:xfrm>
        </p:grpSpPr>
        <p:sp>
          <p:nvSpPr>
            <p:cNvPr id="17" name="內容版面配置區 2">
              <a:extLst>
                <a:ext uri="{FF2B5EF4-FFF2-40B4-BE49-F238E27FC236}">
                  <a16:creationId xmlns:a16="http://schemas.microsoft.com/office/drawing/2014/main" id="{7D9B35C0-22BE-49D2-BF4C-C684A9FB5FFC}"/>
                </a:ext>
              </a:extLst>
            </p:cNvPr>
            <p:cNvSpPr txBox="1">
              <a:spLocks/>
            </p:cNvSpPr>
            <p:nvPr/>
          </p:nvSpPr>
          <p:spPr>
            <a:xfrm>
              <a:off x="1314963" y="2722604"/>
              <a:ext cx="8701128" cy="453136"/>
            </a:xfrm>
            <a:prstGeom prst="rect">
              <a:avLst/>
            </a:prstGeom>
          </p:spPr>
          <p:txBody>
            <a:bodyPr vert="horz" lIns="91440" tIns="45720" rIns="91440" bIns="45720" rtlCol="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HK" sz="2000" b="0" i="0" u="none" strike="noStrike" dirty="0">
                  <a:solidFill>
                    <a:srgbClr val="000000"/>
                  </a:solidFill>
                  <a:effectLst/>
                  <a:latin typeface="Arial" panose="020B0604020202020204" pitchFamily="34" charset="0"/>
                  <a:cs typeface="Arial" panose="020B0604020202020204" pitchFamily="34" charset="0"/>
                </a:rPr>
                <a:t>Extractive summarization preserves grammatical correctness – can be inflexible.</a:t>
              </a:r>
              <a:endParaRPr lang="zh-HK" altLang="en-US" sz="2000" dirty="0">
                <a:latin typeface="Arial" panose="020B0604020202020204" pitchFamily="34" charset="0"/>
                <a:cs typeface="Arial" panose="020B0604020202020204" pitchFamily="34" charset="0"/>
              </a:endParaRPr>
            </a:p>
          </p:txBody>
        </p:sp>
        <p:sp>
          <p:nvSpPr>
            <p:cNvPr id="18" name="矩形: 剪去對角角落 10">
              <a:extLst>
                <a:ext uri="{FF2B5EF4-FFF2-40B4-BE49-F238E27FC236}">
                  <a16:creationId xmlns:a16="http://schemas.microsoft.com/office/drawing/2014/main" id="{E63C3C76-424E-475B-8FD3-B1A42202989A}"/>
                </a:ext>
              </a:extLst>
            </p:cNvPr>
            <p:cNvSpPr/>
            <p:nvPr/>
          </p:nvSpPr>
          <p:spPr>
            <a:xfrm>
              <a:off x="838198" y="2633943"/>
              <a:ext cx="476765" cy="238544"/>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latin typeface="Arial" panose="020B0604020202020204" pitchFamily="34" charset="0"/>
                <a:cs typeface="Arial" panose="020B0604020202020204" pitchFamily="34" charset="0"/>
              </a:endParaRPr>
            </a:p>
          </p:txBody>
        </p:sp>
      </p:grpSp>
      <p:grpSp>
        <p:nvGrpSpPr>
          <p:cNvPr id="19" name="群組 2">
            <a:extLst>
              <a:ext uri="{FF2B5EF4-FFF2-40B4-BE49-F238E27FC236}">
                <a16:creationId xmlns:a16="http://schemas.microsoft.com/office/drawing/2014/main" id="{B2366572-C1AA-4D2F-9269-CDCD866ECFD8}"/>
              </a:ext>
            </a:extLst>
          </p:cNvPr>
          <p:cNvGrpSpPr/>
          <p:nvPr/>
        </p:nvGrpSpPr>
        <p:grpSpPr>
          <a:xfrm>
            <a:off x="512388" y="2914068"/>
            <a:ext cx="9169990" cy="1124914"/>
            <a:chOff x="838198" y="2633943"/>
            <a:chExt cx="9177893" cy="541797"/>
          </a:xfrm>
        </p:grpSpPr>
        <p:sp>
          <p:nvSpPr>
            <p:cNvPr id="20" name="內容版面配置區 2">
              <a:extLst>
                <a:ext uri="{FF2B5EF4-FFF2-40B4-BE49-F238E27FC236}">
                  <a16:creationId xmlns:a16="http://schemas.microsoft.com/office/drawing/2014/main" id="{2A05795A-35A7-46C2-8A17-B6648106E1EE}"/>
                </a:ext>
              </a:extLst>
            </p:cNvPr>
            <p:cNvSpPr txBox="1">
              <a:spLocks/>
            </p:cNvSpPr>
            <p:nvPr/>
          </p:nvSpPr>
          <p:spPr>
            <a:xfrm>
              <a:off x="1314963" y="2722604"/>
              <a:ext cx="8701128" cy="453136"/>
            </a:xfrm>
            <a:prstGeom prst="rect">
              <a:avLst/>
            </a:prstGeom>
          </p:spPr>
          <p:txBody>
            <a:bodyPr vert="horz" lIns="91440" tIns="45720" rIns="91440" bIns="45720" rtlCol="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HK" sz="2000" b="0" i="0" u="none" strike="noStrike" dirty="0">
                  <a:solidFill>
                    <a:srgbClr val="000000"/>
                  </a:solidFill>
                  <a:effectLst/>
                  <a:latin typeface="Arial" panose="020B0604020202020204" pitchFamily="34" charset="0"/>
                  <a:cs typeface="Arial" panose="020B0604020202020204" pitchFamily="34" charset="0"/>
                </a:rPr>
                <a:t>Extractive summarization based on sentence representation may be difficult on very long texts – augmenting it with latent topic and document graph can provide good representation of a long text.</a:t>
              </a:r>
              <a:endParaRPr lang="zh-HK" altLang="en-US" sz="2000" dirty="0">
                <a:latin typeface="Arial" panose="020B0604020202020204" pitchFamily="34" charset="0"/>
                <a:cs typeface="Arial" panose="020B0604020202020204" pitchFamily="34" charset="0"/>
              </a:endParaRPr>
            </a:p>
          </p:txBody>
        </p:sp>
        <p:sp>
          <p:nvSpPr>
            <p:cNvPr id="23" name="矩形: 剪去對角角落 10">
              <a:extLst>
                <a:ext uri="{FF2B5EF4-FFF2-40B4-BE49-F238E27FC236}">
                  <a16:creationId xmlns:a16="http://schemas.microsoft.com/office/drawing/2014/main" id="{4CD2260E-128E-488C-A2FF-C7F6E98DC26D}"/>
                </a:ext>
              </a:extLst>
            </p:cNvPr>
            <p:cNvSpPr/>
            <p:nvPr/>
          </p:nvSpPr>
          <p:spPr>
            <a:xfrm>
              <a:off x="838198" y="2633943"/>
              <a:ext cx="476765" cy="238544"/>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latin typeface="Arial" panose="020B0604020202020204" pitchFamily="34" charset="0"/>
                <a:cs typeface="Arial" panose="020B0604020202020204" pitchFamily="34" charset="0"/>
              </a:endParaRPr>
            </a:p>
          </p:txBody>
        </p:sp>
      </p:grpSp>
      <p:grpSp>
        <p:nvGrpSpPr>
          <p:cNvPr id="24" name="群組 2">
            <a:extLst>
              <a:ext uri="{FF2B5EF4-FFF2-40B4-BE49-F238E27FC236}">
                <a16:creationId xmlns:a16="http://schemas.microsoft.com/office/drawing/2014/main" id="{EDF2D182-6D95-409C-A6DD-A40066B07901}"/>
              </a:ext>
            </a:extLst>
          </p:cNvPr>
          <p:cNvGrpSpPr/>
          <p:nvPr/>
        </p:nvGrpSpPr>
        <p:grpSpPr>
          <a:xfrm>
            <a:off x="613478" y="4324733"/>
            <a:ext cx="9169990" cy="1029191"/>
            <a:chOff x="838198" y="2633943"/>
            <a:chExt cx="9177893" cy="541797"/>
          </a:xfrm>
        </p:grpSpPr>
        <p:sp>
          <p:nvSpPr>
            <p:cNvPr id="34" name="內容版面配置區 2">
              <a:extLst>
                <a:ext uri="{FF2B5EF4-FFF2-40B4-BE49-F238E27FC236}">
                  <a16:creationId xmlns:a16="http://schemas.microsoft.com/office/drawing/2014/main" id="{81520A00-9D55-47CA-A52D-25ACE0C829FF}"/>
                </a:ext>
              </a:extLst>
            </p:cNvPr>
            <p:cNvSpPr txBox="1">
              <a:spLocks/>
            </p:cNvSpPr>
            <p:nvPr/>
          </p:nvSpPr>
          <p:spPr>
            <a:xfrm>
              <a:off x="1314963" y="2722604"/>
              <a:ext cx="8701128" cy="453136"/>
            </a:xfrm>
            <a:prstGeom prst="rect">
              <a:avLst/>
            </a:prstGeom>
          </p:spPr>
          <p:txBody>
            <a:bodyPr vert="horz" lIns="91440" tIns="45720" rIns="91440" bIns="45720" rtlCol="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HK" sz="2000" b="0" i="0" u="none" strike="noStrike" dirty="0">
                  <a:solidFill>
                    <a:srgbClr val="000000"/>
                  </a:solidFill>
                  <a:effectLst/>
                  <a:latin typeface="Arial" panose="020B0604020202020204" pitchFamily="34" charset="0"/>
                  <a:cs typeface="Arial" panose="020B0604020202020204" pitchFamily="34" charset="0"/>
                </a:rPr>
                <a:t>Abstractive summarization is flexible – but can be prone to issues of NLG – like grammatical errors , entity hallucination. </a:t>
              </a:r>
              <a:endParaRPr lang="zh-HK" altLang="en-US" sz="2000" dirty="0">
                <a:latin typeface="Arial" panose="020B0604020202020204" pitchFamily="34" charset="0"/>
                <a:cs typeface="Arial" panose="020B0604020202020204" pitchFamily="34" charset="0"/>
              </a:endParaRPr>
            </a:p>
          </p:txBody>
        </p:sp>
        <p:sp>
          <p:nvSpPr>
            <p:cNvPr id="35" name="矩形: 剪去對角角落 10">
              <a:extLst>
                <a:ext uri="{FF2B5EF4-FFF2-40B4-BE49-F238E27FC236}">
                  <a16:creationId xmlns:a16="http://schemas.microsoft.com/office/drawing/2014/main" id="{F66A5465-B80D-4E8F-B078-3877E5541300}"/>
                </a:ext>
              </a:extLst>
            </p:cNvPr>
            <p:cNvSpPr/>
            <p:nvPr/>
          </p:nvSpPr>
          <p:spPr>
            <a:xfrm>
              <a:off x="838198" y="2633943"/>
              <a:ext cx="476765" cy="238544"/>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latin typeface="Arial" panose="020B0604020202020204" pitchFamily="34" charset="0"/>
                <a:cs typeface="Arial" panose="020B0604020202020204" pitchFamily="34" charset="0"/>
              </a:endParaRPr>
            </a:p>
          </p:txBody>
        </p:sp>
      </p:grpSp>
      <p:grpSp>
        <p:nvGrpSpPr>
          <p:cNvPr id="36" name="群組 2">
            <a:extLst>
              <a:ext uri="{FF2B5EF4-FFF2-40B4-BE49-F238E27FC236}">
                <a16:creationId xmlns:a16="http://schemas.microsoft.com/office/drawing/2014/main" id="{EE960E6F-C38D-482A-B437-E17957AFD691}"/>
              </a:ext>
            </a:extLst>
          </p:cNvPr>
          <p:cNvGrpSpPr/>
          <p:nvPr/>
        </p:nvGrpSpPr>
        <p:grpSpPr>
          <a:xfrm>
            <a:off x="613478" y="5243733"/>
            <a:ext cx="9169990" cy="1029191"/>
            <a:chOff x="838198" y="2633943"/>
            <a:chExt cx="9177893" cy="541797"/>
          </a:xfrm>
        </p:grpSpPr>
        <p:sp>
          <p:nvSpPr>
            <p:cNvPr id="37" name="內容版面配置區 2">
              <a:extLst>
                <a:ext uri="{FF2B5EF4-FFF2-40B4-BE49-F238E27FC236}">
                  <a16:creationId xmlns:a16="http://schemas.microsoft.com/office/drawing/2014/main" id="{9564646C-4F1A-4FDC-A641-DC459EDCD05E}"/>
                </a:ext>
              </a:extLst>
            </p:cNvPr>
            <p:cNvSpPr txBox="1">
              <a:spLocks/>
            </p:cNvSpPr>
            <p:nvPr/>
          </p:nvSpPr>
          <p:spPr>
            <a:xfrm>
              <a:off x="1314963" y="2722604"/>
              <a:ext cx="8701128" cy="453136"/>
            </a:xfrm>
            <a:prstGeom prst="rect">
              <a:avLst/>
            </a:prstGeom>
          </p:spPr>
          <p:txBody>
            <a:bodyPr vert="horz" lIns="91440" tIns="45720" rIns="91440" bIns="45720" rtlCol="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HK" sz="2000" b="0" i="0" u="none" strike="noStrike" dirty="0">
                  <a:solidFill>
                    <a:srgbClr val="000000"/>
                  </a:solidFill>
                  <a:effectLst/>
                  <a:latin typeface="Arial" panose="020B0604020202020204" pitchFamily="34" charset="0"/>
                  <a:cs typeface="Arial" panose="020B0604020202020204" pitchFamily="34" charset="0"/>
                </a:rPr>
                <a:t>Large pre-trained transformer model, specific for text summarization – PEGASUS achieves SOTA in most datasets.</a:t>
              </a:r>
              <a:endParaRPr lang="zh-HK" altLang="en-US" sz="2000" dirty="0">
                <a:latin typeface="Arial" panose="020B0604020202020204" pitchFamily="34" charset="0"/>
                <a:cs typeface="Arial" panose="020B0604020202020204" pitchFamily="34" charset="0"/>
              </a:endParaRPr>
            </a:p>
          </p:txBody>
        </p:sp>
        <p:sp>
          <p:nvSpPr>
            <p:cNvPr id="38" name="矩形: 剪去對角角落 10">
              <a:extLst>
                <a:ext uri="{FF2B5EF4-FFF2-40B4-BE49-F238E27FC236}">
                  <a16:creationId xmlns:a16="http://schemas.microsoft.com/office/drawing/2014/main" id="{A93A5DA5-3CF8-4716-9BAF-C5B418C3B861}"/>
                </a:ext>
              </a:extLst>
            </p:cNvPr>
            <p:cNvSpPr/>
            <p:nvPr/>
          </p:nvSpPr>
          <p:spPr>
            <a:xfrm>
              <a:off x="838198" y="2633943"/>
              <a:ext cx="476765" cy="238544"/>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372474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B4224-374B-44E0-AAAF-55D7756303B6}"/>
              </a:ext>
            </a:extLst>
          </p:cNvPr>
          <p:cNvSpPr>
            <a:spLocks noGrp="1"/>
          </p:cNvSpPr>
          <p:nvPr>
            <p:ph type="title"/>
          </p:nvPr>
        </p:nvSpPr>
        <p:spPr>
          <a:xfrm>
            <a:off x="5844" y="1368"/>
            <a:ext cx="6914297" cy="1196175"/>
          </a:xfrm>
        </p:spPr>
        <p:txBody>
          <a:bodyPr>
            <a:normAutofit/>
          </a:bodyPr>
          <a:lstStyle/>
          <a:p>
            <a:r>
              <a:rPr lang="en-US" altLang="zh-HK" b="1" dirty="0">
                <a:solidFill>
                  <a:schemeClr val="bg1"/>
                </a:solidFill>
                <a:latin typeface="Arial" panose="020B0604020202020204" pitchFamily="34" charset="0"/>
                <a:ea typeface="新細明體"/>
                <a:cs typeface="Arial" panose="020B0604020202020204" pitchFamily="34" charset="0"/>
              </a:rPr>
              <a:t>Challenges</a:t>
            </a:r>
            <a:endParaRPr lang="zh-HK" altLang="en-US" b="1" dirty="0">
              <a:solidFill>
                <a:schemeClr val="bg1"/>
              </a:solidFill>
              <a:latin typeface="Arial" panose="020B0604020202020204" pitchFamily="34" charset="0"/>
              <a:ea typeface="新細明體"/>
              <a:cs typeface="Arial" panose="020B0604020202020204" pitchFamily="34" charset="0"/>
            </a:endParaRPr>
          </a:p>
        </p:txBody>
      </p:sp>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33931" y="6492875"/>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6</a:t>
            </a:fld>
            <a:endParaRPr lang="zh-HK" altLang="en-US" sz="2400" b="1">
              <a:solidFill>
                <a:schemeClr val="bg1"/>
              </a:solidFill>
              <a:latin typeface="Arial" panose="020B0604020202020204" pitchFamily="34" charset="0"/>
              <a:cs typeface="Arial" panose="020B0604020202020204" pitchFamily="34" charset="0"/>
            </a:endParaRPr>
          </a:p>
        </p:txBody>
      </p:sp>
      <p:grpSp>
        <p:nvGrpSpPr>
          <p:cNvPr id="16" name="群組 2">
            <a:extLst>
              <a:ext uri="{FF2B5EF4-FFF2-40B4-BE49-F238E27FC236}">
                <a16:creationId xmlns:a16="http://schemas.microsoft.com/office/drawing/2014/main" id="{3E151952-39D4-4DCB-B61E-BD6B978D1B9E}"/>
              </a:ext>
            </a:extLst>
          </p:cNvPr>
          <p:cNvGrpSpPr/>
          <p:nvPr/>
        </p:nvGrpSpPr>
        <p:grpSpPr>
          <a:xfrm>
            <a:off x="461078" y="1819693"/>
            <a:ext cx="9169990" cy="1029191"/>
            <a:chOff x="838198" y="2633943"/>
            <a:chExt cx="9177893" cy="541797"/>
          </a:xfrm>
        </p:grpSpPr>
        <p:sp>
          <p:nvSpPr>
            <p:cNvPr id="17" name="內容版面配置區 2">
              <a:extLst>
                <a:ext uri="{FF2B5EF4-FFF2-40B4-BE49-F238E27FC236}">
                  <a16:creationId xmlns:a16="http://schemas.microsoft.com/office/drawing/2014/main" id="{7D9B35C0-22BE-49D2-BF4C-C684A9FB5FFC}"/>
                </a:ext>
              </a:extLst>
            </p:cNvPr>
            <p:cNvSpPr txBox="1">
              <a:spLocks/>
            </p:cNvSpPr>
            <p:nvPr/>
          </p:nvSpPr>
          <p:spPr>
            <a:xfrm>
              <a:off x="1314963" y="2722604"/>
              <a:ext cx="8701128" cy="453136"/>
            </a:xfrm>
            <a:prstGeom prst="rect">
              <a:avLst/>
            </a:prstGeom>
          </p:spPr>
          <p:txBody>
            <a:bodyPr vert="horz" lIns="91440" tIns="45720" rIns="91440" bIns="45720" rtlCol="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HK" sz="2000" b="0" i="0" u="none" strike="noStrike" dirty="0">
                  <a:solidFill>
                    <a:srgbClr val="000000"/>
                  </a:solidFill>
                  <a:effectLst/>
                  <a:latin typeface="Arial" panose="020B0604020202020204" pitchFamily="34" charset="0"/>
                  <a:cs typeface="Arial" panose="020B0604020202020204" pitchFamily="34" charset="0"/>
                </a:rPr>
                <a:t>Validation of summarized texts</a:t>
              </a:r>
            </a:p>
            <a:p>
              <a:pPr marL="0" indent="0">
                <a:buNone/>
              </a:pPr>
              <a:endParaRPr lang="en-US" altLang="zh-HK" sz="2000" dirty="0">
                <a:solidFill>
                  <a:srgbClr val="000000"/>
                </a:solidFill>
                <a:latin typeface="Arial" panose="020B0604020202020204" pitchFamily="34" charset="0"/>
                <a:cs typeface="Arial" panose="020B0604020202020204" pitchFamily="34" charset="0"/>
              </a:endParaRPr>
            </a:p>
            <a:p>
              <a:pPr marL="0" indent="0">
                <a:buNone/>
              </a:pPr>
              <a:r>
                <a:rPr lang="en-US" altLang="zh-HK" sz="2000" b="0" i="0" u="none" strike="noStrike" dirty="0">
                  <a:solidFill>
                    <a:srgbClr val="000000"/>
                  </a:solidFill>
                  <a:effectLst/>
                  <a:latin typeface="Arial" panose="020B0604020202020204" pitchFamily="34" charset="0"/>
                  <a:cs typeface="Arial" panose="020B0604020202020204" pitchFamily="34" charset="0"/>
                </a:rPr>
                <a:t>- ROUGE</a:t>
              </a:r>
              <a:r>
                <a:rPr lang="en-US" altLang="zh-HK" sz="2000" dirty="0">
                  <a:solidFill>
                    <a:srgbClr val="000000"/>
                  </a:solidFill>
                  <a:latin typeface="Arial" panose="020B0604020202020204" pitchFamily="34" charset="0"/>
                  <a:cs typeface="Arial" panose="020B0604020202020204" pitchFamily="34" charset="0"/>
                </a:rPr>
                <a:t>-n family can not check fluency , also adequacy measured based on overlapping n-gram </a:t>
              </a:r>
              <a:r>
                <a:rPr lang="en-US" altLang="zh-HK" sz="2000" b="0" i="0" u="none" strike="noStrike" dirty="0">
                  <a:solidFill>
                    <a:srgbClr val="000000"/>
                  </a:solidFill>
                  <a:effectLst/>
                  <a:latin typeface="Arial" panose="020B0604020202020204" pitchFamily="34" charset="0"/>
                  <a:cs typeface="Arial" panose="020B0604020202020204" pitchFamily="34" charset="0"/>
                </a:rPr>
                <a:t> </a:t>
              </a:r>
              <a:endParaRPr lang="zh-HK" altLang="en-US" sz="2000" dirty="0">
                <a:latin typeface="Arial" panose="020B0604020202020204" pitchFamily="34" charset="0"/>
                <a:cs typeface="Arial" panose="020B0604020202020204" pitchFamily="34" charset="0"/>
              </a:endParaRPr>
            </a:p>
          </p:txBody>
        </p:sp>
        <p:sp>
          <p:nvSpPr>
            <p:cNvPr id="18" name="矩形: 剪去對角角落 10">
              <a:extLst>
                <a:ext uri="{FF2B5EF4-FFF2-40B4-BE49-F238E27FC236}">
                  <a16:creationId xmlns:a16="http://schemas.microsoft.com/office/drawing/2014/main" id="{E63C3C76-424E-475B-8FD3-B1A42202989A}"/>
                </a:ext>
              </a:extLst>
            </p:cNvPr>
            <p:cNvSpPr/>
            <p:nvPr/>
          </p:nvSpPr>
          <p:spPr>
            <a:xfrm>
              <a:off x="838198" y="2633943"/>
              <a:ext cx="476765" cy="238544"/>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latin typeface="Arial" panose="020B0604020202020204" pitchFamily="34" charset="0"/>
                <a:cs typeface="Arial" panose="020B0604020202020204" pitchFamily="34" charset="0"/>
              </a:endParaRPr>
            </a:p>
          </p:txBody>
        </p:sp>
      </p:grpSp>
      <p:grpSp>
        <p:nvGrpSpPr>
          <p:cNvPr id="19" name="群組 2">
            <a:extLst>
              <a:ext uri="{FF2B5EF4-FFF2-40B4-BE49-F238E27FC236}">
                <a16:creationId xmlns:a16="http://schemas.microsoft.com/office/drawing/2014/main" id="{B2366572-C1AA-4D2F-9269-CDCD866ECFD8}"/>
              </a:ext>
            </a:extLst>
          </p:cNvPr>
          <p:cNvGrpSpPr/>
          <p:nvPr/>
        </p:nvGrpSpPr>
        <p:grpSpPr>
          <a:xfrm>
            <a:off x="512388" y="4044438"/>
            <a:ext cx="9169990" cy="1124914"/>
            <a:chOff x="838198" y="2633943"/>
            <a:chExt cx="9177893" cy="541797"/>
          </a:xfrm>
        </p:grpSpPr>
        <p:sp>
          <p:nvSpPr>
            <p:cNvPr id="20" name="內容版面配置區 2">
              <a:extLst>
                <a:ext uri="{FF2B5EF4-FFF2-40B4-BE49-F238E27FC236}">
                  <a16:creationId xmlns:a16="http://schemas.microsoft.com/office/drawing/2014/main" id="{2A05795A-35A7-46C2-8A17-B6648106E1EE}"/>
                </a:ext>
              </a:extLst>
            </p:cNvPr>
            <p:cNvSpPr txBox="1">
              <a:spLocks/>
            </p:cNvSpPr>
            <p:nvPr/>
          </p:nvSpPr>
          <p:spPr>
            <a:xfrm>
              <a:off x="1314963" y="2722604"/>
              <a:ext cx="8701128" cy="453136"/>
            </a:xfrm>
            <a:prstGeom prst="rect">
              <a:avLst/>
            </a:prstGeom>
          </p:spPr>
          <p:txBody>
            <a:bodyPr vert="horz" lIns="91440" tIns="45720" rIns="91440" bIns="45720" rtlCol="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HK" sz="2000" b="0" i="0" u="none" strike="noStrike" dirty="0">
                  <a:solidFill>
                    <a:srgbClr val="000000"/>
                  </a:solidFill>
                  <a:effectLst/>
                  <a:latin typeface="Arial" panose="020B0604020202020204" pitchFamily="34" charset="0"/>
                  <a:cs typeface="Arial" panose="020B0604020202020204" pitchFamily="34" charset="0"/>
                </a:rPr>
                <a:t>Cross domain text summarization</a:t>
              </a:r>
            </a:p>
            <a:p>
              <a:pPr marL="0" indent="0">
                <a:buNone/>
              </a:pPr>
              <a:endParaRPr lang="en-US" altLang="zh-HK" sz="2000" b="0" i="0" u="none" strike="noStrike" dirty="0">
                <a:solidFill>
                  <a:srgbClr val="000000"/>
                </a:solidFill>
                <a:effectLst/>
                <a:latin typeface="Arial" panose="020B0604020202020204" pitchFamily="34" charset="0"/>
                <a:cs typeface="Arial" panose="020B0604020202020204" pitchFamily="34" charset="0"/>
              </a:endParaRPr>
            </a:p>
            <a:p>
              <a:pPr marL="0" indent="0">
                <a:buNone/>
              </a:pPr>
              <a:r>
                <a:rPr lang="en-US" altLang="zh-HK" sz="2000" dirty="0">
                  <a:solidFill>
                    <a:srgbClr val="000000"/>
                  </a:solidFill>
                  <a:latin typeface="Arial" panose="020B0604020202020204" pitchFamily="34" charset="0"/>
                  <a:cs typeface="Arial" panose="020B0604020202020204" pitchFamily="34" charset="0"/>
                </a:rPr>
                <a:t>- Is a model trained / fine-tuned on News article data can effectively summarize User generated content ? </a:t>
              </a:r>
              <a:endParaRPr lang="zh-HK" altLang="en-US" sz="2000" dirty="0">
                <a:latin typeface="Arial" panose="020B0604020202020204" pitchFamily="34" charset="0"/>
                <a:cs typeface="Arial" panose="020B0604020202020204" pitchFamily="34" charset="0"/>
              </a:endParaRPr>
            </a:p>
          </p:txBody>
        </p:sp>
        <p:sp>
          <p:nvSpPr>
            <p:cNvPr id="23" name="矩形: 剪去對角角落 10">
              <a:extLst>
                <a:ext uri="{FF2B5EF4-FFF2-40B4-BE49-F238E27FC236}">
                  <a16:creationId xmlns:a16="http://schemas.microsoft.com/office/drawing/2014/main" id="{4CD2260E-128E-488C-A2FF-C7F6E98DC26D}"/>
                </a:ext>
              </a:extLst>
            </p:cNvPr>
            <p:cNvSpPr/>
            <p:nvPr/>
          </p:nvSpPr>
          <p:spPr>
            <a:xfrm>
              <a:off x="838198" y="2633943"/>
              <a:ext cx="476765" cy="238544"/>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87100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B4224-374B-44E0-AAAF-55D7756303B6}"/>
              </a:ext>
            </a:extLst>
          </p:cNvPr>
          <p:cNvSpPr>
            <a:spLocks noGrp="1"/>
          </p:cNvSpPr>
          <p:nvPr>
            <p:ph type="title"/>
          </p:nvPr>
        </p:nvSpPr>
        <p:spPr>
          <a:xfrm>
            <a:off x="25549" y="1368"/>
            <a:ext cx="5449421" cy="1196175"/>
          </a:xfrm>
        </p:spPr>
        <p:txBody>
          <a:bodyPr>
            <a:normAutofit fontScale="90000"/>
          </a:bodyPr>
          <a:lstStyle/>
          <a:p>
            <a:r>
              <a:rPr lang="en-US" altLang="zh-HK" b="1" dirty="0">
                <a:solidFill>
                  <a:schemeClr val="bg1"/>
                </a:solidFill>
                <a:latin typeface="Arial" panose="020B0604020202020204" pitchFamily="34" charset="0"/>
                <a:ea typeface="新細明體"/>
                <a:cs typeface="Arial" panose="020B0604020202020204" pitchFamily="34" charset="0"/>
              </a:rPr>
              <a:t>Objectives of Project</a:t>
            </a:r>
            <a:endParaRPr lang="zh-HK" altLang="en-US" b="1" dirty="0">
              <a:solidFill>
                <a:schemeClr val="bg1"/>
              </a:solidFill>
              <a:latin typeface="Arial" panose="020B0604020202020204" pitchFamily="34" charset="0"/>
              <a:ea typeface="新細明體"/>
              <a:cs typeface="Arial" panose="020B0604020202020204" pitchFamily="34" charset="0"/>
            </a:endParaRPr>
          </a:p>
        </p:txBody>
      </p:sp>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33931" y="6492875"/>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7</a:t>
            </a:fld>
            <a:endParaRPr lang="zh-HK" altLang="en-US" sz="2400" b="1">
              <a:solidFill>
                <a:schemeClr val="bg1"/>
              </a:solidFill>
              <a:latin typeface="Arial" panose="020B0604020202020204" pitchFamily="34" charset="0"/>
              <a:cs typeface="Arial" panose="020B0604020202020204" pitchFamily="34" charset="0"/>
            </a:endParaRPr>
          </a:p>
        </p:txBody>
      </p:sp>
      <p:grpSp>
        <p:nvGrpSpPr>
          <p:cNvPr id="8" name="群組 2">
            <a:extLst>
              <a:ext uri="{FF2B5EF4-FFF2-40B4-BE49-F238E27FC236}">
                <a16:creationId xmlns:a16="http://schemas.microsoft.com/office/drawing/2014/main" id="{FCBFE102-5C24-4814-BB7B-8FA2D5E9B568}"/>
              </a:ext>
            </a:extLst>
          </p:cNvPr>
          <p:cNvGrpSpPr/>
          <p:nvPr/>
        </p:nvGrpSpPr>
        <p:grpSpPr>
          <a:xfrm>
            <a:off x="272682" y="1451061"/>
            <a:ext cx="9363340" cy="786530"/>
            <a:chOff x="838198" y="2686495"/>
            <a:chExt cx="9183824" cy="786530"/>
          </a:xfrm>
        </p:grpSpPr>
        <p:sp>
          <p:nvSpPr>
            <p:cNvPr id="6" name="內容版面配置區 2">
              <a:extLst>
                <a:ext uri="{FF2B5EF4-FFF2-40B4-BE49-F238E27FC236}">
                  <a16:creationId xmlns:a16="http://schemas.microsoft.com/office/drawing/2014/main" id="{467C5CAB-57D3-48D2-9A2D-B5EE3CD3D788}"/>
                </a:ext>
              </a:extLst>
            </p:cNvPr>
            <p:cNvSpPr txBox="1">
              <a:spLocks/>
            </p:cNvSpPr>
            <p:nvPr/>
          </p:nvSpPr>
          <p:spPr>
            <a:xfrm>
              <a:off x="1314963" y="2722604"/>
              <a:ext cx="8707059" cy="750421"/>
            </a:xfrm>
            <a:prstGeom prst="rect">
              <a:avLst/>
            </a:prstGeom>
          </p:spPr>
          <p:txBody>
            <a:bodyPr vert="horz" lIns="91440" tIns="45720" rIns="91440" bIns="45720" rtlCol="0" anchor="t">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Produce a short survey on current practices and understand evaluation process through ROUGE-n and BLEU </a:t>
              </a:r>
              <a:endParaRPr lang="en-US" sz="2000" b="0" i="0" u="none" strike="noStrike" dirty="0">
                <a:effectLst/>
                <a:latin typeface="Arial" panose="020B0604020202020204" pitchFamily="34" charset="0"/>
                <a:ea typeface="+mn-lt"/>
                <a:cs typeface="Arial" panose="020B0604020202020204" pitchFamily="34" charset="0"/>
              </a:endParaRPr>
            </a:p>
          </p:txBody>
        </p:sp>
        <p:sp>
          <p:nvSpPr>
            <p:cNvPr id="7" name="矩形: 剪去對角角落 10">
              <a:extLst>
                <a:ext uri="{FF2B5EF4-FFF2-40B4-BE49-F238E27FC236}">
                  <a16:creationId xmlns:a16="http://schemas.microsoft.com/office/drawing/2014/main" id="{CC4AE08F-F319-45FE-9119-3231CF8183B2}"/>
                </a:ext>
              </a:extLst>
            </p:cNvPr>
            <p:cNvSpPr/>
            <p:nvPr/>
          </p:nvSpPr>
          <p:spPr>
            <a:xfrm>
              <a:off x="838198" y="2686495"/>
              <a:ext cx="476765" cy="453136"/>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2000">
                <a:latin typeface="Arial" panose="020B0604020202020204" pitchFamily="34" charset="0"/>
                <a:cs typeface="Arial" panose="020B0604020202020204" pitchFamily="34" charset="0"/>
              </a:endParaRPr>
            </a:p>
          </p:txBody>
        </p:sp>
      </p:grpSp>
      <p:grpSp>
        <p:nvGrpSpPr>
          <p:cNvPr id="9" name="群組 2">
            <a:extLst>
              <a:ext uri="{FF2B5EF4-FFF2-40B4-BE49-F238E27FC236}">
                <a16:creationId xmlns:a16="http://schemas.microsoft.com/office/drawing/2014/main" id="{58A73B9C-A9C5-43F7-BDA2-4A13926E531D}"/>
              </a:ext>
            </a:extLst>
          </p:cNvPr>
          <p:cNvGrpSpPr/>
          <p:nvPr/>
        </p:nvGrpSpPr>
        <p:grpSpPr>
          <a:xfrm>
            <a:off x="304846" y="2723310"/>
            <a:ext cx="9363340" cy="786530"/>
            <a:chOff x="838198" y="2686495"/>
            <a:chExt cx="9183824" cy="786530"/>
          </a:xfrm>
        </p:grpSpPr>
        <p:sp>
          <p:nvSpPr>
            <p:cNvPr id="10" name="內容版面配置區 2">
              <a:extLst>
                <a:ext uri="{FF2B5EF4-FFF2-40B4-BE49-F238E27FC236}">
                  <a16:creationId xmlns:a16="http://schemas.microsoft.com/office/drawing/2014/main" id="{93397E84-C74A-47C6-90B8-5A21C2AEC4AC}"/>
                </a:ext>
              </a:extLst>
            </p:cNvPr>
            <p:cNvSpPr txBox="1">
              <a:spLocks/>
            </p:cNvSpPr>
            <p:nvPr/>
          </p:nvSpPr>
          <p:spPr>
            <a:xfrm>
              <a:off x="1314963" y="2722604"/>
              <a:ext cx="8707059" cy="750421"/>
            </a:xfrm>
            <a:prstGeom prst="rect">
              <a:avLst/>
            </a:prstGeom>
          </p:spPr>
          <p:txBody>
            <a:bodyPr vert="horz" lIns="91440" tIns="45720" rIns="91440" bIns="45720" rtlCol="0" anchor="t">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u="none" strike="noStrike" dirty="0">
                  <a:effectLst/>
                  <a:latin typeface="Arial" panose="020B0604020202020204" pitchFamily="34" charset="0"/>
                  <a:ea typeface="+mn-lt"/>
                  <a:cs typeface="Arial" panose="020B0604020202020204" pitchFamily="34" charset="0"/>
                </a:rPr>
                <a:t>Train text summarization </a:t>
              </a:r>
              <a:r>
                <a:rPr lang="en-US" sz="2000" dirty="0">
                  <a:latin typeface="Arial" panose="020B0604020202020204" pitchFamily="34" charset="0"/>
                  <a:ea typeface="+mn-lt"/>
                  <a:cs typeface="Arial" panose="020B0604020202020204" pitchFamily="34" charset="0"/>
                </a:rPr>
                <a:t>models</a:t>
              </a:r>
              <a:r>
                <a:rPr lang="en-US" sz="2000" b="0" i="0" u="none" strike="noStrike" dirty="0">
                  <a:effectLst/>
                  <a:latin typeface="Arial" panose="020B0604020202020204" pitchFamily="34" charset="0"/>
                  <a:ea typeface="+mn-lt"/>
                  <a:cs typeface="Arial" panose="020B0604020202020204" pitchFamily="34" charset="0"/>
                </a:rPr>
                <a:t> using following 2 approaches </a:t>
              </a:r>
            </a:p>
            <a:p>
              <a:r>
                <a:rPr lang="en-US" sz="2000" b="0" i="0" u="none" strike="noStrike" dirty="0">
                  <a:effectLst/>
                  <a:latin typeface="Arial" panose="020B0604020202020204" pitchFamily="34" charset="0"/>
                  <a:ea typeface="+mn-lt"/>
                  <a:cs typeface="Arial" panose="020B0604020202020204" pitchFamily="34" charset="0"/>
                </a:rPr>
                <a:t> </a:t>
              </a:r>
            </a:p>
            <a:p>
              <a:pPr marL="342900" indent="-342900">
                <a:buFontTx/>
                <a:buChar char="-"/>
              </a:pPr>
              <a:r>
                <a:rPr lang="en-US" sz="2000" dirty="0">
                  <a:latin typeface="Arial" panose="020B0604020202020204" pitchFamily="34" charset="0"/>
                  <a:ea typeface="+mn-lt"/>
                  <a:cs typeface="Arial" panose="020B0604020202020204" pitchFamily="34" charset="0"/>
                </a:rPr>
                <a:t>Extractive summarization using a K centroid clustering from BERT sentence representation </a:t>
              </a:r>
            </a:p>
            <a:p>
              <a:pPr marL="342900" indent="-342900">
                <a:buFontTx/>
                <a:buChar char="-"/>
              </a:pPr>
              <a:r>
                <a:rPr lang="en-US" sz="2000" dirty="0">
                  <a:latin typeface="Arial" panose="020B0604020202020204" pitchFamily="34" charset="0"/>
                  <a:ea typeface="+mn-lt"/>
                  <a:cs typeface="Arial" panose="020B0604020202020204" pitchFamily="34" charset="0"/>
                </a:rPr>
                <a:t>Abstractive summarization using Google’s PEGASUS pre-trained model</a:t>
              </a:r>
            </a:p>
            <a:p>
              <a:pPr marL="342900" indent="-342900">
                <a:buFontTx/>
                <a:buChar char="-"/>
              </a:pPr>
              <a:endParaRPr lang="en-US" sz="2000" b="0" i="0" u="none" strike="noStrike" dirty="0">
                <a:effectLst/>
                <a:latin typeface="Arial" panose="020B0604020202020204" pitchFamily="34" charset="0"/>
                <a:ea typeface="+mn-lt"/>
                <a:cs typeface="Arial" panose="020B0604020202020204" pitchFamily="34" charset="0"/>
              </a:endParaRPr>
            </a:p>
          </p:txBody>
        </p:sp>
        <p:sp>
          <p:nvSpPr>
            <p:cNvPr id="11" name="矩形: 剪去對角角落 10">
              <a:extLst>
                <a:ext uri="{FF2B5EF4-FFF2-40B4-BE49-F238E27FC236}">
                  <a16:creationId xmlns:a16="http://schemas.microsoft.com/office/drawing/2014/main" id="{DDFF7072-A232-42F0-9CE4-71D81D3983E5}"/>
                </a:ext>
              </a:extLst>
            </p:cNvPr>
            <p:cNvSpPr/>
            <p:nvPr/>
          </p:nvSpPr>
          <p:spPr>
            <a:xfrm>
              <a:off x="838198" y="2686495"/>
              <a:ext cx="476765" cy="453136"/>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latin typeface="Arial" panose="020B0604020202020204" pitchFamily="34" charset="0"/>
                <a:cs typeface="Arial" panose="020B0604020202020204" pitchFamily="34" charset="0"/>
              </a:endParaRPr>
            </a:p>
          </p:txBody>
        </p:sp>
      </p:grpSp>
      <p:grpSp>
        <p:nvGrpSpPr>
          <p:cNvPr id="18" name="群組 2">
            <a:extLst>
              <a:ext uri="{FF2B5EF4-FFF2-40B4-BE49-F238E27FC236}">
                <a16:creationId xmlns:a16="http://schemas.microsoft.com/office/drawing/2014/main" id="{805615A4-E74C-43A6-999A-D7009819EA63}"/>
              </a:ext>
            </a:extLst>
          </p:cNvPr>
          <p:cNvGrpSpPr/>
          <p:nvPr/>
        </p:nvGrpSpPr>
        <p:grpSpPr>
          <a:xfrm>
            <a:off x="392917" y="4985381"/>
            <a:ext cx="9363340" cy="786530"/>
            <a:chOff x="838198" y="2686495"/>
            <a:chExt cx="9183824" cy="786530"/>
          </a:xfrm>
        </p:grpSpPr>
        <p:sp>
          <p:nvSpPr>
            <p:cNvPr id="19" name="內容版面配置區 2">
              <a:extLst>
                <a:ext uri="{FF2B5EF4-FFF2-40B4-BE49-F238E27FC236}">
                  <a16:creationId xmlns:a16="http://schemas.microsoft.com/office/drawing/2014/main" id="{F3AEB2FE-2CC1-4947-998A-4E508879AEF2}"/>
                </a:ext>
              </a:extLst>
            </p:cNvPr>
            <p:cNvSpPr txBox="1">
              <a:spLocks/>
            </p:cNvSpPr>
            <p:nvPr/>
          </p:nvSpPr>
          <p:spPr>
            <a:xfrm>
              <a:off x="1314963" y="2722604"/>
              <a:ext cx="8707059" cy="750421"/>
            </a:xfrm>
            <a:prstGeom prst="rect">
              <a:avLst/>
            </a:prstGeom>
          </p:spPr>
          <p:txBody>
            <a:bodyPr vert="horz" lIns="91440" tIns="45720" rIns="91440" bIns="45720" rtlCol="0" anchor="t">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Test the models with texts from different domains </a:t>
              </a:r>
              <a:endParaRPr lang="en-US" sz="2000" b="0" i="0" u="none" strike="noStrike" dirty="0">
                <a:effectLst/>
                <a:latin typeface="Arial" panose="020B0604020202020204" pitchFamily="34" charset="0"/>
                <a:ea typeface="+mn-lt"/>
                <a:cs typeface="Arial" panose="020B0604020202020204" pitchFamily="34" charset="0"/>
              </a:endParaRPr>
            </a:p>
          </p:txBody>
        </p:sp>
        <p:sp>
          <p:nvSpPr>
            <p:cNvPr id="20" name="矩形: 剪去對角角落 10">
              <a:extLst>
                <a:ext uri="{FF2B5EF4-FFF2-40B4-BE49-F238E27FC236}">
                  <a16:creationId xmlns:a16="http://schemas.microsoft.com/office/drawing/2014/main" id="{4C710AA1-7685-4C6D-8879-D0040A375B81}"/>
                </a:ext>
              </a:extLst>
            </p:cNvPr>
            <p:cNvSpPr/>
            <p:nvPr/>
          </p:nvSpPr>
          <p:spPr>
            <a:xfrm>
              <a:off x="838198" y="2686495"/>
              <a:ext cx="476765" cy="453136"/>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2000">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380846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B4224-374B-44E0-AAAF-55D7756303B6}"/>
              </a:ext>
            </a:extLst>
          </p:cNvPr>
          <p:cNvSpPr>
            <a:spLocks noGrp="1"/>
          </p:cNvSpPr>
          <p:nvPr>
            <p:ph type="title"/>
          </p:nvPr>
        </p:nvSpPr>
        <p:spPr>
          <a:xfrm>
            <a:off x="25549" y="1368"/>
            <a:ext cx="7363171" cy="1196175"/>
          </a:xfrm>
        </p:spPr>
        <p:txBody>
          <a:bodyPr>
            <a:normAutofit fontScale="90000"/>
          </a:bodyPr>
          <a:lstStyle/>
          <a:p>
            <a:r>
              <a:rPr lang="en-US" altLang="zh-HK" b="1" dirty="0">
                <a:solidFill>
                  <a:schemeClr val="bg1"/>
                </a:solidFill>
                <a:latin typeface="Arial" panose="020B0604020202020204" pitchFamily="34" charset="0"/>
                <a:ea typeface="新細明體"/>
                <a:cs typeface="Arial" panose="020B0604020202020204" pitchFamily="34" charset="0"/>
              </a:rPr>
              <a:t>BERT based summarization</a:t>
            </a:r>
            <a:endParaRPr lang="zh-HK" altLang="en-US" b="1" dirty="0">
              <a:solidFill>
                <a:schemeClr val="bg1"/>
              </a:solidFill>
              <a:latin typeface="Arial" panose="020B0604020202020204" pitchFamily="34" charset="0"/>
              <a:ea typeface="新細明體"/>
              <a:cs typeface="Arial" panose="020B0604020202020204" pitchFamily="34" charset="0"/>
            </a:endParaRPr>
          </a:p>
        </p:txBody>
      </p:sp>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33931" y="6492875"/>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8</a:t>
            </a:fld>
            <a:endParaRPr lang="zh-HK" altLang="en-US" sz="2400" b="1">
              <a:solidFill>
                <a:schemeClr val="bg1"/>
              </a:solidFill>
              <a:latin typeface="Arial" panose="020B0604020202020204" pitchFamily="34" charset="0"/>
              <a:cs typeface="Arial" panose="020B0604020202020204" pitchFamily="34" charset="0"/>
            </a:endParaRPr>
          </a:p>
        </p:txBody>
      </p:sp>
      <p:grpSp>
        <p:nvGrpSpPr>
          <p:cNvPr id="8" name="群組 2">
            <a:extLst>
              <a:ext uri="{FF2B5EF4-FFF2-40B4-BE49-F238E27FC236}">
                <a16:creationId xmlns:a16="http://schemas.microsoft.com/office/drawing/2014/main" id="{FCBFE102-5C24-4814-BB7B-8FA2D5E9B568}"/>
              </a:ext>
            </a:extLst>
          </p:cNvPr>
          <p:cNvGrpSpPr/>
          <p:nvPr/>
        </p:nvGrpSpPr>
        <p:grpSpPr>
          <a:xfrm>
            <a:off x="272682" y="1451061"/>
            <a:ext cx="9363340" cy="786530"/>
            <a:chOff x="838198" y="2686495"/>
            <a:chExt cx="9183824" cy="786530"/>
          </a:xfrm>
        </p:grpSpPr>
        <p:sp>
          <p:nvSpPr>
            <p:cNvPr id="6" name="內容版面配置區 2">
              <a:extLst>
                <a:ext uri="{FF2B5EF4-FFF2-40B4-BE49-F238E27FC236}">
                  <a16:creationId xmlns:a16="http://schemas.microsoft.com/office/drawing/2014/main" id="{467C5CAB-57D3-48D2-9A2D-B5EE3CD3D788}"/>
                </a:ext>
              </a:extLst>
            </p:cNvPr>
            <p:cNvSpPr txBox="1">
              <a:spLocks/>
            </p:cNvSpPr>
            <p:nvPr/>
          </p:nvSpPr>
          <p:spPr>
            <a:xfrm>
              <a:off x="1314963" y="2722604"/>
              <a:ext cx="8707059" cy="750421"/>
            </a:xfrm>
            <a:prstGeom prst="rect">
              <a:avLst/>
            </a:prstGeom>
          </p:spPr>
          <p:txBody>
            <a:bodyPr vert="horz" lIns="91440" tIns="45720" rIns="91440" bIns="45720" rtlCol="0" anchor="t">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Training of BERT </a:t>
              </a:r>
            </a:p>
            <a:p>
              <a:pPr marL="342900" indent="-342900">
                <a:buFontTx/>
                <a:buChar char="-"/>
              </a:pPr>
              <a:r>
                <a:rPr lang="en-US" sz="2000" dirty="0">
                  <a:latin typeface="Arial" panose="020B0604020202020204" pitchFamily="34" charset="0"/>
                  <a:cs typeface="Arial" panose="020B0604020202020204" pitchFamily="34" charset="0"/>
                </a:rPr>
                <a:t>Bi-Directional encoder stack reads the whole sequence of word tokens at once</a:t>
              </a:r>
            </a:p>
            <a:p>
              <a:pPr marL="342900" indent="-342900">
                <a:buFontTx/>
                <a:buChar char="-"/>
              </a:pPr>
              <a:r>
                <a:rPr lang="en-US" sz="2000" b="0" i="0" u="none" strike="noStrike" dirty="0">
                  <a:effectLst/>
                  <a:latin typeface="Arial" panose="020B0604020202020204" pitchFamily="34" charset="0"/>
                  <a:ea typeface="+mn-lt"/>
                  <a:cs typeface="Arial" panose="020B0604020202020204" pitchFamily="34" charset="0"/>
                </a:rPr>
                <a:t>Masked LM – masks 15% input words and trains for prediction of the wor</a:t>
              </a:r>
              <a:r>
                <a:rPr lang="en-US" sz="2000" dirty="0">
                  <a:latin typeface="Arial" panose="020B0604020202020204" pitchFamily="34" charset="0"/>
                  <a:ea typeface="+mn-lt"/>
                  <a:cs typeface="Arial" panose="020B0604020202020204" pitchFamily="34" charset="0"/>
                </a:rPr>
                <a:t>ds</a:t>
              </a:r>
            </a:p>
            <a:p>
              <a:pPr marL="342900" indent="-342900">
                <a:buFontTx/>
                <a:buChar char="-"/>
              </a:pPr>
              <a:r>
                <a:rPr lang="en-US" sz="2000" dirty="0">
                  <a:latin typeface="Arial" panose="020B0604020202020204" pitchFamily="34" charset="0"/>
                  <a:ea typeface="+mn-lt"/>
                  <a:cs typeface="Arial" panose="020B0604020202020204" pitchFamily="34" charset="0"/>
                </a:rPr>
                <a:t>Next sentence Prediction</a:t>
              </a:r>
            </a:p>
            <a:p>
              <a:pPr marL="342900" indent="-342900">
                <a:buFontTx/>
                <a:buChar char="-"/>
              </a:pPr>
              <a:endParaRPr lang="en-US" sz="2000" b="0" i="0" u="none" strike="noStrike" dirty="0">
                <a:effectLst/>
                <a:latin typeface="Arial" panose="020B0604020202020204" pitchFamily="34" charset="0"/>
                <a:ea typeface="+mn-lt"/>
                <a:cs typeface="Arial" panose="020B0604020202020204" pitchFamily="34" charset="0"/>
              </a:endParaRPr>
            </a:p>
          </p:txBody>
        </p:sp>
        <p:sp>
          <p:nvSpPr>
            <p:cNvPr id="7" name="矩形: 剪去對角角落 10">
              <a:extLst>
                <a:ext uri="{FF2B5EF4-FFF2-40B4-BE49-F238E27FC236}">
                  <a16:creationId xmlns:a16="http://schemas.microsoft.com/office/drawing/2014/main" id="{CC4AE08F-F319-45FE-9119-3231CF8183B2}"/>
                </a:ext>
              </a:extLst>
            </p:cNvPr>
            <p:cNvSpPr/>
            <p:nvPr/>
          </p:nvSpPr>
          <p:spPr>
            <a:xfrm>
              <a:off x="838198" y="2686495"/>
              <a:ext cx="476765" cy="453136"/>
            </a:xfrm>
            <a:prstGeom prst="snip2DiagRect">
              <a:avLst>
                <a:gd name="adj1" fmla="val 0"/>
                <a:gd name="adj2" fmla="val 34449"/>
              </a:avLst>
            </a:prstGeom>
            <a:solidFill>
              <a:srgbClr val="A78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sz="2000">
                <a:latin typeface="Arial" panose="020B0604020202020204" pitchFamily="34" charset="0"/>
                <a:cs typeface="Arial" panose="020B0604020202020204" pitchFamily="34" charset="0"/>
              </a:endParaRPr>
            </a:p>
          </p:txBody>
        </p:sp>
      </p:grpSp>
      <p:pic>
        <p:nvPicPr>
          <p:cNvPr id="3" name="Picture 2">
            <a:extLst>
              <a:ext uri="{FF2B5EF4-FFF2-40B4-BE49-F238E27FC236}">
                <a16:creationId xmlns:a16="http://schemas.microsoft.com/office/drawing/2014/main" id="{87A3D636-31B2-474B-B52B-7542B5DBEDDB}"/>
              </a:ext>
            </a:extLst>
          </p:cNvPr>
          <p:cNvPicPr>
            <a:picLocks noChangeAspect="1"/>
          </p:cNvPicPr>
          <p:nvPr/>
        </p:nvPicPr>
        <p:blipFill>
          <a:blip r:embed="rId3"/>
          <a:stretch>
            <a:fillRect/>
          </a:stretch>
        </p:blipFill>
        <p:spPr>
          <a:xfrm>
            <a:off x="937119" y="3510455"/>
            <a:ext cx="3340803" cy="2756506"/>
          </a:xfrm>
          <a:prstGeom prst="rect">
            <a:avLst/>
          </a:prstGeom>
        </p:spPr>
      </p:pic>
      <p:pic>
        <p:nvPicPr>
          <p:cNvPr id="5" name="Picture 4">
            <a:extLst>
              <a:ext uri="{FF2B5EF4-FFF2-40B4-BE49-F238E27FC236}">
                <a16:creationId xmlns:a16="http://schemas.microsoft.com/office/drawing/2014/main" id="{8594DD2A-D812-46B2-9805-E6FBA81E5C7C}"/>
              </a:ext>
            </a:extLst>
          </p:cNvPr>
          <p:cNvPicPr>
            <a:picLocks noChangeAspect="1"/>
          </p:cNvPicPr>
          <p:nvPr/>
        </p:nvPicPr>
        <p:blipFill>
          <a:blip r:embed="rId4"/>
          <a:stretch>
            <a:fillRect/>
          </a:stretch>
        </p:blipFill>
        <p:spPr>
          <a:xfrm>
            <a:off x="4826365" y="3261854"/>
            <a:ext cx="3476650" cy="2971822"/>
          </a:xfrm>
          <a:prstGeom prst="rect">
            <a:avLst/>
          </a:prstGeom>
        </p:spPr>
      </p:pic>
      <p:sp>
        <p:nvSpPr>
          <p:cNvPr id="12" name="TextBox 11">
            <a:extLst>
              <a:ext uri="{FF2B5EF4-FFF2-40B4-BE49-F238E27FC236}">
                <a16:creationId xmlns:a16="http://schemas.microsoft.com/office/drawing/2014/main" id="{3A5CD743-E941-4B41-8F47-CCCE756ACA6F}"/>
              </a:ext>
            </a:extLst>
          </p:cNvPr>
          <p:cNvSpPr txBox="1"/>
          <p:nvPr/>
        </p:nvSpPr>
        <p:spPr>
          <a:xfrm>
            <a:off x="8771807" y="3211887"/>
            <a:ext cx="2775365" cy="1754326"/>
          </a:xfrm>
          <a:prstGeom prst="rect">
            <a:avLst/>
          </a:prstGeom>
          <a:noFill/>
        </p:spPr>
        <p:txBody>
          <a:bodyPr wrap="square" rtlCol="0">
            <a:spAutoFit/>
          </a:bodyPr>
          <a:lstStyle/>
          <a:p>
            <a:pPr marL="285750" indent="-285750">
              <a:buFontTx/>
              <a:buChar char="-"/>
            </a:pPr>
            <a:r>
              <a:rPr lang="en-GB" dirty="0">
                <a:latin typeface="Times New Roman" panose="02020603050405020304" pitchFamily="18" charset="0"/>
                <a:cs typeface="Times New Roman" panose="02020603050405020304" pitchFamily="18" charset="0"/>
              </a:rPr>
              <a:t>Get Sentence embedding</a:t>
            </a:r>
          </a:p>
          <a:p>
            <a:pPr marL="285750" indent="-285750">
              <a:buFontTx/>
              <a:buChar char="-"/>
            </a:pPr>
            <a:r>
              <a:rPr lang="en-GB" dirty="0">
                <a:latin typeface="Times New Roman" panose="02020603050405020304" pitchFamily="18" charset="0"/>
                <a:cs typeface="Times New Roman" panose="02020603050405020304" pitchFamily="18" charset="0"/>
              </a:rPr>
              <a:t>Use orthogonal projection (PCA) on lower dimension</a:t>
            </a:r>
          </a:p>
          <a:p>
            <a:pPr marL="285750" indent="-285750">
              <a:buFontTx/>
              <a:buChar char="-"/>
            </a:pPr>
            <a:r>
              <a:rPr lang="en-GB" dirty="0">
                <a:latin typeface="Times New Roman" panose="02020603050405020304" pitchFamily="18" charset="0"/>
                <a:cs typeface="Times New Roman" panose="02020603050405020304" pitchFamily="18" charset="0"/>
              </a:rPr>
              <a:t>Apply clustering and use K centroids</a:t>
            </a:r>
            <a:endParaRPr lang="en-HK"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7250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B4224-374B-44E0-AAAF-55D7756303B6}"/>
              </a:ext>
            </a:extLst>
          </p:cNvPr>
          <p:cNvSpPr>
            <a:spLocks noGrp="1"/>
          </p:cNvSpPr>
          <p:nvPr>
            <p:ph type="title"/>
          </p:nvPr>
        </p:nvSpPr>
        <p:spPr>
          <a:xfrm>
            <a:off x="25549" y="1368"/>
            <a:ext cx="7363171" cy="1196175"/>
          </a:xfrm>
        </p:spPr>
        <p:txBody>
          <a:bodyPr>
            <a:normAutofit fontScale="90000"/>
          </a:bodyPr>
          <a:lstStyle/>
          <a:p>
            <a:r>
              <a:rPr lang="en-US" altLang="zh-HK" b="1" dirty="0">
                <a:solidFill>
                  <a:schemeClr val="bg1"/>
                </a:solidFill>
                <a:latin typeface="Arial" panose="020B0604020202020204" pitchFamily="34" charset="0"/>
                <a:ea typeface="新細明體"/>
                <a:cs typeface="Arial" panose="020B0604020202020204" pitchFamily="34" charset="0"/>
              </a:rPr>
              <a:t>BERT based summarization</a:t>
            </a:r>
            <a:endParaRPr lang="zh-HK" altLang="en-US" b="1" dirty="0">
              <a:solidFill>
                <a:schemeClr val="bg1"/>
              </a:solidFill>
              <a:latin typeface="Arial" panose="020B0604020202020204" pitchFamily="34" charset="0"/>
              <a:ea typeface="新細明體"/>
              <a:cs typeface="Arial" panose="020B0604020202020204" pitchFamily="34" charset="0"/>
            </a:endParaRPr>
          </a:p>
        </p:txBody>
      </p:sp>
      <p:sp>
        <p:nvSpPr>
          <p:cNvPr id="4" name="投影片編號版面配置區 3">
            <a:extLst>
              <a:ext uri="{FF2B5EF4-FFF2-40B4-BE49-F238E27FC236}">
                <a16:creationId xmlns:a16="http://schemas.microsoft.com/office/drawing/2014/main" id="{6A5D2C9C-37CE-44FA-A2BD-3F53A6A2785A}"/>
              </a:ext>
            </a:extLst>
          </p:cNvPr>
          <p:cNvSpPr>
            <a:spLocks noGrp="1"/>
          </p:cNvSpPr>
          <p:nvPr>
            <p:ph type="sldNum" sz="quarter" idx="12"/>
          </p:nvPr>
        </p:nvSpPr>
        <p:spPr>
          <a:xfrm>
            <a:off x="9333931" y="6492875"/>
            <a:ext cx="2743200" cy="365125"/>
          </a:xfrm>
        </p:spPr>
        <p:txBody>
          <a:bodyPr/>
          <a:lstStyle/>
          <a:p>
            <a:fld id="{3F7520C0-DBFB-483D-90B3-11DC0813151D}" type="slidenum">
              <a:rPr lang="zh-HK" altLang="en-US" sz="2400" b="1" smtClean="0">
                <a:solidFill>
                  <a:schemeClr val="bg1"/>
                </a:solidFill>
                <a:latin typeface="Arial" panose="020B0604020202020204" pitchFamily="34" charset="0"/>
                <a:cs typeface="Arial" panose="020B0604020202020204" pitchFamily="34" charset="0"/>
              </a:rPr>
              <a:t>9</a:t>
            </a:fld>
            <a:endParaRPr lang="zh-HK" altLang="en-US" sz="2400" b="1">
              <a:solidFill>
                <a:schemeClr val="bg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F5C2DE8-35B7-4F76-9B10-6EAA2D21ABEA}"/>
              </a:ext>
            </a:extLst>
          </p:cNvPr>
          <p:cNvPicPr>
            <a:picLocks noChangeAspect="1"/>
          </p:cNvPicPr>
          <p:nvPr/>
        </p:nvPicPr>
        <p:blipFill>
          <a:blip r:embed="rId3"/>
          <a:stretch>
            <a:fillRect/>
          </a:stretch>
        </p:blipFill>
        <p:spPr>
          <a:xfrm>
            <a:off x="658672" y="1712047"/>
            <a:ext cx="4515261" cy="1179359"/>
          </a:xfrm>
          <a:prstGeom prst="rect">
            <a:avLst/>
          </a:prstGeom>
        </p:spPr>
      </p:pic>
      <p:pic>
        <p:nvPicPr>
          <p:cNvPr id="10" name="Picture 9">
            <a:extLst>
              <a:ext uri="{FF2B5EF4-FFF2-40B4-BE49-F238E27FC236}">
                <a16:creationId xmlns:a16="http://schemas.microsoft.com/office/drawing/2014/main" id="{E8C63DC6-21C0-4C06-AFAD-3894923C1D50}"/>
              </a:ext>
            </a:extLst>
          </p:cNvPr>
          <p:cNvPicPr>
            <a:picLocks noChangeAspect="1"/>
          </p:cNvPicPr>
          <p:nvPr/>
        </p:nvPicPr>
        <p:blipFill>
          <a:blip r:embed="rId4"/>
          <a:stretch>
            <a:fillRect/>
          </a:stretch>
        </p:blipFill>
        <p:spPr>
          <a:xfrm>
            <a:off x="512389" y="2916216"/>
            <a:ext cx="5277279" cy="3307649"/>
          </a:xfrm>
          <a:prstGeom prst="rect">
            <a:avLst/>
          </a:prstGeom>
        </p:spPr>
      </p:pic>
      <p:sp>
        <p:nvSpPr>
          <p:cNvPr id="11" name="TextBox 10">
            <a:extLst>
              <a:ext uri="{FF2B5EF4-FFF2-40B4-BE49-F238E27FC236}">
                <a16:creationId xmlns:a16="http://schemas.microsoft.com/office/drawing/2014/main" id="{463B3B9F-BA47-41F1-8C09-373457BF1702}"/>
              </a:ext>
            </a:extLst>
          </p:cNvPr>
          <p:cNvSpPr txBox="1"/>
          <p:nvPr/>
        </p:nvSpPr>
        <p:spPr>
          <a:xfrm>
            <a:off x="6653524" y="1712047"/>
            <a:ext cx="4213592" cy="1200329"/>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Interpretative Visualization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Use Pre-trained model of BERT to achieve good  sentence embeddings</a:t>
            </a:r>
            <a:endParaRPr lang="en-HK"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0476869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5"/>
</p:tagLst>
</file>

<file path=ppt/tags/tag2.xml><?xml version="1.0" encoding="utf-8"?>
<p:tagLst xmlns:a="http://schemas.openxmlformats.org/drawingml/2006/main" xmlns:r="http://schemas.openxmlformats.org/officeDocument/2006/relationships" xmlns:p="http://schemas.openxmlformats.org/presentationml/2006/main">
  <p:tag name="TIMING" val="|0.5"/>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0.5"/>
</p:tagLst>
</file>

<file path=ppt/tags/tag5.xml><?xml version="1.0" encoding="utf-8"?>
<p:tagLst xmlns:a="http://schemas.openxmlformats.org/drawingml/2006/main" xmlns:r="http://schemas.openxmlformats.org/officeDocument/2006/relationships" xmlns:p="http://schemas.openxmlformats.org/presentationml/2006/main">
  <p:tag name="TIMING" val="|0.5"/>
</p:tagLst>
</file>

<file path=ppt/tags/tag6.xml><?xml version="1.0" encoding="utf-8"?>
<p:tagLst xmlns:a="http://schemas.openxmlformats.org/drawingml/2006/main" xmlns:r="http://schemas.openxmlformats.org/officeDocument/2006/relationships" xmlns:p="http://schemas.openxmlformats.org/presentationml/2006/main">
  <p:tag name="TIMING" val="|0.5"/>
</p:tagLst>
</file>

<file path=ppt/tags/tag7.xml><?xml version="1.0" encoding="utf-8"?>
<p:tagLst xmlns:a="http://schemas.openxmlformats.org/drawingml/2006/main" xmlns:r="http://schemas.openxmlformats.org/officeDocument/2006/relationships" xmlns:p="http://schemas.openxmlformats.org/presentationml/2006/main">
  <p:tag name="TIMING" val="|0.5"/>
</p:tagLst>
</file>

<file path=ppt/tags/tag8.xml><?xml version="1.0" encoding="utf-8"?>
<p:tagLst xmlns:a="http://schemas.openxmlformats.org/drawingml/2006/main" xmlns:r="http://schemas.openxmlformats.org/officeDocument/2006/relationships" xmlns:p="http://schemas.openxmlformats.org/presentationml/2006/main">
  <p:tag name="TIMING" val="|0.5"/>
</p:tagLst>
</file>

<file path=ppt/tags/tag9.xml><?xml version="1.0" encoding="utf-8"?>
<p:tagLst xmlns:a="http://schemas.openxmlformats.org/drawingml/2006/main" xmlns:r="http://schemas.openxmlformats.org/officeDocument/2006/relationships" xmlns:p="http://schemas.openxmlformats.org/presentationml/2006/main">
  <p:tag name="TIMING" val="|0.5"/>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F35801B772BE49A7707E7E71721842" ma:contentTypeVersion="0" ma:contentTypeDescription="Create a new document." ma:contentTypeScope="" ma:versionID="e751b8c3297d70d347f8513aa8d14435">
  <xsd:schema xmlns:xsd="http://www.w3.org/2001/XMLSchema" xmlns:xs="http://www.w3.org/2001/XMLSchema" xmlns:p="http://schemas.microsoft.com/office/2006/metadata/properties" targetNamespace="http://schemas.microsoft.com/office/2006/metadata/properties" ma:root="true" ma:fieldsID="0f3c5e2107864b2304e0d6ecd5303b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1276F4-CAC7-498D-86C3-6417978E601C}">
  <ds:schemaRefs>
    <ds:schemaRef ds:uri="http://schemas.microsoft.com/sharepoint/v3/contenttype/forms"/>
  </ds:schemaRefs>
</ds:datastoreItem>
</file>

<file path=customXml/itemProps2.xml><?xml version="1.0" encoding="utf-8"?>
<ds:datastoreItem xmlns:ds="http://schemas.openxmlformats.org/officeDocument/2006/customXml" ds:itemID="{8C115FDE-D39C-44CD-854B-86A7310DF739}">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7F76D245-1CF4-4C12-A1BF-0860C5053F1E}">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757</TotalTime>
  <Words>694</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佈景主題</vt:lpstr>
      <vt:lpstr>Text Summarization – A study in current Practices</vt:lpstr>
      <vt:lpstr>Background</vt:lpstr>
      <vt:lpstr>Motivations</vt:lpstr>
      <vt:lpstr>Brief Introduction</vt:lpstr>
      <vt:lpstr>Comparisons</vt:lpstr>
      <vt:lpstr>Challenges</vt:lpstr>
      <vt:lpstr>Objectives of Project</vt:lpstr>
      <vt:lpstr>BERT based summarization</vt:lpstr>
      <vt:lpstr>BERT based summarization</vt:lpstr>
      <vt:lpstr>PEGASUS - Pre-training with Extracted Gap-sentences for Abstractive Summarization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9  Analysis on Yelp Restaurant Review Dataset</dc:title>
  <dc:creator>Lo Eric</dc:creator>
  <cp:lastModifiedBy>Priyanko B</cp:lastModifiedBy>
  <cp:revision>6</cp:revision>
  <dcterms:created xsi:type="dcterms:W3CDTF">2021-11-16T16:24:51Z</dcterms:created>
  <dcterms:modified xsi:type="dcterms:W3CDTF">2022-03-01T06:15:29Z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0x0101002EF35801B772BE49A7707E7E71721842</vt:lpwstr>
  </property>
</Properties>
</file>