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13" r:id="rId8"/>
    <p:sldId id="314" r:id="rId9"/>
    <p:sldId id="316" r:id="rId10"/>
    <p:sldId id="324" r:id="rId11"/>
    <p:sldId id="325" r:id="rId12"/>
    <p:sldId id="326" r:id="rId13"/>
    <p:sldId id="327" r:id="rId14"/>
    <p:sldId id="317" r:id="rId15"/>
    <p:sldId id="329" r:id="rId16"/>
    <p:sldId id="330" r:id="rId17"/>
    <p:sldId id="319" r:id="rId18"/>
    <p:sldId id="320" r:id="rId19"/>
    <p:sldId id="321" r:id="rId20"/>
    <p:sldId id="332" r:id="rId21"/>
    <p:sldId id="333" r:id="rId22"/>
    <p:sldId id="322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file:///D:\Canada\Data%20Analytics%20For%20Business\Semester%203\DAB%20304%20Healthcare%20Analytics\Project\templates\form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m-pubs.onlinelibrary.wiley.com/doi/full/10.1111/dom.14178" TargetMode="External"/><Relationship Id="rId2" Type="http://schemas.openxmlformats.org/officeDocument/2006/relationships/hyperlink" Target="https://archive.ics.uci.edu/ml/datasets/chronic_kidney_dise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Chronical</a:t>
            </a:r>
            <a:br>
              <a:rPr lang="en-US" dirty="0"/>
            </a:br>
            <a:r>
              <a:rPr lang="en-US" dirty="0"/>
              <a:t>Kidney Dialysis</a:t>
            </a:r>
            <a:endParaRPr lang="en-US" sz="8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FC54BD-EFB5-4B8F-BABA-F581CF5C8440}"/>
              </a:ext>
            </a:extLst>
          </p:cNvPr>
          <p:cNvSpPr txBox="1"/>
          <p:nvPr/>
        </p:nvSpPr>
        <p:spPr>
          <a:xfrm>
            <a:off x="744179" y="5099807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To: </a:t>
            </a:r>
          </a:p>
          <a:p>
            <a:r>
              <a:rPr lang="en-IN" dirty="0"/>
              <a:t>Muhammad Shahid</a:t>
            </a: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98DB-2051-42E0-A651-252C272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  <a:endParaRPr lang="en-IN" dirty="0"/>
          </a:p>
        </p:txBody>
      </p:sp>
      <p:pic>
        <p:nvPicPr>
          <p:cNvPr id="5" name="Content Placeholder 4" descr="Close">
            <a:extLst>
              <a:ext uri="{FF2B5EF4-FFF2-40B4-BE49-F238E27FC236}">
                <a16:creationId xmlns:a16="http://schemas.microsoft.com/office/drawing/2014/main" id="{45A6F45A-D5A9-4CAE-B406-B7500465F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0702" y="2705770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25F77-0BAC-41FF-B83E-2AD951C07F29}"/>
              </a:ext>
            </a:extLst>
          </p:cNvPr>
          <p:cNvSpPr txBox="1"/>
          <p:nvPr/>
        </p:nvSpPr>
        <p:spPr>
          <a:xfrm flipH="1">
            <a:off x="888018" y="3758638"/>
            <a:ext cx="157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 NULL VALUES</a:t>
            </a:r>
            <a:endParaRPr lang="en-IN" dirty="0"/>
          </a:p>
        </p:txBody>
      </p:sp>
      <p:pic>
        <p:nvPicPr>
          <p:cNvPr id="8" name="Graphic 7" descr="Bar graph with downward trend">
            <a:extLst>
              <a:ext uri="{FF2B5EF4-FFF2-40B4-BE49-F238E27FC236}">
                <a16:creationId xmlns:a16="http://schemas.microsoft.com/office/drawing/2014/main" id="{5D2F51BF-058F-4925-98FC-F7FC1A91D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1341" y="270577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6FC7BD-42FE-4068-B048-A6D96096CADC}"/>
              </a:ext>
            </a:extLst>
          </p:cNvPr>
          <p:cNvSpPr txBox="1"/>
          <p:nvPr/>
        </p:nvSpPr>
        <p:spPr>
          <a:xfrm>
            <a:off x="3908118" y="3758639"/>
            <a:ext cx="1660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 THE UNNECESSARY COLUMNS</a:t>
            </a:r>
            <a:endParaRPr lang="en-IN" dirty="0"/>
          </a:p>
        </p:txBody>
      </p:sp>
      <p:pic>
        <p:nvPicPr>
          <p:cNvPr id="11" name="Graphic 10" descr="Playbook">
            <a:extLst>
              <a:ext uri="{FF2B5EF4-FFF2-40B4-BE49-F238E27FC236}">
                <a16:creationId xmlns:a16="http://schemas.microsoft.com/office/drawing/2014/main" id="{22948F0D-9979-481B-9501-5ECBC01A5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6260" y="270577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9E596A-884C-4EEC-B072-ED0F3605F3E5}"/>
              </a:ext>
            </a:extLst>
          </p:cNvPr>
          <p:cNvSpPr txBox="1"/>
          <p:nvPr/>
        </p:nvSpPr>
        <p:spPr>
          <a:xfrm>
            <a:off x="6769113" y="3758639"/>
            <a:ext cx="136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SKEWNESS</a:t>
            </a:r>
            <a:endParaRPr lang="en-IN" dirty="0"/>
          </a:p>
        </p:txBody>
      </p:sp>
      <p:pic>
        <p:nvPicPr>
          <p:cNvPr id="14" name="Graphic 13" descr="Presentation with org chart">
            <a:extLst>
              <a:ext uri="{FF2B5EF4-FFF2-40B4-BE49-F238E27FC236}">
                <a16:creationId xmlns:a16="http://schemas.microsoft.com/office/drawing/2014/main" id="{481EC2A3-2A61-440D-A0E4-9794D92EF6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6899" y="270577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E431E3-F4B4-48DA-998C-E3701D677AE3}"/>
              </a:ext>
            </a:extLst>
          </p:cNvPr>
          <p:cNvSpPr txBox="1"/>
          <p:nvPr/>
        </p:nvSpPr>
        <p:spPr>
          <a:xfrm>
            <a:off x="9627979" y="3758640"/>
            <a:ext cx="1772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BETWEEN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89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0A9A-794B-4DF1-AB8D-4C711F16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Charts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997713-B260-42A7-B6EA-D0BC786DAA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0425" y="2426743"/>
            <a:ext cx="2933333" cy="31365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6759AF-4FCF-41F8-AA12-40BA9915ED96}"/>
              </a:ext>
            </a:extLst>
          </p:cNvPr>
          <p:cNvSpPr txBox="1"/>
          <p:nvPr/>
        </p:nvSpPr>
        <p:spPr>
          <a:xfrm>
            <a:off x="1090077" y="2064784"/>
            <a:ext cx="5293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Distribution of Chronical and Non-Chronical Kidney Disease</a:t>
            </a:r>
            <a:endParaRPr lang="en-IN" sz="1600" b="1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F3B088D1-8D0E-4829-8646-A9CFA237FA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30488" y="2517728"/>
            <a:ext cx="3856953" cy="374808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1FCCA8-DA0E-4C0C-A576-F3E43BF40D72}"/>
              </a:ext>
            </a:extLst>
          </p:cNvPr>
          <p:cNvSpPr txBox="1"/>
          <p:nvPr/>
        </p:nvSpPr>
        <p:spPr>
          <a:xfrm>
            <a:off x="6907547" y="2063024"/>
            <a:ext cx="5128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Chronic Kidney Disease effect by Age and Blood Pressure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9406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1D7954A-F744-4496-9943-8A79DECEC8DC}"/>
              </a:ext>
            </a:extLst>
          </p:cNvPr>
          <p:cNvSpPr txBox="1"/>
          <p:nvPr/>
        </p:nvSpPr>
        <p:spPr>
          <a:xfrm>
            <a:off x="7895109" y="2162318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Distribution of Sugar</a:t>
            </a:r>
            <a:endParaRPr lang="en-IN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043C6-B85E-4560-9BC3-4B31B2903028}"/>
              </a:ext>
            </a:extLst>
          </p:cNvPr>
          <p:cNvSpPr txBox="1"/>
          <p:nvPr/>
        </p:nvSpPr>
        <p:spPr>
          <a:xfrm>
            <a:off x="2199032" y="2162319"/>
            <a:ext cx="276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Distribution of Blood Pressure</a:t>
            </a:r>
            <a:endParaRPr lang="en-IN" sz="1600" b="1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53AC229-6B02-4283-BE7D-BCC153B5D7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4557" y="2657046"/>
            <a:ext cx="4640262" cy="3261722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A46A126-F97C-4A13-832E-7504EF2CE5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8768" y="2658161"/>
            <a:ext cx="4638675" cy="3260607"/>
          </a:xfr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3C113F0-8EE6-45FC-9A40-E96D5C22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Analysis Charts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81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9227-4567-4D53-AF67-C4B911BA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16919"/>
            <a:ext cx="10058400" cy="876372"/>
          </a:xfrm>
        </p:spPr>
        <p:txBody>
          <a:bodyPr>
            <a:normAutofit/>
          </a:bodyPr>
          <a:lstStyle/>
          <a:p>
            <a:r>
              <a:rPr lang="en-US" sz="4000" dirty="0"/>
              <a:t>Heatmap of Kidney Dialysis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37894-0471-4684-9F98-A3A6BEEA0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732" y="2015231"/>
            <a:ext cx="6472535" cy="4326722"/>
          </a:xfrm>
        </p:spPr>
      </p:pic>
    </p:spTree>
    <p:extLst>
      <p:ext uri="{BB962C8B-B14F-4D97-AF65-F5344CB8AC3E}">
        <p14:creationId xmlns:p14="http://schemas.microsoft.com/office/powerpoint/2010/main" val="93328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F8CC-A799-4865-9498-489C40A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182"/>
            <a:ext cx="3517567" cy="1237989"/>
          </a:xfrm>
        </p:spPr>
        <p:txBody>
          <a:bodyPr/>
          <a:lstStyle/>
          <a:p>
            <a:r>
              <a:rPr lang="en-US" dirty="0"/>
              <a:t>Why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9340-1F52-4510-A793-8EE4D128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 Machine learning is a science technology that has been widely applied in the medical profession to boost medical research.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 Early detection, disease diagnosis, and management are the most common applications.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 Kidney disease remains a global health issue due to the large number of patients. Machine learning gave the opportunity to explore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348919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D119-7893-4EF4-9925-E1FBA553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627B3C-F0FD-4C35-9898-DFD6E5249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92392"/>
              </p:ext>
            </p:extLst>
          </p:nvPr>
        </p:nvGraphicFramePr>
        <p:xfrm>
          <a:off x="2504982" y="2627791"/>
          <a:ext cx="7182035" cy="3488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3777">
                  <a:extLst>
                    <a:ext uri="{9D8B030D-6E8A-4147-A177-3AD203B41FA5}">
                      <a16:colId xmlns:a16="http://schemas.microsoft.com/office/drawing/2014/main" val="3366223016"/>
                    </a:ext>
                  </a:extLst>
                </a:gridCol>
                <a:gridCol w="1884555">
                  <a:extLst>
                    <a:ext uri="{9D8B030D-6E8A-4147-A177-3AD203B41FA5}">
                      <a16:colId xmlns:a16="http://schemas.microsoft.com/office/drawing/2014/main" val="678679793"/>
                    </a:ext>
                  </a:extLst>
                </a:gridCol>
                <a:gridCol w="1573703">
                  <a:extLst>
                    <a:ext uri="{9D8B030D-6E8A-4147-A177-3AD203B41FA5}">
                      <a16:colId xmlns:a16="http://schemas.microsoft.com/office/drawing/2014/main" val="1031210547"/>
                    </a:ext>
                  </a:extLst>
                </a:gridCol>
              </a:tblGrid>
              <a:tr h="4430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Machine Learning Model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Accuracy Score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791871"/>
                  </a:ext>
                </a:extLst>
              </a:tr>
              <a:tr h="830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Train Dataset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Test Dataset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54123"/>
                  </a:ext>
                </a:extLst>
              </a:tr>
              <a:tr h="44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Random Forest Model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0.989286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3599084"/>
                  </a:ext>
                </a:extLst>
              </a:tr>
              <a:tr h="44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Decision Tree Classifier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0.917857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5572874"/>
                  </a:ext>
                </a:extLst>
              </a:tr>
              <a:tr h="44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KNN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83.33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0.710714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472747"/>
                  </a:ext>
                </a:extLst>
              </a:tr>
              <a:tr h="44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SVM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0.621429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0046157"/>
                  </a:ext>
                </a:extLst>
              </a:tr>
              <a:tr h="44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MLP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63.33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0.621429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5878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DA6CD2-7427-432A-B273-562FDF01A8D0}"/>
              </a:ext>
            </a:extLst>
          </p:cNvPr>
          <p:cNvSpPr txBox="1"/>
          <p:nvPr/>
        </p:nvSpPr>
        <p:spPr>
          <a:xfrm>
            <a:off x="4929678" y="2086252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Split Ratio 70:30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1537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4137-F255-4FB4-B042-577C8ED9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Model – Hyper parameters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8CADF0-67EA-4664-9693-005034F068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264127"/>
            <a:ext cx="2748001" cy="21666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A744FF-5BF0-469F-A435-91B1DEDF4C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1998" y="2264126"/>
            <a:ext cx="2748001" cy="21666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F2B3E-272D-4736-83E6-AEA877923BB0}"/>
              </a:ext>
            </a:extLst>
          </p:cNvPr>
          <p:cNvSpPr txBox="1"/>
          <p:nvPr/>
        </p:nvSpPr>
        <p:spPr>
          <a:xfrm>
            <a:off x="1535770" y="1956350"/>
            <a:ext cx="185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Random Forest Model</a:t>
            </a:r>
            <a:endParaRPr lang="en-IN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0521D-8419-4E4C-99B9-9A91649EF6EE}"/>
              </a:ext>
            </a:extLst>
          </p:cNvPr>
          <p:cNvSpPr txBox="1"/>
          <p:nvPr/>
        </p:nvSpPr>
        <p:spPr>
          <a:xfrm>
            <a:off x="5125092" y="1956349"/>
            <a:ext cx="1941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Decision Tree Classifier</a:t>
            </a:r>
            <a:endParaRPr lang="en-IN" sz="1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2C0D0C-CE72-4484-8569-2786958E6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23" y="2264125"/>
            <a:ext cx="2748001" cy="21666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D7AE86-8BC5-4452-B64A-BAD9D9116D4E}"/>
              </a:ext>
            </a:extLst>
          </p:cNvPr>
          <p:cNvSpPr txBox="1"/>
          <p:nvPr/>
        </p:nvSpPr>
        <p:spPr>
          <a:xfrm>
            <a:off x="9534264" y="195634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KNN</a:t>
            </a:r>
            <a:endParaRPr lang="en-IN" sz="1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080770-1911-443B-8C73-96301DCB0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401" y="4464604"/>
            <a:ext cx="2404532" cy="18958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C133C1-04B7-4F2A-9647-CE1BA8FF775E}"/>
              </a:ext>
            </a:extLst>
          </p:cNvPr>
          <p:cNvSpPr txBox="1"/>
          <p:nvPr/>
        </p:nvSpPr>
        <p:spPr>
          <a:xfrm>
            <a:off x="4110312" y="4156827"/>
            <a:ext cx="526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SVM</a:t>
            </a:r>
            <a:endParaRPr lang="en-IN" sz="1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E355EB-2E9B-425E-B865-D4358B349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011" y="4464604"/>
            <a:ext cx="2404533" cy="18958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F0900B-355E-490A-8B57-25F542BDA73C}"/>
              </a:ext>
            </a:extLst>
          </p:cNvPr>
          <p:cNvSpPr txBox="1"/>
          <p:nvPr/>
        </p:nvSpPr>
        <p:spPr>
          <a:xfrm>
            <a:off x="7763430" y="4156827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MLP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75328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99C370B-2ED7-4972-9041-8B3258C0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0" y="843378"/>
            <a:ext cx="11374759" cy="46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2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EA6-F7B3-4C1D-AEC0-3B58A790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4EA6-370C-4665-9292-DF5DDD950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Prediction Form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318CB-8711-485B-A500-BD2912124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132" y="2445798"/>
            <a:ext cx="4663736" cy="34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8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4A85-8EDA-44E7-A64A-D296C09A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BC815-D619-426E-93EA-7D62AFCA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 https://archive.ics.uci.edu/ml/datasets/chronic_kidney_disease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  <a:hlinkClick r:id="rId3"/>
              </a:rPr>
              <a:t> https://dom-pubs.onlinelibrary.wiley.com/doi/full/10.1111/dom.14178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  <a:hlinkClick r:id="rId3"/>
              </a:rPr>
              <a:t> https://www.sciencedirect.com/science/article/pii/S2468024919313877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  <a:hlinkClick r:id="rId3"/>
              </a:rPr>
              <a:t> https://journals.sagepub.com/doi/full/10.1177/2054358118776326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  <a:hlinkClick r:id="rId3"/>
              </a:rPr>
              <a:t> https://journals.plos.org/plosone/article?id=10.1371/journal.pone.0250467#sec005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94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4E66-403F-4B75-BE8B-AFC3DDDEC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1" y="758952"/>
            <a:ext cx="6981400" cy="954438"/>
          </a:xfrm>
        </p:spPr>
        <p:txBody>
          <a:bodyPr>
            <a:noAutofit/>
          </a:bodyPr>
          <a:lstStyle/>
          <a:p>
            <a:r>
              <a:rPr lang="en-US" sz="4000" dirty="0"/>
              <a:t>Group Member (Group 12)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B4A0E-746C-4D7D-A4C5-BA03F80E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700" y="2115015"/>
            <a:ext cx="10058400" cy="1746771"/>
          </a:xfrm>
        </p:spPr>
        <p:txBody>
          <a:bodyPr>
            <a:normAutofit fontScale="25000" lnSpcReduction="20000"/>
          </a:bodyPr>
          <a:lstStyle/>
          <a:p>
            <a:pPr marL="857250" indent="-8572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6400" b="1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Dhrumil Shah - </a:t>
            </a:r>
            <a:r>
              <a:rPr lang="en-IN" sz="6400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0770271</a:t>
            </a:r>
          </a:p>
          <a:p>
            <a:pPr marL="857250" indent="-8572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6400" b="1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Kushal Modi: - </a:t>
            </a:r>
            <a:r>
              <a:rPr lang="en-IN" sz="6400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0769555</a:t>
            </a:r>
          </a:p>
          <a:p>
            <a:pPr marL="857250" indent="-8572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6400" b="1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Darshan Siddhpura - </a:t>
            </a:r>
            <a:r>
              <a:rPr lang="en-IN" sz="6400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0774684</a:t>
            </a:r>
            <a:r>
              <a:rPr lang="en-IN" sz="6400" b="1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endParaRPr lang="en-IN" sz="6400" dirty="0">
              <a:latin typeface="+mj-lt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857250" indent="-8572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6400" b="1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Priyank Patel: - </a:t>
            </a:r>
            <a:r>
              <a:rPr lang="en-IN" sz="6400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0776470</a:t>
            </a:r>
            <a:r>
              <a:rPr lang="en-IN" sz="6400" b="1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endParaRPr lang="en-IN" sz="6400" dirty="0">
              <a:latin typeface="+mj-lt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02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6DD069-F102-463C-AC37-6A94E871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08" y="0"/>
            <a:ext cx="8800183" cy="63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0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5D27-0843-44E1-9FF1-7A1369E0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70" y="2670405"/>
            <a:ext cx="2055346" cy="758595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BB95-3D5F-4D22-B1B7-A819ED1B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Why Kidney Dialysis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Tools &amp;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Pre-Processing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Analysis 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Why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Comparison of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Right Model - hyper 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Real-World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Reference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267565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CF90-2E1C-454F-B034-F7E04E8D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673" y="2756844"/>
            <a:ext cx="3517567" cy="1406665"/>
          </a:xfrm>
        </p:spPr>
        <p:txBody>
          <a:bodyPr/>
          <a:lstStyle/>
          <a:p>
            <a:r>
              <a:rPr lang="en-US" dirty="0"/>
              <a:t>Why Kidney Dialysis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74BB-1E75-408F-88AE-184A92B2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3" y="550417"/>
            <a:ext cx="6897949" cy="5752730"/>
          </a:xfrm>
        </p:spPr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0" i="0" dirty="0">
                <a:solidFill>
                  <a:srgbClr val="24292F"/>
                </a:solidFill>
                <a:effectLst/>
              </a:rPr>
              <a:t>Chronic kidney disease (CKD) is the </a:t>
            </a:r>
            <a:r>
              <a:rPr lang="en-US" sz="1800" b="1" i="0" dirty="0">
                <a:solidFill>
                  <a:srgbClr val="24292F"/>
                </a:solidFill>
                <a:effectLst/>
              </a:rPr>
              <a:t>16th leading</a:t>
            </a:r>
            <a:r>
              <a:rPr lang="en-US" sz="1800" b="0" i="0" dirty="0">
                <a:solidFill>
                  <a:srgbClr val="24292F"/>
                </a:solidFill>
                <a:effectLst/>
              </a:rPr>
              <a:t> cause of years of life  lost worldwide.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 Goal:</a:t>
            </a:r>
            <a:r>
              <a:rPr lang="en-US" sz="1800" dirty="0"/>
              <a:t> </a:t>
            </a:r>
            <a:r>
              <a:rPr lang="en-US" sz="1800" b="0" i="0" dirty="0">
                <a:solidFill>
                  <a:srgbClr val="24292F"/>
                </a:solidFill>
                <a:effectLst/>
              </a:rPr>
              <a:t>Our kidneys are responsible for filtering blood and removing waste in the form of urine. Chronic kidney disease, commonly known as chronic kidney failure, is a progressive loss of kidney function. Dangerous quantities of fluid, electrolytes, and wastes can build up in the body at advanced stages. Patients must then undergo dialysis or consider a transplant if this occurs. Our goal in this experiment is to investigate if we can use 24 variables to predict whether a patient will develop chronic kidney disease or not. We may be able to recognize and help patients at risk of kidney failure if we can identify characteristics that have a strong influence on kidney failure.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5198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99F2-F74C-41B5-82CE-D46CD821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3105021"/>
            <a:ext cx="4438835" cy="647958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2915-84FE-4FEA-9EC1-18AE90AE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This project aims to develop a chronic kidney disease prediction model to predict whether the given patient is positive or negative for the disease based on training from the given dataset by using Machine Learning Models.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9655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28D0-C8B1-4C72-A0CF-A9C5CD58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15" y="3063019"/>
            <a:ext cx="1975447" cy="731962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32E8-4A68-4E21-8B89-AC9C9E3FD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Finalized data from UCI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Can be collected from the hospital nearly </a:t>
            </a:r>
            <a:r>
              <a:rPr lang="en-US" sz="1800" b="1" dirty="0"/>
              <a:t>2 months</a:t>
            </a:r>
            <a:r>
              <a:rPr lang="en-US" sz="1800" dirty="0"/>
              <a:t> of period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Volume of Data </a:t>
            </a:r>
            <a:r>
              <a:rPr lang="en-US" sz="1800" b="1" dirty="0"/>
              <a:t>(400 * 25)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Multivariate Characteristics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1600" dirty="0"/>
              <a:t>Numerical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1600" dirty="0"/>
              <a:t>Nominal</a:t>
            </a:r>
          </a:p>
        </p:txBody>
      </p:sp>
    </p:spTree>
    <p:extLst>
      <p:ext uri="{BB962C8B-B14F-4D97-AF65-F5344CB8AC3E}">
        <p14:creationId xmlns:p14="http://schemas.microsoft.com/office/powerpoint/2010/main" val="281554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4CA0-5A1A-41D7-9767-13511D5A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Glimpse of Data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05AFFF-7547-41D5-937E-7BFD8EAC46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128421"/>
            <a:ext cx="10191566" cy="3941108"/>
          </a:xfrm>
        </p:spPr>
      </p:pic>
    </p:spTree>
    <p:extLst>
      <p:ext uri="{BB962C8B-B14F-4D97-AF65-F5344CB8AC3E}">
        <p14:creationId xmlns:p14="http://schemas.microsoft.com/office/powerpoint/2010/main" val="28456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7207-68CC-448F-A32D-0AC969B6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8BC2-71E2-4DF3-942C-33BA458E1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150728" cy="4194945"/>
          </a:xfrm>
        </p:spPr>
        <p:txBody>
          <a:bodyPr numCol="3">
            <a:noAutofit/>
          </a:bodyPr>
          <a:lstStyle/>
          <a:p>
            <a:pPr algn="just"/>
            <a:r>
              <a:rPr lang="en-IN" sz="1600" dirty="0"/>
              <a:t>age - age  </a:t>
            </a:r>
          </a:p>
          <a:p>
            <a:pPr algn="just"/>
            <a:r>
              <a:rPr lang="en-IN" sz="1600" dirty="0"/>
              <a:t>bp - blood pressure  </a:t>
            </a:r>
          </a:p>
          <a:p>
            <a:pPr algn="just"/>
            <a:r>
              <a:rPr lang="en-IN" sz="1600" dirty="0"/>
              <a:t>sg - specific gravity  </a:t>
            </a:r>
          </a:p>
          <a:p>
            <a:pPr algn="just"/>
            <a:r>
              <a:rPr lang="en-IN" sz="1600" dirty="0"/>
              <a:t>al - albumin  </a:t>
            </a:r>
          </a:p>
          <a:p>
            <a:pPr algn="just"/>
            <a:r>
              <a:rPr lang="en-IN" sz="1600" dirty="0" err="1"/>
              <a:t>su</a:t>
            </a:r>
            <a:r>
              <a:rPr lang="en-IN" sz="1600" dirty="0"/>
              <a:t> - sugar  </a:t>
            </a:r>
          </a:p>
          <a:p>
            <a:pPr algn="just"/>
            <a:r>
              <a:rPr lang="en-IN" sz="1600" dirty="0" err="1"/>
              <a:t>rbc</a:t>
            </a:r>
            <a:r>
              <a:rPr lang="en-IN" sz="1600" dirty="0"/>
              <a:t> - red blood cells  </a:t>
            </a:r>
          </a:p>
          <a:p>
            <a:pPr algn="just"/>
            <a:r>
              <a:rPr lang="en-IN" sz="1600" dirty="0"/>
              <a:t>pc - pus cell  </a:t>
            </a:r>
          </a:p>
          <a:p>
            <a:pPr algn="just"/>
            <a:r>
              <a:rPr lang="en-IN" sz="1600" dirty="0" err="1"/>
              <a:t>pcc</a:t>
            </a:r>
            <a:r>
              <a:rPr lang="en-IN" sz="1600" dirty="0"/>
              <a:t> - pus cell clumps  </a:t>
            </a:r>
          </a:p>
          <a:p>
            <a:pPr algn="just"/>
            <a:r>
              <a:rPr lang="en-IN" sz="1600" dirty="0" err="1"/>
              <a:t>ba</a:t>
            </a:r>
            <a:r>
              <a:rPr lang="en-IN" sz="1600" dirty="0"/>
              <a:t> - bacteria  </a:t>
            </a:r>
          </a:p>
          <a:p>
            <a:pPr algn="just"/>
            <a:r>
              <a:rPr lang="en-IN" sz="1600" dirty="0" err="1"/>
              <a:t>bgr</a:t>
            </a:r>
            <a:r>
              <a:rPr lang="en-IN" sz="1600" dirty="0"/>
              <a:t> - blood glucose random  </a:t>
            </a:r>
          </a:p>
          <a:p>
            <a:pPr algn="just"/>
            <a:r>
              <a:rPr lang="en-IN" sz="1600" dirty="0" err="1"/>
              <a:t>bu</a:t>
            </a:r>
            <a:r>
              <a:rPr lang="en-IN" sz="1600" dirty="0"/>
              <a:t> - blood urea  </a:t>
            </a:r>
          </a:p>
          <a:p>
            <a:pPr algn="just"/>
            <a:r>
              <a:rPr lang="en-IN" sz="1600" dirty="0" err="1"/>
              <a:t>sc</a:t>
            </a:r>
            <a:r>
              <a:rPr lang="en-IN" sz="1600" dirty="0"/>
              <a:t> - serum creatinine  </a:t>
            </a:r>
          </a:p>
          <a:p>
            <a:pPr algn="just"/>
            <a:r>
              <a:rPr lang="en-IN" sz="1600" dirty="0"/>
              <a:t>sod - sodium  </a:t>
            </a:r>
          </a:p>
          <a:p>
            <a:pPr algn="just"/>
            <a:r>
              <a:rPr lang="en-IN" sz="1600" dirty="0"/>
              <a:t>pot - potassium  </a:t>
            </a:r>
          </a:p>
          <a:p>
            <a:pPr algn="just"/>
            <a:r>
              <a:rPr lang="en-IN" sz="1600" dirty="0" err="1"/>
              <a:t>hemo</a:t>
            </a:r>
            <a:r>
              <a:rPr lang="en-IN" sz="1600" dirty="0"/>
              <a:t> - </a:t>
            </a:r>
            <a:r>
              <a:rPr lang="en-IN" sz="1600" dirty="0" err="1"/>
              <a:t>hemoglobin</a:t>
            </a:r>
            <a:r>
              <a:rPr lang="en-IN" sz="1600" dirty="0"/>
              <a:t>  </a:t>
            </a:r>
          </a:p>
          <a:p>
            <a:pPr algn="just"/>
            <a:r>
              <a:rPr lang="en-IN" sz="1600" dirty="0" err="1"/>
              <a:t>pcv</a:t>
            </a:r>
            <a:r>
              <a:rPr lang="en-IN" sz="1600" dirty="0"/>
              <a:t> - packed cell volume  </a:t>
            </a:r>
          </a:p>
          <a:p>
            <a:pPr algn="just"/>
            <a:r>
              <a:rPr lang="en-IN" sz="1600" dirty="0" err="1"/>
              <a:t>wc</a:t>
            </a:r>
            <a:r>
              <a:rPr lang="en-IN" sz="1600" dirty="0"/>
              <a:t> - white blood cell count  </a:t>
            </a:r>
          </a:p>
          <a:p>
            <a:pPr algn="just"/>
            <a:r>
              <a:rPr lang="en-IN" sz="1600" dirty="0" err="1"/>
              <a:t>rc</a:t>
            </a:r>
            <a:r>
              <a:rPr lang="en-IN" sz="1600" dirty="0"/>
              <a:t> - red blood cell count  </a:t>
            </a:r>
          </a:p>
          <a:p>
            <a:pPr algn="just"/>
            <a:r>
              <a:rPr lang="en-IN" sz="1600" dirty="0" err="1"/>
              <a:t>htn</a:t>
            </a:r>
            <a:r>
              <a:rPr lang="en-IN" sz="1600" dirty="0"/>
              <a:t> - hypertension  </a:t>
            </a:r>
          </a:p>
          <a:p>
            <a:pPr algn="just"/>
            <a:r>
              <a:rPr lang="en-IN" sz="1600" dirty="0"/>
              <a:t>dm - diabetes mellitus  </a:t>
            </a:r>
          </a:p>
          <a:p>
            <a:pPr algn="just"/>
            <a:r>
              <a:rPr lang="en-IN" sz="1600" dirty="0"/>
              <a:t>cad - coronary artery disease  </a:t>
            </a:r>
          </a:p>
          <a:p>
            <a:pPr algn="just"/>
            <a:r>
              <a:rPr lang="en-IN" sz="1600" dirty="0" err="1"/>
              <a:t>appet</a:t>
            </a:r>
            <a:r>
              <a:rPr lang="en-IN" sz="1600" dirty="0"/>
              <a:t> - appetite  </a:t>
            </a:r>
          </a:p>
          <a:p>
            <a:pPr algn="just"/>
            <a:r>
              <a:rPr lang="en-IN" sz="1600" dirty="0"/>
              <a:t>pe - pedal </a:t>
            </a:r>
            <a:r>
              <a:rPr lang="en-IN" sz="1600" dirty="0" err="1"/>
              <a:t>edema</a:t>
            </a:r>
            <a:r>
              <a:rPr lang="en-IN" sz="1600" dirty="0"/>
              <a:t>  </a:t>
            </a:r>
          </a:p>
          <a:p>
            <a:pPr algn="just"/>
            <a:r>
              <a:rPr lang="en-IN" sz="1600" dirty="0" err="1"/>
              <a:t>ane</a:t>
            </a:r>
            <a:r>
              <a:rPr lang="en-IN" sz="1600" dirty="0"/>
              <a:t> - </a:t>
            </a:r>
            <a:r>
              <a:rPr lang="en-IN" sz="1600" dirty="0" err="1"/>
              <a:t>anemia</a:t>
            </a:r>
            <a:r>
              <a:rPr lang="en-IN" sz="1600" dirty="0"/>
              <a:t>  </a:t>
            </a:r>
          </a:p>
          <a:p>
            <a:pPr algn="just"/>
            <a:r>
              <a:rPr lang="en-IN" sz="1600" dirty="0"/>
              <a:t>class - class </a:t>
            </a:r>
          </a:p>
        </p:txBody>
      </p:sp>
    </p:spTree>
    <p:extLst>
      <p:ext uri="{BB962C8B-B14F-4D97-AF65-F5344CB8AC3E}">
        <p14:creationId xmlns:p14="http://schemas.microsoft.com/office/powerpoint/2010/main" val="218955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03B1-E7A0-49F0-8622-7B39EC24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854" y="2841182"/>
            <a:ext cx="3517567" cy="1237989"/>
          </a:xfrm>
        </p:spPr>
        <p:txBody>
          <a:bodyPr/>
          <a:lstStyle/>
          <a:p>
            <a:r>
              <a:rPr lang="en-US" dirty="0"/>
              <a:t>Tools &amp; Techniques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590A34-045A-46C4-8C09-E6FA4DC3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Excel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Jupiter Notebook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Sublime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9630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71af3243-3dd4-4a8d-8c0d-dd76da1f02a5"/>
    <ds:schemaRef ds:uri="http://purl.org/dc/dcmitype/"/>
    <ds:schemaRef ds:uri="16c05727-aa75-4e4a-9b5f-8a80a1165891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{29FC75EA-8036-4BB4-9B78-A370C03E3E56}tf33845126_win32</Template>
  <TotalTime>307</TotalTime>
  <Words>669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Courier New</vt:lpstr>
      <vt:lpstr>Franklin Gothic Book</vt:lpstr>
      <vt:lpstr>Times New Roman</vt:lpstr>
      <vt:lpstr>Wingdings</vt:lpstr>
      <vt:lpstr>1_RetrospectVTI</vt:lpstr>
      <vt:lpstr>Chronical Kidney Dialysis</vt:lpstr>
      <vt:lpstr>Group Member (Group 12)</vt:lpstr>
      <vt:lpstr>Overview</vt:lpstr>
      <vt:lpstr>Why Kidney Dialysis ?</vt:lpstr>
      <vt:lpstr>Problem Statement</vt:lpstr>
      <vt:lpstr>Dataset</vt:lpstr>
      <vt:lpstr>Glimpse of Data</vt:lpstr>
      <vt:lpstr>Dataset Information</vt:lpstr>
      <vt:lpstr>Tools &amp; Techniques</vt:lpstr>
      <vt:lpstr>Pre-Processing</vt:lpstr>
      <vt:lpstr>Analysis Charts</vt:lpstr>
      <vt:lpstr>Analysis Charts</vt:lpstr>
      <vt:lpstr>Heatmap of Kidney Dialysis</vt:lpstr>
      <vt:lpstr>Why Machine Learning</vt:lpstr>
      <vt:lpstr>Comparison of Models</vt:lpstr>
      <vt:lpstr>Right Model – Hyper parameters</vt:lpstr>
      <vt:lpstr>PowerPoint Presentation</vt:lpstr>
      <vt:lpstr>Front-End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Chronical Kidney Dialysis</dc:title>
  <dc:creator>Kushal Modi</dc:creator>
  <cp:lastModifiedBy>Kushal Modi</cp:lastModifiedBy>
  <cp:revision>12</cp:revision>
  <dcterms:created xsi:type="dcterms:W3CDTF">2021-12-04T17:29:29Z</dcterms:created>
  <dcterms:modified xsi:type="dcterms:W3CDTF">2021-12-08T03:05:02Z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