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75" r:id="rId8"/>
    <p:sldId id="263" r:id="rId9"/>
    <p:sldId id="264" r:id="rId10"/>
    <p:sldId id="265" r:id="rId11"/>
    <p:sldId id="271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5A6F-1025-4C67-87A3-B5911121070F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C857-CE00-4C8A-A970-FDE963F72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Statistical_classification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Feedforward_neural_networ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Regression_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7086600" cy="1146175"/>
          </a:xfrm>
        </p:spPr>
        <p:txBody>
          <a:bodyPr>
            <a:normAutofit fontScale="90000"/>
          </a:bodyPr>
          <a:lstStyle/>
          <a:p>
            <a:r>
              <a:rPr lang="en-US" sz="5400" b="1" cap="small" dirty="0" smtClean="0">
                <a:solidFill>
                  <a:srgbClr val="003300"/>
                </a:solidFill>
              </a:rPr>
              <a:t/>
            </a:r>
            <a:br>
              <a:rPr lang="en-US" sz="5400" b="1" cap="small" dirty="0" smtClean="0">
                <a:solidFill>
                  <a:srgbClr val="003300"/>
                </a:solidFill>
              </a:rPr>
            </a:br>
            <a:r>
              <a:rPr lang="en-US" sz="6000" b="1" cap="small" dirty="0" err="1">
                <a:solidFill>
                  <a:srgbClr val="003300"/>
                </a:solidFill>
              </a:rPr>
              <a:t>cs</a:t>
            </a:r>
            <a:r>
              <a:rPr lang="en-US" sz="5400" b="1" cap="small" dirty="0">
                <a:solidFill>
                  <a:srgbClr val="003300"/>
                </a:solidFill>
              </a:rPr>
              <a:t> </a:t>
            </a:r>
            <a:r>
              <a:rPr lang="en-US" sz="4900" b="1" cap="small" dirty="0">
                <a:solidFill>
                  <a:srgbClr val="003300"/>
                </a:solidFill>
              </a:rPr>
              <a:t>584</a:t>
            </a:r>
            <a:r>
              <a:rPr lang="en-US" sz="5400" b="1" cap="small" dirty="0">
                <a:solidFill>
                  <a:srgbClr val="003300"/>
                </a:solidFill>
              </a:rPr>
              <a:t> </a:t>
            </a:r>
            <a:r>
              <a:rPr lang="en-US" sz="4800" b="1" cap="small" dirty="0">
                <a:solidFill>
                  <a:srgbClr val="003300"/>
                </a:solidFill>
              </a:rPr>
              <a:t/>
            </a:r>
            <a:br>
              <a:rPr lang="en-US" sz="4800" b="1" cap="small" dirty="0">
                <a:solidFill>
                  <a:srgbClr val="003300"/>
                </a:solidFill>
              </a:rPr>
            </a:br>
            <a:r>
              <a:rPr lang="en-US" sz="5400" b="1" cap="small" dirty="0" smtClean="0">
                <a:solidFill>
                  <a:srgbClr val="003300"/>
                </a:solidFill>
              </a:rPr>
              <a:t>m</a:t>
            </a:r>
            <a:r>
              <a:rPr lang="en-US" b="1" cap="small" dirty="0" smtClean="0">
                <a:solidFill>
                  <a:srgbClr val="003300"/>
                </a:solidFill>
              </a:rPr>
              <a:t>achine Learning </a:t>
            </a:r>
            <a:br>
              <a:rPr lang="en-US" b="1" cap="small" dirty="0" smtClean="0">
                <a:solidFill>
                  <a:srgbClr val="003300"/>
                </a:solidFill>
              </a:rPr>
            </a:br>
            <a:r>
              <a:rPr lang="en-US" sz="3600" b="1" cap="small" dirty="0" smtClean="0">
                <a:solidFill>
                  <a:srgbClr val="003300"/>
                </a:solidFill>
              </a:rPr>
              <a:t>Project Presentation</a:t>
            </a:r>
            <a:r>
              <a:rPr lang="en-US" sz="3600" b="1" cap="small" dirty="0">
                <a:solidFill>
                  <a:srgbClr val="003300"/>
                </a:solidFill>
              </a:rPr>
              <a:t/>
            </a:r>
            <a:br>
              <a:rPr lang="en-US" sz="3600" b="1" cap="small" dirty="0">
                <a:solidFill>
                  <a:srgbClr val="003300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934200" cy="1371600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endParaRPr lang="en-US" sz="2000" b="1" i="1" dirty="0" smtClean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</a:pPr>
            <a:endParaRPr lang="en-US" sz="2000" b="1" i="1" dirty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en-US" sz="2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Times New Roman"/>
              </a:rPr>
              <a:t>Priyank</a:t>
            </a:r>
            <a:r>
              <a:rPr lang="en-US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Times New Roman"/>
              </a:rPr>
              <a:t> </a:t>
            </a: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Times New Roman"/>
              </a:rPr>
              <a:t>Shah (A20344797)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Times New Roman"/>
              </a:rPr>
              <a:t>Shilpa Mandal (A20343042)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Times New Roman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685799"/>
          </a:xfrm>
        </p:spPr>
        <p:txBody>
          <a:bodyPr>
            <a:noAutofit/>
          </a:bodyPr>
          <a:lstStyle/>
          <a:p>
            <a:r>
              <a:rPr lang="en-US" sz="3600" dirty="0" smtClean="0"/>
              <a:t> Advantage of ELM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239000" cy="3276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prediction performance of ELM is usually the bit better then these techniques.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ELM is much faster than the traditionally used gradient descent. This is due to optimal coefficients, which are calculated using an algebraic calculation instead of an iterative stochastic method.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ELM substantially decreases the computational time spent in adjusting the weights since it does not use any search method for fitting the hidden weights.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380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</a:t>
            </a:r>
            <a:r>
              <a:rPr lang="en-US" sz="3600" dirty="0" smtClean="0"/>
              <a:t>Random Forest RF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7543800" cy="47244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Decision Trees Learning is one of the most widely used and practical methods for inductive inference and is an important tool in machine learning or predictive analytics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Random Forest are an ensemble learning method for classification, regression and other tasks, that operate by constructing a multitude of decision trees at training time.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class that is the mode of the classes (classification) or mean prediction (regression) of the individual trees are the predictions.</a:t>
            </a:r>
          </a:p>
          <a:p>
            <a:pPr algn="l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an very effective technique of decreasing the variance of the model, without increasing the bias resulting bootstrapping procedure leads to better model performance.</a:t>
            </a:r>
          </a:p>
          <a:p>
            <a:pPr algn="l">
              <a:buFont typeface="Arial" pitchFamily="34" charset="0"/>
              <a:buChar char="•"/>
            </a:pPr>
            <a:endParaRPr lang="en-US" sz="2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743200"/>
            <a:ext cx="3429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685799"/>
          </a:xfrm>
        </p:spPr>
        <p:txBody>
          <a:bodyPr>
            <a:noAutofit/>
          </a:bodyPr>
          <a:lstStyle/>
          <a:p>
            <a:r>
              <a:rPr lang="en-US" sz="3600" dirty="0" smtClean="0"/>
              <a:t> Conclusion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239000" cy="3276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Feature Reduction Technique reducing significant amount of execution time and increase the efficiency.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PCA algorithm simply helps in reducing dimension and easily use with any other algorithm like SVM, Naïve Bayes, </a:t>
            </a:r>
            <a:r>
              <a:rPr lang="en-US" sz="2000" dirty="0" err="1" smtClean="0">
                <a:solidFill>
                  <a:schemeClr val="tx1"/>
                </a:solidFill>
              </a:rPr>
              <a:t>Knn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Random Forest algorithm is more efficient as, it plays both the roles of feature reducer and classifier.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986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Cardiac Arrest Classification Using </a:t>
            </a:r>
            <a:br>
              <a:rPr lang="en-US" sz="2400" b="1" dirty="0" smtClean="0"/>
            </a:br>
            <a:r>
              <a:rPr lang="en-US" sz="2400" b="1" dirty="0" smtClean="0"/>
              <a:t>Feature Reduction Technique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sz="2400" dirty="0" smtClean="0"/>
              <a:t>Problem Statement :</a:t>
            </a:r>
            <a:r>
              <a:rPr lang="en-US" dirty="0" smtClean="0"/>
              <a:t> </a:t>
            </a:r>
            <a:r>
              <a:rPr lang="en-US" sz="2400" dirty="0" smtClean="0"/>
              <a:t>Classify arrhythmia cardiac arrest into the seven categories using machine learning techniques.</a:t>
            </a:r>
          </a:p>
          <a:p>
            <a:pPr>
              <a:buNone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: Patient Records </a:t>
            </a:r>
            <a:r>
              <a:rPr lang="en-US" sz="2400" dirty="0" smtClean="0"/>
              <a:t>comprising of 279 features. The 452 records need to be segregated into 16 class distribution of type of Arrhythmia disease (1 for Normal, 2 - 16 for various categories)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     </a:t>
            </a:r>
          </a:p>
          <a:p>
            <a:r>
              <a:rPr lang="en-US" sz="2600" dirty="0" smtClean="0"/>
              <a:t>How to handle large number of features?</a:t>
            </a:r>
          </a:p>
          <a:p>
            <a:r>
              <a:rPr lang="en-US" sz="2600" dirty="0" smtClean="0"/>
              <a:t>How to achieve accurate prediction using Machine Learning algorithms in comparatively lesser time and higher accuracy? </a:t>
            </a:r>
          </a:p>
          <a:p>
            <a:r>
              <a:rPr lang="en-US" sz="2600" dirty="0" smtClean="0"/>
              <a:t>To find better alternative to existing approach Neural Networks (BPNN back propagation </a:t>
            </a:r>
            <a:r>
              <a:rPr lang="en-US" sz="2600" smtClean="0"/>
              <a:t>neural </a:t>
            </a:r>
            <a:r>
              <a:rPr lang="en-US" sz="2600" smtClean="0"/>
              <a:t>network). </a:t>
            </a:r>
            <a:endParaRPr lang="en-US" sz="2600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Proposed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     In this research we have tried classify arrhythmia cardiac arrest into the 16 categories by applying machine learning algorithm like </a:t>
            </a:r>
          </a:p>
          <a:p>
            <a:r>
              <a:rPr lang="en-US" sz="2600" dirty="0" smtClean="0"/>
              <a:t>PCA (principal component analysis) for feature reduction. </a:t>
            </a:r>
          </a:p>
          <a:p>
            <a:r>
              <a:rPr lang="en-US" sz="2600" dirty="0" smtClean="0"/>
              <a:t>And further using the reduced features to build various models using ELM (extreme learn machine), KNN (K Nearest Neighbor) and RF (Random Forest).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305800" cy="457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Principal Component Analysis PCA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sz="2000" dirty="0" smtClean="0"/>
              <a:t>A linear projection method to reduce the number of parameters by mapping the features into a space of lower dimensionality.</a:t>
            </a:r>
          </a:p>
          <a:p>
            <a:r>
              <a:rPr lang="en-US" sz="2000" dirty="0" smtClean="0"/>
              <a:t>The first principal component is the direction of greatest variability(covariance) in the data. Second is the next orthogonal (uncorrelated) direction of greatest variability, and so on. </a:t>
            </a:r>
          </a:p>
          <a:p>
            <a:r>
              <a:rPr lang="en-US" sz="2000" dirty="0" smtClean="0"/>
              <a:t>In PCA, covariance (or correlation) matrix is split into scale part (</a:t>
            </a:r>
            <a:r>
              <a:rPr lang="en-US" sz="2000" dirty="0" err="1" smtClean="0"/>
              <a:t>eigen</a:t>
            </a:r>
            <a:r>
              <a:rPr lang="en-US" sz="2000" dirty="0" smtClean="0"/>
              <a:t> values) and direction part (eigenvectors).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724400"/>
            <a:ext cx="1896423" cy="135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</a:t>
            </a:r>
            <a:r>
              <a:rPr lang="en-US" sz="3600" dirty="0" smtClean="0"/>
              <a:t>Advantage of PCA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362200"/>
            <a:ext cx="7543800" cy="37338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PCA identifies correlation in data and helps in feature extraction and selection.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Since patterns in data can be hard to find in data of high dimension,    PCA is a powerful tool for analyzing data.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The data gets compressed without much loss of information.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Using PCA we reduced our feature set from 278 to 79 principal components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667000"/>
            <a:ext cx="266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</a:t>
            </a:r>
            <a:r>
              <a:rPr lang="en-US" sz="3600" dirty="0" smtClean="0"/>
              <a:t>K Nearest Neighbor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828800"/>
            <a:ext cx="7543800" cy="45720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KNN is a simple and lazy learning or instance based learning  algorithm</a:t>
            </a:r>
          </a:p>
          <a:p>
            <a:pPr algn="l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stores all available cases and classifies new cases based on similarity matrix. A distance measure is needed to determine the "closeness" of instances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Then an instance is classified by finding its nearest neighbors and by picking the most popular class among the neighbors. </a:t>
            </a:r>
          </a:p>
          <a:p>
            <a:pPr algn="l"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 can be useful to assign weight to the contributions of the neighbors, so that the nearer neighbors contribute more to the average than the more distant ones.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286000"/>
            <a:ext cx="1956054" cy="140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2133600"/>
            <a:ext cx="21907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256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Extreme Machine learning ELM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Gradient based algorithm like BPNN adjusts weights between neurons from output layer to input layer.  In practice slower due to improper learning steps or easily converge to local minima. </a:t>
            </a:r>
          </a:p>
          <a:p>
            <a:r>
              <a:rPr lang="en-US" sz="2000" dirty="0" smtClean="0"/>
              <a:t>Popular machine learning techniques like Neural Network (NN) and support vector machine (SVM) face some challenging issues such as: intensive human intervene, slow learning speed.</a:t>
            </a:r>
          </a:p>
          <a:p>
            <a:r>
              <a:rPr lang="en-US" sz="2000" dirty="0" smtClean="0"/>
              <a:t>Though this process there exists dependency between input weights and output weights.</a:t>
            </a:r>
          </a:p>
          <a:p>
            <a:pPr algn="ctr">
              <a:buNone/>
            </a:pPr>
            <a:r>
              <a:rPr lang="en-US" sz="2000" dirty="0" smtClean="0"/>
              <a:t>ELM which overcomes defects of BPNN is a novel learning</a:t>
            </a:r>
          </a:p>
          <a:p>
            <a:pPr>
              <a:buNone/>
            </a:pPr>
            <a:r>
              <a:rPr lang="en-US" sz="2000" dirty="0" smtClean="0"/>
              <a:t>      algorithm for SLFN single hidden layer </a:t>
            </a:r>
            <a:r>
              <a:rPr lang="en-US" sz="2000" dirty="0" err="1" smtClean="0"/>
              <a:t>feedforward</a:t>
            </a:r>
            <a:r>
              <a:rPr lang="en-US" sz="2000" dirty="0" smtClean="0"/>
              <a:t> network.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457199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ELM considers multi-hidden-layer of networks as a white box and trained layer-by-layer.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8077200" cy="4724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</a:p>
          <a:p>
            <a:pPr algn="l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ELM are single layered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feed forward neural network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 for 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hlinkClick r:id="rId3"/>
              </a:rPr>
              <a:t>classification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 or 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hlinkClick r:id="rId4"/>
              </a:rPr>
              <a:t>regression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. Here where the weights connecting inputs to hidden nodes are randomly assigned and never updated. </a:t>
            </a: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These weights between hidden nodes and outputs are learned in a single step, which essentially amounts to learning a linear model.   </a:t>
            </a: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81000"/>
            <a:ext cx="3086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0" y="3810000"/>
            <a:ext cx="3257550" cy="178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1981200"/>
            <a:ext cx="3257550" cy="100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647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cs 584  machine Learning  Project Presentation  </vt:lpstr>
      <vt:lpstr>Cardiac Arrest Classification Using  Feature Reduction Technique</vt:lpstr>
      <vt:lpstr>Problems</vt:lpstr>
      <vt:lpstr>Proposed Solution</vt:lpstr>
      <vt:lpstr>Principal Component Analysis PCA</vt:lpstr>
      <vt:lpstr>     Advantage of PCA</vt:lpstr>
      <vt:lpstr>     K Nearest Neighbor</vt:lpstr>
      <vt:lpstr>Extreme Machine learning ELM</vt:lpstr>
      <vt:lpstr>ELM considers multi-hidden-layer of networks as a white box and trained layer-by-layer.</vt:lpstr>
      <vt:lpstr> Advantage of ELM</vt:lpstr>
      <vt:lpstr>     Random Forest RF</vt:lpstr>
      <vt:lpstr> 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Shilpa Mandal</dc:creator>
  <cp:lastModifiedBy>Shilpa Mandal</cp:lastModifiedBy>
  <cp:revision>72</cp:revision>
  <dcterms:created xsi:type="dcterms:W3CDTF">2016-04-18T21:26:22Z</dcterms:created>
  <dcterms:modified xsi:type="dcterms:W3CDTF">2016-04-19T03:41:34Z</dcterms:modified>
</cp:coreProperties>
</file>