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63672-E8A8-4345-A5C7-B75638DC757A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8BD29-5C65-4E96-98DB-8433CBFEF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3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8BD29-5C65-4E96-98DB-8433CBFEFA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5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8BD29-5C65-4E96-98DB-8433CBFEFA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4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AE94-BA92-D9EA-4E76-AA2180AE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5392C-4E12-00B3-002F-1AB96C704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EC5D-FD04-958D-AD77-D29A7329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8688-FFC2-692D-D19D-F433898C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ABD1-6AE2-BC0B-AAE4-7E5C5CF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9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7929-CF16-FFB9-9C07-C6D2361C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C3439-4B9C-2D78-FC12-ECEBCC90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5523-C48B-6EE1-9EC9-13C5EA9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BEE7-42AF-3BE0-DD3C-D58F1921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8FE8-4D7A-8CAD-F1E8-49D6F21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1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B7913-B541-2CA4-B4E6-2B48E4809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5BD4-F4B6-C497-4A1E-7E4424A6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202E9-67E9-28B3-CBB7-CA8436F7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7905-6E8E-AFEE-A225-2501AC2D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5EAB-49F7-4358-3275-529928EA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8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24EF-D772-0CE5-47D8-6EEB655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88F3-4B05-A9D7-349B-D20650B2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6826-9717-A9DC-2095-326398A3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E784-8282-44C5-C515-9FD201B0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BC0E-5C9C-0629-E823-FA09CACB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0220-9FC4-B715-B618-FADA40B7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7F01B-CD81-622F-D8EF-9D612CA1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6FF5-865F-D243-215F-98DD0EF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6B8D-7B91-97F8-7451-E5628973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33E9-171B-02A2-7C91-2E45988B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B63-93BB-AEB2-EDC6-F6B1BCCA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74F9-09C3-BD7A-3956-9A956F6E8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7234-DCA5-77CF-A644-ACC6E66A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1A95-446A-B815-9798-2AD6BFB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CDCFC-49F9-0611-ABB7-A9211DA1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7570-6C19-7A3C-5589-FC9DA82D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0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27C-19E5-A5B2-E459-FA591A7D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5A21-029A-B21D-120C-02A99B6F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A7DB5-57EF-3635-DB68-AC05EBFF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27A7F-9148-9874-2A89-9E566E29C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3FDC6-6EDE-3898-194F-5B255B46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F5C73-D7A8-4569-B4A4-AFA92953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EBFD2-B452-A9A3-1219-029A9DF7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114B3-82C4-661E-D563-1AF70DE1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3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1016-F67E-5D42-946A-E1957AEC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07C2-E9F1-DB80-762A-AB2CBD4E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9891D-4ADD-F546-9CEA-8F4745BA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5B263-23D1-A477-2A86-99311174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5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75500-B071-047F-67E0-ECFD1252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BEC45-FA95-63FB-4E4E-881484F4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BABE0-198A-A9EA-46CC-416C1FD3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7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428C-3E62-FFFB-92BF-5B4F916B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18F-ABEA-1B55-FFB3-E79FC460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5264-E964-FAE7-C464-AE60C0FD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7BC93-6A2E-4586-E95C-969AA91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5EF0-3B94-06D3-6B7C-213445CC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DB3F0-B10E-C043-97E2-B832E6E6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9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D232-A76B-B54B-3CEF-3C22E0F7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7357A-95D4-E7FC-DD3E-8F5E51638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18F5-CF7E-FB4B-DF0A-605CDF68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2E8D-7FEF-5AC8-2C5C-78F99645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EA65D-D8CA-74E9-3958-866F77E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526B9-143E-CA22-44A4-C6727E7C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D5AA4-A263-4344-1811-F7536461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8A93-B0F6-4E0A-8DE9-5F50AD2C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775E-EBC3-410D-7C79-3243444E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2D24-3012-4932-9BFF-F66B4F9630B8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5C4B-A568-3FC0-27D0-956C42FB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9002-5905-51DA-5A19-3B8552D5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33BA-CD34-4493-ABF6-3C29860CD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45313-4843-2392-8A30-2DCAE70B04B5}"/>
              </a:ext>
            </a:extLst>
          </p:cNvPr>
          <p:cNvSpPr txBox="1"/>
          <p:nvPr/>
        </p:nvSpPr>
        <p:spPr>
          <a:xfrm>
            <a:off x="1575582" y="1547446"/>
            <a:ext cx="92284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Explanation of steps performed for modeling in </a:t>
            </a:r>
            <a:r>
              <a:rPr lang="en-US" sz="5400" b="1" dirty="0" err="1"/>
              <a:t>jupyter</a:t>
            </a:r>
            <a:r>
              <a:rPr lang="en-US" sz="5400" b="1" dirty="0"/>
              <a:t> notebook</a:t>
            </a:r>
          </a:p>
          <a:p>
            <a:endParaRPr lang="en-US" sz="5400" b="1" dirty="0"/>
          </a:p>
          <a:p>
            <a:r>
              <a:rPr lang="en-US" sz="2000" b="1" dirty="0"/>
              <a:t>Author: Priyank Soni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739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0A6CA-11A7-9E47-D1A9-73F6BF960239}"/>
              </a:ext>
            </a:extLst>
          </p:cNvPr>
          <p:cNvSpPr txBox="1"/>
          <p:nvPr/>
        </p:nvSpPr>
        <p:spPr>
          <a:xfrm>
            <a:off x="998806" y="759655"/>
            <a:ext cx="10058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Data Preprocessing: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pPr marL="342900" indent="-342900">
              <a:buAutoNum type="alphaLcPeriod"/>
            </a:pPr>
            <a:r>
              <a:rPr lang="en-US" b="1" dirty="0"/>
              <a:t>Dataset exploration:</a:t>
            </a:r>
          </a:p>
          <a:p>
            <a:endParaRPr lang="en-US" b="1" dirty="0"/>
          </a:p>
          <a:p>
            <a:r>
              <a:rPr lang="en-IN" dirty="0"/>
              <a:t>This dataset is having 121856 instances and 40 features in all. </a:t>
            </a:r>
            <a:r>
              <a:rPr lang="en-US" dirty="0"/>
              <a:t>There are mix of categorical and numerical column, some columns like ‘</a:t>
            </a:r>
            <a:r>
              <a:rPr lang="en-US" dirty="0" err="1"/>
              <a:t>Credit_Amount</a:t>
            </a:r>
            <a:r>
              <a:rPr lang="en-US" dirty="0"/>
              <a:t>’, ‘</a:t>
            </a:r>
            <a:r>
              <a:rPr lang="en-US" dirty="0" err="1"/>
              <a:t>Loan_Annuity</a:t>
            </a:r>
            <a:r>
              <a:rPr lang="en-US" dirty="0"/>
              <a:t>’, </a:t>
            </a:r>
            <a:r>
              <a:rPr lang="en-US" dirty="0" err="1"/>
              <a:t>etc</a:t>
            </a:r>
            <a:r>
              <a:rPr lang="en-US" dirty="0"/>
              <a:t> were supposed to be numerical but it’s datatype was ‘object’ because of some values like ‘$’, so identified those columns and converted them into numerical.</a:t>
            </a:r>
          </a:p>
          <a:p>
            <a:endParaRPr lang="en-US" b="1" dirty="0"/>
          </a:p>
          <a:p>
            <a:r>
              <a:rPr lang="en-US" b="1" dirty="0"/>
              <a:t>b.  </a:t>
            </a:r>
            <a:r>
              <a:rPr lang="en-IN" b="1" dirty="0"/>
              <a:t>Feature Engineering: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Generated new features that might be helpful for the model, such as ratios, interactions, or domain-specific calculations like ‘</a:t>
            </a:r>
            <a:r>
              <a:rPr lang="en-US" dirty="0" err="1"/>
              <a:t>Debt_Income_Ratio</a:t>
            </a:r>
            <a:r>
              <a:rPr lang="en-US" dirty="0"/>
              <a:t>’, ‘</a:t>
            </a:r>
            <a:r>
              <a:rPr lang="en-US" dirty="0" err="1"/>
              <a:t>Loan_Income_Ratio</a:t>
            </a:r>
            <a:r>
              <a:rPr lang="en-US" dirty="0"/>
              <a:t>’, </a:t>
            </a:r>
            <a:r>
              <a:rPr lang="en-US" dirty="0" err="1"/>
              <a:t>etc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c. Handle Missing Values and </a:t>
            </a:r>
            <a:r>
              <a:rPr lang="en-US" b="1" dirty="0" err="1"/>
              <a:t>emcoding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dirty="0"/>
              <a:t> We filled missing values (imputation) with median for numerical columns and </a:t>
            </a:r>
            <a:r>
              <a:rPr lang="en-US" dirty="0" err="1"/>
              <a:t>most_frequent</a:t>
            </a:r>
            <a:r>
              <a:rPr lang="en-US" dirty="0"/>
              <a:t> in categorical columns. We tried both one hot and ordinal encoding, but results were good with one hot.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92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0A6CA-11A7-9E47-D1A9-73F6BF960239}"/>
              </a:ext>
            </a:extLst>
          </p:cNvPr>
          <p:cNvSpPr txBox="1"/>
          <p:nvPr/>
        </p:nvSpPr>
        <p:spPr>
          <a:xfrm>
            <a:off x="1066800" y="450166"/>
            <a:ext cx="100583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 EDA and feature selection:</a:t>
            </a:r>
          </a:p>
          <a:p>
            <a:endParaRPr lang="en-IN" dirty="0"/>
          </a:p>
          <a:p>
            <a:pPr marL="342900" indent="-342900">
              <a:buAutoNum type="alphaLcPeriod"/>
            </a:pPr>
            <a:r>
              <a:rPr lang="en-US" b="1" dirty="0"/>
              <a:t>Understand Data distribution:</a:t>
            </a:r>
          </a:p>
          <a:p>
            <a:endParaRPr lang="en-US" b="1" dirty="0"/>
          </a:p>
          <a:p>
            <a:r>
              <a:rPr lang="en-US" dirty="0"/>
              <a:t>Used visualization tools like </a:t>
            </a:r>
            <a:r>
              <a:rPr lang="en-US" dirty="0" err="1"/>
              <a:t>countplot</a:t>
            </a:r>
            <a:r>
              <a:rPr lang="en-US" dirty="0"/>
              <a:t>  to see instances in each class and to understand the distribution of features.</a:t>
            </a:r>
          </a:p>
          <a:p>
            <a:endParaRPr lang="en-US" dirty="0"/>
          </a:p>
          <a:p>
            <a:r>
              <a:rPr lang="en-US" b="1" dirty="0"/>
              <a:t>b. Correlation Analysis:</a:t>
            </a:r>
          </a:p>
          <a:p>
            <a:endParaRPr lang="en-US" dirty="0"/>
          </a:p>
          <a:p>
            <a:r>
              <a:rPr lang="en-US" dirty="0"/>
              <a:t>Remove features with high correlation to reduce multicollinearity. Feature with correlation greater then 0.9 were dropped: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Loan_Annuity</a:t>
            </a:r>
            <a:r>
              <a:rPr lang="en-US" dirty="0"/>
              <a:t>’, ‘</a:t>
            </a:r>
            <a:r>
              <a:rPr lang="en-US" dirty="0" err="1"/>
              <a:t>Age_Days</a:t>
            </a:r>
            <a:r>
              <a:rPr lang="en-US" dirty="0"/>
              <a:t>’, ‘</a:t>
            </a:r>
            <a:r>
              <a:rPr lang="en-US" dirty="0" err="1"/>
              <a:t>Employed_Days</a:t>
            </a:r>
            <a:r>
              <a:rPr lang="en-US" dirty="0"/>
              <a:t>’, ‘</a:t>
            </a:r>
            <a:r>
              <a:rPr lang="en-US" dirty="0" err="1"/>
              <a:t>Registration_Days</a:t>
            </a:r>
            <a:r>
              <a:rPr lang="en-US" dirty="0"/>
              <a:t>’, ‘</a:t>
            </a:r>
            <a:r>
              <a:rPr lang="en-US" dirty="0" err="1"/>
              <a:t>ID_Days</a:t>
            </a:r>
            <a:r>
              <a:rPr lang="en-US" dirty="0"/>
              <a:t>’, ‘Score_Source_3’</a:t>
            </a:r>
          </a:p>
          <a:p>
            <a:endParaRPr lang="en-US" b="1" dirty="0"/>
          </a:p>
          <a:p>
            <a:r>
              <a:rPr lang="en-US" b="1" dirty="0"/>
              <a:t>3. Model Selection</a:t>
            </a:r>
          </a:p>
          <a:p>
            <a:endParaRPr lang="en-US" b="1" dirty="0"/>
          </a:p>
          <a:p>
            <a:pPr marL="342900" indent="-342900">
              <a:buAutoNum type="alphaLcPeriod"/>
            </a:pPr>
            <a:r>
              <a:rPr lang="en-US" b="1" dirty="0"/>
              <a:t>Choose Algorithms:</a:t>
            </a:r>
          </a:p>
          <a:p>
            <a:endParaRPr lang="en-US" dirty="0"/>
          </a:p>
          <a:p>
            <a:r>
              <a:rPr lang="en-US" dirty="0"/>
              <a:t>Start with a few algorithms like Logistic Regression, Decision Trees, Random Forest,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b.  Data Split:</a:t>
            </a:r>
            <a:endParaRPr lang="en-US" dirty="0"/>
          </a:p>
          <a:p>
            <a:r>
              <a:rPr lang="en-US" dirty="0"/>
              <a:t>Split the data into training and testing sets (80-20 split).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8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0A6CA-11A7-9E47-D1A9-73F6BF960239}"/>
              </a:ext>
            </a:extLst>
          </p:cNvPr>
          <p:cNvSpPr txBox="1"/>
          <p:nvPr/>
        </p:nvSpPr>
        <p:spPr>
          <a:xfrm>
            <a:off x="998806" y="759655"/>
            <a:ext cx="10058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4. </a:t>
            </a:r>
            <a:r>
              <a:rPr lang="en-IN" b="1" dirty="0"/>
              <a:t>Model Training</a:t>
            </a:r>
          </a:p>
          <a:p>
            <a:endParaRPr lang="en-IN" b="1" dirty="0"/>
          </a:p>
          <a:p>
            <a:r>
              <a:rPr lang="en-IN" b="1" dirty="0"/>
              <a:t>a. Hyperparameter Tuning: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Used Grid Search or Random Search for hyperparameter tuning.</a:t>
            </a:r>
          </a:p>
          <a:p>
            <a:endParaRPr lang="en-IN" dirty="0"/>
          </a:p>
          <a:p>
            <a:r>
              <a:rPr lang="en-IN" b="1" dirty="0"/>
              <a:t>b. Cross-Validation: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k-fold cross-validation to ensure model stability and reduce overfitting.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5. Model Evaluation</a:t>
            </a:r>
          </a:p>
          <a:p>
            <a:endParaRPr lang="en-IN" b="1" dirty="0"/>
          </a:p>
          <a:p>
            <a:r>
              <a:rPr lang="en-IN" b="1" dirty="0"/>
              <a:t>a. Performance Metrics:</a:t>
            </a:r>
            <a:endParaRPr lang="en-IN" dirty="0"/>
          </a:p>
          <a:p>
            <a:r>
              <a:rPr lang="en-IN" dirty="0"/>
              <a:t>Used metrics like accuracy, precision, recall, F1-score, ROC-AUC score, and confusion matrix to evaluate model performance.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8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2EB5EC-80A0-8163-CF75-DC3D4754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24121"/>
              </p:ext>
            </p:extLst>
          </p:nvPr>
        </p:nvGraphicFramePr>
        <p:xfrm>
          <a:off x="689316" y="438313"/>
          <a:ext cx="9470688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154">
                  <a:extLst>
                    <a:ext uri="{9D8B030D-6E8A-4147-A177-3AD203B41FA5}">
                      <a16:colId xmlns:a16="http://schemas.microsoft.com/office/drawing/2014/main" val="111855082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5383641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3710859740"/>
                    </a:ext>
                  </a:extLst>
                </a:gridCol>
                <a:gridCol w="1347897">
                  <a:extLst>
                    <a:ext uri="{9D8B030D-6E8A-4147-A177-3AD203B41FA5}">
                      <a16:colId xmlns:a16="http://schemas.microsoft.com/office/drawing/2014/main" val="2832050531"/>
                    </a:ext>
                  </a:extLst>
                </a:gridCol>
                <a:gridCol w="1578448">
                  <a:extLst>
                    <a:ext uri="{9D8B030D-6E8A-4147-A177-3AD203B41FA5}">
                      <a16:colId xmlns:a16="http://schemas.microsoft.com/office/drawing/2014/main" val="1972571932"/>
                    </a:ext>
                  </a:extLst>
                </a:gridCol>
                <a:gridCol w="1578448">
                  <a:extLst>
                    <a:ext uri="{9D8B030D-6E8A-4147-A177-3AD203B41FA5}">
                      <a16:colId xmlns:a16="http://schemas.microsoft.com/office/drawing/2014/main" val="9150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ROC-AUC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Logisticregression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1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Decisiontree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2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7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Undersampling</a:t>
                      </a:r>
                      <a:r>
                        <a:rPr lang="en-IN" dirty="0"/>
                        <a:t> the majority class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6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Oversampling the minority class (rf)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7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SMOTE 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8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 </a:t>
                      </a:r>
                      <a:r>
                        <a:rPr lang="en-IN"/>
                        <a:t>Weight Adjustment (rf)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2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Ensemble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0.89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831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6EE41-ED0B-CAE3-3F7B-6D7C306F8900}"/>
              </a:ext>
            </a:extLst>
          </p:cNvPr>
          <p:cNvSpPr txBox="1"/>
          <p:nvPr/>
        </p:nvSpPr>
        <p:spPr>
          <a:xfrm>
            <a:off x="587325" y="5569154"/>
            <a:ext cx="9572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6. Class imbalance:</a:t>
            </a:r>
            <a:br>
              <a:rPr lang="en-IN" b="1" dirty="0"/>
            </a:br>
            <a:endParaRPr lang="en-IN" dirty="0"/>
          </a:p>
          <a:p>
            <a:r>
              <a:rPr lang="en-IN" dirty="0"/>
              <a:t>Tried resampling (</a:t>
            </a:r>
            <a:r>
              <a:rPr lang="en-IN" dirty="0" err="1"/>
              <a:t>undersampling</a:t>
            </a:r>
            <a:r>
              <a:rPr lang="en-IN" dirty="0"/>
              <a:t>, oversampling, SMOTE), class </a:t>
            </a:r>
            <a:r>
              <a:rPr lang="en-IN" dirty="0" err="1"/>
              <a:t>wt</a:t>
            </a:r>
            <a:r>
              <a:rPr lang="en-IN" dirty="0"/>
              <a:t> adjustments, 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56912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0A6CA-11A7-9E47-D1A9-73F6BF960239}"/>
              </a:ext>
            </a:extLst>
          </p:cNvPr>
          <p:cNvSpPr txBox="1"/>
          <p:nvPr/>
        </p:nvSpPr>
        <p:spPr>
          <a:xfrm>
            <a:off x="998806" y="759655"/>
            <a:ext cx="10058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IN" dirty="0" err="1"/>
              <a:t>Randomforset</a:t>
            </a:r>
            <a:r>
              <a:rPr lang="en-IN" dirty="0"/>
              <a:t> seems to be best performing model, balancing it’s class weights further improve the results. </a:t>
            </a:r>
            <a:r>
              <a:rPr lang="en-IN" dirty="0" err="1"/>
              <a:t>Undersampling</a:t>
            </a:r>
            <a:r>
              <a:rPr lang="en-IN" dirty="0"/>
              <a:t> does not give good numbers because we have only 9845 samples belonging to class 1.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62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511</Words>
  <Application>Microsoft Office PowerPoint</Application>
  <PresentationFormat>Widescreen</PresentationFormat>
  <Paragraphs>114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 Soni</dc:creator>
  <cp:lastModifiedBy>Priyank Soni</cp:lastModifiedBy>
  <cp:revision>35</cp:revision>
  <dcterms:created xsi:type="dcterms:W3CDTF">2024-07-07T16:42:19Z</dcterms:created>
  <dcterms:modified xsi:type="dcterms:W3CDTF">2024-07-07T19:48:25Z</dcterms:modified>
</cp:coreProperties>
</file>